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EEA86E" w14:textId="553EB300" w:rsidR="00992334" w:rsidRDefault="00992334" w:rsidP="00586CDD">
      <w:pPr>
        <w:pStyle w:val="CoverTitle"/>
        <w:tabs>
          <w:tab w:val="clear" w:pos="720"/>
        </w:tabs>
        <w:spacing w:before="0" w:line="240" w:lineRule="auto"/>
        <w:ind w:left="0"/>
        <w:jc w:val="left"/>
        <w:rPr>
          <w:rFonts w:ascii="Arial" w:hAnsi="Arial" w:hint="cs"/>
          <w:color w:val="E81A3B"/>
          <w:rtl/>
        </w:rPr>
        <w:sectPr w:rsidR="00992334" w:rsidSect="00E64DA7">
          <w:footerReference w:type="default" r:id="rId13"/>
          <w:headerReference w:type="first" r:id="rId14"/>
          <w:pgSz w:w="11906" w:h="16838" w:code="9"/>
          <w:pgMar w:top="1418" w:right="1418" w:bottom="1418" w:left="1418" w:header="567" w:footer="567" w:gutter="0"/>
          <w:pgNumType w:start="0" w:chapStyle="1" w:chapSep="enDash"/>
          <w:cols w:space="708"/>
          <w:titlePg/>
          <w:bidi/>
          <w:rtlGutter/>
          <w:docGrid w:linePitch="360"/>
        </w:sectPr>
      </w:pPr>
      <w:r>
        <w:rPr>
          <w:rFonts w:ascii="Arial" w:hAnsi="Arial"/>
          <w:noProof/>
          <w:color w:val="E81A3B"/>
        </w:rPr>
        <w:drawing>
          <wp:anchor distT="0" distB="0" distL="114300" distR="114300" simplePos="0" relativeHeight="251662338" behindDoc="0" locked="0" layoutInCell="1" allowOverlap="1" wp14:anchorId="1D492C8E" wp14:editId="7D704BCC">
            <wp:simplePos x="0" y="0"/>
            <wp:positionH relativeFrom="page">
              <wp:posOffset>-198120</wp:posOffset>
            </wp:positionH>
            <wp:positionV relativeFrom="paragraph">
              <wp:posOffset>-869950</wp:posOffset>
            </wp:positionV>
            <wp:extent cx="8062901" cy="10637520"/>
            <wp:effectExtent l="0" t="0" r="0" b="0"/>
            <wp:wrapNone/>
            <wp:docPr id="2017735976"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8064148" cy="1063916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2DBC75F" w14:textId="77777777" w:rsidR="00FC5052" w:rsidRPr="00FF58B1" w:rsidRDefault="00FC5052" w:rsidP="00586CDD">
      <w:pPr>
        <w:pStyle w:val="CoverTitle"/>
        <w:tabs>
          <w:tab w:val="clear" w:pos="720"/>
        </w:tabs>
        <w:spacing w:before="0" w:line="240" w:lineRule="auto"/>
        <w:ind w:left="0"/>
        <w:jc w:val="left"/>
        <w:rPr>
          <w:rFonts w:ascii="Arial" w:hAnsi="Arial"/>
          <w:color w:val="E81A3B"/>
        </w:rPr>
      </w:pPr>
    </w:p>
    <w:p w14:paraId="2E3DCE95" w14:textId="77777777" w:rsidR="00FC5052" w:rsidRPr="00FF58B1" w:rsidRDefault="00FC5052" w:rsidP="00586CDD">
      <w:pPr>
        <w:pStyle w:val="CoverTitle"/>
        <w:tabs>
          <w:tab w:val="clear" w:pos="720"/>
        </w:tabs>
        <w:spacing w:before="0" w:line="240" w:lineRule="auto"/>
        <w:ind w:left="0"/>
        <w:jc w:val="left"/>
        <w:rPr>
          <w:rFonts w:ascii="Arial" w:hAnsi="Arial"/>
          <w:color w:val="E81A3B"/>
          <w:rtl/>
        </w:rPr>
      </w:pPr>
    </w:p>
    <w:p w14:paraId="65BAD3D1" w14:textId="77777777" w:rsidR="00FC5052" w:rsidRPr="00FF58B1" w:rsidRDefault="00FC5052" w:rsidP="00586CDD">
      <w:pPr>
        <w:pStyle w:val="CoverTitle"/>
        <w:tabs>
          <w:tab w:val="clear" w:pos="720"/>
        </w:tabs>
        <w:spacing w:before="0" w:line="240" w:lineRule="auto"/>
        <w:ind w:left="0"/>
        <w:jc w:val="left"/>
        <w:rPr>
          <w:rFonts w:ascii="Arial" w:hAnsi="Arial"/>
          <w:color w:val="E81A3B"/>
          <w:rtl/>
        </w:rPr>
      </w:pPr>
    </w:p>
    <w:p w14:paraId="1DCAD679" w14:textId="77777777" w:rsidR="00FC5052" w:rsidRPr="00FF58B1" w:rsidRDefault="00FC5052" w:rsidP="00586CDD">
      <w:pPr>
        <w:pStyle w:val="CoverTitle"/>
        <w:tabs>
          <w:tab w:val="clear" w:pos="720"/>
        </w:tabs>
        <w:spacing w:before="0" w:line="240" w:lineRule="auto"/>
        <w:ind w:left="0"/>
        <w:jc w:val="left"/>
        <w:rPr>
          <w:rFonts w:ascii="Arial" w:hAnsi="Arial"/>
          <w:color w:val="E81A3B"/>
          <w:rtl/>
        </w:rPr>
      </w:pPr>
    </w:p>
    <w:p w14:paraId="4033B38D" w14:textId="77777777" w:rsidR="00FC5052" w:rsidRPr="00FF58B1" w:rsidRDefault="00FC5052" w:rsidP="00586CDD">
      <w:pPr>
        <w:pStyle w:val="CoverTitle"/>
        <w:tabs>
          <w:tab w:val="clear" w:pos="720"/>
        </w:tabs>
        <w:spacing w:before="0" w:line="240" w:lineRule="auto"/>
        <w:ind w:left="0"/>
        <w:jc w:val="left"/>
        <w:rPr>
          <w:rFonts w:ascii="Arial" w:hAnsi="Arial"/>
          <w:color w:val="E81A3B"/>
          <w:rtl/>
        </w:rPr>
      </w:pPr>
    </w:p>
    <w:p w14:paraId="3BBCE03C" w14:textId="192C11FB" w:rsidR="00F64EB6" w:rsidRPr="00FC5052" w:rsidRDefault="00F64EB6" w:rsidP="00586CDD">
      <w:pPr>
        <w:pStyle w:val="CoverTitle"/>
        <w:tabs>
          <w:tab w:val="clear" w:pos="720"/>
        </w:tabs>
        <w:spacing w:before="0" w:line="240" w:lineRule="auto"/>
        <w:ind w:left="0"/>
        <w:jc w:val="left"/>
        <w:rPr>
          <w:rFonts w:ascii="Arial" w:hAnsi="Arial"/>
          <w:color w:val="E81A3B"/>
          <w:rtl/>
        </w:rPr>
      </w:pPr>
      <w:r w:rsidRPr="00FC5052">
        <w:rPr>
          <w:rFonts w:ascii="Arial" w:hAnsi="Arial"/>
          <w:color w:val="E81A3B"/>
          <w:rtl/>
        </w:rPr>
        <w:t xml:space="preserve">דוחות כספיים </w:t>
      </w:r>
      <w:r w:rsidR="00FC5052">
        <w:rPr>
          <w:rFonts w:ascii="Arial" w:hAnsi="Arial" w:hint="cs"/>
          <w:color w:val="E81A3B"/>
          <w:rtl/>
        </w:rPr>
        <w:t xml:space="preserve">ביניים </w:t>
      </w:r>
      <w:r w:rsidRPr="00FC5052">
        <w:rPr>
          <w:rFonts w:ascii="Arial" w:hAnsi="Arial"/>
          <w:color w:val="E81A3B"/>
          <w:rtl/>
        </w:rPr>
        <w:t>תמציתיים לדוגמה</w:t>
      </w:r>
    </w:p>
    <w:p w14:paraId="57F32AAC" w14:textId="6031F69B" w:rsidR="00F64EB6" w:rsidRPr="00FC5052" w:rsidRDefault="00F64EB6" w:rsidP="00586CDD">
      <w:pPr>
        <w:pStyle w:val="Coverdate"/>
        <w:tabs>
          <w:tab w:val="clear" w:pos="720"/>
        </w:tabs>
        <w:spacing w:after="0" w:line="240" w:lineRule="auto"/>
        <w:ind w:left="0"/>
        <w:jc w:val="left"/>
        <w:rPr>
          <w:rFonts w:ascii="Arial" w:hAnsi="Arial" w:cs="Arial"/>
          <w:color w:val="E81A3B"/>
          <w:sz w:val="20"/>
          <w:szCs w:val="48"/>
        </w:rPr>
      </w:pPr>
      <w:r w:rsidRPr="00FC5052">
        <w:rPr>
          <w:rFonts w:ascii="Arial" w:hAnsi="Arial" w:cs="Arial"/>
          <w:color w:val="E81A3B"/>
          <w:sz w:val="20"/>
          <w:szCs w:val="48"/>
          <w:rtl/>
        </w:rPr>
        <w:t xml:space="preserve">ליום 30 ביוני </w:t>
      </w:r>
      <w:r w:rsidR="0021680E" w:rsidRPr="00FC5052">
        <w:rPr>
          <w:rFonts w:ascii="Arial" w:hAnsi="Arial" w:cs="Arial"/>
          <w:color w:val="E81A3B"/>
          <w:sz w:val="48"/>
          <w:szCs w:val="48"/>
        </w:rPr>
        <w:fldChar w:fldCharType="begin" w:fldLock="1"/>
      </w:r>
      <w:r w:rsidR="0021680E" w:rsidRPr="00FC5052">
        <w:rPr>
          <w:rFonts w:ascii="Arial" w:hAnsi="Arial" w:cs="Arial"/>
          <w:color w:val="E81A3B"/>
          <w:sz w:val="48"/>
          <w:szCs w:val="48"/>
        </w:rPr>
        <w:instrText xml:space="preserve"> DOCPROPERTY  CY  \* MERGEFORMAT </w:instrText>
      </w:r>
      <w:r w:rsidR="0021680E" w:rsidRPr="00FC5052">
        <w:rPr>
          <w:rFonts w:ascii="Arial" w:hAnsi="Arial" w:cs="Arial"/>
          <w:color w:val="E81A3B"/>
          <w:sz w:val="48"/>
          <w:szCs w:val="48"/>
        </w:rPr>
        <w:fldChar w:fldCharType="separate"/>
      </w:r>
      <w:r w:rsidR="00D3002D">
        <w:rPr>
          <w:rFonts w:ascii="Arial" w:hAnsi="Arial" w:cs="Arial"/>
          <w:color w:val="E81A3B"/>
          <w:sz w:val="48"/>
          <w:szCs w:val="48"/>
        </w:rPr>
        <w:t>2026</w:t>
      </w:r>
      <w:r w:rsidR="0021680E" w:rsidRPr="00FC5052">
        <w:rPr>
          <w:rFonts w:ascii="Arial" w:hAnsi="Arial" w:cs="Arial"/>
          <w:color w:val="E81A3B"/>
          <w:sz w:val="48"/>
          <w:szCs w:val="48"/>
        </w:rPr>
        <w:fldChar w:fldCharType="end"/>
      </w:r>
      <w:r w:rsidRPr="00FC5052">
        <w:rPr>
          <w:rFonts w:ascii="Arial" w:hAnsi="Arial" w:cs="Arial"/>
          <w:color w:val="E81A3B"/>
          <w:sz w:val="20"/>
          <w:szCs w:val="48"/>
        </w:rPr>
        <w:fldChar w:fldCharType="begin" w:fldLock="1"/>
      </w:r>
      <w:r w:rsidRPr="00FC5052">
        <w:rPr>
          <w:rFonts w:ascii="Arial" w:hAnsi="Arial" w:cs="Arial"/>
          <w:color w:val="E81A3B"/>
          <w:sz w:val="20"/>
          <w:szCs w:val="48"/>
        </w:rPr>
        <w:instrText xml:space="preserve"> set CY 2020 \* MERGEFORMAT  </w:instrText>
      </w:r>
      <w:r w:rsidRPr="00FC5052">
        <w:rPr>
          <w:rFonts w:ascii="Arial" w:hAnsi="Arial" w:cs="Arial"/>
          <w:color w:val="E81A3B"/>
          <w:sz w:val="20"/>
          <w:szCs w:val="48"/>
        </w:rPr>
        <w:fldChar w:fldCharType="separate"/>
      </w:r>
      <w:bookmarkStart w:id="0" w:name="CY"/>
      <w:r w:rsidR="00D3002D" w:rsidRPr="00FC5052">
        <w:rPr>
          <w:rFonts w:ascii="Arial" w:hAnsi="Arial" w:cs="Arial"/>
          <w:noProof/>
          <w:color w:val="E81A3B"/>
          <w:sz w:val="20"/>
          <w:szCs w:val="48"/>
        </w:rPr>
        <w:t>2020</w:t>
      </w:r>
      <w:bookmarkEnd w:id="0"/>
      <w:r w:rsidRPr="00FC5052">
        <w:rPr>
          <w:rFonts w:ascii="Arial" w:hAnsi="Arial" w:cs="Arial"/>
          <w:color w:val="E81A3B"/>
          <w:sz w:val="20"/>
          <w:szCs w:val="48"/>
        </w:rPr>
        <w:fldChar w:fldCharType="end"/>
      </w:r>
    </w:p>
    <w:p w14:paraId="205AD281" w14:textId="77777777" w:rsidR="00FC5052" w:rsidRDefault="00FC5052" w:rsidP="00586CDD">
      <w:pPr>
        <w:pStyle w:val="CoverSubheading"/>
        <w:tabs>
          <w:tab w:val="clear" w:pos="720"/>
        </w:tabs>
        <w:spacing w:line="240" w:lineRule="auto"/>
        <w:ind w:left="0"/>
        <w:jc w:val="left"/>
        <w:rPr>
          <w:rFonts w:ascii="Arial" w:hAnsi="Arial"/>
          <w:color w:val="333333"/>
          <w:sz w:val="20"/>
          <w:rtl/>
        </w:rPr>
      </w:pPr>
    </w:p>
    <w:p w14:paraId="4AB05D76" w14:textId="77777777" w:rsidR="00FC5052" w:rsidRDefault="00FC5052" w:rsidP="00586CDD">
      <w:pPr>
        <w:pStyle w:val="CoverSubheading"/>
        <w:tabs>
          <w:tab w:val="clear" w:pos="720"/>
        </w:tabs>
        <w:spacing w:line="240" w:lineRule="auto"/>
        <w:ind w:left="0"/>
        <w:jc w:val="left"/>
        <w:rPr>
          <w:rFonts w:ascii="Arial" w:hAnsi="Arial"/>
          <w:color w:val="333333"/>
          <w:sz w:val="20"/>
          <w:rtl/>
        </w:rPr>
      </w:pPr>
    </w:p>
    <w:p w14:paraId="26B8F043" w14:textId="57F8D51A" w:rsidR="00F64EB6" w:rsidRDefault="00F64EB6" w:rsidP="00586CDD">
      <w:pPr>
        <w:pStyle w:val="CoverSubheading"/>
        <w:tabs>
          <w:tab w:val="clear" w:pos="720"/>
        </w:tabs>
        <w:spacing w:line="240" w:lineRule="auto"/>
        <w:ind w:left="0"/>
        <w:jc w:val="left"/>
        <w:rPr>
          <w:rFonts w:ascii="Arial" w:hAnsi="Arial"/>
          <w:color w:val="333333"/>
          <w:sz w:val="20"/>
          <w:rtl/>
        </w:rPr>
      </w:pPr>
      <w:r w:rsidRPr="00FC5052">
        <w:rPr>
          <w:rFonts w:ascii="Arial" w:hAnsi="Arial"/>
          <w:color w:val="333333"/>
          <w:sz w:val="20"/>
          <w:rtl/>
        </w:rPr>
        <w:t>ערוכים בהתאם לתקן חשבונאות בינלאומי 34‏ ובהתאם להוראות הגילוי של פרק ‏ד לתקנות ניירות ערך (דוחות ‏תקופתיים ומיידיים), התש"ל</w:t>
      </w:r>
      <w:r w:rsidR="00740AFE">
        <w:rPr>
          <w:rFonts w:ascii="Arial" w:hAnsi="Arial" w:hint="cs"/>
          <w:color w:val="333333"/>
          <w:sz w:val="20"/>
          <w:rtl/>
        </w:rPr>
        <w:t>-</w:t>
      </w:r>
      <w:r w:rsidRPr="00FC5052">
        <w:rPr>
          <w:rFonts w:ascii="Arial" w:hAnsi="Arial"/>
          <w:color w:val="333333"/>
          <w:sz w:val="20"/>
          <w:rtl/>
        </w:rPr>
        <w:t>1970‏</w:t>
      </w:r>
    </w:p>
    <w:p w14:paraId="4FF47BE1" w14:textId="77777777" w:rsidR="00FC5052" w:rsidRDefault="00FC5052" w:rsidP="00586CDD">
      <w:pPr>
        <w:pStyle w:val="CoverSubheading"/>
        <w:tabs>
          <w:tab w:val="clear" w:pos="720"/>
        </w:tabs>
        <w:spacing w:line="240" w:lineRule="auto"/>
        <w:ind w:left="0"/>
        <w:jc w:val="left"/>
        <w:rPr>
          <w:rFonts w:ascii="Arial" w:hAnsi="Arial"/>
          <w:color w:val="333333"/>
          <w:sz w:val="20"/>
          <w:rtl/>
        </w:rPr>
      </w:pPr>
    </w:p>
    <w:p w14:paraId="34B97589" w14:textId="77777777" w:rsidR="00FC5052" w:rsidRPr="00FC5052" w:rsidRDefault="00FC5052" w:rsidP="00586CDD">
      <w:pPr>
        <w:pStyle w:val="CoverSubheading"/>
        <w:tabs>
          <w:tab w:val="clear" w:pos="720"/>
        </w:tabs>
        <w:spacing w:line="240" w:lineRule="auto"/>
        <w:ind w:left="0"/>
        <w:jc w:val="left"/>
        <w:rPr>
          <w:rFonts w:ascii="Arial" w:hAnsi="Arial"/>
          <w:color w:val="333333"/>
          <w:sz w:val="20"/>
          <w:rtl/>
        </w:rPr>
      </w:pPr>
    </w:p>
    <w:p w14:paraId="562B76B4" w14:textId="55E85033" w:rsidR="00F64EB6" w:rsidRPr="00C2731E" w:rsidRDefault="00F64EB6" w:rsidP="00586CDD">
      <w:pPr>
        <w:spacing w:after="0" w:line="240" w:lineRule="auto"/>
        <w:jc w:val="center"/>
        <w:rPr>
          <w:rStyle w:val="Strong"/>
          <w:color w:val="333333"/>
          <w:sz w:val="24"/>
          <w:szCs w:val="24"/>
        </w:rPr>
      </w:pPr>
      <w:r w:rsidRPr="00F41A45">
        <w:rPr>
          <w:rStyle w:val="Strong"/>
          <w:color w:val="333333"/>
          <w:sz w:val="24"/>
          <w:szCs w:val="24"/>
          <w:rtl/>
        </w:rPr>
        <w:t xml:space="preserve">מעודכן ליום </w:t>
      </w:r>
      <w:r w:rsidR="00F41A45">
        <w:rPr>
          <w:rStyle w:val="Strong"/>
          <w:rFonts w:hint="cs"/>
          <w:color w:val="333333"/>
          <w:sz w:val="24"/>
          <w:szCs w:val="24"/>
          <w:rtl/>
        </w:rPr>
        <w:t>9</w:t>
      </w:r>
      <w:r w:rsidR="00884AC1" w:rsidRPr="00F41A45">
        <w:rPr>
          <w:rStyle w:val="Strong"/>
          <w:color w:val="333333"/>
          <w:sz w:val="24"/>
          <w:szCs w:val="24"/>
          <w:rtl/>
        </w:rPr>
        <w:t xml:space="preserve"> </w:t>
      </w:r>
      <w:r w:rsidR="00347C56" w:rsidRPr="00F41A45">
        <w:rPr>
          <w:rStyle w:val="Strong"/>
          <w:rFonts w:hint="cs"/>
          <w:color w:val="333333"/>
          <w:sz w:val="24"/>
          <w:szCs w:val="24"/>
          <w:rtl/>
        </w:rPr>
        <w:t>באפריל</w:t>
      </w:r>
      <w:r w:rsidR="00884AC1" w:rsidRPr="00F41A45">
        <w:rPr>
          <w:rStyle w:val="Strong"/>
          <w:color w:val="333333"/>
          <w:sz w:val="24"/>
          <w:szCs w:val="24"/>
          <w:rtl/>
        </w:rPr>
        <w:t xml:space="preserve"> </w:t>
      </w:r>
      <w:r w:rsidR="00F41A45">
        <w:rPr>
          <w:rStyle w:val="Strong"/>
          <w:rFonts w:hint="cs"/>
          <w:color w:val="333333"/>
          <w:sz w:val="24"/>
          <w:szCs w:val="24"/>
          <w:rtl/>
        </w:rPr>
        <w:t>2026</w:t>
      </w:r>
    </w:p>
    <w:p w14:paraId="5C75C4EF" w14:textId="77777777" w:rsidR="00F64EB6" w:rsidRPr="004C5FA3" w:rsidRDefault="00F64EB6" w:rsidP="00586CDD">
      <w:pPr>
        <w:rPr>
          <w:rFonts w:ascii="Arial" w:hAnsi="Arial"/>
          <w:rtl/>
        </w:rPr>
        <w:sectPr w:rsidR="00F64EB6" w:rsidRPr="004C5FA3" w:rsidSect="00E64DA7">
          <w:pgSz w:w="11906" w:h="16838" w:code="9"/>
          <w:pgMar w:top="1418" w:right="1418" w:bottom="1418" w:left="1418" w:header="567" w:footer="567" w:gutter="0"/>
          <w:pgNumType w:start="0" w:chapStyle="1" w:chapSep="enDash"/>
          <w:cols w:space="708"/>
          <w:titlePg/>
          <w:bidi/>
          <w:rtlGutter/>
          <w:docGrid w:linePitch="360"/>
        </w:sectPr>
      </w:pPr>
      <w:r w:rsidRPr="004C5FA3">
        <w:rPr>
          <w:rFonts w:ascii="Arial" w:hAnsi="Arial"/>
          <w:rtl/>
        </w:rPr>
        <w:br w:type="page"/>
      </w:r>
    </w:p>
    <w:p w14:paraId="2D10F418" w14:textId="77777777" w:rsidR="00F64EB6" w:rsidRPr="00CD6411" w:rsidRDefault="00F64EB6" w:rsidP="00EB3A4B">
      <w:pPr>
        <w:pStyle w:val="Heading1"/>
        <w:rPr>
          <w:rtl/>
        </w:rPr>
      </w:pPr>
      <w:bookmarkStart w:id="1" w:name="_Toc6272658"/>
      <w:bookmarkStart w:id="2" w:name="_Toc6475646"/>
      <w:bookmarkStart w:id="3" w:name="_Toc29832803"/>
      <w:bookmarkStart w:id="4" w:name="_Toc33623507"/>
      <w:bookmarkStart w:id="5" w:name="_Toc33623603"/>
      <w:bookmarkStart w:id="6" w:name="_Toc220916085"/>
      <w:bookmarkStart w:id="7" w:name="_Ref221704954"/>
      <w:bookmarkStart w:id="8" w:name="_Toc226448086"/>
      <w:bookmarkStart w:id="9" w:name="_Toc226450537"/>
      <w:r w:rsidRPr="00EB3A4B">
        <w:rPr>
          <w:rtl/>
        </w:rPr>
        <w:lastRenderedPageBreak/>
        <w:t>הקדמה</w:t>
      </w:r>
      <w:bookmarkEnd w:id="1"/>
      <w:bookmarkEnd w:id="2"/>
      <w:bookmarkEnd w:id="3"/>
      <w:bookmarkEnd w:id="4"/>
      <w:bookmarkEnd w:id="5"/>
      <w:bookmarkEnd w:id="6"/>
      <w:bookmarkEnd w:id="7"/>
      <w:bookmarkEnd w:id="8"/>
      <w:bookmarkEnd w:id="9"/>
    </w:p>
    <w:p w14:paraId="55D0CC72" w14:textId="77777777" w:rsidR="00FC5052" w:rsidRDefault="00FC5052" w:rsidP="00EB3A4B">
      <w:pPr>
        <w:spacing w:after="0" w:line="240" w:lineRule="auto"/>
        <w:rPr>
          <w:rFonts w:ascii="Arial" w:hAnsi="Arial"/>
          <w:rtl/>
        </w:rPr>
      </w:pPr>
    </w:p>
    <w:p w14:paraId="14AF846B" w14:textId="77777777" w:rsidR="00EB3A4B" w:rsidRDefault="00EB3A4B" w:rsidP="00EB3A4B">
      <w:pPr>
        <w:spacing w:after="0" w:line="240" w:lineRule="auto"/>
        <w:rPr>
          <w:rFonts w:ascii="Arial" w:hAnsi="Arial"/>
          <w:color w:val="333333"/>
          <w:rtl/>
        </w:rPr>
      </w:pPr>
    </w:p>
    <w:p w14:paraId="7E710C70" w14:textId="40C5D1FA" w:rsidR="00F64EB6" w:rsidRPr="00EB3A4B" w:rsidRDefault="00F64EB6" w:rsidP="00DB41C4">
      <w:pPr>
        <w:spacing w:after="0" w:line="240" w:lineRule="auto"/>
        <w:rPr>
          <w:rFonts w:ascii="Arial" w:hAnsi="Arial"/>
          <w:color w:val="333333"/>
        </w:rPr>
      </w:pPr>
      <w:r w:rsidRPr="00EB3A4B">
        <w:rPr>
          <w:rFonts w:ascii="Arial" w:hAnsi="Arial"/>
          <w:color w:val="333333"/>
          <w:rtl/>
        </w:rPr>
        <w:t xml:space="preserve">פרסום זה נועד בעיקרו להדגמת הפרק של </w:t>
      </w:r>
      <w:r w:rsidR="00FC5052" w:rsidRPr="00EB3A4B">
        <w:rPr>
          <w:rFonts w:ascii="Arial" w:hAnsi="Arial" w:hint="cs"/>
          <w:color w:val="333333"/>
          <w:rtl/>
        </w:rPr>
        <w:t>ה</w:t>
      </w:r>
      <w:r w:rsidRPr="00EB3A4B">
        <w:rPr>
          <w:rFonts w:ascii="Arial" w:hAnsi="Arial"/>
          <w:color w:val="333333"/>
          <w:rtl/>
        </w:rPr>
        <w:t xml:space="preserve">דוחות </w:t>
      </w:r>
      <w:r w:rsidR="00FC5052" w:rsidRPr="00EB3A4B">
        <w:rPr>
          <w:rFonts w:ascii="Arial" w:hAnsi="Arial" w:hint="cs"/>
          <w:color w:val="333333"/>
          <w:rtl/>
        </w:rPr>
        <w:t>ה</w:t>
      </w:r>
      <w:r w:rsidRPr="00EB3A4B">
        <w:rPr>
          <w:rFonts w:ascii="Arial" w:hAnsi="Arial"/>
          <w:color w:val="333333"/>
          <w:rtl/>
        </w:rPr>
        <w:t xml:space="preserve">כספיים </w:t>
      </w:r>
      <w:r w:rsidR="00FC5052" w:rsidRPr="00EB3A4B">
        <w:rPr>
          <w:rFonts w:ascii="Arial" w:hAnsi="Arial" w:hint="cs"/>
          <w:color w:val="333333"/>
          <w:rtl/>
        </w:rPr>
        <w:t>ביניים ה</w:t>
      </w:r>
      <w:r w:rsidRPr="00EB3A4B">
        <w:rPr>
          <w:rFonts w:ascii="Arial" w:hAnsi="Arial"/>
          <w:color w:val="333333"/>
          <w:rtl/>
        </w:rPr>
        <w:t xml:space="preserve">תמציתיים בעת יישום דרישות ההצגה והגילוי החלות בתקופות ביניים על חברות מדווחות שמיישמות את תקן חשבונאות בינלאומי 34 </w:t>
      </w:r>
      <w:r w:rsidRPr="00EB3A4B">
        <w:rPr>
          <w:rStyle w:val="SubtleEmphasis"/>
          <w:rFonts w:ascii="Arial" w:hAnsi="Arial"/>
          <w:color w:val="333333"/>
          <w:rtl/>
        </w:rPr>
        <w:t>דיווח כספי לתקופות ביניים</w:t>
      </w:r>
      <w:r w:rsidRPr="00EB3A4B">
        <w:rPr>
          <w:rFonts w:ascii="Arial" w:hAnsi="Arial"/>
          <w:color w:val="333333"/>
          <w:rtl/>
        </w:rPr>
        <w:t xml:space="preserve"> (</w:t>
      </w:r>
      <w:r w:rsidRPr="00EB3A4B">
        <w:rPr>
          <w:rFonts w:ascii="Arial" w:hAnsi="Arial"/>
          <w:color w:val="333333"/>
        </w:rPr>
        <w:t>IAS 34</w:t>
      </w:r>
      <w:r w:rsidRPr="00EB3A4B">
        <w:rPr>
          <w:rFonts w:ascii="Arial" w:hAnsi="Arial"/>
          <w:color w:val="333333"/>
          <w:rtl/>
        </w:rPr>
        <w:t xml:space="preserve">) ואת הוראות הגילוי לפי פרק ד לתקנות ניירות ערך (דוחות תקופתיים ומיידיים), </w:t>
      </w:r>
      <w:proofErr w:type="spellStart"/>
      <w:r w:rsidRPr="00EB3A4B">
        <w:rPr>
          <w:rFonts w:ascii="Arial" w:hAnsi="Arial"/>
          <w:color w:val="333333"/>
          <w:rtl/>
        </w:rPr>
        <w:t>התש"ל</w:t>
      </w:r>
      <w:proofErr w:type="spellEnd"/>
      <w:r w:rsidR="006F795A" w:rsidRPr="00EB3A4B">
        <w:rPr>
          <w:rFonts w:ascii="Arial" w:hAnsi="Arial" w:hint="cs"/>
          <w:color w:val="333333"/>
          <w:rtl/>
        </w:rPr>
        <w:t>–</w:t>
      </w:r>
      <w:r w:rsidRPr="00EB3A4B">
        <w:rPr>
          <w:rFonts w:ascii="Arial" w:hAnsi="Arial"/>
          <w:color w:val="333333"/>
          <w:rtl/>
        </w:rPr>
        <w:t>1970 (להלן: "</w:t>
      </w:r>
      <w:r w:rsidRPr="00EB3A4B">
        <w:rPr>
          <w:rStyle w:val="Strong"/>
          <w:color w:val="333333"/>
          <w:rtl/>
        </w:rPr>
        <w:t>תקנות דוחות תקופתיים</w:t>
      </w:r>
      <w:r w:rsidRPr="00EB3A4B">
        <w:rPr>
          <w:rFonts w:ascii="Arial" w:hAnsi="Arial"/>
          <w:color w:val="333333"/>
          <w:rtl/>
        </w:rPr>
        <w:t>").</w:t>
      </w:r>
    </w:p>
    <w:p w14:paraId="6693FC4A" w14:textId="77777777" w:rsidR="00DB41C4" w:rsidRDefault="00DB41C4" w:rsidP="00DB41C4">
      <w:pPr>
        <w:spacing w:after="0" w:line="240" w:lineRule="auto"/>
        <w:rPr>
          <w:rFonts w:ascii="Arial" w:hAnsi="Arial"/>
          <w:color w:val="333333"/>
          <w:rtl/>
        </w:rPr>
      </w:pPr>
    </w:p>
    <w:p w14:paraId="51F72F14" w14:textId="4185A106" w:rsidR="00F64EB6" w:rsidRPr="00EB3A4B" w:rsidRDefault="00F64EB6" w:rsidP="00DB41C4">
      <w:pPr>
        <w:spacing w:after="0" w:line="240" w:lineRule="auto"/>
        <w:rPr>
          <w:rFonts w:ascii="Arial" w:hAnsi="Arial"/>
          <w:color w:val="333333"/>
          <w:rtl/>
        </w:rPr>
      </w:pPr>
      <w:r w:rsidRPr="00EB3A4B">
        <w:rPr>
          <w:rFonts w:ascii="Arial" w:hAnsi="Arial"/>
          <w:color w:val="333333"/>
          <w:rtl/>
        </w:rPr>
        <w:t xml:space="preserve">הדוחות הכספיים </w:t>
      </w:r>
      <w:r w:rsidR="006F795A" w:rsidRPr="00EB3A4B">
        <w:rPr>
          <w:rFonts w:ascii="Arial" w:hAnsi="Arial" w:hint="cs"/>
          <w:color w:val="333333"/>
          <w:rtl/>
        </w:rPr>
        <w:t xml:space="preserve">ביניים </w:t>
      </w:r>
      <w:r w:rsidRPr="00EB3A4B">
        <w:rPr>
          <w:rFonts w:ascii="Arial" w:hAnsi="Arial"/>
          <w:color w:val="333333"/>
          <w:rtl/>
        </w:rPr>
        <w:t xml:space="preserve">התמציתיים לדוגמה מספקים </w:t>
      </w:r>
      <w:r w:rsidRPr="00EB3A4B">
        <w:rPr>
          <w:rStyle w:val="Strong"/>
          <w:color w:val="333333"/>
          <w:rtl/>
        </w:rPr>
        <w:t>דוגמאות אפשריות</w:t>
      </w:r>
      <w:r w:rsidRPr="00EB3A4B">
        <w:rPr>
          <w:rFonts w:ascii="Arial" w:hAnsi="Arial"/>
          <w:color w:val="333333"/>
          <w:rtl/>
        </w:rPr>
        <w:t xml:space="preserve"> להצגה ולגילוי, ואין לראות בהם פורמט יחיד או מחייב. חברה יכולה לבחור בכל מתכונת הצגה או גילוי שהיא, כל עוד היא מקיימת את דרישות ההצגה והגילוי בהתאם ל</w:t>
      </w:r>
      <w:r w:rsidRPr="00EB3A4B">
        <w:rPr>
          <w:rFonts w:ascii="Arial" w:hAnsi="Arial"/>
          <w:color w:val="333333"/>
          <w:rtl/>
        </w:rPr>
        <w:noBreakHyphen/>
      </w:r>
      <w:r w:rsidRPr="00EB3A4B">
        <w:rPr>
          <w:rFonts w:ascii="Arial" w:hAnsi="Arial"/>
          <w:color w:val="333333"/>
        </w:rPr>
        <w:t>IAS 34</w:t>
      </w:r>
      <w:r w:rsidRPr="00EB3A4B">
        <w:rPr>
          <w:rFonts w:ascii="Arial" w:hAnsi="Arial"/>
          <w:color w:val="333333"/>
          <w:rtl/>
        </w:rPr>
        <w:t xml:space="preserve"> ובהתאם לתקנות דוחות תקופתיים. הדוחות הכספיים </w:t>
      </w:r>
      <w:r w:rsidR="006F795A" w:rsidRPr="00EB3A4B">
        <w:rPr>
          <w:rFonts w:ascii="Arial" w:hAnsi="Arial" w:hint="cs"/>
          <w:color w:val="333333"/>
          <w:rtl/>
        </w:rPr>
        <w:t xml:space="preserve">ביניים </w:t>
      </w:r>
      <w:r w:rsidRPr="00EB3A4B">
        <w:rPr>
          <w:rFonts w:ascii="Arial" w:hAnsi="Arial"/>
          <w:color w:val="333333"/>
          <w:rtl/>
        </w:rPr>
        <w:t xml:space="preserve">התמציתיים לדוגמה משקפים עסקאות, אירועים ונסיבות שאנו סבורים שהם רלוונטיים למגוון רחב של חברות, אולם </w:t>
      </w:r>
      <w:r w:rsidR="006F795A" w:rsidRPr="00EB3A4B">
        <w:rPr>
          <w:rFonts w:ascii="Arial" w:hAnsi="Arial" w:hint="cs"/>
          <w:color w:val="333333"/>
          <w:rtl/>
        </w:rPr>
        <w:t xml:space="preserve">הם </w:t>
      </w:r>
      <w:r w:rsidRPr="00EB3A4B">
        <w:rPr>
          <w:rFonts w:ascii="Arial" w:hAnsi="Arial"/>
          <w:color w:val="333333"/>
          <w:rtl/>
        </w:rPr>
        <w:t xml:space="preserve">אינם מכסים את כל דרישות הגילוי של </w:t>
      </w:r>
      <w:r w:rsidRPr="00EB3A4B">
        <w:rPr>
          <w:rFonts w:ascii="Arial" w:hAnsi="Arial"/>
          <w:color w:val="333333"/>
        </w:rPr>
        <w:t>IAS 34</w:t>
      </w:r>
      <w:r w:rsidRPr="00EB3A4B">
        <w:rPr>
          <w:rFonts w:ascii="Arial" w:hAnsi="Arial"/>
          <w:color w:val="333333"/>
          <w:rtl/>
        </w:rPr>
        <w:t xml:space="preserve"> ושל תקנות דוחות תקופתיים או את כל המצבים האפשריים שבגינם נדרש לתת גילוי. מידע נוסף עשוי להידרש כדי להבטיח הצגה נאותה וגילוי נאות.</w:t>
      </w:r>
    </w:p>
    <w:p w14:paraId="5D2AA4AD" w14:textId="77777777" w:rsidR="00DB41C4" w:rsidRDefault="00DB41C4" w:rsidP="00DB41C4">
      <w:pPr>
        <w:spacing w:after="0" w:line="240" w:lineRule="auto"/>
        <w:rPr>
          <w:rFonts w:ascii="Arial" w:hAnsi="Arial"/>
          <w:color w:val="333333"/>
          <w:rtl/>
        </w:rPr>
      </w:pPr>
    </w:p>
    <w:p w14:paraId="12D5FEFD" w14:textId="04F9FE88" w:rsidR="00F64EB6" w:rsidRPr="00EB3A4B" w:rsidRDefault="00F64EB6" w:rsidP="00DB41C4">
      <w:pPr>
        <w:spacing w:after="0" w:line="240" w:lineRule="auto"/>
        <w:rPr>
          <w:rStyle w:val="Strong"/>
          <w:color w:val="333333"/>
          <w:rtl/>
        </w:rPr>
      </w:pPr>
      <w:r w:rsidRPr="00EB3A4B">
        <w:rPr>
          <w:rFonts w:ascii="Arial" w:hAnsi="Arial"/>
          <w:color w:val="333333"/>
          <w:rtl/>
        </w:rPr>
        <w:t xml:space="preserve">הדוחות הכספיים </w:t>
      </w:r>
      <w:r w:rsidR="006F795A" w:rsidRPr="00EB3A4B">
        <w:rPr>
          <w:rFonts w:ascii="Arial" w:hAnsi="Arial" w:hint="cs"/>
          <w:color w:val="333333"/>
          <w:rtl/>
        </w:rPr>
        <w:t xml:space="preserve">ביניים </w:t>
      </w:r>
      <w:r w:rsidRPr="00EB3A4B">
        <w:rPr>
          <w:rFonts w:ascii="Arial" w:hAnsi="Arial"/>
          <w:color w:val="333333"/>
          <w:rtl/>
        </w:rPr>
        <w:t xml:space="preserve">התמציתיים לדוגמה אינם תחליף לקריאת התקנים והתקנות </w:t>
      </w:r>
      <w:r w:rsidR="006F795A" w:rsidRPr="00EB3A4B">
        <w:rPr>
          <w:rFonts w:ascii="Arial" w:hAnsi="Arial" w:hint="cs"/>
          <w:color w:val="333333"/>
          <w:rtl/>
        </w:rPr>
        <w:t>ש</w:t>
      </w:r>
      <w:r w:rsidRPr="00EB3A4B">
        <w:rPr>
          <w:rFonts w:ascii="Arial" w:hAnsi="Arial"/>
          <w:color w:val="333333"/>
          <w:rtl/>
        </w:rPr>
        <w:t xml:space="preserve">הם מבוססים </w:t>
      </w:r>
      <w:r w:rsidR="006F795A" w:rsidRPr="00EB3A4B">
        <w:rPr>
          <w:rFonts w:ascii="Arial" w:hAnsi="Arial" w:hint="cs"/>
          <w:color w:val="333333"/>
          <w:rtl/>
        </w:rPr>
        <w:t xml:space="preserve">עליהם </w:t>
      </w:r>
      <w:r w:rsidRPr="00EB3A4B">
        <w:rPr>
          <w:rFonts w:ascii="Arial" w:hAnsi="Arial"/>
          <w:color w:val="333333"/>
          <w:rtl/>
        </w:rPr>
        <w:t xml:space="preserve">או להפעלת שיקול דעת לגבי הצגה וגילוי נאותים, </w:t>
      </w:r>
      <w:r w:rsidRPr="00EB3A4B">
        <w:rPr>
          <w:rStyle w:val="Strong"/>
          <w:color w:val="333333"/>
          <w:rtl/>
        </w:rPr>
        <w:t>ואין לראות בהם מתן ייעוץ מקצועי או מתן חוות דעת.</w:t>
      </w:r>
    </w:p>
    <w:p w14:paraId="50A99082" w14:textId="77777777" w:rsidR="00DD7615" w:rsidRPr="00EB3A4B" w:rsidRDefault="00DD7615" w:rsidP="00DD7615">
      <w:pPr>
        <w:spacing w:after="0" w:line="240" w:lineRule="auto"/>
        <w:rPr>
          <w:rFonts w:ascii="Arial" w:hAnsi="Arial"/>
          <w:color w:val="333333"/>
          <w:rtl/>
        </w:rPr>
      </w:pPr>
    </w:p>
    <w:p w14:paraId="36A3F8E4" w14:textId="77777777" w:rsidR="00F64EB6" w:rsidRPr="00DB41C4" w:rsidRDefault="00F64EB6" w:rsidP="00DD7615">
      <w:pPr>
        <w:spacing w:after="0" w:line="240" w:lineRule="auto"/>
        <w:rPr>
          <w:rStyle w:val="Strong"/>
          <w:color w:val="333333"/>
          <w:sz w:val="22"/>
          <w:szCs w:val="22"/>
          <w:rtl/>
        </w:rPr>
      </w:pPr>
      <w:r w:rsidRPr="00DB41C4">
        <w:rPr>
          <w:rStyle w:val="Strong"/>
          <w:color w:val="333333"/>
          <w:sz w:val="22"/>
          <w:szCs w:val="22"/>
          <w:rtl/>
        </w:rPr>
        <w:t>דיווח רבעוני לעומת דיווח חצי-שנתי</w:t>
      </w:r>
    </w:p>
    <w:p w14:paraId="02611D37" w14:textId="77777777" w:rsidR="00DD7615" w:rsidRPr="00EB3A4B" w:rsidRDefault="00DD7615" w:rsidP="00DD7615">
      <w:pPr>
        <w:spacing w:after="0" w:line="240" w:lineRule="auto"/>
        <w:rPr>
          <w:rFonts w:ascii="Arial" w:hAnsi="Arial"/>
          <w:color w:val="333333"/>
          <w:rtl/>
        </w:rPr>
      </w:pPr>
    </w:p>
    <w:p w14:paraId="4B901985" w14:textId="47A19A98" w:rsidR="00F64EB6" w:rsidRPr="00EB3A4B" w:rsidRDefault="00F64EB6" w:rsidP="00DD7615">
      <w:pPr>
        <w:spacing w:after="0" w:line="240" w:lineRule="auto"/>
        <w:rPr>
          <w:rFonts w:ascii="Arial" w:hAnsi="Arial"/>
          <w:color w:val="333333"/>
          <w:rtl/>
        </w:rPr>
      </w:pPr>
      <w:r w:rsidRPr="00EB3A4B">
        <w:rPr>
          <w:rFonts w:ascii="Arial" w:hAnsi="Arial"/>
          <w:color w:val="333333"/>
          <w:rtl/>
        </w:rPr>
        <w:t xml:space="preserve">הדוחות הכספיים </w:t>
      </w:r>
      <w:r w:rsidR="00586CDD" w:rsidRPr="00EB3A4B">
        <w:rPr>
          <w:rFonts w:ascii="Arial" w:hAnsi="Arial" w:hint="cs"/>
          <w:color w:val="333333"/>
          <w:rtl/>
        </w:rPr>
        <w:t xml:space="preserve">ביניים התמציתיים </w:t>
      </w:r>
      <w:r w:rsidRPr="00EB3A4B">
        <w:rPr>
          <w:rFonts w:ascii="Arial" w:hAnsi="Arial"/>
          <w:color w:val="333333"/>
          <w:rtl/>
        </w:rPr>
        <w:t>לדוגמה ערוכים במתכונת דיווח רבעונית. חברה שמדווחת על בסיס חצי-שנתי בהתאם לתקנה 5ד(ב)(5) לתקנות דוחות תקופתיים נדרשת לבצע את ההתאמות הנדרשות למוצג בדוחות כספיים לדוגמה אל</w:t>
      </w:r>
      <w:r w:rsidR="001C04CE">
        <w:rPr>
          <w:rFonts w:ascii="Arial" w:hAnsi="Arial" w:hint="cs"/>
          <w:color w:val="333333"/>
          <w:rtl/>
        </w:rPr>
        <w:t>ו</w:t>
      </w:r>
      <w:r w:rsidRPr="00EB3A4B">
        <w:rPr>
          <w:rFonts w:ascii="Arial" w:hAnsi="Arial"/>
          <w:color w:val="333333"/>
          <w:rtl/>
        </w:rPr>
        <w:t xml:space="preserve">. בפרט, החברה תציג את הדוחות הכספיים הבאים בדיווח הכספי ביניים החצי-שנתי שלה ליום 30 ביוני </w:t>
      </w:r>
      <w:r w:rsidR="00DE20A2" w:rsidRPr="00EB3A4B">
        <w:rPr>
          <w:rFonts w:ascii="Arial" w:hAnsi="Arial"/>
          <w:color w:val="333333"/>
        </w:rPr>
        <w:fldChar w:fldCharType="begin" w:fldLock="1"/>
      </w:r>
      <w:r w:rsidR="00DE20A2" w:rsidRPr="00EB3A4B">
        <w:rPr>
          <w:rFonts w:ascii="Arial" w:hAnsi="Arial"/>
          <w:color w:val="333333"/>
        </w:rPr>
        <w:instrText xml:space="preserve"> DOCPROPERTY  CY  \* MERGEFORMAT </w:instrText>
      </w:r>
      <w:r w:rsidR="00DE20A2" w:rsidRPr="00EB3A4B">
        <w:rPr>
          <w:rFonts w:ascii="Arial" w:hAnsi="Arial"/>
          <w:color w:val="333333"/>
        </w:rPr>
        <w:fldChar w:fldCharType="separate"/>
      </w:r>
      <w:r w:rsidR="00D3002D">
        <w:rPr>
          <w:rFonts w:ascii="Arial" w:hAnsi="Arial"/>
          <w:color w:val="333333"/>
        </w:rPr>
        <w:t>2026</w:t>
      </w:r>
      <w:r w:rsidR="00DE20A2" w:rsidRPr="00EB3A4B">
        <w:rPr>
          <w:rFonts w:ascii="Arial" w:hAnsi="Arial"/>
          <w:color w:val="333333"/>
        </w:rPr>
        <w:fldChar w:fldCharType="end"/>
      </w:r>
      <w:r w:rsidRPr="00EB3A4B">
        <w:rPr>
          <w:rFonts w:ascii="Arial" w:hAnsi="Arial"/>
          <w:color w:val="333333"/>
          <w:rtl/>
        </w:rPr>
        <w:t>:</w:t>
      </w:r>
    </w:p>
    <w:p w14:paraId="722FE339" w14:textId="77777777" w:rsidR="004F0842" w:rsidRPr="00EB3A4B" w:rsidRDefault="004F0842" w:rsidP="00DD7615">
      <w:pPr>
        <w:pStyle w:val="NoSpacing"/>
        <w:rPr>
          <w:color w:val="333333"/>
          <w:sz w:val="20"/>
        </w:rPr>
      </w:pPr>
    </w:p>
    <w:tbl>
      <w:tblPr>
        <w:bidiVisual/>
        <w:tblW w:w="9639" w:type="dxa"/>
        <w:tblLayout w:type="fixed"/>
        <w:tblCellMar>
          <w:left w:w="113" w:type="dxa"/>
          <w:right w:w="113" w:type="dxa"/>
        </w:tblCellMar>
        <w:tblLook w:val="04A0" w:firstRow="1" w:lastRow="0" w:firstColumn="1" w:lastColumn="0" w:noHBand="0" w:noVBand="1"/>
      </w:tblPr>
      <w:tblGrid>
        <w:gridCol w:w="3684"/>
        <w:gridCol w:w="1985"/>
        <w:gridCol w:w="1985"/>
        <w:gridCol w:w="1985"/>
      </w:tblGrid>
      <w:tr w:rsidR="00EB3A4B" w:rsidRPr="00EB3A4B" w14:paraId="1EEC9A2A" w14:textId="77777777" w:rsidTr="00D11BF3">
        <w:tc>
          <w:tcPr>
            <w:tcW w:w="3686" w:type="dxa"/>
            <w:hideMark/>
          </w:tcPr>
          <w:p w14:paraId="322CEEBB" w14:textId="538C3D94" w:rsidR="00F64EB6" w:rsidRPr="00EB3A4B" w:rsidRDefault="00F64EB6" w:rsidP="00DD7615">
            <w:pPr>
              <w:spacing w:after="0" w:line="240" w:lineRule="auto"/>
              <w:jc w:val="left"/>
              <w:rPr>
                <w:rStyle w:val="Strong"/>
                <w:color w:val="333333"/>
                <w:rtl/>
              </w:rPr>
            </w:pPr>
            <w:r w:rsidRPr="00EB3A4B">
              <w:rPr>
                <w:rStyle w:val="Strong"/>
                <w:color w:val="333333"/>
                <w:rtl/>
              </w:rPr>
              <w:t>דוח על המצב הכספי</w:t>
            </w:r>
            <w:r w:rsidR="00FE025A" w:rsidRPr="00EB3A4B">
              <w:rPr>
                <w:rStyle w:val="Strong"/>
                <w:rFonts w:hint="cs"/>
                <w:color w:val="333333"/>
                <w:rtl/>
              </w:rPr>
              <w:t xml:space="preserve"> ליום</w:t>
            </w:r>
            <w:r w:rsidRPr="00EB3A4B">
              <w:rPr>
                <w:rStyle w:val="Strong"/>
                <w:color w:val="333333"/>
                <w:rtl/>
              </w:rPr>
              <w:t>:</w:t>
            </w:r>
          </w:p>
        </w:tc>
        <w:tc>
          <w:tcPr>
            <w:tcW w:w="1985" w:type="dxa"/>
            <w:hideMark/>
          </w:tcPr>
          <w:p w14:paraId="00CF3A81" w14:textId="353AE3F2" w:rsidR="00F64EB6" w:rsidRPr="00EB3A4B" w:rsidRDefault="00F64EB6" w:rsidP="00DD7615">
            <w:pPr>
              <w:spacing w:after="0" w:line="240" w:lineRule="auto"/>
              <w:jc w:val="left"/>
              <w:rPr>
                <w:rFonts w:ascii="Arial" w:hAnsi="Arial"/>
                <w:color w:val="333333"/>
                <w:rtl/>
              </w:rPr>
            </w:pPr>
            <w:r w:rsidRPr="00EB3A4B">
              <w:rPr>
                <w:rFonts w:ascii="Arial" w:hAnsi="Arial"/>
                <w:color w:val="333333"/>
                <w:rtl/>
              </w:rPr>
              <w:t xml:space="preserve">30 ביוני </w:t>
            </w:r>
            <w:r w:rsidR="00DE20A2" w:rsidRPr="00EB3A4B">
              <w:rPr>
                <w:rFonts w:ascii="Arial" w:hAnsi="Arial"/>
                <w:color w:val="333333"/>
              </w:rPr>
              <w:fldChar w:fldCharType="begin" w:fldLock="1"/>
            </w:r>
            <w:r w:rsidR="00DE20A2" w:rsidRPr="00EB3A4B">
              <w:rPr>
                <w:rFonts w:ascii="Arial" w:hAnsi="Arial"/>
                <w:color w:val="333333"/>
              </w:rPr>
              <w:instrText xml:space="preserve"> DOCPROPERTY  CY  \* MERGEFORMAT </w:instrText>
            </w:r>
            <w:r w:rsidR="00DE20A2" w:rsidRPr="00EB3A4B">
              <w:rPr>
                <w:rFonts w:ascii="Arial" w:hAnsi="Arial"/>
                <w:color w:val="333333"/>
              </w:rPr>
              <w:fldChar w:fldCharType="separate"/>
            </w:r>
            <w:r w:rsidR="00D3002D">
              <w:rPr>
                <w:rFonts w:ascii="Arial" w:hAnsi="Arial"/>
                <w:color w:val="333333"/>
              </w:rPr>
              <w:t>2026</w:t>
            </w:r>
            <w:r w:rsidR="00DE20A2" w:rsidRPr="00EB3A4B">
              <w:rPr>
                <w:rFonts w:ascii="Arial" w:hAnsi="Arial"/>
                <w:color w:val="333333"/>
              </w:rPr>
              <w:fldChar w:fldCharType="end"/>
            </w:r>
          </w:p>
        </w:tc>
        <w:tc>
          <w:tcPr>
            <w:tcW w:w="1985" w:type="dxa"/>
            <w:hideMark/>
          </w:tcPr>
          <w:p w14:paraId="29040DAE" w14:textId="6975B286" w:rsidR="00F64EB6" w:rsidRPr="00EB3A4B" w:rsidRDefault="00F64EB6" w:rsidP="00DD7615">
            <w:pPr>
              <w:spacing w:after="0" w:line="240" w:lineRule="auto"/>
              <w:jc w:val="left"/>
              <w:rPr>
                <w:rFonts w:ascii="Arial" w:hAnsi="Arial"/>
                <w:color w:val="333333"/>
                <w:rtl/>
              </w:rPr>
            </w:pPr>
            <w:r w:rsidRPr="00EB3A4B">
              <w:rPr>
                <w:rFonts w:ascii="Arial" w:hAnsi="Arial"/>
                <w:color w:val="333333"/>
                <w:rtl/>
              </w:rPr>
              <w:t xml:space="preserve">30 ביוני </w:t>
            </w:r>
            <w:r w:rsidR="00DE20A2" w:rsidRPr="00EB3A4B">
              <w:rPr>
                <w:rFonts w:ascii="Arial" w:hAnsi="Arial"/>
                <w:color w:val="333333"/>
              </w:rPr>
              <w:fldChar w:fldCharType="begin" w:fldLock="1"/>
            </w:r>
            <w:r w:rsidR="00DE20A2" w:rsidRPr="00EB3A4B">
              <w:rPr>
                <w:rFonts w:ascii="Arial" w:hAnsi="Arial"/>
                <w:color w:val="333333"/>
              </w:rPr>
              <w:instrText xml:space="preserve"> DOCPROPERTY  PY  \* MERGEFORMAT </w:instrText>
            </w:r>
            <w:r w:rsidR="00DE20A2" w:rsidRPr="00EB3A4B">
              <w:rPr>
                <w:rFonts w:ascii="Arial" w:hAnsi="Arial"/>
                <w:color w:val="333333"/>
              </w:rPr>
              <w:fldChar w:fldCharType="separate"/>
            </w:r>
            <w:r w:rsidR="00D3002D">
              <w:rPr>
                <w:rFonts w:ascii="Arial" w:hAnsi="Arial"/>
                <w:color w:val="333333"/>
              </w:rPr>
              <w:t>2025</w:t>
            </w:r>
            <w:r w:rsidR="00DE20A2" w:rsidRPr="00EB3A4B">
              <w:rPr>
                <w:rFonts w:ascii="Arial" w:hAnsi="Arial"/>
                <w:color w:val="333333"/>
              </w:rPr>
              <w:fldChar w:fldCharType="end"/>
            </w:r>
          </w:p>
        </w:tc>
        <w:tc>
          <w:tcPr>
            <w:tcW w:w="1985" w:type="dxa"/>
            <w:hideMark/>
          </w:tcPr>
          <w:p w14:paraId="1B8D8323" w14:textId="5B09E34B" w:rsidR="00F64EB6" w:rsidRPr="00EB3A4B" w:rsidRDefault="00F64EB6" w:rsidP="00DD7615">
            <w:pPr>
              <w:spacing w:after="0" w:line="240" w:lineRule="auto"/>
              <w:jc w:val="left"/>
              <w:rPr>
                <w:rFonts w:ascii="Arial" w:hAnsi="Arial"/>
                <w:color w:val="333333"/>
                <w:rtl/>
              </w:rPr>
            </w:pPr>
            <w:r w:rsidRPr="00EB3A4B">
              <w:rPr>
                <w:rFonts w:ascii="Arial" w:hAnsi="Arial"/>
                <w:color w:val="333333"/>
                <w:rtl/>
              </w:rPr>
              <w:t xml:space="preserve">31 בדצמבר </w:t>
            </w:r>
            <w:r w:rsidR="00DE20A2" w:rsidRPr="00EB3A4B">
              <w:rPr>
                <w:rFonts w:ascii="Arial" w:hAnsi="Arial"/>
                <w:color w:val="333333"/>
              </w:rPr>
              <w:fldChar w:fldCharType="begin" w:fldLock="1"/>
            </w:r>
            <w:r w:rsidR="00DE20A2" w:rsidRPr="00EB3A4B">
              <w:rPr>
                <w:rFonts w:ascii="Arial" w:hAnsi="Arial"/>
                <w:color w:val="333333"/>
              </w:rPr>
              <w:instrText xml:space="preserve"> DOCPROPERTY  PY  \* MERGEFORMAT </w:instrText>
            </w:r>
            <w:r w:rsidR="00DE20A2" w:rsidRPr="00EB3A4B">
              <w:rPr>
                <w:rFonts w:ascii="Arial" w:hAnsi="Arial"/>
                <w:color w:val="333333"/>
              </w:rPr>
              <w:fldChar w:fldCharType="separate"/>
            </w:r>
            <w:r w:rsidR="00D3002D">
              <w:rPr>
                <w:rFonts w:ascii="Arial" w:hAnsi="Arial"/>
                <w:color w:val="333333"/>
              </w:rPr>
              <w:t>2025</w:t>
            </w:r>
            <w:r w:rsidR="00DE20A2" w:rsidRPr="00EB3A4B">
              <w:rPr>
                <w:rFonts w:ascii="Arial" w:hAnsi="Arial"/>
                <w:color w:val="333333"/>
              </w:rPr>
              <w:fldChar w:fldCharType="end"/>
            </w:r>
          </w:p>
        </w:tc>
      </w:tr>
      <w:tr w:rsidR="00EB3A4B" w:rsidRPr="00EB3A4B" w14:paraId="29025AA0" w14:textId="77777777" w:rsidTr="00D11BF3">
        <w:tc>
          <w:tcPr>
            <w:tcW w:w="3686" w:type="dxa"/>
            <w:hideMark/>
          </w:tcPr>
          <w:p w14:paraId="75E3012D" w14:textId="04A8FD2A" w:rsidR="00F64EB6" w:rsidRPr="00EB3A4B" w:rsidRDefault="00F64EB6" w:rsidP="00DD7615">
            <w:pPr>
              <w:spacing w:after="0" w:line="240" w:lineRule="auto"/>
              <w:jc w:val="left"/>
              <w:rPr>
                <w:rStyle w:val="Strong"/>
                <w:color w:val="333333"/>
                <w:rtl/>
              </w:rPr>
            </w:pPr>
            <w:r w:rsidRPr="00EB3A4B">
              <w:rPr>
                <w:rStyle w:val="Strong"/>
                <w:color w:val="333333"/>
                <w:rtl/>
              </w:rPr>
              <w:t xml:space="preserve">דוחות על </w:t>
            </w:r>
            <w:r w:rsidR="00586CDD" w:rsidRPr="00EB3A4B">
              <w:rPr>
                <w:rStyle w:val="Strong"/>
                <w:rFonts w:hint="cs"/>
                <w:color w:val="333333"/>
                <w:rtl/>
              </w:rPr>
              <w:t>ה</w:t>
            </w:r>
            <w:r w:rsidRPr="00EB3A4B">
              <w:rPr>
                <w:rStyle w:val="Strong"/>
                <w:color w:val="333333"/>
                <w:rtl/>
              </w:rPr>
              <w:t>רווח או הפסד ו</w:t>
            </w:r>
            <w:r w:rsidR="00586CDD" w:rsidRPr="00EB3A4B">
              <w:rPr>
                <w:rStyle w:val="Strong"/>
                <w:rFonts w:hint="cs"/>
                <w:color w:val="333333"/>
                <w:rtl/>
              </w:rPr>
              <w:t>ה</w:t>
            </w:r>
            <w:r w:rsidRPr="00EB3A4B">
              <w:rPr>
                <w:rStyle w:val="Strong"/>
                <w:color w:val="333333"/>
                <w:rtl/>
              </w:rPr>
              <w:t xml:space="preserve">רווח </w:t>
            </w:r>
            <w:r w:rsidR="00586CDD" w:rsidRPr="00EB3A4B">
              <w:rPr>
                <w:rStyle w:val="Strong"/>
                <w:rFonts w:hint="cs"/>
                <w:color w:val="333333"/>
                <w:rtl/>
              </w:rPr>
              <w:t>ה</w:t>
            </w:r>
            <w:r w:rsidRPr="00EB3A4B">
              <w:rPr>
                <w:rStyle w:val="Strong"/>
                <w:color w:val="333333"/>
                <w:rtl/>
              </w:rPr>
              <w:t xml:space="preserve">כולל </w:t>
            </w:r>
            <w:r w:rsidR="00586CDD" w:rsidRPr="00EB3A4B">
              <w:rPr>
                <w:rStyle w:val="Strong"/>
                <w:rFonts w:hint="cs"/>
                <w:color w:val="333333"/>
                <w:rtl/>
              </w:rPr>
              <w:t>ה</w:t>
            </w:r>
            <w:r w:rsidRPr="00EB3A4B">
              <w:rPr>
                <w:rStyle w:val="Strong"/>
                <w:color w:val="333333"/>
                <w:rtl/>
              </w:rPr>
              <w:t>אחר, על השינויים בהון ועל תזרימי המזומנים:</w:t>
            </w:r>
          </w:p>
        </w:tc>
        <w:tc>
          <w:tcPr>
            <w:tcW w:w="1985" w:type="dxa"/>
            <w:hideMark/>
          </w:tcPr>
          <w:p w14:paraId="20B12195" w14:textId="2F2F3EA4" w:rsidR="00F64EB6" w:rsidRPr="00EB3A4B" w:rsidRDefault="00F64EB6" w:rsidP="00DD7615">
            <w:pPr>
              <w:spacing w:after="0" w:line="240" w:lineRule="auto"/>
              <w:jc w:val="left"/>
              <w:rPr>
                <w:rFonts w:ascii="Arial" w:hAnsi="Arial"/>
                <w:color w:val="333333"/>
                <w:rtl/>
              </w:rPr>
            </w:pPr>
            <w:r w:rsidRPr="00EB3A4B">
              <w:rPr>
                <w:rFonts w:ascii="Arial" w:hAnsi="Arial"/>
                <w:color w:val="333333"/>
                <w:rtl/>
              </w:rPr>
              <w:t xml:space="preserve">לשישה חודשים שהסתיימו ביום 30 </w:t>
            </w:r>
            <w:r w:rsidR="00586CDD" w:rsidRPr="00EB3A4B">
              <w:rPr>
                <w:rFonts w:ascii="Arial" w:hAnsi="Arial"/>
                <w:color w:val="333333"/>
                <w:rtl/>
              </w:rPr>
              <w:br/>
            </w:r>
            <w:r w:rsidRPr="00EB3A4B">
              <w:rPr>
                <w:rFonts w:ascii="Arial" w:hAnsi="Arial"/>
                <w:color w:val="333333"/>
                <w:rtl/>
              </w:rPr>
              <w:t xml:space="preserve">ביוני </w:t>
            </w:r>
            <w:r w:rsidR="00DE20A2" w:rsidRPr="00EB3A4B">
              <w:rPr>
                <w:rFonts w:ascii="Arial" w:hAnsi="Arial"/>
                <w:color w:val="333333"/>
              </w:rPr>
              <w:fldChar w:fldCharType="begin" w:fldLock="1"/>
            </w:r>
            <w:r w:rsidR="00DE20A2" w:rsidRPr="00EB3A4B">
              <w:rPr>
                <w:rFonts w:ascii="Arial" w:hAnsi="Arial"/>
                <w:color w:val="333333"/>
              </w:rPr>
              <w:instrText xml:space="preserve"> DOCPROPERTY  CY  \* MERGEFORMAT </w:instrText>
            </w:r>
            <w:r w:rsidR="00DE20A2" w:rsidRPr="00EB3A4B">
              <w:rPr>
                <w:rFonts w:ascii="Arial" w:hAnsi="Arial"/>
                <w:color w:val="333333"/>
              </w:rPr>
              <w:fldChar w:fldCharType="separate"/>
            </w:r>
            <w:r w:rsidR="00D3002D">
              <w:rPr>
                <w:rFonts w:ascii="Arial" w:hAnsi="Arial"/>
                <w:color w:val="333333"/>
              </w:rPr>
              <w:t>2026</w:t>
            </w:r>
            <w:r w:rsidR="00DE20A2" w:rsidRPr="00EB3A4B">
              <w:rPr>
                <w:rFonts w:ascii="Arial" w:hAnsi="Arial"/>
                <w:color w:val="333333"/>
              </w:rPr>
              <w:fldChar w:fldCharType="end"/>
            </w:r>
          </w:p>
        </w:tc>
        <w:tc>
          <w:tcPr>
            <w:tcW w:w="1985" w:type="dxa"/>
            <w:hideMark/>
          </w:tcPr>
          <w:p w14:paraId="46622785" w14:textId="3470A52A" w:rsidR="00F64EB6" w:rsidRPr="00EB3A4B" w:rsidRDefault="00F64EB6" w:rsidP="00DD7615">
            <w:pPr>
              <w:spacing w:after="0" w:line="240" w:lineRule="auto"/>
              <w:jc w:val="left"/>
              <w:rPr>
                <w:rFonts w:ascii="Arial" w:hAnsi="Arial"/>
                <w:color w:val="333333"/>
                <w:rtl/>
              </w:rPr>
            </w:pPr>
            <w:r w:rsidRPr="00EB3A4B">
              <w:rPr>
                <w:rFonts w:ascii="Arial" w:hAnsi="Arial"/>
                <w:color w:val="333333"/>
                <w:rtl/>
              </w:rPr>
              <w:t xml:space="preserve">לשישה חודשים שהסתיימו ביום </w:t>
            </w:r>
            <w:r w:rsidR="00586CDD" w:rsidRPr="00EB3A4B">
              <w:rPr>
                <w:rFonts w:ascii="Arial" w:hAnsi="Arial"/>
                <w:color w:val="333333"/>
                <w:rtl/>
              </w:rPr>
              <w:br/>
            </w:r>
            <w:r w:rsidRPr="00EB3A4B">
              <w:rPr>
                <w:rFonts w:ascii="Arial" w:hAnsi="Arial"/>
                <w:color w:val="333333"/>
                <w:rtl/>
              </w:rPr>
              <w:t xml:space="preserve">30 ביוני </w:t>
            </w:r>
            <w:r w:rsidR="00DE20A2" w:rsidRPr="00EB3A4B">
              <w:rPr>
                <w:rFonts w:ascii="Arial" w:hAnsi="Arial"/>
                <w:color w:val="333333"/>
              </w:rPr>
              <w:fldChar w:fldCharType="begin" w:fldLock="1"/>
            </w:r>
            <w:r w:rsidR="00DE20A2" w:rsidRPr="00EB3A4B">
              <w:rPr>
                <w:rFonts w:ascii="Arial" w:hAnsi="Arial"/>
                <w:color w:val="333333"/>
              </w:rPr>
              <w:instrText xml:space="preserve"> DOCPROPERTY  PY  \* MERGEFORMAT </w:instrText>
            </w:r>
            <w:r w:rsidR="00DE20A2" w:rsidRPr="00EB3A4B">
              <w:rPr>
                <w:rFonts w:ascii="Arial" w:hAnsi="Arial"/>
                <w:color w:val="333333"/>
              </w:rPr>
              <w:fldChar w:fldCharType="separate"/>
            </w:r>
            <w:r w:rsidR="00D3002D">
              <w:rPr>
                <w:rFonts w:ascii="Arial" w:hAnsi="Arial"/>
                <w:color w:val="333333"/>
              </w:rPr>
              <w:t>2025</w:t>
            </w:r>
            <w:r w:rsidR="00DE20A2" w:rsidRPr="00EB3A4B">
              <w:rPr>
                <w:rFonts w:ascii="Arial" w:hAnsi="Arial"/>
                <w:color w:val="333333"/>
              </w:rPr>
              <w:fldChar w:fldCharType="end"/>
            </w:r>
          </w:p>
        </w:tc>
        <w:tc>
          <w:tcPr>
            <w:tcW w:w="1985" w:type="dxa"/>
            <w:hideMark/>
          </w:tcPr>
          <w:p w14:paraId="3E9303B7" w14:textId="39BFCF03" w:rsidR="00F64EB6" w:rsidRPr="00EB3A4B" w:rsidRDefault="00F64EB6" w:rsidP="00DD7615">
            <w:pPr>
              <w:spacing w:after="0" w:line="240" w:lineRule="auto"/>
              <w:jc w:val="left"/>
              <w:rPr>
                <w:rFonts w:ascii="Arial" w:hAnsi="Arial"/>
                <w:color w:val="333333"/>
                <w:rtl/>
              </w:rPr>
            </w:pPr>
            <w:r w:rsidRPr="00EB3A4B">
              <w:rPr>
                <w:rFonts w:ascii="Arial" w:hAnsi="Arial"/>
                <w:color w:val="333333"/>
                <w:rtl/>
              </w:rPr>
              <w:t xml:space="preserve">לשנה </w:t>
            </w:r>
            <w:r w:rsidR="00586CDD" w:rsidRPr="00EB3A4B">
              <w:rPr>
                <w:rFonts w:ascii="Arial" w:hAnsi="Arial"/>
                <w:color w:val="333333"/>
                <w:rtl/>
              </w:rPr>
              <w:br/>
            </w:r>
            <w:r w:rsidRPr="00EB3A4B">
              <w:rPr>
                <w:rFonts w:ascii="Arial" w:hAnsi="Arial"/>
                <w:color w:val="333333"/>
                <w:rtl/>
              </w:rPr>
              <w:t xml:space="preserve">שהסתיימה ביום </w:t>
            </w:r>
            <w:r w:rsidR="00586CDD" w:rsidRPr="00EB3A4B">
              <w:rPr>
                <w:rFonts w:ascii="Arial" w:hAnsi="Arial"/>
                <w:color w:val="333333"/>
                <w:rtl/>
              </w:rPr>
              <w:br/>
            </w:r>
            <w:r w:rsidRPr="00EB3A4B">
              <w:rPr>
                <w:rFonts w:ascii="Arial" w:hAnsi="Arial"/>
                <w:color w:val="333333"/>
                <w:rtl/>
              </w:rPr>
              <w:t xml:space="preserve">31 בדצמבר </w:t>
            </w:r>
            <w:r w:rsidR="00DE20A2" w:rsidRPr="00EB3A4B">
              <w:rPr>
                <w:rFonts w:ascii="Arial" w:hAnsi="Arial"/>
                <w:color w:val="333333"/>
              </w:rPr>
              <w:fldChar w:fldCharType="begin" w:fldLock="1"/>
            </w:r>
            <w:r w:rsidR="00DE20A2" w:rsidRPr="00EB3A4B">
              <w:rPr>
                <w:rFonts w:ascii="Arial" w:hAnsi="Arial"/>
                <w:color w:val="333333"/>
              </w:rPr>
              <w:instrText xml:space="preserve"> DOCPROPERTY  PY  \* MERGEFORMAT </w:instrText>
            </w:r>
            <w:r w:rsidR="00DE20A2" w:rsidRPr="00EB3A4B">
              <w:rPr>
                <w:rFonts w:ascii="Arial" w:hAnsi="Arial"/>
                <w:color w:val="333333"/>
              </w:rPr>
              <w:fldChar w:fldCharType="separate"/>
            </w:r>
            <w:r w:rsidR="00D3002D">
              <w:rPr>
                <w:rFonts w:ascii="Arial" w:hAnsi="Arial"/>
                <w:color w:val="333333"/>
              </w:rPr>
              <w:t>2025</w:t>
            </w:r>
            <w:r w:rsidR="00DE20A2" w:rsidRPr="00EB3A4B">
              <w:rPr>
                <w:rFonts w:ascii="Arial" w:hAnsi="Arial"/>
                <w:color w:val="333333"/>
              </w:rPr>
              <w:fldChar w:fldCharType="end"/>
            </w:r>
          </w:p>
        </w:tc>
      </w:tr>
    </w:tbl>
    <w:p w14:paraId="5A5B691E" w14:textId="77777777" w:rsidR="00F64EB6" w:rsidRPr="00EB3A4B" w:rsidRDefault="00F64EB6" w:rsidP="00DD7615">
      <w:pPr>
        <w:pStyle w:val="NoSpacing"/>
        <w:rPr>
          <w:color w:val="333333"/>
          <w:sz w:val="20"/>
          <w:rtl/>
        </w:rPr>
      </w:pPr>
    </w:p>
    <w:p w14:paraId="7FDC7830" w14:textId="77777777" w:rsidR="00F64EB6" w:rsidRPr="00DB41C4" w:rsidRDefault="00F64EB6" w:rsidP="00DD7615">
      <w:pPr>
        <w:spacing w:after="0" w:line="240" w:lineRule="auto"/>
        <w:rPr>
          <w:rStyle w:val="Strong"/>
          <w:color w:val="333333"/>
          <w:sz w:val="22"/>
          <w:szCs w:val="22"/>
          <w:rtl/>
        </w:rPr>
      </w:pPr>
      <w:r w:rsidRPr="00DB41C4">
        <w:rPr>
          <w:rStyle w:val="Strong"/>
          <w:color w:val="333333"/>
          <w:sz w:val="22"/>
          <w:szCs w:val="22"/>
          <w:rtl/>
        </w:rPr>
        <w:t>הפניות</w:t>
      </w:r>
    </w:p>
    <w:p w14:paraId="4718D6CF" w14:textId="77777777" w:rsidR="00DD7615" w:rsidRPr="00EB3A4B" w:rsidRDefault="00DD7615" w:rsidP="00DD7615">
      <w:pPr>
        <w:spacing w:after="0" w:line="240" w:lineRule="auto"/>
        <w:rPr>
          <w:rFonts w:ascii="Arial" w:hAnsi="Arial"/>
          <w:color w:val="333333"/>
          <w:rtl/>
        </w:rPr>
      </w:pPr>
    </w:p>
    <w:p w14:paraId="47FBD6E7" w14:textId="5A6A2D10" w:rsidR="00F64EB6" w:rsidRPr="00EB3A4B" w:rsidRDefault="00F64EB6" w:rsidP="00DD7615">
      <w:pPr>
        <w:spacing w:after="0" w:line="240" w:lineRule="auto"/>
        <w:rPr>
          <w:rFonts w:ascii="Arial" w:hAnsi="Arial"/>
          <w:color w:val="333333"/>
          <w:rtl/>
        </w:rPr>
      </w:pPr>
      <w:r w:rsidRPr="00EB3A4B">
        <w:rPr>
          <w:rFonts w:ascii="Arial" w:hAnsi="Arial"/>
          <w:color w:val="333333"/>
          <w:rtl/>
        </w:rPr>
        <w:t>בצ</w:t>
      </w:r>
      <w:r w:rsidR="00D80C3A" w:rsidRPr="00EB3A4B">
        <w:rPr>
          <w:rFonts w:ascii="Arial" w:hAnsi="Arial" w:hint="cs"/>
          <w:color w:val="333333"/>
          <w:rtl/>
        </w:rPr>
        <w:t>י</w:t>
      </w:r>
      <w:r w:rsidRPr="00EB3A4B">
        <w:rPr>
          <w:rFonts w:ascii="Arial" w:hAnsi="Arial"/>
          <w:color w:val="333333"/>
          <w:rtl/>
        </w:rPr>
        <w:t xml:space="preserve">דם הימני של הדוחות הכספיים </w:t>
      </w:r>
      <w:r w:rsidR="00DD7615" w:rsidRPr="00EB3A4B">
        <w:rPr>
          <w:rFonts w:ascii="Arial" w:hAnsi="Arial" w:hint="cs"/>
          <w:color w:val="333333"/>
          <w:rtl/>
        </w:rPr>
        <w:t xml:space="preserve">ביניים התמציתיים </w:t>
      </w:r>
      <w:r w:rsidRPr="00EB3A4B">
        <w:rPr>
          <w:rFonts w:ascii="Arial" w:hAnsi="Arial"/>
          <w:color w:val="333333"/>
          <w:rtl/>
        </w:rPr>
        <w:t>לדוגמה ובמסגרת הערות השוליים מוצגות הפניות למקור החשבונאי הרלוונטי או לתקנה הרלוונטית מתקנות דוחות תקופתיים. יש לקרוא הפניות אל</w:t>
      </w:r>
      <w:r w:rsidR="00D80C3A" w:rsidRPr="00EB3A4B">
        <w:rPr>
          <w:rFonts w:ascii="Arial" w:hAnsi="Arial" w:hint="cs"/>
          <w:color w:val="333333"/>
          <w:rtl/>
        </w:rPr>
        <w:t>ו</w:t>
      </w:r>
      <w:r w:rsidRPr="00EB3A4B">
        <w:rPr>
          <w:rFonts w:ascii="Arial" w:hAnsi="Arial"/>
          <w:color w:val="333333"/>
          <w:rtl/>
        </w:rPr>
        <w:t xml:space="preserve"> (בנוסח בעברית של תקני הדיווח הכספי הבינלאומיים</w:t>
      </w:r>
      <w:r w:rsidR="007E0D57" w:rsidRPr="00EB3A4B">
        <w:rPr>
          <w:rFonts w:ascii="Arial" w:hAnsi="Arial" w:hint="cs"/>
          <w:color w:val="333333"/>
          <w:rtl/>
        </w:rPr>
        <w:t xml:space="preserve"> החשבונאיים</w:t>
      </w:r>
      <w:r w:rsidR="009015EE" w:rsidRPr="00EB3A4B">
        <w:rPr>
          <w:rFonts w:ascii="Arial" w:hAnsi="Arial" w:hint="cs"/>
          <w:color w:val="333333"/>
          <w:rtl/>
        </w:rPr>
        <w:t xml:space="preserve"> (</w:t>
      </w:r>
      <w:r w:rsidR="009015EE" w:rsidRPr="00EB3A4B">
        <w:rPr>
          <w:rFonts w:ascii="Arial" w:hAnsi="Arial"/>
          <w:color w:val="333333"/>
        </w:rPr>
        <w:t>IFRS</w:t>
      </w:r>
      <w:r w:rsidR="009015EE" w:rsidRPr="00EB3A4B">
        <w:rPr>
          <w:rFonts w:ascii="Arial" w:hAnsi="Arial"/>
          <w:color w:val="333333"/>
          <w:vertAlign w:val="superscript"/>
        </w:rPr>
        <w:t>®</w:t>
      </w:r>
      <w:r w:rsidR="009015EE" w:rsidRPr="00EB3A4B">
        <w:rPr>
          <w:rFonts w:ascii="Arial" w:hAnsi="Arial"/>
          <w:color w:val="333333"/>
        </w:rPr>
        <w:t xml:space="preserve"> Accounting Standards</w:t>
      </w:r>
      <w:r w:rsidR="009015EE" w:rsidRPr="00EB3A4B">
        <w:rPr>
          <w:rFonts w:ascii="Arial" w:hAnsi="Arial" w:hint="cs"/>
          <w:color w:val="333333"/>
          <w:rtl/>
        </w:rPr>
        <w:t>)</w:t>
      </w:r>
      <w:r w:rsidRPr="00EB3A4B">
        <w:rPr>
          <w:rFonts w:ascii="Arial" w:hAnsi="Arial"/>
          <w:color w:val="333333"/>
          <w:rtl/>
        </w:rPr>
        <w:t>) כלהלן:</w:t>
      </w:r>
    </w:p>
    <w:p w14:paraId="63F78361" w14:textId="77777777" w:rsidR="00D80C3A" w:rsidRPr="00EB3A4B" w:rsidRDefault="00D80C3A" w:rsidP="00DD7615">
      <w:pPr>
        <w:spacing w:after="0" w:line="240" w:lineRule="auto"/>
        <w:rPr>
          <w:rFonts w:ascii="Arial" w:hAnsi="Arial"/>
          <w:color w:val="333333"/>
          <w:rtl/>
        </w:rPr>
      </w:pPr>
    </w:p>
    <w:tbl>
      <w:tblPr>
        <w:bidiVisual/>
        <w:tblW w:w="9072" w:type="dxa"/>
        <w:tblInd w:w="284" w:type="dxa"/>
        <w:tblLayout w:type="fixed"/>
        <w:tblCellMar>
          <w:top w:w="28" w:type="dxa"/>
          <w:left w:w="57" w:type="dxa"/>
          <w:bottom w:w="28" w:type="dxa"/>
          <w:right w:w="57" w:type="dxa"/>
        </w:tblCellMar>
        <w:tblLook w:val="0600" w:firstRow="0" w:lastRow="0" w:firstColumn="0" w:lastColumn="0" w:noHBand="1" w:noVBand="1"/>
      </w:tblPr>
      <w:tblGrid>
        <w:gridCol w:w="1985"/>
        <w:gridCol w:w="7087"/>
      </w:tblGrid>
      <w:tr w:rsidR="00EB3A4B" w:rsidRPr="00EB3A4B" w14:paraId="1D8FBFB2" w14:textId="77777777" w:rsidTr="00D11BF3">
        <w:tc>
          <w:tcPr>
            <w:tcW w:w="1985" w:type="dxa"/>
            <w:hideMark/>
          </w:tcPr>
          <w:p w14:paraId="2370335D" w14:textId="77777777" w:rsidR="00F64EB6" w:rsidRPr="00EB3A4B" w:rsidRDefault="00000000" w:rsidP="00D80C3A">
            <w:pPr>
              <w:spacing w:after="0" w:line="240" w:lineRule="auto"/>
              <w:jc w:val="left"/>
              <w:rPr>
                <w:rFonts w:ascii="Arial" w:hAnsi="Arial"/>
                <w:color w:val="333333"/>
                <w:rtl/>
              </w:rPr>
            </w:pPr>
            <w:dir w:val="ltr">
              <w:dir w:val="ltr">
                <w:r w:rsidR="00F64EB6" w:rsidRPr="00EB3A4B">
                  <w:rPr>
                    <w:rFonts w:ascii="Arial" w:hAnsi="Arial"/>
                    <w:color w:val="333333"/>
                  </w:rPr>
                  <w:t>IAS 34.8(a)</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F64EB6" w:rsidRPr="00EB3A4B">
                  <w:rPr>
                    <w:rFonts w:ascii="Arial" w:hAnsi="Arial"/>
                    <w:color w:val="333333"/>
                  </w:rPr>
                  <w:t>‬</w:t>
                </w:r>
                <w:r w:rsidR="00CB0AFC" w:rsidRPr="00EB3A4B">
                  <w:rPr>
                    <w:rFonts w:ascii="Arial" w:hAnsi="Arial"/>
                    <w:color w:val="333333"/>
                  </w:rPr>
                  <w:t>‬</w:t>
                </w:r>
                <w:r w:rsidR="00CB0AFC" w:rsidRPr="00EB3A4B">
                  <w:rPr>
                    <w:rFonts w:ascii="Arial" w:hAnsi="Arial"/>
                    <w:color w:val="333333"/>
                  </w:rPr>
                  <w:t>‬</w:t>
                </w:r>
                <w:r w:rsidR="00B23185" w:rsidRPr="00EB3A4B">
                  <w:rPr>
                    <w:rFonts w:ascii="Arial" w:hAnsi="Arial"/>
                    <w:color w:val="333333"/>
                  </w:rPr>
                  <w:t>‬</w:t>
                </w:r>
                <w:r w:rsidR="00B23185" w:rsidRPr="00EB3A4B">
                  <w:rPr>
                    <w:rFonts w:ascii="Arial" w:hAnsi="Arial"/>
                    <w:color w:val="333333"/>
                  </w:rPr>
                  <w:t>‬</w:t>
                </w:r>
                <w:r w:rsidR="00AF0661" w:rsidRPr="00EB3A4B">
                  <w:rPr>
                    <w:rFonts w:ascii="Arial" w:hAnsi="Arial"/>
                    <w:color w:val="333333"/>
                  </w:rPr>
                  <w:t>‬</w:t>
                </w:r>
                <w:r w:rsidR="00AF0661" w:rsidRPr="00EB3A4B">
                  <w:rPr>
                    <w:rFonts w:ascii="Arial" w:hAnsi="Arial"/>
                    <w:color w:val="333333"/>
                  </w:rPr>
                  <w:t>‬</w:t>
                </w:r>
                <w:r w:rsidR="002669D2" w:rsidRPr="00EB3A4B">
                  <w:rPr>
                    <w:rFonts w:ascii="Arial" w:hAnsi="Arial"/>
                    <w:color w:val="333333"/>
                  </w:rPr>
                  <w:t>‬</w:t>
                </w:r>
                <w:r w:rsidR="002669D2" w:rsidRPr="00EB3A4B">
                  <w:rPr>
                    <w:rFonts w:ascii="Arial" w:hAnsi="Arial"/>
                    <w:color w:val="333333"/>
                  </w:rPr>
                  <w:t>‬</w:t>
                </w:r>
                <w:r w:rsidR="00F279DD" w:rsidRPr="00EB3A4B">
                  <w:rPr>
                    <w:rFonts w:ascii="Arial" w:hAnsi="Arial"/>
                    <w:color w:val="333333"/>
                  </w:rPr>
                  <w:t>‬</w:t>
                </w:r>
                <w:r w:rsidR="00F279DD" w:rsidRPr="00EB3A4B">
                  <w:rPr>
                    <w:rFonts w:ascii="Arial" w:hAnsi="Arial"/>
                    <w:color w:val="333333"/>
                  </w:rPr>
                  <w:t>‬</w:t>
                </w:r>
                <w:r w:rsidR="00F279DD" w:rsidRPr="00EB3A4B">
                  <w:rPr>
                    <w:rFonts w:ascii="Arial" w:hAnsi="Arial"/>
                    <w:color w:val="333333"/>
                  </w:rPr>
                  <w:t>‬</w:t>
                </w:r>
                <w:r w:rsidR="00F279DD" w:rsidRPr="00EB3A4B">
                  <w:rPr>
                    <w:rFonts w:ascii="Arial" w:hAnsi="Arial"/>
                    <w:color w:val="333333"/>
                  </w:rPr>
                  <w:t>‬</w:t>
                </w:r>
                <w:r w:rsidR="005D39D4" w:rsidRPr="00EB3A4B">
                  <w:rPr>
                    <w:rFonts w:ascii="Arial" w:hAnsi="Arial"/>
                    <w:color w:val="333333"/>
                  </w:rPr>
                  <w:t>‬</w:t>
                </w:r>
                <w:r w:rsidR="005D39D4" w:rsidRPr="00EB3A4B">
                  <w:rPr>
                    <w:rFonts w:ascii="Arial" w:hAnsi="Arial"/>
                    <w:color w:val="333333"/>
                  </w:rPr>
                  <w:t>‬</w:t>
                </w:r>
                <w:r w:rsidR="00B64339" w:rsidRPr="00EB3A4B">
                  <w:rPr>
                    <w:rFonts w:ascii="Arial" w:hAnsi="Arial"/>
                    <w:color w:val="333333"/>
                  </w:rPr>
                  <w:t>‬</w:t>
                </w:r>
                <w:r w:rsidR="00B64339" w:rsidRPr="00EB3A4B">
                  <w:rPr>
                    <w:rFonts w:ascii="Arial" w:hAnsi="Arial"/>
                    <w:color w:val="333333"/>
                  </w:rPr>
                  <w:t>‬</w:t>
                </w:r>
                <w:r w:rsidR="007D2DD0" w:rsidRPr="00EB3A4B">
                  <w:rPr>
                    <w:rFonts w:ascii="Arial" w:hAnsi="Arial"/>
                    <w:color w:val="333333"/>
                  </w:rPr>
                  <w:t>‬</w:t>
                </w:r>
                <w:r w:rsidR="007D2DD0" w:rsidRPr="00EB3A4B">
                  <w:rPr>
                    <w:rFonts w:ascii="Arial" w:hAnsi="Arial"/>
                    <w:color w:val="333333"/>
                  </w:rPr>
                  <w:t>‬</w:t>
                </w:r>
                <w:r w:rsidR="007D2DD0" w:rsidRPr="00EB3A4B">
                  <w:rPr>
                    <w:rFonts w:ascii="Arial" w:hAnsi="Arial"/>
                    <w:color w:val="333333"/>
                  </w:rPr>
                  <w:t>‬</w:t>
                </w:r>
                <w:r w:rsidR="007D2DD0" w:rsidRPr="00EB3A4B">
                  <w:rPr>
                    <w:rFonts w:ascii="Arial" w:hAnsi="Arial"/>
                    <w:color w:val="333333"/>
                  </w:rPr>
                  <w:t>‬</w:t>
                </w:r>
                <w:r w:rsidR="004C4C2C" w:rsidRPr="00EB3A4B">
                  <w:rPr>
                    <w:rFonts w:ascii="Arial" w:hAnsi="Arial"/>
                    <w:color w:val="333333"/>
                  </w:rPr>
                  <w:t>‬</w:t>
                </w:r>
                <w:r w:rsidR="004C4C2C" w:rsidRPr="00EB3A4B">
                  <w:rPr>
                    <w:rFonts w:ascii="Arial" w:hAnsi="Arial"/>
                    <w:color w:val="333333"/>
                  </w:rPr>
                  <w:t>‬</w:t>
                </w:r>
                <w:r w:rsidR="0059693C" w:rsidRPr="00EB3A4B">
                  <w:rPr>
                    <w:rFonts w:ascii="Arial" w:hAnsi="Arial"/>
                    <w:color w:val="333333"/>
                  </w:rPr>
                  <w:t>‬</w:t>
                </w:r>
                <w:r w:rsidR="0059693C" w:rsidRPr="00EB3A4B">
                  <w:rPr>
                    <w:rFonts w:ascii="Arial" w:hAnsi="Arial"/>
                    <w:color w:val="333333"/>
                  </w:rPr>
                  <w:t>‬</w:t>
                </w:r>
                <w:r w:rsidR="00E9758C" w:rsidRPr="00EB3A4B">
                  <w:rPr>
                    <w:rFonts w:ascii="Arial" w:hAnsi="Arial"/>
                    <w:color w:val="333333"/>
                  </w:rPr>
                  <w:t>‬</w:t>
                </w:r>
                <w:r w:rsidR="00E9758C" w:rsidRPr="00EB3A4B">
                  <w:rPr>
                    <w:rFonts w:ascii="Arial" w:hAnsi="Arial"/>
                    <w:color w:val="333333"/>
                  </w:rPr>
                  <w:t>‬</w:t>
                </w:r>
                <w:r w:rsidR="009C30F6" w:rsidRPr="00EB3A4B">
                  <w:rPr>
                    <w:rFonts w:ascii="Arial" w:hAnsi="Arial"/>
                    <w:color w:val="333333"/>
                  </w:rPr>
                  <w:t>‬</w:t>
                </w:r>
                <w:r w:rsidR="009C30F6" w:rsidRPr="00EB3A4B">
                  <w:rPr>
                    <w:rFonts w:ascii="Arial" w:hAnsi="Arial"/>
                    <w:color w:val="333333"/>
                  </w:rPr>
                  <w:t>‬</w:t>
                </w:r>
                <w:r w:rsidR="001F3CA4" w:rsidRPr="00EB3A4B">
                  <w:rPr>
                    <w:rFonts w:ascii="Arial" w:hAnsi="Arial"/>
                    <w:color w:val="333333"/>
                  </w:rPr>
                  <w:t>‬</w:t>
                </w:r>
                <w:r w:rsidR="001F3CA4" w:rsidRPr="00EB3A4B">
                  <w:rPr>
                    <w:rFonts w:ascii="Arial" w:hAnsi="Arial"/>
                    <w:color w:val="333333"/>
                  </w:rPr>
                  <w:t>‬</w:t>
                </w:r>
                <w:r w:rsidR="00522F8E" w:rsidRPr="00EB3A4B">
                  <w:rPr>
                    <w:rFonts w:ascii="Arial" w:hAnsi="Arial"/>
                    <w:color w:val="333333"/>
                  </w:rPr>
                  <w:t>‬</w:t>
                </w:r>
                <w:r w:rsidR="00522F8E" w:rsidRPr="00EB3A4B">
                  <w:rPr>
                    <w:rFonts w:ascii="Arial" w:hAnsi="Arial"/>
                    <w:color w:val="333333"/>
                  </w:rPr>
                  <w:t>‬</w:t>
                </w:r>
                <w:r w:rsidR="00492786" w:rsidRPr="00EB3A4B">
                  <w:rPr>
                    <w:rFonts w:ascii="Arial" w:hAnsi="Arial"/>
                    <w:color w:val="333333"/>
                  </w:rPr>
                  <w:t>‬</w:t>
                </w:r>
                <w:r w:rsidR="00492786" w:rsidRPr="00EB3A4B">
                  <w:rPr>
                    <w:rFonts w:ascii="Arial" w:hAnsi="Arial"/>
                    <w:color w:val="333333"/>
                  </w:rPr>
                  <w:t>‬</w:t>
                </w:r>
                <w:r w:rsidR="009614AD" w:rsidRPr="00EB3A4B">
                  <w:rPr>
                    <w:rFonts w:ascii="Arial" w:hAnsi="Arial"/>
                    <w:color w:val="333333"/>
                  </w:rPr>
                  <w:t>‬</w:t>
                </w:r>
                <w:r w:rsidR="009614AD" w:rsidRPr="00EB3A4B">
                  <w:rPr>
                    <w:rFonts w:ascii="Arial" w:hAnsi="Arial"/>
                    <w:color w:val="333333"/>
                  </w:rPr>
                  <w:t>‬</w:t>
                </w:r>
                <w:r w:rsidR="00506C57" w:rsidRPr="00EB3A4B">
                  <w:rPr>
                    <w:rFonts w:ascii="Arial" w:hAnsi="Arial"/>
                    <w:color w:val="333333"/>
                  </w:rPr>
                  <w:t>‬</w:t>
                </w:r>
                <w:r w:rsidR="00506C57" w:rsidRPr="00EB3A4B">
                  <w:rPr>
                    <w:rFonts w:ascii="Arial" w:hAnsi="Arial"/>
                    <w:color w:val="333333"/>
                  </w:rPr>
                  <w:t>‬</w:t>
                </w:r>
                <w:r w:rsidR="00A9064D" w:rsidRPr="00EB3A4B">
                  <w:rPr>
                    <w:rFonts w:ascii="Arial" w:hAnsi="Arial"/>
                    <w:color w:val="333333"/>
                  </w:rPr>
                  <w:t>‬</w:t>
                </w:r>
                <w:r w:rsidR="00A9064D" w:rsidRPr="00EB3A4B">
                  <w:rPr>
                    <w:rFonts w:ascii="Arial" w:hAnsi="Arial"/>
                    <w:color w:val="333333"/>
                  </w:rPr>
                  <w:t>‬</w:t>
                </w:r>
                <w:r w:rsidR="004C0B48" w:rsidRPr="00EB3A4B">
                  <w:rPr>
                    <w:rFonts w:ascii="Arial" w:hAnsi="Arial"/>
                    <w:color w:val="333333"/>
                  </w:rPr>
                  <w:t>‬</w:t>
                </w:r>
                <w:r w:rsidR="004C0B48" w:rsidRPr="00EB3A4B">
                  <w:rPr>
                    <w:rFonts w:ascii="Arial" w:hAnsi="Arial"/>
                    <w:color w:val="333333"/>
                  </w:rPr>
                  <w:t>‬</w:t>
                </w:r>
                <w:r w:rsidR="00C34D37" w:rsidRPr="00EB3A4B">
                  <w:rPr>
                    <w:rFonts w:ascii="Arial" w:hAnsi="Arial"/>
                    <w:color w:val="333333"/>
                  </w:rPr>
                  <w:t>‬</w:t>
                </w:r>
                <w:r w:rsidR="00C34D37" w:rsidRPr="00EB3A4B">
                  <w:rPr>
                    <w:rFonts w:ascii="Arial" w:hAnsi="Arial"/>
                    <w:color w:val="333333"/>
                  </w:rPr>
                  <w:t>‬</w:t>
                </w:r>
                <w:r w:rsidR="00C87E33" w:rsidRPr="00EB3A4B">
                  <w:rPr>
                    <w:rFonts w:ascii="Arial" w:hAnsi="Arial"/>
                    <w:color w:val="333333"/>
                  </w:rPr>
                  <w:t>‬</w:t>
                </w:r>
                <w:r w:rsidR="00C87E33" w:rsidRPr="00EB3A4B">
                  <w:rPr>
                    <w:rFonts w:ascii="Arial" w:hAnsi="Arial"/>
                    <w:color w:val="333333"/>
                  </w:rPr>
                  <w:t>‬</w:t>
                </w:r>
                <w:r w:rsidR="00FC1E6B" w:rsidRPr="00EB3A4B">
                  <w:rPr>
                    <w:rFonts w:ascii="Arial" w:hAnsi="Arial"/>
                    <w:color w:val="333333"/>
                  </w:rPr>
                  <w:t>‬</w:t>
                </w:r>
                <w:r w:rsidR="00FC1E6B" w:rsidRPr="00EB3A4B">
                  <w:rPr>
                    <w:rFonts w:ascii="Arial" w:hAnsi="Arial"/>
                    <w:color w:val="333333"/>
                  </w:rPr>
                  <w:t>‬</w:t>
                </w:r>
                <w:r w:rsidR="00A77C8B" w:rsidRPr="00EB3A4B">
                  <w:rPr>
                    <w:rFonts w:ascii="Arial" w:hAnsi="Arial"/>
                    <w:color w:val="333333"/>
                  </w:rPr>
                  <w:t>‬</w:t>
                </w:r>
                <w:r w:rsidR="00A77C8B" w:rsidRPr="00EB3A4B">
                  <w:rPr>
                    <w:rFonts w:ascii="Arial" w:hAnsi="Arial"/>
                    <w:color w:val="333333"/>
                  </w:rPr>
                  <w:t>‬</w:t>
                </w:r>
                <w:r w:rsidR="00647F58" w:rsidRPr="00EB3A4B">
                  <w:rPr>
                    <w:rFonts w:ascii="Arial" w:hAnsi="Arial"/>
                    <w:color w:val="333333"/>
                  </w:rPr>
                  <w:t>‬</w:t>
                </w:r>
                <w:r w:rsidR="00647F58" w:rsidRPr="00EB3A4B">
                  <w:rPr>
                    <w:rFonts w:ascii="Arial" w:hAnsi="Arial"/>
                    <w:color w:val="333333"/>
                  </w:rPr>
                  <w:t>‬</w:t>
                </w:r>
                <w:r w:rsidR="001F6F2C" w:rsidRPr="00EB3A4B">
                  <w:rPr>
                    <w:rFonts w:ascii="Arial" w:hAnsi="Arial"/>
                    <w:color w:val="333333"/>
                  </w:rPr>
                  <w:t>‬</w:t>
                </w:r>
                <w:r w:rsidR="001F6F2C" w:rsidRPr="00EB3A4B">
                  <w:rPr>
                    <w:rFonts w:ascii="Arial" w:hAnsi="Arial"/>
                    <w:color w:val="333333"/>
                  </w:rPr>
                  <w:t>‬</w:t>
                </w:r>
                <w:r w:rsidR="00A3075A" w:rsidRPr="00EB3A4B">
                  <w:rPr>
                    <w:rFonts w:ascii="Arial" w:hAnsi="Arial"/>
                    <w:color w:val="333333"/>
                  </w:rPr>
                  <w:t>‬</w:t>
                </w:r>
                <w:r w:rsidR="00A3075A" w:rsidRPr="00EB3A4B">
                  <w:rPr>
                    <w:rFonts w:ascii="Arial" w:hAnsi="Arial"/>
                    <w:color w:val="333333"/>
                  </w:rPr>
                  <w:t>‬</w:t>
                </w:r>
                <w:r w:rsidR="008F72E0" w:rsidRPr="00EB3A4B">
                  <w:rPr>
                    <w:rFonts w:ascii="Arial" w:hAnsi="Arial"/>
                    <w:color w:val="333333"/>
                  </w:rPr>
                  <w:t>‬</w:t>
                </w:r>
                <w:r w:rsidR="008F72E0" w:rsidRPr="00EB3A4B">
                  <w:rPr>
                    <w:rFonts w:ascii="Arial" w:hAnsi="Arial"/>
                    <w:color w:val="333333"/>
                  </w:rPr>
                  <w:t>‬</w:t>
                </w:r>
                <w:r w:rsidR="003F1A8E" w:rsidRPr="00EB3A4B">
                  <w:rPr>
                    <w:rFonts w:ascii="Arial" w:hAnsi="Arial"/>
                    <w:color w:val="333333"/>
                  </w:rPr>
                  <w:t>‬</w:t>
                </w:r>
                <w:r w:rsidR="003F1A8E" w:rsidRPr="00EB3A4B">
                  <w:rPr>
                    <w:rFonts w:ascii="Arial" w:hAnsi="Arial"/>
                    <w:color w:val="333333"/>
                  </w:rPr>
                  <w:t>‬</w:t>
                </w:r>
                <w:r w:rsidR="00A52AC2" w:rsidRPr="00EB3A4B">
                  <w:rPr>
                    <w:rFonts w:ascii="Arial" w:hAnsi="Arial"/>
                    <w:color w:val="333333"/>
                  </w:rPr>
                  <w:t>‬</w:t>
                </w:r>
                <w:r w:rsidR="00A52AC2" w:rsidRPr="00EB3A4B">
                  <w:rPr>
                    <w:rFonts w:ascii="Arial" w:hAnsi="Arial"/>
                    <w:color w:val="333333"/>
                  </w:rPr>
                  <w:t>‬</w:t>
                </w:r>
                <w:r w:rsidR="00A93095" w:rsidRPr="00EB3A4B">
                  <w:rPr>
                    <w:rFonts w:ascii="Arial" w:hAnsi="Arial"/>
                    <w:color w:val="333333"/>
                  </w:rPr>
                  <w:t>‬</w:t>
                </w:r>
                <w:r w:rsidR="00A93095" w:rsidRPr="00EB3A4B">
                  <w:rPr>
                    <w:rFonts w:ascii="Arial" w:hAnsi="Arial"/>
                    <w:color w:val="333333"/>
                  </w:rPr>
                  <w:t>‬</w:t>
                </w:r>
                <w:r w:rsidR="00A019FC" w:rsidRPr="00EB3A4B">
                  <w:rPr>
                    <w:rFonts w:ascii="Arial" w:hAnsi="Arial"/>
                    <w:color w:val="333333"/>
                  </w:rPr>
                  <w:t>‬</w:t>
                </w:r>
                <w:r w:rsidR="00A019FC" w:rsidRPr="00EB3A4B">
                  <w:rPr>
                    <w:rFonts w:ascii="Arial" w:hAnsi="Arial"/>
                    <w:color w:val="333333"/>
                  </w:rPr>
                  <w:t>‬</w:t>
                </w:r>
                <w:r w:rsidR="00247A74" w:rsidRPr="00EB3A4B">
                  <w:rPr>
                    <w:rFonts w:ascii="Arial" w:hAnsi="Arial"/>
                    <w:color w:val="333333"/>
                  </w:rPr>
                  <w:t>‬</w:t>
                </w:r>
                <w:r w:rsidR="00247A74" w:rsidRPr="00EB3A4B">
                  <w:rPr>
                    <w:rFonts w:ascii="Arial" w:hAnsi="Arial"/>
                    <w:color w:val="333333"/>
                  </w:rPr>
                  <w:t>‬</w:t>
                </w:r>
                <w:r w:rsidR="006A40A5" w:rsidRPr="00EB3A4B">
                  <w:rPr>
                    <w:rFonts w:ascii="Arial" w:hAnsi="Arial"/>
                    <w:color w:val="333333"/>
                  </w:rPr>
                  <w:t>‬</w:t>
                </w:r>
                <w:r w:rsidR="006A40A5" w:rsidRPr="00EB3A4B">
                  <w:rPr>
                    <w:rFonts w:ascii="Arial" w:hAnsi="Arial"/>
                    <w:color w:val="333333"/>
                  </w:rPr>
                  <w:t>‬</w:t>
                </w:r>
                <w:r w:rsidR="00D372C5" w:rsidRPr="00EB3A4B">
                  <w:rPr>
                    <w:rFonts w:ascii="Arial" w:hAnsi="Arial"/>
                    <w:color w:val="333333"/>
                  </w:rPr>
                  <w:t>‬</w:t>
                </w:r>
                <w:r w:rsidR="00D372C5" w:rsidRPr="00EB3A4B">
                  <w:rPr>
                    <w:rFonts w:ascii="Arial" w:hAnsi="Arial"/>
                    <w:color w:val="333333"/>
                  </w:rPr>
                  <w:t>‬</w:t>
                </w:r>
                <w:r w:rsidR="00785357" w:rsidRPr="00EB3A4B">
                  <w:rPr>
                    <w:rFonts w:ascii="Arial" w:hAnsi="Arial"/>
                    <w:color w:val="333333"/>
                  </w:rPr>
                  <w:t>‬</w:t>
                </w:r>
                <w:r w:rsidR="00785357" w:rsidRPr="00EB3A4B">
                  <w:rPr>
                    <w:rFonts w:ascii="Arial" w:hAnsi="Arial"/>
                    <w:color w:val="333333"/>
                  </w:rPr>
                  <w:t>‬</w:t>
                </w:r>
                <w:r w:rsidR="00475A3A" w:rsidRPr="00EB3A4B">
                  <w:rPr>
                    <w:rFonts w:ascii="Arial" w:hAnsi="Arial"/>
                    <w:color w:val="333333"/>
                  </w:rPr>
                  <w:t>‬</w:t>
                </w:r>
                <w:r w:rsidR="00475A3A" w:rsidRPr="00EB3A4B">
                  <w:rPr>
                    <w:rFonts w:ascii="Arial" w:hAnsi="Arial"/>
                    <w:color w:val="333333"/>
                  </w:rPr>
                  <w:t>‬</w:t>
                </w:r>
                <w:r w:rsidR="00EA47CE" w:rsidRPr="00EB3A4B">
                  <w:rPr>
                    <w:rFonts w:ascii="Arial" w:hAnsi="Arial"/>
                    <w:color w:val="333333"/>
                  </w:rPr>
                  <w:t>‬</w:t>
                </w:r>
                <w:r w:rsidR="00EA47CE" w:rsidRPr="00EB3A4B">
                  <w:rPr>
                    <w:rFonts w:ascii="Arial" w:hAnsi="Arial"/>
                    <w:color w:val="333333"/>
                  </w:rPr>
                  <w:t>‬</w:t>
                </w:r>
                <w:r w:rsidR="004D0BAA" w:rsidRPr="00EB3A4B">
                  <w:rPr>
                    <w:rFonts w:ascii="Arial" w:hAnsi="Arial"/>
                    <w:color w:val="333333"/>
                  </w:rPr>
                  <w:t>‬</w:t>
                </w:r>
                <w:r w:rsidR="004D0BAA" w:rsidRPr="00EB3A4B">
                  <w:rPr>
                    <w:rFonts w:ascii="Arial" w:hAnsi="Arial"/>
                    <w:color w:val="333333"/>
                  </w:rPr>
                  <w:t>‬</w:t>
                </w:r>
                <w:r w:rsidR="008F4A7B" w:rsidRPr="00EB3A4B">
                  <w:rPr>
                    <w:rFonts w:ascii="Arial" w:hAnsi="Arial"/>
                    <w:color w:val="333333"/>
                  </w:rPr>
                  <w:t>‬</w:t>
                </w:r>
                <w:r w:rsidR="008F4A7B" w:rsidRPr="00EB3A4B">
                  <w:rPr>
                    <w:rFonts w:ascii="Arial" w:hAnsi="Arial"/>
                    <w:color w:val="333333"/>
                  </w:rPr>
                  <w:t>‬</w:t>
                </w:r>
                <w:dir w:val="ltr">
                  <w:dir w:val="ltr">
                    <w:r w:rsidR="00F51EC4" w:rsidRPr="00EB3A4B">
                      <w:rPr>
                        <w:rFonts w:ascii="Arial" w:hAnsi="Arial"/>
                        <w:color w:val="333333"/>
                      </w:rPr>
                      <w:t>‬</w:t>
                    </w:r>
                    <w:r w:rsidR="00F51EC4" w:rsidRPr="00EB3A4B">
                      <w:rPr>
                        <w:rFonts w:ascii="Arial" w:hAnsi="Arial"/>
                        <w:color w:val="333333"/>
                      </w:rPr>
                      <w:t>‬</w:t>
                    </w:r>
                    <w:r w:rsidR="00F51EC4" w:rsidRPr="00EB3A4B">
                      <w:rPr>
                        <w:rFonts w:ascii="Arial" w:hAnsi="Arial"/>
                        <w:color w:val="333333"/>
                      </w:rPr>
                      <w:t>‬</w:t>
                    </w:r>
                    <w:r w:rsidR="00F51EC4" w:rsidRPr="00EB3A4B">
                      <w:rPr>
                        <w:rFonts w:ascii="Arial" w:hAnsi="Arial"/>
                        <w:color w:val="333333"/>
                      </w:rPr>
                      <w:t>‬</w:t>
                    </w:r>
                    <w:r w:rsidR="007025D4" w:rsidRPr="00EB3A4B">
                      <w:rPr>
                        <w:rFonts w:ascii="Arial" w:hAnsi="Arial"/>
                        <w:color w:val="333333"/>
                      </w:rPr>
                      <w:t>‬</w:t>
                    </w:r>
                    <w:r w:rsidR="007025D4" w:rsidRPr="00EB3A4B">
                      <w:rPr>
                        <w:rFonts w:ascii="Arial" w:hAnsi="Arial"/>
                        <w:color w:val="333333"/>
                      </w:rPr>
                      <w:t>‬</w:t>
                    </w:r>
                    <w:r w:rsidR="007025D4" w:rsidRPr="00EB3A4B">
                      <w:rPr>
                        <w:rFonts w:ascii="Arial" w:hAnsi="Arial"/>
                        <w:color w:val="333333"/>
                      </w:rPr>
                      <w:t>‬</w:t>
                    </w:r>
                    <w:r w:rsidR="007025D4" w:rsidRPr="00EB3A4B">
                      <w:rPr>
                        <w:rFonts w:ascii="Arial" w:hAnsi="Arial"/>
                        <w:color w:val="333333"/>
                      </w:rPr>
                      <w:t>‬</w:t>
                    </w:r>
                    <w:r w:rsidR="009F6DF0" w:rsidRPr="00EB3A4B">
                      <w:rPr>
                        <w:rFonts w:ascii="Arial" w:hAnsi="Arial"/>
                        <w:color w:val="333333"/>
                      </w:rPr>
                      <w:t>‬</w:t>
                    </w:r>
                    <w:r w:rsidR="009F6DF0" w:rsidRPr="00EB3A4B">
                      <w:rPr>
                        <w:rFonts w:ascii="Arial" w:hAnsi="Arial"/>
                        <w:color w:val="333333"/>
                      </w:rPr>
                      <w:t>‬</w:t>
                    </w:r>
                    <w:r w:rsidR="009F6DF0" w:rsidRPr="00EB3A4B">
                      <w:rPr>
                        <w:rFonts w:ascii="Arial" w:hAnsi="Arial"/>
                        <w:color w:val="333333"/>
                      </w:rPr>
                      <w:t>‬</w:t>
                    </w:r>
                    <w:r w:rsidR="009F6DF0"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5943BE" w:rsidRPr="00EB3A4B">
                      <w:rPr>
                        <w:rFonts w:ascii="Arial" w:hAnsi="Arial"/>
                        <w:color w:val="333333"/>
                      </w:rPr>
                      <w:t>‬</w:t>
                    </w:r>
                    <w:r w:rsidR="009D617A" w:rsidRPr="00EB3A4B">
                      <w:rPr>
                        <w:rFonts w:ascii="Arial" w:hAnsi="Arial"/>
                        <w:color w:val="333333"/>
                      </w:rPr>
                      <w:t>‬</w:t>
                    </w:r>
                    <w:r w:rsidR="009D617A" w:rsidRPr="00EB3A4B">
                      <w:rPr>
                        <w:rFonts w:ascii="Arial" w:hAnsi="Arial"/>
                        <w:color w:val="333333"/>
                      </w:rPr>
                      <w:t>‬</w:t>
                    </w:r>
                    <w:r w:rsidR="009D617A" w:rsidRPr="00EB3A4B">
                      <w:rPr>
                        <w:rFonts w:ascii="Arial" w:hAnsi="Arial"/>
                        <w:color w:val="333333"/>
                      </w:rPr>
                      <w:t>‬</w:t>
                    </w:r>
                    <w:r w:rsidR="009D617A" w:rsidRPr="00EB3A4B">
                      <w:rPr>
                        <w:rFonts w:ascii="Arial" w:hAnsi="Arial"/>
                        <w:color w:val="333333"/>
                      </w:rPr>
                      <w:t>‬</w:t>
                    </w:r>
                    <w:r w:rsidR="00865405" w:rsidRPr="00EB3A4B">
                      <w:rPr>
                        <w:rFonts w:ascii="Arial" w:hAnsi="Arial"/>
                        <w:color w:val="333333"/>
                      </w:rPr>
                      <w:t>‬</w:t>
                    </w:r>
                    <w:r w:rsidR="00865405" w:rsidRPr="00EB3A4B">
                      <w:rPr>
                        <w:rFonts w:ascii="Arial" w:hAnsi="Arial"/>
                        <w:color w:val="333333"/>
                      </w:rPr>
                      <w:t>‬</w:t>
                    </w:r>
                    <w:r w:rsidR="00865405" w:rsidRPr="00EB3A4B">
                      <w:rPr>
                        <w:rFonts w:ascii="Arial" w:hAnsi="Arial"/>
                        <w:color w:val="333333"/>
                      </w:rPr>
                      <w:t>‬</w:t>
                    </w:r>
                    <w:r w:rsidR="00865405" w:rsidRPr="00EB3A4B">
                      <w:rPr>
                        <w:rFonts w:ascii="Arial" w:hAnsi="Arial"/>
                        <w:color w:val="333333"/>
                      </w:rPr>
                      <w:t>‬</w:t>
                    </w:r>
                    <w:r w:rsidR="007F6BD8" w:rsidRPr="00EB3A4B">
                      <w:rPr>
                        <w:rFonts w:ascii="Arial" w:hAnsi="Arial"/>
                        <w:color w:val="333333"/>
                      </w:rPr>
                      <w:t>‬</w:t>
                    </w:r>
                    <w:r w:rsidR="007F6BD8" w:rsidRPr="00EB3A4B">
                      <w:rPr>
                        <w:rFonts w:ascii="Arial" w:hAnsi="Arial"/>
                        <w:color w:val="333333"/>
                      </w:rPr>
                      <w:t>‬</w:t>
                    </w:r>
                    <w:r w:rsidR="007F6BD8" w:rsidRPr="00EB3A4B">
                      <w:rPr>
                        <w:rFonts w:ascii="Arial" w:hAnsi="Arial"/>
                        <w:color w:val="333333"/>
                      </w:rPr>
                      <w:t>‬</w:t>
                    </w:r>
                    <w:r w:rsidR="007F6BD8" w:rsidRPr="00EB3A4B">
                      <w:rPr>
                        <w:rFonts w:ascii="Arial" w:hAnsi="Arial"/>
                        <w:color w:val="333333"/>
                      </w:rPr>
                      <w:t>‬</w:t>
                    </w:r>
                    <w:r w:rsidR="00A1690F" w:rsidRPr="00EB3A4B">
                      <w:rPr>
                        <w:rFonts w:ascii="Arial" w:hAnsi="Arial"/>
                        <w:color w:val="333333"/>
                      </w:rPr>
                      <w:t>‬</w:t>
                    </w:r>
                    <w:r w:rsidR="00A1690F" w:rsidRPr="00EB3A4B">
                      <w:rPr>
                        <w:rFonts w:ascii="Arial" w:hAnsi="Arial"/>
                        <w:color w:val="333333"/>
                      </w:rPr>
                      <w:t>‬</w:t>
                    </w:r>
                    <w:r w:rsidR="00A1690F" w:rsidRPr="00EB3A4B">
                      <w:rPr>
                        <w:rFonts w:ascii="Arial" w:hAnsi="Arial"/>
                        <w:color w:val="333333"/>
                      </w:rPr>
                      <w:t>‬</w:t>
                    </w:r>
                    <w:r w:rsidR="00A1690F" w:rsidRPr="00EB3A4B">
                      <w:rPr>
                        <w:rFonts w:ascii="Arial" w:hAnsi="Arial"/>
                        <w:color w:val="333333"/>
                      </w:rPr>
                      <w:t>‬</w:t>
                    </w:r>
                    <w:r w:rsidR="00501085" w:rsidRPr="00EB3A4B">
                      <w:rPr>
                        <w:rFonts w:ascii="Arial" w:hAnsi="Arial"/>
                        <w:color w:val="333333"/>
                      </w:rPr>
                      <w:t>‬</w:t>
                    </w:r>
                    <w:r w:rsidR="00501085" w:rsidRPr="00EB3A4B">
                      <w:rPr>
                        <w:rFonts w:ascii="Arial" w:hAnsi="Arial"/>
                        <w:color w:val="333333"/>
                      </w:rPr>
                      <w:t>‬</w:t>
                    </w:r>
                    <w:r w:rsidR="00501085" w:rsidRPr="00EB3A4B">
                      <w:rPr>
                        <w:rFonts w:ascii="Arial" w:hAnsi="Arial"/>
                        <w:color w:val="333333"/>
                      </w:rPr>
                      <w:t>‬</w:t>
                    </w:r>
                    <w:r w:rsidR="00501085" w:rsidRPr="00EB3A4B">
                      <w:rPr>
                        <w:rFonts w:ascii="Arial" w:hAnsi="Arial"/>
                        <w:color w:val="333333"/>
                      </w:rPr>
                      <w:t>‬</w:t>
                    </w:r>
                    <w:r w:rsidR="004379FF" w:rsidRPr="00EB3A4B">
                      <w:rPr>
                        <w:rFonts w:ascii="Arial" w:hAnsi="Arial"/>
                        <w:color w:val="333333"/>
                      </w:rPr>
                      <w:t>‬</w:t>
                    </w:r>
                    <w:r w:rsidR="004379FF" w:rsidRPr="00EB3A4B">
                      <w:rPr>
                        <w:rFonts w:ascii="Arial" w:hAnsi="Arial"/>
                        <w:color w:val="333333"/>
                      </w:rPr>
                      <w:t>‬</w:t>
                    </w:r>
                    <w:r w:rsidR="004379FF" w:rsidRPr="00EB3A4B">
                      <w:rPr>
                        <w:rFonts w:ascii="Arial" w:hAnsi="Arial"/>
                        <w:color w:val="333333"/>
                      </w:rPr>
                      <w:t>‬</w:t>
                    </w:r>
                    <w:r w:rsidR="004379FF" w:rsidRPr="00EB3A4B">
                      <w:rPr>
                        <w:rFonts w:ascii="Arial" w:hAnsi="Arial"/>
                        <w:color w:val="333333"/>
                      </w:rPr>
                      <w:t>‬</w:t>
                    </w:r>
                    <w:r w:rsidR="000B0236" w:rsidRPr="00EB3A4B">
                      <w:rPr>
                        <w:rFonts w:ascii="Arial" w:hAnsi="Arial"/>
                        <w:color w:val="333333"/>
                      </w:rPr>
                      <w:t>‬</w:t>
                    </w:r>
                    <w:r w:rsidR="000B0236" w:rsidRPr="00EB3A4B">
                      <w:rPr>
                        <w:rFonts w:ascii="Arial" w:hAnsi="Arial"/>
                        <w:color w:val="333333"/>
                      </w:rPr>
                      <w:t>‬</w:t>
                    </w:r>
                    <w:r w:rsidR="000B0236" w:rsidRPr="00EB3A4B">
                      <w:rPr>
                        <w:rFonts w:ascii="Arial" w:hAnsi="Arial"/>
                        <w:color w:val="333333"/>
                      </w:rPr>
                      <w:t>‬</w:t>
                    </w:r>
                    <w:r w:rsidR="000B0236" w:rsidRPr="00EB3A4B">
                      <w:rPr>
                        <w:rFonts w:ascii="Arial" w:hAnsi="Arial"/>
                        <w:color w:val="333333"/>
                      </w:rPr>
                      <w:t>‬</w:t>
                    </w:r>
                    <w:r w:rsidR="007E63F4" w:rsidRPr="00EB3A4B">
                      <w:rPr>
                        <w:rFonts w:ascii="Arial" w:hAnsi="Arial"/>
                        <w:color w:val="333333"/>
                      </w:rPr>
                      <w:t>‬</w:t>
                    </w:r>
                    <w:r w:rsidR="007E63F4" w:rsidRPr="00EB3A4B">
                      <w:rPr>
                        <w:rFonts w:ascii="Arial" w:hAnsi="Arial"/>
                        <w:color w:val="333333"/>
                      </w:rPr>
                      <w:t>‬</w:t>
                    </w:r>
                    <w:r w:rsidR="007E63F4" w:rsidRPr="00EB3A4B">
                      <w:rPr>
                        <w:rFonts w:ascii="Arial" w:hAnsi="Arial"/>
                        <w:color w:val="333333"/>
                      </w:rPr>
                      <w:t>‬</w:t>
                    </w:r>
                    <w:r w:rsidR="007E63F4" w:rsidRPr="00EB3A4B">
                      <w:rPr>
                        <w:rFonts w:ascii="Arial" w:hAnsi="Arial"/>
                        <w:color w:val="333333"/>
                      </w:rPr>
                      <w:t>‬</w:t>
                    </w:r>
                    <w:r w:rsidR="00CF6E38" w:rsidRPr="00EB3A4B">
                      <w:rPr>
                        <w:rFonts w:ascii="Arial" w:hAnsi="Arial"/>
                        <w:color w:val="333333"/>
                      </w:rPr>
                      <w:t>‬</w:t>
                    </w:r>
                    <w:r w:rsidR="00CF6E38" w:rsidRPr="00EB3A4B">
                      <w:rPr>
                        <w:rFonts w:ascii="Arial" w:hAnsi="Arial"/>
                        <w:color w:val="333333"/>
                      </w:rPr>
                      <w:t>‬</w:t>
                    </w:r>
                    <w:r w:rsidR="00CF6E38" w:rsidRPr="00EB3A4B">
                      <w:rPr>
                        <w:rFonts w:ascii="Arial" w:hAnsi="Arial"/>
                        <w:color w:val="333333"/>
                      </w:rPr>
                      <w:t>‬</w:t>
                    </w:r>
                    <w:r w:rsidR="00CF6E38" w:rsidRPr="00EB3A4B">
                      <w:rPr>
                        <w:rFonts w:ascii="Arial" w:hAnsi="Arial"/>
                        <w:color w:val="333333"/>
                      </w:rPr>
                      <w:t>‬</w:t>
                    </w:r>
                    <w:r w:rsidR="00281762" w:rsidRPr="00EB3A4B">
                      <w:rPr>
                        <w:rFonts w:ascii="Arial" w:hAnsi="Arial"/>
                        <w:color w:val="333333"/>
                      </w:rPr>
                      <w:t>‬</w:t>
                    </w:r>
                    <w:r w:rsidR="00281762" w:rsidRPr="00EB3A4B">
                      <w:rPr>
                        <w:rFonts w:ascii="Arial" w:hAnsi="Arial"/>
                        <w:color w:val="333333"/>
                      </w:rPr>
                      <w:t>‬</w:t>
                    </w:r>
                    <w:r w:rsidR="00281762" w:rsidRPr="00EB3A4B">
                      <w:rPr>
                        <w:rFonts w:ascii="Arial" w:hAnsi="Arial"/>
                        <w:color w:val="333333"/>
                      </w:rPr>
                      <w:t>‬</w:t>
                    </w:r>
                    <w:r w:rsidR="00281762" w:rsidRPr="00EB3A4B">
                      <w:rPr>
                        <w:rFonts w:ascii="Arial" w:hAnsi="Arial"/>
                        <w:color w:val="333333"/>
                      </w:rPr>
                      <w:t>‬</w:t>
                    </w:r>
                    <w:r w:rsidR="00AA745F" w:rsidRPr="00EB3A4B">
                      <w:rPr>
                        <w:rFonts w:ascii="Arial" w:hAnsi="Arial"/>
                        <w:color w:val="333333"/>
                      </w:rPr>
                      <w:t>‬</w:t>
                    </w:r>
                    <w:r w:rsidR="00AA745F" w:rsidRPr="00EB3A4B">
                      <w:rPr>
                        <w:rFonts w:ascii="Arial" w:hAnsi="Arial"/>
                        <w:color w:val="333333"/>
                      </w:rPr>
                      <w:t>‬</w:t>
                    </w:r>
                    <w:r w:rsidR="00AA745F" w:rsidRPr="00EB3A4B">
                      <w:rPr>
                        <w:rFonts w:ascii="Arial" w:hAnsi="Arial"/>
                        <w:color w:val="333333"/>
                      </w:rPr>
                      <w:t>‬</w:t>
                    </w:r>
                    <w:r w:rsidR="00AA745F" w:rsidRPr="00EB3A4B">
                      <w:rPr>
                        <w:rFonts w:ascii="Arial" w:hAnsi="Arial"/>
                        <w:color w:val="333333"/>
                      </w:rPr>
                      <w:t>‬</w:t>
                    </w:r>
                    <w:r w:rsidR="003876F3" w:rsidRPr="00EB3A4B">
                      <w:rPr>
                        <w:rFonts w:ascii="Arial" w:hAnsi="Arial"/>
                        <w:color w:val="333333"/>
                      </w:rPr>
                      <w:t>‬</w:t>
                    </w:r>
                    <w:r w:rsidR="003876F3" w:rsidRPr="00EB3A4B">
                      <w:rPr>
                        <w:rFonts w:ascii="Arial" w:hAnsi="Arial"/>
                        <w:color w:val="333333"/>
                      </w:rPr>
                      <w:t>‬</w:t>
                    </w:r>
                    <w:r w:rsidR="003876F3" w:rsidRPr="00EB3A4B">
                      <w:rPr>
                        <w:rFonts w:ascii="Arial" w:hAnsi="Arial"/>
                        <w:color w:val="333333"/>
                      </w:rPr>
                      <w:t>‬</w:t>
                    </w:r>
                    <w:r w:rsidR="003876F3" w:rsidRPr="00EB3A4B">
                      <w:rPr>
                        <w:rFonts w:ascii="Arial" w:hAnsi="Arial"/>
                        <w:color w:val="333333"/>
                      </w:rPr>
                      <w:t>‬</w:t>
                    </w:r>
                    <w:r w:rsidR="00BA1459" w:rsidRPr="00EB3A4B">
                      <w:rPr>
                        <w:rFonts w:ascii="Arial" w:hAnsi="Arial"/>
                        <w:color w:val="333333"/>
                      </w:rPr>
                      <w:t>‬</w:t>
                    </w:r>
                    <w:r w:rsidR="00BA1459" w:rsidRPr="00EB3A4B">
                      <w:rPr>
                        <w:rFonts w:ascii="Arial" w:hAnsi="Arial"/>
                        <w:color w:val="333333"/>
                      </w:rPr>
                      <w:t>‬</w:t>
                    </w:r>
                    <w:r w:rsidR="00BA1459" w:rsidRPr="00EB3A4B">
                      <w:rPr>
                        <w:rFonts w:ascii="Arial" w:hAnsi="Arial"/>
                        <w:color w:val="333333"/>
                      </w:rPr>
                      <w:t>‬</w:t>
                    </w:r>
                    <w:r w:rsidR="00BA1459" w:rsidRPr="00EB3A4B">
                      <w:rPr>
                        <w:rFonts w:ascii="Arial" w:hAnsi="Arial"/>
                        <w:color w:val="333333"/>
                      </w:rPr>
                      <w:t>‬</w:t>
                    </w:r>
                    <w:r w:rsidR="00F63509" w:rsidRPr="00EB3A4B">
                      <w:rPr>
                        <w:rFonts w:ascii="Arial" w:hAnsi="Arial"/>
                        <w:color w:val="333333"/>
                      </w:rPr>
                      <w:t>‬</w:t>
                    </w:r>
                    <w:r w:rsidR="00F63509" w:rsidRPr="00EB3A4B">
                      <w:rPr>
                        <w:rFonts w:ascii="Arial" w:hAnsi="Arial"/>
                        <w:color w:val="333333"/>
                      </w:rPr>
                      <w:t>‬</w:t>
                    </w:r>
                    <w:r w:rsidR="00F63509" w:rsidRPr="00EB3A4B">
                      <w:rPr>
                        <w:rFonts w:ascii="Arial" w:hAnsi="Arial"/>
                        <w:color w:val="333333"/>
                      </w:rPr>
                      <w:t>‬</w:t>
                    </w:r>
                    <w:r w:rsidR="00F63509" w:rsidRPr="00EB3A4B">
                      <w:rPr>
                        <w:rFonts w:ascii="Arial" w:hAnsi="Arial"/>
                        <w:color w:val="333333"/>
                      </w:rPr>
                      <w:t>‬</w:t>
                    </w:r>
                    <w:r w:rsidR="00A320FD" w:rsidRPr="00EB3A4B">
                      <w:rPr>
                        <w:rFonts w:ascii="Arial" w:hAnsi="Arial"/>
                        <w:color w:val="333333"/>
                      </w:rPr>
                      <w:t>‬</w:t>
                    </w:r>
                    <w:r w:rsidR="00A320FD" w:rsidRPr="00EB3A4B">
                      <w:rPr>
                        <w:rFonts w:ascii="Arial" w:hAnsi="Arial"/>
                        <w:color w:val="333333"/>
                      </w:rPr>
                      <w:t>‬</w:t>
                    </w:r>
                    <w:r w:rsidR="00A320FD" w:rsidRPr="00EB3A4B">
                      <w:rPr>
                        <w:rFonts w:ascii="Arial" w:hAnsi="Arial"/>
                        <w:color w:val="333333"/>
                      </w:rPr>
                      <w:t>‬</w:t>
                    </w:r>
                    <w:r w:rsidR="00A320FD" w:rsidRPr="00EB3A4B">
                      <w:rPr>
                        <w:rFonts w:ascii="Arial" w:hAnsi="Arial"/>
                        <w:color w:val="333333"/>
                      </w:rPr>
                      <w:t>‬</w:t>
                    </w:r>
                    <w:r w:rsidR="00BA2B1D" w:rsidRPr="00EB3A4B">
                      <w:rPr>
                        <w:rFonts w:ascii="Arial" w:hAnsi="Arial"/>
                        <w:color w:val="333333"/>
                      </w:rPr>
                      <w:t>‬</w:t>
                    </w:r>
                    <w:r w:rsidR="00BA2B1D" w:rsidRPr="00EB3A4B">
                      <w:rPr>
                        <w:rFonts w:ascii="Arial" w:hAnsi="Arial"/>
                        <w:color w:val="333333"/>
                      </w:rPr>
                      <w:t>‬</w:t>
                    </w:r>
                    <w:r w:rsidR="00BA2B1D" w:rsidRPr="00EB3A4B">
                      <w:rPr>
                        <w:rFonts w:ascii="Arial" w:hAnsi="Arial"/>
                        <w:color w:val="333333"/>
                      </w:rPr>
                      <w:t>‬</w:t>
                    </w:r>
                    <w:r w:rsidR="00BA2B1D" w:rsidRPr="00EB3A4B">
                      <w:rPr>
                        <w:rFonts w:ascii="Arial" w:hAnsi="Arial"/>
                        <w:color w:val="333333"/>
                      </w:rPr>
                      <w:t>‬</w:t>
                    </w:r>
                    <w:r w:rsidR="009940A8" w:rsidRPr="00EB3A4B">
                      <w:rPr>
                        <w:rFonts w:ascii="Arial" w:hAnsi="Arial"/>
                        <w:color w:val="333333"/>
                      </w:rPr>
                      <w:t>‬</w:t>
                    </w:r>
                    <w:r w:rsidR="009940A8" w:rsidRPr="00EB3A4B">
                      <w:rPr>
                        <w:rFonts w:ascii="Arial" w:hAnsi="Arial"/>
                        <w:color w:val="333333"/>
                      </w:rPr>
                      <w:t>‬</w:t>
                    </w:r>
                    <w:r w:rsidR="009940A8" w:rsidRPr="00EB3A4B">
                      <w:rPr>
                        <w:rFonts w:ascii="Arial" w:hAnsi="Arial"/>
                        <w:color w:val="333333"/>
                      </w:rPr>
                      <w:t>‬</w:t>
                    </w:r>
                    <w:r w:rsidR="009940A8" w:rsidRPr="00EB3A4B">
                      <w:rPr>
                        <w:rFonts w:ascii="Arial" w:hAnsi="Arial"/>
                        <w:color w:val="333333"/>
                      </w:rPr>
                      <w:t>‬</w:t>
                    </w:r>
                    <w:r w:rsidR="00F7213E" w:rsidRPr="00EB3A4B">
                      <w:rPr>
                        <w:rFonts w:ascii="Arial" w:hAnsi="Arial"/>
                        <w:color w:val="333333"/>
                      </w:rPr>
                      <w:t>‬</w:t>
                    </w:r>
                    <w:r w:rsidR="00F7213E" w:rsidRPr="00EB3A4B">
                      <w:rPr>
                        <w:rFonts w:ascii="Arial" w:hAnsi="Arial"/>
                        <w:color w:val="333333"/>
                      </w:rPr>
                      <w:t>‬</w:t>
                    </w:r>
                    <w:r w:rsidR="00F7213E" w:rsidRPr="00EB3A4B">
                      <w:rPr>
                        <w:rFonts w:ascii="Arial" w:hAnsi="Arial"/>
                        <w:color w:val="333333"/>
                      </w:rPr>
                      <w:t>‬</w:t>
                    </w:r>
                    <w:r w:rsidR="00F7213E" w:rsidRPr="00EB3A4B">
                      <w:rPr>
                        <w:rFonts w:ascii="Arial" w:hAnsi="Arial"/>
                        <w:color w:val="333333"/>
                      </w:rPr>
                      <w:t>‬</w:t>
                    </w:r>
                    <w:r w:rsidR="00E015CF" w:rsidRPr="00EB3A4B">
                      <w:rPr>
                        <w:rFonts w:ascii="Arial" w:hAnsi="Arial"/>
                        <w:color w:val="333333"/>
                      </w:rPr>
                      <w:t>‬</w:t>
                    </w:r>
                    <w:r w:rsidR="00E015CF" w:rsidRPr="00EB3A4B">
                      <w:rPr>
                        <w:rFonts w:ascii="Arial" w:hAnsi="Arial"/>
                        <w:color w:val="333333"/>
                      </w:rPr>
                      <w:t>‬</w:t>
                    </w:r>
                    <w:r w:rsidR="00E015CF" w:rsidRPr="00EB3A4B">
                      <w:rPr>
                        <w:rFonts w:ascii="Arial" w:hAnsi="Arial"/>
                        <w:color w:val="333333"/>
                      </w:rPr>
                      <w:t>‬</w:t>
                    </w:r>
                    <w:r w:rsidR="00E015CF" w:rsidRPr="00EB3A4B">
                      <w:rPr>
                        <w:rFonts w:ascii="Arial" w:hAnsi="Arial"/>
                        <w:color w:val="333333"/>
                      </w:rPr>
                      <w:t>‬</w:t>
                    </w:r>
                    <w:r w:rsidR="00F97ECB" w:rsidRPr="00EB3A4B">
                      <w:rPr>
                        <w:rFonts w:ascii="Arial" w:hAnsi="Arial"/>
                        <w:color w:val="333333"/>
                      </w:rPr>
                      <w:t>‬</w:t>
                    </w:r>
                    <w:r w:rsidR="00F97ECB" w:rsidRPr="00EB3A4B">
                      <w:rPr>
                        <w:rFonts w:ascii="Arial" w:hAnsi="Arial"/>
                        <w:color w:val="333333"/>
                      </w:rPr>
                      <w:t>‬</w:t>
                    </w:r>
                    <w:r w:rsidR="00F97ECB" w:rsidRPr="00EB3A4B">
                      <w:rPr>
                        <w:rFonts w:ascii="Arial" w:hAnsi="Arial"/>
                        <w:color w:val="333333"/>
                      </w:rPr>
                      <w:t>‬</w:t>
                    </w:r>
                    <w:r w:rsidR="00F97ECB" w:rsidRPr="00EB3A4B">
                      <w:rPr>
                        <w:rFonts w:ascii="Arial" w:hAnsi="Arial"/>
                        <w:color w:val="333333"/>
                      </w:rPr>
                      <w:t>‬</w:t>
                    </w:r>
                    <w:r w:rsidR="003A72E2" w:rsidRPr="00EB3A4B">
                      <w:rPr>
                        <w:rFonts w:ascii="Arial" w:hAnsi="Arial"/>
                        <w:color w:val="333333"/>
                      </w:rPr>
                      <w:t>‬</w:t>
                    </w:r>
                    <w:r w:rsidR="003A72E2" w:rsidRPr="00EB3A4B">
                      <w:rPr>
                        <w:rFonts w:ascii="Arial" w:hAnsi="Arial"/>
                        <w:color w:val="333333"/>
                      </w:rPr>
                      <w:t>‬</w:t>
                    </w:r>
                    <w:r w:rsidR="003A72E2" w:rsidRPr="00EB3A4B">
                      <w:rPr>
                        <w:rFonts w:ascii="Arial" w:hAnsi="Arial"/>
                        <w:color w:val="333333"/>
                      </w:rPr>
                      <w:t>‬</w:t>
                    </w:r>
                    <w:r w:rsidR="003A72E2" w:rsidRPr="00EB3A4B">
                      <w:rPr>
                        <w:rFonts w:ascii="Arial" w:hAnsi="Arial"/>
                        <w:color w:val="333333"/>
                      </w:rPr>
                      <w:t>‬</w:t>
                    </w:r>
                    <w:r w:rsidR="00516403" w:rsidRPr="00EB3A4B">
                      <w:rPr>
                        <w:rFonts w:ascii="Arial" w:hAnsi="Arial"/>
                        <w:color w:val="333333"/>
                      </w:rPr>
                      <w:t>‬</w:t>
                    </w:r>
                    <w:r w:rsidR="00516403" w:rsidRPr="00EB3A4B">
                      <w:rPr>
                        <w:rFonts w:ascii="Arial" w:hAnsi="Arial"/>
                        <w:color w:val="333333"/>
                      </w:rPr>
                      <w:t>‬</w:t>
                    </w:r>
                    <w:r w:rsidR="00516403" w:rsidRPr="00EB3A4B">
                      <w:rPr>
                        <w:rFonts w:ascii="Arial" w:hAnsi="Arial"/>
                        <w:color w:val="333333"/>
                      </w:rPr>
                      <w:t>‬</w:t>
                    </w:r>
                    <w:r w:rsidR="00516403" w:rsidRPr="00EB3A4B">
                      <w:rPr>
                        <w:rFonts w:ascii="Arial" w:hAnsi="Arial"/>
                        <w:color w:val="333333"/>
                      </w:rPr>
                      <w:t>‬</w:t>
                    </w:r>
                    <w:r w:rsidR="008A3357" w:rsidRPr="00EB3A4B">
                      <w:rPr>
                        <w:rFonts w:ascii="Arial" w:hAnsi="Arial"/>
                        <w:color w:val="333333"/>
                      </w:rPr>
                      <w:t>‬</w:t>
                    </w:r>
                    <w:r w:rsidR="008A3357" w:rsidRPr="00EB3A4B">
                      <w:rPr>
                        <w:rFonts w:ascii="Arial" w:hAnsi="Arial"/>
                        <w:color w:val="333333"/>
                      </w:rPr>
                      <w:t>‬</w:t>
                    </w:r>
                    <w:r w:rsidR="008A3357" w:rsidRPr="00EB3A4B">
                      <w:rPr>
                        <w:rFonts w:ascii="Arial" w:hAnsi="Arial"/>
                        <w:color w:val="333333"/>
                      </w:rPr>
                      <w:t>‬</w:t>
                    </w:r>
                    <w:r w:rsidR="008A3357" w:rsidRPr="00EB3A4B">
                      <w:rPr>
                        <w:rFonts w:ascii="Arial" w:hAnsi="Arial"/>
                        <w:color w:val="333333"/>
                      </w:rPr>
                      <w:t>‬</w:t>
                    </w:r>
                    <w:r w:rsidR="007E4837" w:rsidRPr="00EB3A4B">
                      <w:rPr>
                        <w:rFonts w:ascii="Arial" w:hAnsi="Arial"/>
                        <w:color w:val="333333"/>
                      </w:rPr>
                      <w:t>‬</w:t>
                    </w:r>
                    <w:r w:rsidR="007E4837" w:rsidRPr="00EB3A4B">
                      <w:rPr>
                        <w:rFonts w:ascii="Arial" w:hAnsi="Arial"/>
                        <w:color w:val="333333"/>
                      </w:rPr>
                      <w:t>‬</w:t>
                    </w:r>
                    <w:r w:rsidR="007E4837" w:rsidRPr="00EB3A4B">
                      <w:rPr>
                        <w:rFonts w:ascii="Arial" w:hAnsi="Arial"/>
                        <w:color w:val="333333"/>
                      </w:rPr>
                      <w:t>‬</w:t>
                    </w:r>
                    <w:r w:rsidR="007E4837" w:rsidRPr="00EB3A4B">
                      <w:rPr>
                        <w:rFonts w:ascii="Arial" w:hAnsi="Arial"/>
                        <w:color w:val="333333"/>
                      </w:rPr>
                      <w:t>‬</w:t>
                    </w:r>
                    <w:r w:rsidR="0039272A" w:rsidRPr="00EB3A4B">
                      <w:rPr>
                        <w:rFonts w:ascii="Arial" w:hAnsi="Arial"/>
                        <w:color w:val="333333"/>
                      </w:rPr>
                      <w:t>‬</w:t>
                    </w:r>
                    <w:r w:rsidR="0039272A" w:rsidRPr="00EB3A4B">
                      <w:rPr>
                        <w:rFonts w:ascii="Arial" w:hAnsi="Arial"/>
                        <w:color w:val="333333"/>
                      </w:rPr>
                      <w:t>‬</w:t>
                    </w:r>
                    <w:r w:rsidR="0039272A" w:rsidRPr="00EB3A4B">
                      <w:rPr>
                        <w:rFonts w:ascii="Arial" w:hAnsi="Arial"/>
                        <w:color w:val="333333"/>
                      </w:rPr>
                      <w:t>‬</w:t>
                    </w:r>
                    <w:r w:rsidR="0039272A" w:rsidRPr="00EB3A4B">
                      <w:rPr>
                        <w:rFonts w:ascii="Arial" w:hAnsi="Arial"/>
                        <w:color w:val="333333"/>
                      </w:rPr>
                      <w:t>‬</w:t>
                    </w:r>
                    <w:r w:rsidR="00062AE9" w:rsidRPr="00EB3A4B">
                      <w:rPr>
                        <w:rFonts w:ascii="Arial" w:hAnsi="Arial"/>
                        <w:color w:val="333333"/>
                      </w:rPr>
                      <w:t>‬</w:t>
                    </w:r>
                    <w:r w:rsidR="00062AE9" w:rsidRPr="00EB3A4B">
                      <w:rPr>
                        <w:rFonts w:ascii="Arial" w:hAnsi="Arial"/>
                        <w:color w:val="333333"/>
                      </w:rPr>
                      <w:t>‬</w:t>
                    </w:r>
                    <w:r w:rsidR="00062AE9" w:rsidRPr="00EB3A4B">
                      <w:rPr>
                        <w:rFonts w:ascii="Arial" w:hAnsi="Arial"/>
                        <w:color w:val="333333"/>
                      </w:rPr>
                      <w:t>‬</w:t>
                    </w:r>
                    <w:r w:rsidR="00062AE9" w:rsidRPr="00EB3A4B">
                      <w:rPr>
                        <w:rFonts w:ascii="Arial" w:hAnsi="Arial"/>
                        <w:color w:val="333333"/>
                      </w:rPr>
                      <w:t>‬</w:t>
                    </w:r>
                    <w:r w:rsidR="00A90B1D" w:rsidRPr="00EB3A4B">
                      <w:rPr>
                        <w:rFonts w:ascii="Arial" w:hAnsi="Arial"/>
                        <w:color w:val="333333"/>
                      </w:rPr>
                      <w:t>‬</w:t>
                    </w:r>
                    <w:r w:rsidR="00A90B1D" w:rsidRPr="00EB3A4B">
                      <w:rPr>
                        <w:rFonts w:ascii="Arial" w:hAnsi="Arial"/>
                        <w:color w:val="333333"/>
                      </w:rPr>
                      <w:t>‬</w:t>
                    </w:r>
                    <w:r w:rsidR="00A90B1D" w:rsidRPr="00EB3A4B">
                      <w:rPr>
                        <w:rFonts w:ascii="Arial" w:hAnsi="Arial"/>
                        <w:color w:val="333333"/>
                      </w:rPr>
                      <w:t>‬</w:t>
                    </w:r>
                    <w:r w:rsidR="00A90B1D" w:rsidRPr="00EB3A4B">
                      <w:rPr>
                        <w:rFonts w:ascii="Arial" w:hAnsi="Arial"/>
                        <w:color w:val="333333"/>
                      </w:rPr>
                      <w:t>‬</w:t>
                    </w:r>
                    <w:r w:rsidR="00AA3F95" w:rsidRPr="00EB3A4B">
                      <w:rPr>
                        <w:rFonts w:ascii="Arial" w:hAnsi="Arial"/>
                        <w:color w:val="333333"/>
                      </w:rPr>
                      <w:t>‬</w:t>
                    </w:r>
                    <w:r w:rsidR="00AA3F95" w:rsidRPr="00EB3A4B">
                      <w:rPr>
                        <w:rFonts w:ascii="Arial" w:hAnsi="Arial"/>
                        <w:color w:val="333333"/>
                      </w:rPr>
                      <w:t>‬</w:t>
                    </w:r>
                    <w:r w:rsidR="00AA3F95" w:rsidRPr="00EB3A4B">
                      <w:rPr>
                        <w:rFonts w:ascii="Arial" w:hAnsi="Arial"/>
                        <w:color w:val="333333"/>
                      </w:rPr>
                      <w:t>‬</w:t>
                    </w:r>
                    <w:r w:rsidR="00AA3F95" w:rsidRPr="00EB3A4B">
                      <w:rPr>
                        <w:rFonts w:ascii="Arial" w:hAnsi="Arial"/>
                        <w:color w:val="333333"/>
                      </w:rPr>
                      <w:t>‬</w:t>
                    </w:r>
                    <w:r w:rsidR="00781467" w:rsidRPr="00EB3A4B">
                      <w:rPr>
                        <w:rFonts w:ascii="Arial" w:hAnsi="Arial"/>
                        <w:color w:val="333333"/>
                      </w:rPr>
                      <w:t>‬</w:t>
                    </w:r>
                    <w:r w:rsidR="00781467" w:rsidRPr="00EB3A4B">
                      <w:rPr>
                        <w:rFonts w:ascii="Arial" w:hAnsi="Arial"/>
                        <w:color w:val="333333"/>
                      </w:rPr>
                      <w:t>‬</w:t>
                    </w:r>
                    <w:r w:rsidR="00781467" w:rsidRPr="00EB3A4B">
                      <w:rPr>
                        <w:rFonts w:ascii="Arial" w:hAnsi="Arial"/>
                        <w:color w:val="333333"/>
                      </w:rPr>
                      <w:t>‬</w:t>
                    </w:r>
                    <w:r w:rsidR="00781467" w:rsidRPr="00EB3A4B">
                      <w:rPr>
                        <w:rFonts w:ascii="Arial" w:hAnsi="Arial"/>
                        <w:color w:val="333333"/>
                      </w:rPr>
                      <w:t>‬</w:t>
                    </w:r>
                    <w:r w:rsidR="004D3972" w:rsidRPr="00EB3A4B">
                      <w:rPr>
                        <w:rFonts w:ascii="Arial" w:hAnsi="Arial"/>
                        <w:color w:val="333333"/>
                      </w:rPr>
                      <w:t>‬</w:t>
                    </w:r>
                    <w:r w:rsidR="004D3972" w:rsidRPr="00EB3A4B">
                      <w:rPr>
                        <w:rFonts w:ascii="Arial" w:hAnsi="Arial"/>
                        <w:color w:val="333333"/>
                      </w:rPr>
                      <w:t>‬</w:t>
                    </w:r>
                    <w:r w:rsidR="004D3972" w:rsidRPr="00EB3A4B">
                      <w:rPr>
                        <w:rFonts w:ascii="Arial" w:hAnsi="Arial"/>
                        <w:color w:val="333333"/>
                      </w:rPr>
                      <w:t>‬</w:t>
                    </w:r>
                    <w:r w:rsidR="004D3972" w:rsidRPr="00EB3A4B">
                      <w:rPr>
                        <w:rFonts w:ascii="Arial" w:hAnsi="Arial"/>
                        <w:color w:val="333333"/>
                      </w:rPr>
                      <w:t>‬</w:t>
                    </w:r>
                    <w:r w:rsidR="00826CB1" w:rsidRPr="00EB3A4B">
                      <w:rPr>
                        <w:rFonts w:ascii="Arial" w:hAnsi="Arial"/>
                        <w:color w:val="333333"/>
                      </w:rPr>
                      <w:t>‬</w:t>
                    </w:r>
                    <w:r w:rsidR="00826CB1" w:rsidRPr="00EB3A4B">
                      <w:rPr>
                        <w:rFonts w:ascii="Arial" w:hAnsi="Arial"/>
                        <w:color w:val="333333"/>
                      </w:rPr>
                      <w:t>‬</w:t>
                    </w:r>
                    <w:r w:rsidR="00826CB1" w:rsidRPr="00EB3A4B">
                      <w:rPr>
                        <w:rFonts w:ascii="Arial" w:hAnsi="Arial"/>
                        <w:color w:val="333333"/>
                      </w:rPr>
                      <w:t>‬</w:t>
                    </w:r>
                    <w:r w:rsidR="00826CB1" w:rsidRPr="00EB3A4B">
                      <w:rPr>
                        <w:rFonts w:ascii="Arial" w:hAnsi="Arial"/>
                        <w:color w:val="333333"/>
                      </w:rPr>
                      <w:t>‬</w:t>
                    </w:r>
                    <w:r w:rsidR="001D1998" w:rsidRPr="00EB3A4B">
                      <w:rPr>
                        <w:rFonts w:ascii="Arial" w:hAnsi="Arial"/>
                        <w:color w:val="333333"/>
                      </w:rPr>
                      <w:t>‬</w:t>
                    </w:r>
                    <w:r w:rsidR="001D1998" w:rsidRPr="00EB3A4B">
                      <w:rPr>
                        <w:rFonts w:ascii="Arial" w:hAnsi="Arial"/>
                        <w:color w:val="333333"/>
                      </w:rPr>
                      <w:t>‬</w:t>
                    </w:r>
                    <w:r w:rsidR="001D1998" w:rsidRPr="00EB3A4B">
                      <w:rPr>
                        <w:rFonts w:ascii="Arial" w:hAnsi="Arial"/>
                        <w:color w:val="333333"/>
                      </w:rPr>
                      <w:t>‬</w:t>
                    </w:r>
                    <w:r w:rsidR="001D1998" w:rsidRPr="00EB3A4B">
                      <w:rPr>
                        <w:rFonts w:ascii="Arial" w:hAnsi="Arial"/>
                        <w:color w:val="333333"/>
                      </w:rPr>
                      <w:t>‬</w:t>
                    </w:r>
                    <w:r w:rsidR="00E13B0F" w:rsidRPr="00EB3A4B">
                      <w:rPr>
                        <w:rFonts w:ascii="Arial" w:hAnsi="Arial"/>
                        <w:color w:val="333333"/>
                      </w:rPr>
                      <w:t>‬</w:t>
                    </w:r>
                    <w:r w:rsidR="00E13B0F" w:rsidRPr="00EB3A4B">
                      <w:rPr>
                        <w:rFonts w:ascii="Arial" w:hAnsi="Arial"/>
                        <w:color w:val="333333"/>
                      </w:rPr>
                      <w:t>‬</w:t>
                    </w:r>
                    <w:r w:rsidR="00E13B0F" w:rsidRPr="00EB3A4B">
                      <w:rPr>
                        <w:rFonts w:ascii="Arial" w:hAnsi="Arial"/>
                        <w:color w:val="333333"/>
                      </w:rPr>
                      <w:t>‬</w:t>
                    </w:r>
                    <w:r w:rsidR="00E13B0F" w:rsidRPr="00EB3A4B">
                      <w:rPr>
                        <w:rFonts w:ascii="Arial" w:hAnsi="Arial"/>
                        <w:color w:val="333333"/>
                      </w:rPr>
                      <w:t>‬</w:t>
                    </w:r>
                    <w:r w:rsidR="007C5D75" w:rsidRPr="00EB3A4B">
                      <w:rPr>
                        <w:rFonts w:ascii="Arial" w:hAnsi="Arial"/>
                        <w:color w:val="333333"/>
                      </w:rPr>
                      <w:t>‬</w:t>
                    </w:r>
                    <w:r w:rsidR="007C5D75" w:rsidRPr="00EB3A4B">
                      <w:rPr>
                        <w:rFonts w:ascii="Arial" w:hAnsi="Arial"/>
                        <w:color w:val="333333"/>
                      </w:rPr>
                      <w:t>‬</w:t>
                    </w:r>
                    <w:r w:rsidR="007C5D75" w:rsidRPr="00EB3A4B">
                      <w:rPr>
                        <w:rFonts w:ascii="Arial" w:hAnsi="Arial"/>
                        <w:color w:val="333333"/>
                      </w:rPr>
                      <w:t>‬</w:t>
                    </w:r>
                    <w:r w:rsidR="007C5D75" w:rsidRPr="00EB3A4B">
                      <w:rPr>
                        <w:rFonts w:ascii="Arial" w:hAnsi="Arial"/>
                        <w:color w:val="333333"/>
                      </w:rPr>
                      <w:t>‬</w:t>
                    </w:r>
                    <w:r w:rsidR="001902E2" w:rsidRPr="00EB3A4B">
                      <w:rPr>
                        <w:rFonts w:ascii="Arial" w:hAnsi="Arial"/>
                        <w:color w:val="333333"/>
                      </w:rPr>
                      <w:t>‬</w:t>
                    </w:r>
                    <w:r w:rsidR="001902E2" w:rsidRPr="00EB3A4B">
                      <w:rPr>
                        <w:rFonts w:ascii="Arial" w:hAnsi="Arial"/>
                        <w:color w:val="333333"/>
                      </w:rPr>
                      <w:t>‬</w:t>
                    </w:r>
                    <w:r w:rsidR="001902E2" w:rsidRPr="00EB3A4B">
                      <w:rPr>
                        <w:rFonts w:ascii="Arial" w:hAnsi="Arial"/>
                        <w:color w:val="333333"/>
                      </w:rPr>
                      <w:t>‬</w:t>
                    </w:r>
                    <w:r w:rsidR="001902E2" w:rsidRPr="00EB3A4B">
                      <w:rPr>
                        <w:rFonts w:ascii="Arial" w:hAnsi="Arial"/>
                        <w:color w:val="333333"/>
                      </w:rPr>
                      <w:t>‬</w:t>
                    </w:r>
                    <w:r w:rsidR="0030037E" w:rsidRPr="00EB3A4B">
                      <w:rPr>
                        <w:rFonts w:ascii="Arial" w:hAnsi="Arial"/>
                        <w:color w:val="333333"/>
                      </w:rPr>
                      <w:t>‬</w:t>
                    </w:r>
                    <w:r w:rsidR="0030037E" w:rsidRPr="00EB3A4B">
                      <w:rPr>
                        <w:rFonts w:ascii="Arial" w:hAnsi="Arial"/>
                        <w:color w:val="333333"/>
                      </w:rPr>
                      <w:t>‬</w:t>
                    </w:r>
                    <w:r w:rsidR="0030037E" w:rsidRPr="00EB3A4B">
                      <w:rPr>
                        <w:rFonts w:ascii="Arial" w:hAnsi="Arial"/>
                        <w:color w:val="333333"/>
                      </w:rPr>
                      <w:t>‬</w:t>
                    </w:r>
                    <w:r w:rsidR="0030037E" w:rsidRPr="00EB3A4B">
                      <w:rPr>
                        <w:rFonts w:ascii="Arial" w:hAnsi="Arial"/>
                        <w:color w:val="333333"/>
                      </w:rPr>
                      <w:t>‬</w:t>
                    </w:r>
                    <w:r w:rsidR="0077133C" w:rsidRPr="00EB3A4B">
                      <w:rPr>
                        <w:rFonts w:ascii="Arial" w:hAnsi="Arial"/>
                        <w:color w:val="333333"/>
                      </w:rPr>
                      <w:t>‬</w:t>
                    </w:r>
                    <w:r w:rsidR="0077133C" w:rsidRPr="00EB3A4B">
                      <w:rPr>
                        <w:rFonts w:ascii="Arial" w:hAnsi="Arial"/>
                        <w:color w:val="333333"/>
                      </w:rPr>
                      <w:t>‬</w:t>
                    </w:r>
                    <w:r w:rsidR="0077133C" w:rsidRPr="00EB3A4B">
                      <w:rPr>
                        <w:rFonts w:ascii="Arial" w:hAnsi="Arial"/>
                        <w:color w:val="333333"/>
                      </w:rPr>
                      <w:t>‬</w:t>
                    </w:r>
                    <w:r w:rsidR="0077133C"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89356D" w:rsidRPr="00EB3A4B">
                      <w:rPr>
                        <w:rFonts w:ascii="Arial" w:hAnsi="Arial"/>
                        <w:color w:val="333333"/>
                      </w:rPr>
                      <w:t>‬</w:t>
                    </w:r>
                    <w:r w:rsidR="00E96C06" w:rsidRPr="00EB3A4B">
                      <w:rPr>
                        <w:rFonts w:ascii="Arial" w:hAnsi="Arial"/>
                        <w:color w:val="333333"/>
                      </w:rPr>
                      <w:t>‬</w:t>
                    </w:r>
                    <w:r w:rsidR="00E96C06" w:rsidRPr="00EB3A4B">
                      <w:rPr>
                        <w:rFonts w:ascii="Arial" w:hAnsi="Arial"/>
                        <w:color w:val="333333"/>
                      </w:rPr>
                      <w:t>‬</w:t>
                    </w:r>
                    <w:r w:rsidR="00E96C06" w:rsidRPr="00EB3A4B">
                      <w:rPr>
                        <w:rFonts w:ascii="Arial" w:hAnsi="Arial"/>
                        <w:color w:val="333333"/>
                      </w:rPr>
                      <w:t>‬</w:t>
                    </w:r>
                    <w:r w:rsidR="00E96C06" w:rsidRPr="00EB3A4B">
                      <w:rPr>
                        <w:rFonts w:ascii="Arial" w:hAnsi="Arial"/>
                        <w:color w:val="333333"/>
                      </w:rPr>
                      <w:t>‬</w:t>
                    </w:r>
                    <w:r w:rsidR="00A75A19" w:rsidRPr="00EB3A4B">
                      <w:rPr>
                        <w:rFonts w:ascii="Arial" w:hAnsi="Arial"/>
                        <w:color w:val="333333"/>
                      </w:rPr>
                      <w:t>‬</w:t>
                    </w:r>
                    <w:r w:rsidR="00A75A19" w:rsidRPr="00EB3A4B">
                      <w:rPr>
                        <w:rFonts w:ascii="Arial" w:hAnsi="Arial"/>
                        <w:color w:val="333333"/>
                      </w:rPr>
                      <w:t>‬</w:t>
                    </w:r>
                    <w:r w:rsidR="00A75A19" w:rsidRPr="00EB3A4B">
                      <w:rPr>
                        <w:rFonts w:ascii="Arial" w:hAnsi="Arial"/>
                        <w:color w:val="333333"/>
                      </w:rPr>
                      <w:t>‬</w:t>
                    </w:r>
                    <w:r w:rsidR="00A75A19" w:rsidRPr="00EB3A4B">
                      <w:rPr>
                        <w:rFonts w:ascii="Arial" w:hAnsi="Arial"/>
                        <w:color w:val="333333"/>
                      </w:rPr>
                      <w:t>‬</w:t>
                    </w:r>
                    <w:r w:rsidR="00B17866" w:rsidRPr="00EB3A4B">
                      <w:rPr>
                        <w:rFonts w:ascii="Arial" w:hAnsi="Arial"/>
                        <w:color w:val="333333"/>
                      </w:rPr>
                      <w:t>‬</w:t>
                    </w:r>
                    <w:r w:rsidR="00B17866" w:rsidRPr="00EB3A4B">
                      <w:rPr>
                        <w:rFonts w:ascii="Arial" w:hAnsi="Arial"/>
                        <w:color w:val="333333"/>
                      </w:rPr>
                      <w:t>‬</w:t>
                    </w:r>
                    <w:r w:rsidR="00B17866" w:rsidRPr="00EB3A4B">
                      <w:rPr>
                        <w:rFonts w:ascii="Arial" w:hAnsi="Arial"/>
                        <w:color w:val="333333"/>
                      </w:rPr>
                      <w:t>‬</w:t>
                    </w:r>
                    <w:r w:rsidR="00B17866" w:rsidRPr="00EB3A4B">
                      <w:rPr>
                        <w:rFonts w:ascii="Arial" w:hAnsi="Arial"/>
                        <w:color w:val="333333"/>
                      </w:rPr>
                      <w:t>‬</w:t>
                    </w:r>
                    <w:r w:rsidR="007B0BD8" w:rsidRPr="00EB3A4B">
                      <w:rPr>
                        <w:rFonts w:ascii="Arial" w:hAnsi="Arial"/>
                        <w:color w:val="333333"/>
                      </w:rPr>
                      <w:t>‬</w:t>
                    </w:r>
                    <w:r w:rsidR="007B0BD8" w:rsidRPr="00EB3A4B">
                      <w:rPr>
                        <w:rFonts w:ascii="Arial" w:hAnsi="Arial"/>
                        <w:color w:val="333333"/>
                      </w:rPr>
                      <w:t>‬</w:t>
                    </w:r>
                    <w:r w:rsidR="007B0BD8" w:rsidRPr="00EB3A4B">
                      <w:rPr>
                        <w:rFonts w:ascii="Arial" w:hAnsi="Arial"/>
                        <w:color w:val="333333"/>
                      </w:rPr>
                      <w:t>‬</w:t>
                    </w:r>
                    <w:r w:rsidR="007B0BD8" w:rsidRPr="00EB3A4B">
                      <w:rPr>
                        <w:rFonts w:ascii="Arial" w:hAnsi="Arial"/>
                        <w:color w:val="333333"/>
                      </w:rPr>
                      <w:t>‬</w:t>
                    </w:r>
                    <w:r w:rsidR="008F582D" w:rsidRPr="00EB3A4B">
                      <w:rPr>
                        <w:rFonts w:ascii="Arial" w:hAnsi="Arial"/>
                        <w:color w:val="333333"/>
                      </w:rPr>
                      <w:t>‬</w:t>
                    </w:r>
                    <w:r w:rsidR="008F582D" w:rsidRPr="00EB3A4B">
                      <w:rPr>
                        <w:rFonts w:ascii="Arial" w:hAnsi="Arial"/>
                        <w:color w:val="333333"/>
                      </w:rPr>
                      <w:t>‬</w:t>
                    </w:r>
                    <w:r w:rsidR="008F582D" w:rsidRPr="00EB3A4B">
                      <w:rPr>
                        <w:rFonts w:ascii="Arial" w:hAnsi="Arial"/>
                        <w:color w:val="333333"/>
                      </w:rPr>
                      <w:t>‬</w:t>
                    </w:r>
                    <w:r w:rsidR="008F582D" w:rsidRPr="00EB3A4B">
                      <w:rPr>
                        <w:rFonts w:ascii="Arial" w:hAnsi="Arial"/>
                        <w:color w:val="333333"/>
                      </w:rPr>
                      <w:t>‬</w:t>
                    </w:r>
                    <w:r w:rsidR="00DA18CE" w:rsidRPr="00EB3A4B">
                      <w:rPr>
                        <w:rFonts w:ascii="Arial" w:hAnsi="Arial"/>
                        <w:color w:val="333333"/>
                      </w:rPr>
                      <w:t>‬</w:t>
                    </w:r>
                    <w:r w:rsidR="00DA18CE" w:rsidRPr="00EB3A4B">
                      <w:rPr>
                        <w:rFonts w:ascii="Arial" w:hAnsi="Arial"/>
                        <w:color w:val="333333"/>
                      </w:rPr>
                      <w:t>‬</w:t>
                    </w:r>
                    <w:r w:rsidR="00DA18CE" w:rsidRPr="00EB3A4B">
                      <w:rPr>
                        <w:rFonts w:ascii="Arial" w:hAnsi="Arial"/>
                        <w:color w:val="333333"/>
                      </w:rPr>
                      <w:t>‬</w:t>
                    </w:r>
                    <w:r w:rsidR="00DA18CE" w:rsidRPr="00EB3A4B">
                      <w:rPr>
                        <w:rFonts w:ascii="Arial" w:hAnsi="Arial"/>
                        <w:color w:val="333333"/>
                      </w:rPr>
                      <w:t>‬</w:t>
                    </w:r>
                    <w:r w:rsidR="00A96593" w:rsidRPr="00EB3A4B">
                      <w:rPr>
                        <w:rFonts w:ascii="Arial" w:hAnsi="Arial"/>
                        <w:color w:val="333333"/>
                      </w:rPr>
                      <w:t>‬</w:t>
                    </w:r>
                    <w:r w:rsidR="00A96593" w:rsidRPr="00EB3A4B">
                      <w:rPr>
                        <w:rFonts w:ascii="Arial" w:hAnsi="Arial"/>
                        <w:color w:val="333333"/>
                      </w:rPr>
                      <w:t>‬</w:t>
                    </w:r>
                    <w:r w:rsidR="00A96593" w:rsidRPr="00EB3A4B">
                      <w:rPr>
                        <w:rFonts w:ascii="Arial" w:hAnsi="Arial"/>
                        <w:color w:val="333333"/>
                      </w:rPr>
                      <w:t>‬</w:t>
                    </w:r>
                    <w:r w:rsidR="00A96593" w:rsidRPr="00EB3A4B">
                      <w:rPr>
                        <w:rFonts w:ascii="Arial" w:hAnsi="Arial"/>
                        <w:color w:val="333333"/>
                      </w:rPr>
                      <w:t>‬</w:t>
                    </w:r>
                    <w:r w:rsidR="001634EB" w:rsidRPr="00EB3A4B">
                      <w:rPr>
                        <w:rFonts w:ascii="Arial" w:hAnsi="Arial"/>
                        <w:color w:val="333333"/>
                      </w:rPr>
                      <w:t>‬</w:t>
                    </w:r>
                    <w:r w:rsidR="001634EB" w:rsidRPr="00EB3A4B">
                      <w:rPr>
                        <w:rFonts w:ascii="Arial" w:hAnsi="Arial"/>
                        <w:color w:val="333333"/>
                      </w:rPr>
                      <w:t>‬</w:t>
                    </w:r>
                    <w:r w:rsidR="001634EB" w:rsidRPr="00EB3A4B">
                      <w:rPr>
                        <w:rFonts w:ascii="Arial" w:hAnsi="Arial"/>
                        <w:color w:val="333333"/>
                      </w:rPr>
                      <w:t>‬</w:t>
                    </w:r>
                    <w:r w:rsidR="001634EB" w:rsidRPr="00EB3A4B">
                      <w:rPr>
                        <w:rFonts w:ascii="Arial" w:hAnsi="Arial"/>
                        <w:color w:val="333333"/>
                      </w:rPr>
                      <w:t>‬</w:t>
                    </w:r>
                    <w:r w:rsidR="002521CD" w:rsidRPr="00EB3A4B">
                      <w:rPr>
                        <w:rFonts w:ascii="Arial" w:hAnsi="Arial"/>
                        <w:color w:val="333333"/>
                      </w:rPr>
                      <w:t>‬</w:t>
                    </w:r>
                    <w:r w:rsidR="002521CD" w:rsidRPr="00EB3A4B">
                      <w:rPr>
                        <w:rFonts w:ascii="Arial" w:hAnsi="Arial"/>
                        <w:color w:val="333333"/>
                      </w:rPr>
                      <w:t>‬</w:t>
                    </w:r>
                    <w:r w:rsidR="002521CD" w:rsidRPr="00EB3A4B">
                      <w:rPr>
                        <w:rFonts w:ascii="Arial" w:hAnsi="Arial"/>
                        <w:color w:val="333333"/>
                      </w:rPr>
                      <w:t>‬</w:t>
                    </w:r>
                    <w:r w:rsidR="002521CD" w:rsidRPr="00EB3A4B">
                      <w:rPr>
                        <w:rFonts w:ascii="Arial" w:hAnsi="Arial"/>
                        <w:color w:val="333333"/>
                      </w:rPr>
                      <w:t>‬</w:t>
                    </w:r>
                    <w:r w:rsidR="006F3A66" w:rsidRPr="00EB3A4B">
                      <w:rPr>
                        <w:rFonts w:ascii="Arial" w:hAnsi="Arial"/>
                        <w:color w:val="333333"/>
                      </w:rPr>
                      <w:t>‬</w:t>
                    </w:r>
                    <w:r w:rsidR="006F3A66" w:rsidRPr="00EB3A4B">
                      <w:rPr>
                        <w:rFonts w:ascii="Arial" w:hAnsi="Arial"/>
                        <w:color w:val="333333"/>
                      </w:rPr>
                      <w:t>‬</w:t>
                    </w:r>
                    <w:r w:rsidR="006F3A66" w:rsidRPr="00EB3A4B">
                      <w:rPr>
                        <w:rFonts w:ascii="Arial" w:hAnsi="Arial"/>
                        <w:color w:val="333333"/>
                      </w:rPr>
                      <w:t>‬</w:t>
                    </w:r>
                    <w:r w:rsidR="006F3A66" w:rsidRPr="00EB3A4B">
                      <w:rPr>
                        <w:rFonts w:ascii="Arial" w:hAnsi="Arial"/>
                        <w:color w:val="333333"/>
                      </w:rPr>
                      <w:t>‬</w:t>
                    </w:r>
                    <w:r w:rsidR="00E951C1" w:rsidRPr="00EB3A4B">
                      <w:rPr>
                        <w:rFonts w:ascii="Arial" w:hAnsi="Arial"/>
                        <w:color w:val="333333"/>
                      </w:rPr>
                      <w:t>‬</w:t>
                    </w:r>
                    <w:r w:rsidR="00E951C1" w:rsidRPr="00EB3A4B">
                      <w:rPr>
                        <w:rFonts w:ascii="Arial" w:hAnsi="Arial"/>
                        <w:color w:val="333333"/>
                      </w:rPr>
                      <w:t>‬</w:t>
                    </w:r>
                    <w:r w:rsidR="00E951C1" w:rsidRPr="00EB3A4B">
                      <w:rPr>
                        <w:rFonts w:ascii="Arial" w:hAnsi="Arial"/>
                        <w:color w:val="333333"/>
                      </w:rPr>
                      <w:t>‬</w:t>
                    </w:r>
                    <w:r w:rsidR="00E951C1" w:rsidRPr="00EB3A4B">
                      <w:rPr>
                        <w:rFonts w:ascii="Arial" w:hAnsi="Arial"/>
                        <w:color w:val="333333"/>
                      </w:rPr>
                      <w:t>‬</w:t>
                    </w:r>
                    <w:r w:rsidR="00674158" w:rsidRPr="00EB3A4B">
                      <w:rPr>
                        <w:rFonts w:ascii="Arial" w:hAnsi="Arial"/>
                        <w:color w:val="333333"/>
                      </w:rPr>
                      <w:t>‬</w:t>
                    </w:r>
                    <w:r w:rsidR="00674158" w:rsidRPr="00EB3A4B">
                      <w:rPr>
                        <w:rFonts w:ascii="Arial" w:hAnsi="Arial"/>
                        <w:color w:val="333333"/>
                      </w:rPr>
                      <w:t>‬</w:t>
                    </w:r>
                    <w:r w:rsidR="00674158" w:rsidRPr="00EB3A4B">
                      <w:rPr>
                        <w:rFonts w:ascii="Arial" w:hAnsi="Arial"/>
                        <w:color w:val="333333"/>
                      </w:rPr>
                      <w:t>‬</w:t>
                    </w:r>
                    <w:r w:rsidR="00674158" w:rsidRPr="00EB3A4B">
                      <w:rPr>
                        <w:rFonts w:ascii="Arial" w:hAnsi="Arial"/>
                        <w:color w:val="333333"/>
                      </w:rPr>
                      <w:t>‬</w:t>
                    </w:r>
                    <w:r w:rsidR="008C12EA" w:rsidRPr="00EB3A4B">
                      <w:rPr>
                        <w:rFonts w:ascii="Arial" w:hAnsi="Arial"/>
                        <w:color w:val="333333"/>
                      </w:rPr>
                      <w:t>‬</w:t>
                    </w:r>
                    <w:r w:rsidR="008C12EA" w:rsidRPr="00EB3A4B">
                      <w:rPr>
                        <w:rFonts w:ascii="Arial" w:hAnsi="Arial"/>
                        <w:color w:val="333333"/>
                      </w:rPr>
                      <w:t>‬</w:t>
                    </w:r>
                    <w:r w:rsidR="008C12EA" w:rsidRPr="00EB3A4B">
                      <w:rPr>
                        <w:rFonts w:ascii="Arial" w:hAnsi="Arial"/>
                        <w:color w:val="333333"/>
                      </w:rPr>
                      <w:t>‬</w:t>
                    </w:r>
                    <w:r w:rsidR="008C12EA" w:rsidRPr="00EB3A4B">
                      <w:rPr>
                        <w:rFonts w:ascii="Arial" w:hAnsi="Arial"/>
                        <w:color w:val="333333"/>
                      </w:rPr>
                      <w:t>‬</w:t>
                    </w:r>
                    <w:r w:rsidR="00EE054A" w:rsidRPr="00EB3A4B">
                      <w:rPr>
                        <w:rFonts w:ascii="Arial" w:hAnsi="Arial"/>
                        <w:color w:val="333333"/>
                      </w:rPr>
                      <w:t>‬</w:t>
                    </w:r>
                    <w:r w:rsidR="00EE054A" w:rsidRPr="00EB3A4B">
                      <w:rPr>
                        <w:rFonts w:ascii="Arial" w:hAnsi="Arial"/>
                        <w:color w:val="333333"/>
                      </w:rPr>
                      <w:t>‬</w:t>
                    </w:r>
                    <w:r w:rsidR="00EE054A" w:rsidRPr="00EB3A4B">
                      <w:rPr>
                        <w:rFonts w:ascii="Arial" w:hAnsi="Arial"/>
                        <w:color w:val="333333"/>
                      </w:rPr>
                      <w:t>‬</w:t>
                    </w:r>
                    <w:r w:rsidR="00EE054A" w:rsidRPr="00EB3A4B">
                      <w:rPr>
                        <w:rFonts w:ascii="Arial" w:hAnsi="Arial"/>
                        <w:color w:val="333333"/>
                      </w:rPr>
                      <w:t>‬</w:t>
                    </w:r>
                    <w:r w:rsidR="005C5FFB" w:rsidRPr="00EB3A4B">
                      <w:rPr>
                        <w:rFonts w:ascii="Arial" w:hAnsi="Arial"/>
                        <w:color w:val="333333"/>
                      </w:rPr>
                      <w:t>‬</w:t>
                    </w:r>
                    <w:r w:rsidR="005C5FFB" w:rsidRPr="00EB3A4B">
                      <w:rPr>
                        <w:rFonts w:ascii="Arial" w:hAnsi="Arial"/>
                        <w:color w:val="333333"/>
                      </w:rPr>
                      <w:t>‬</w:t>
                    </w:r>
                    <w:r w:rsidR="005C5FFB" w:rsidRPr="00EB3A4B">
                      <w:rPr>
                        <w:rFonts w:ascii="Arial" w:hAnsi="Arial"/>
                        <w:color w:val="333333"/>
                      </w:rPr>
                      <w:t>‬</w:t>
                    </w:r>
                    <w:r w:rsidR="005C5FFB" w:rsidRPr="00EB3A4B">
                      <w:rPr>
                        <w:rFonts w:ascii="Arial" w:hAnsi="Arial"/>
                        <w:color w:val="333333"/>
                      </w:rPr>
                      <w:t>‬</w:t>
                    </w:r>
                    <w:r w:rsidR="00F43CC0" w:rsidRPr="00EB3A4B">
                      <w:rPr>
                        <w:rFonts w:ascii="Arial" w:hAnsi="Arial"/>
                        <w:color w:val="333333"/>
                      </w:rPr>
                      <w:t>‬</w:t>
                    </w:r>
                    <w:r w:rsidR="00F43CC0" w:rsidRPr="00EB3A4B">
                      <w:rPr>
                        <w:rFonts w:ascii="Arial" w:hAnsi="Arial"/>
                        <w:color w:val="333333"/>
                      </w:rPr>
                      <w:t>‬</w:t>
                    </w:r>
                    <w:r w:rsidR="00F43CC0" w:rsidRPr="00EB3A4B">
                      <w:rPr>
                        <w:rFonts w:ascii="Arial" w:hAnsi="Arial"/>
                        <w:color w:val="333333"/>
                      </w:rPr>
                      <w:t>‬</w:t>
                    </w:r>
                    <w:r w:rsidR="00F43CC0" w:rsidRPr="00EB3A4B">
                      <w:rPr>
                        <w:rFonts w:ascii="Arial" w:hAnsi="Arial"/>
                        <w:color w:val="333333"/>
                      </w:rPr>
                      <w:t>‬</w:t>
                    </w:r>
                    <w:r w:rsidR="00291ACB" w:rsidRPr="00EB3A4B">
                      <w:rPr>
                        <w:rFonts w:ascii="Arial" w:hAnsi="Arial"/>
                        <w:color w:val="333333"/>
                      </w:rPr>
                      <w:t>‬</w:t>
                    </w:r>
                    <w:r w:rsidR="00291ACB" w:rsidRPr="00EB3A4B">
                      <w:rPr>
                        <w:rFonts w:ascii="Arial" w:hAnsi="Arial"/>
                        <w:color w:val="333333"/>
                      </w:rPr>
                      <w:t>‬</w:t>
                    </w:r>
                    <w:r w:rsidR="00291ACB" w:rsidRPr="00EB3A4B">
                      <w:rPr>
                        <w:rFonts w:ascii="Arial" w:hAnsi="Arial"/>
                        <w:color w:val="333333"/>
                      </w:rPr>
                      <w:t>‬</w:t>
                    </w:r>
                    <w:r w:rsidR="00291ACB" w:rsidRPr="00EB3A4B">
                      <w:rPr>
                        <w:rFonts w:ascii="Arial" w:hAnsi="Arial"/>
                        <w:color w:val="333333"/>
                      </w:rPr>
                      <w:t>‬</w:t>
                    </w:r>
                    <w:r w:rsidR="00665B7F" w:rsidRPr="00EB3A4B">
                      <w:rPr>
                        <w:rFonts w:ascii="Arial" w:hAnsi="Arial"/>
                        <w:color w:val="333333"/>
                      </w:rPr>
                      <w:t>‬</w:t>
                    </w:r>
                    <w:r w:rsidR="00665B7F" w:rsidRPr="00EB3A4B">
                      <w:rPr>
                        <w:rFonts w:ascii="Arial" w:hAnsi="Arial"/>
                        <w:color w:val="333333"/>
                      </w:rPr>
                      <w:t>‬</w:t>
                    </w:r>
                    <w:r w:rsidR="00665B7F" w:rsidRPr="00EB3A4B">
                      <w:rPr>
                        <w:rFonts w:ascii="Arial" w:hAnsi="Arial"/>
                        <w:color w:val="333333"/>
                      </w:rPr>
                      <w:t>‬</w:t>
                    </w:r>
                    <w:r w:rsidR="00665B7F" w:rsidRPr="00EB3A4B">
                      <w:rPr>
                        <w:rFonts w:ascii="Arial" w:hAnsi="Arial"/>
                        <w:color w:val="333333"/>
                      </w:rPr>
                      <w:t>‬</w:t>
                    </w:r>
                    <w:r w:rsidR="00F60165" w:rsidRPr="00EB3A4B">
                      <w:rPr>
                        <w:rFonts w:ascii="Arial" w:hAnsi="Arial"/>
                        <w:color w:val="333333"/>
                      </w:rPr>
                      <w:t>‬</w:t>
                    </w:r>
                    <w:r w:rsidR="00F60165" w:rsidRPr="00EB3A4B">
                      <w:rPr>
                        <w:rFonts w:ascii="Arial" w:hAnsi="Arial"/>
                        <w:color w:val="333333"/>
                      </w:rPr>
                      <w:t>‬</w:t>
                    </w:r>
                    <w:r w:rsidR="00F60165" w:rsidRPr="00EB3A4B">
                      <w:rPr>
                        <w:rFonts w:ascii="Arial" w:hAnsi="Arial"/>
                        <w:color w:val="333333"/>
                      </w:rPr>
                      <w:t>‬</w:t>
                    </w:r>
                    <w:r w:rsidR="00F60165" w:rsidRPr="00EB3A4B">
                      <w:rPr>
                        <w:rFonts w:ascii="Arial" w:hAnsi="Arial"/>
                        <w:color w:val="333333"/>
                      </w:rPr>
                      <w:t>‬</w:t>
                    </w:r>
                    <w:r w:rsidR="00F37E6B" w:rsidRPr="00EB3A4B">
                      <w:rPr>
                        <w:rFonts w:ascii="Arial" w:hAnsi="Arial"/>
                        <w:color w:val="333333"/>
                      </w:rPr>
                      <w:t>‬</w:t>
                    </w:r>
                    <w:r w:rsidR="00F37E6B" w:rsidRPr="00EB3A4B">
                      <w:rPr>
                        <w:rFonts w:ascii="Arial" w:hAnsi="Arial"/>
                        <w:color w:val="333333"/>
                      </w:rPr>
                      <w:t>‬</w:t>
                    </w:r>
                    <w:r w:rsidR="00F37E6B" w:rsidRPr="00EB3A4B">
                      <w:rPr>
                        <w:rFonts w:ascii="Arial" w:hAnsi="Arial"/>
                        <w:color w:val="333333"/>
                      </w:rPr>
                      <w:t>‬</w:t>
                    </w:r>
                    <w:r w:rsidR="00F37E6B" w:rsidRPr="00EB3A4B">
                      <w:rPr>
                        <w:rFonts w:ascii="Arial" w:hAnsi="Arial"/>
                        <w:color w:val="333333"/>
                      </w:rPr>
                      <w:t>‬</w:t>
                    </w:r>
                    <w:r w:rsidR="0061160F" w:rsidRPr="00EB3A4B">
                      <w:rPr>
                        <w:rFonts w:ascii="Arial" w:hAnsi="Arial"/>
                        <w:color w:val="333333"/>
                      </w:rPr>
                      <w:t>‬</w:t>
                    </w:r>
                    <w:r w:rsidR="0061160F" w:rsidRPr="00EB3A4B">
                      <w:rPr>
                        <w:rFonts w:ascii="Arial" w:hAnsi="Arial"/>
                        <w:color w:val="333333"/>
                      </w:rPr>
                      <w:t>‬</w:t>
                    </w:r>
                    <w:r w:rsidR="0061160F" w:rsidRPr="00EB3A4B">
                      <w:rPr>
                        <w:rFonts w:ascii="Arial" w:hAnsi="Arial"/>
                        <w:color w:val="333333"/>
                      </w:rPr>
                      <w:t>‬</w:t>
                    </w:r>
                    <w:r w:rsidR="0061160F" w:rsidRPr="00EB3A4B">
                      <w:rPr>
                        <w:rFonts w:ascii="Arial" w:hAnsi="Arial"/>
                        <w:color w:val="333333"/>
                      </w:rPr>
                      <w:t>‬</w:t>
                    </w:r>
                    <w:r w:rsidR="00A06F41" w:rsidRPr="00EB3A4B">
                      <w:rPr>
                        <w:rFonts w:ascii="Arial" w:hAnsi="Arial"/>
                        <w:color w:val="333333"/>
                      </w:rPr>
                      <w:t>‬</w:t>
                    </w:r>
                    <w:r w:rsidR="00A06F41" w:rsidRPr="00EB3A4B">
                      <w:rPr>
                        <w:rFonts w:ascii="Arial" w:hAnsi="Arial"/>
                        <w:color w:val="333333"/>
                      </w:rPr>
                      <w:t>‬</w:t>
                    </w:r>
                    <w:r w:rsidR="00A06F41" w:rsidRPr="00EB3A4B">
                      <w:rPr>
                        <w:rFonts w:ascii="Arial" w:hAnsi="Arial"/>
                        <w:color w:val="333333"/>
                      </w:rPr>
                      <w:t>‬</w:t>
                    </w:r>
                    <w:r w:rsidR="00A06F41" w:rsidRPr="00EB3A4B">
                      <w:rPr>
                        <w:rFonts w:ascii="Arial" w:hAnsi="Arial"/>
                        <w:color w:val="333333"/>
                      </w:rPr>
                      <w:t>‬</w:t>
                    </w:r>
                    <w:r w:rsidR="00E345C8" w:rsidRPr="00EB3A4B">
                      <w:rPr>
                        <w:rFonts w:ascii="Arial" w:hAnsi="Arial"/>
                        <w:color w:val="333333"/>
                      </w:rPr>
                      <w:t>‬</w:t>
                    </w:r>
                    <w:r w:rsidR="00E345C8" w:rsidRPr="00EB3A4B">
                      <w:rPr>
                        <w:rFonts w:ascii="Arial" w:hAnsi="Arial"/>
                        <w:color w:val="333333"/>
                      </w:rPr>
                      <w:t>‬</w:t>
                    </w:r>
                    <w:r w:rsidR="00E345C8" w:rsidRPr="00EB3A4B">
                      <w:rPr>
                        <w:rFonts w:ascii="Arial" w:hAnsi="Arial"/>
                        <w:color w:val="333333"/>
                      </w:rPr>
                      <w:t>‬</w:t>
                    </w:r>
                    <w:r w:rsidR="00E345C8" w:rsidRPr="00EB3A4B">
                      <w:rPr>
                        <w:rFonts w:ascii="Arial" w:hAnsi="Arial"/>
                        <w:color w:val="333333"/>
                      </w:rPr>
                      <w:t>‬</w:t>
                    </w:r>
                    <w:r w:rsidR="00513D33" w:rsidRPr="00EB3A4B">
                      <w:rPr>
                        <w:rFonts w:ascii="Arial" w:hAnsi="Arial"/>
                        <w:color w:val="333333"/>
                      </w:rPr>
                      <w:t>‬</w:t>
                    </w:r>
                    <w:r w:rsidR="00513D33" w:rsidRPr="00EB3A4B">
                      <w:rPr>
                        <w:rFonts w:ascii="Arial" w:hAnsi="Arial"/>
                        <w:color w:val="333333"/>
                      </w:rPr>
                      <w:t>‬</w:t>
                    </w:r>
                    <w:r w:rsidR="00513D33" w:rsidRPr="00EB3A4B">
                      <w:rPr>
                        <w:rFonts w:ascii="Arial" w:hAnsi="Arial"/>
                        <w:color w:val="333333"/>
                      </w:rPr>
                      <w:t>‬</w:t>
                    </w:r>
                    <w:r w:rsidR="00513D33" w:rsidRPr="00EB3A4B">
                      <w:rPr>
                        <w:rFonts w:ascii="Arial" w:hAnsi="Arial"/>
                        <w:color w:val="333333"/>
                      </w:rPr>
                      <w:t>‬</w:t>
                    </w:r>
                    <w:r w:rsidR="00562C52" w:rsidRPr="00EB3A4B">
                      <w:rPr>
                        <w:rFonts w:ascii="Arial" w:hAnsi="Arial"/>
                        <w:color w:val="333333"/>
                      </w:rPr>
                      <w:t>‬</w:t>
                    </w:r>
                    <w:r w:rsidR="00562C52" w:rsidRPr="00EB3A4B">
                      <w:rPr>
                        <w:rFonts w:ascii="Arial" w:hAnsi="Arial"/>
                        <w:color w:val="333333"/>
                      </w:rPr>
                      <w:t>‬</w:t>
                    </w:r>
                    <w:r w:rsidR="00562C52" w:rsidRPr="00EB3A4B">
                      <w:rPr>
                        <w:rFonts w:ascii="Arial" w:hAnsi="Arial"/>
                        <w:color w:val="333333"/>
                      </w:rPr>
                      <w:t>‬</w:t>
                    </w:r>
                    <w:r w:rsidR="00562C52" w:rsidRPr="00EB3A4B">
                      <w:rPr>
                        <w:rFonts w:ascii="Arial" w:hAnsi="Arial"/>
                        <w:color w:val="333333"/>
                      </w:rPr>
                      <w:t>‬</w:t>
                    </w:r>
                    <w:r w:rsidR="00BD26D7" w:rsidRPr="00EB3A4B">
                      <w:rPr>
                        <w:rFonts w:ascii="Arial" w:hAnsi="Arial"/>
                        <w:color w:val="333333"/>
                      </w:rPr>
                      <w:t>‬</w:t>
                    </w:r>
                    <w:r w:rsidR="00BD26D7" w:rsidRPr="00EB3A4B">
                      <w:rPr>
                        <w:rFonts w:ascii="Arial" w:hAnsi="Arial"/>
                        <w:color w:val="333333"/>
                      </w:rPr>
                      <w:t>‬</w:t>
                    </w:r>
                    <w:r w:rsidR="00BD26D7" w:rsidRPr="00EB3A4B">
                      <w:rPr>
                        <w:rFonts w:ascii="Arial" w:hAnsi="Arial"/>
                        <w:color w:val="333333"/>
                      </w:rPr>
                      <w:t>‬</w:t>
                    </w:r>
                    <w:r w:rsidR="00BD26D7" w:rsidRPr="00EB3A4B">
                      <w:rPr>
                        <w:rFonts w:ascii="Arial" w:hAnsi="Arial"/>
                        <w:color w:val="333333"/>
                      </w:rPr>
                      <w:t>‬</w:t>
                    </w:r>
                    <w:r w:rsidR="006E05C7" w:rsidRPr="00EB3A4B">
                      <w:rPr>
                        <w:rFonts w:ascii="Arial" w:hAnsi="Arial"/>
                        <w:color w:val="333333"/>
                      </w:rPr>
                      <w:t>‬</w:t>
                    </w:r>
                    <w:r w:rsidR="006E05C7" w:rsidRPr="00EB3A4B">
                      <w:rPr>
                        <w:rFonts w:ascii="Arial" w:hAnsi="Arial"/>
                        <w:color w:val="333333"/>
                      </w:rPr>
                      <w:t>‬</w:t>
                    </w:r>
                    <w:r w:rsidR="006E05C7" w:rsidRPr="00EB3A4B">
                      <w:rPr>
                        <w:rFonts w:ascii="Arial" w:hAnsi="Arial"/>
                        <w:color w:val="333333"/>
                      </w:rPr>
                      <w:t>‬</w:t>
                    </w:r>
                    <w:r w:rsidR="006E05C7" w:rsidRPr="00EB3A4B">
                      <w:rPr>
                        <w:rFonts w:ascii="Arial" w:hAnsi="Arial"/>
                        <w:color w:val="333333"/>
                      </w:rPr>
                      <w:t>‬</w:t>
                    </w:r>
                    <w:r w:rsidR="00924697" w:rsidRPr="00EB3A4B">
                      <w:rPr>
                        <w:rFonts w:ascii="Arial" w:hAnsi="Arial"/>
                        <w:color w:val="333333"/>
                      </w:rPr>
                      <w:t>‬</w:t>
                    </w:r>
                    <w:r w:rsidR="00924697" w:rsidRPr="00EB3A4B">
                      <w:rPr>
                        <w:rFonts w:ascii="Arial" w:hAnsi="Arial"/>
                        <w:color w:val="333333"/>
                      </w:rPr>
                      <w:t>‬</w:t>
                    </w:r>
                    <w:r w:rsidR="00924697" w:rsidRPr="00EB3A4B">
                      <w:rPr>
                        <w:rFonts w:ascii="Arial" w:hAnsi="Arial"/>
                        <w:color w:val="333333"/>
                      </w:rPr>
                      <w:t>‬</w:t>
                    </w:r>
                    <w:r w:rsidR="00924697" w:rsidRPr="00EB3A4B">
                      <w:rPr>
                        <w:rFonts w:ascii="Arial" w:hAnsi="Arial"/>
                        <w:color w:val="333333"/>
                      </w:rPr>
                      <w:t>‬</w:t>
                    </w:r>
                    <w:r w:rsidR="00EB13CE" w:rsidRPr="00EB3A4B">
                      <w:rPr>
                        <w:rFonts w:ascii="Arial" w:hAnsi="Arial"/>
                        <w:color w:val="333333"/>
                      </w:rPr>
                      <w:t>‬</w:t>
                    </w:r>
                    <w:r w:rsidR="00EB13CE" w:rsidRPr="00EB3A4B">
                      <w:rPr>
                        <w:rFonts w:ascii="Arial" w:hAnsi="Arial"/>
                        <w:color w:val="333333"/>
                      </w:rPr>
                      <w:t>‬</w:t>
                    </w:r>
                    <w:r w:rsidR="00EB13CE" w:rsidRPr="00EB3A4B">
                      <w:rPr>
                        <w:rFonts w:ascii="Arial" w:hAnsi="Arial"/>
                        <w:color w:val="333333"/>
                      </w:rPr>
                      <w:t>‬</w:t>
                    </w:r>
                    <w:r w:rsidR="00EB13CE" w:rsidRPr="00EB3A4B">
                      <w:rPr>
                        <w:rFonts w:ascii="Arial" w:hAnsi="Arial"/>
                        <w:color w:val="333333"/>
                      </w:rPr>
                      <w:t>‬</w:t>
                    </w:r>
                    <w:r w:rsidR="00BD6A5F" w:rsidRPr="00EB3A4B">
                      <w:rPr>
                        <w:rFonts w:ascii="Arial" w:hAnsi="Arial"/>
                        <w:color w:val="333333"/>
                      </w:rPr>
                      <w:t>‬</w:t>
                    </w:r>
                    <w:r w:rsidR="00BD6A5F" w:rsidRPr="00EB3A4B">
                      <w:rPr>
                        <w:rFonts w:ascii="Arial" w:hAnsi="Arial"/>
                        <w:color w:val="333333"/>
                      </w:rPr>
                      <w:t>‬</w:t>
                    </w:r>
                    <w:r w:rsidR="00BD6A5F" w:rsidRPr="00EB3A4B">
                      <w:rPr>
                        <w:rFonts w:ascii="Arial" w:hAnsi="Arial"/>
                        <w:color w:val="333333"/>
                      </w:rPr>
                      <w:t>‬</w:t>
                    </w:r>
                    <w:r w:rsidR="00BD6A5F" w:rsidRPr="00EB3A4B">
                      <w:rPr>
                        <w:rFonts w:ascii="Arial" w:hAnsi="Arial"/>
                        <w:color w:val="333333"/>
                      </w:rPr>
                      <w:t>‬</w:t>
                    </w:r>
                    <w:r w:rsidR="0063443A" w:rsidRPr="00EB3A4B">
                      <w:rPr>
                        <w:rFonts w:ascii="Arial" w:hAnsi="Arial"/>
                        <w:color w:val="333333"/>
                      </w:rPr>
                      <w:t>‬</w:t>
                    </w:r>
                    <w:r w:rsidR="0063443A" w:rsidRPr="00EB3A4B">
                      <w:rPr>
                        <w:rFonts w:ascii="Arial" w:hAnsi="Arial"/>
                        <w:color w:val="333333"/>
                      </w:rPr>
                      <w:t>‬</w:t>
                    </w:r>
                    <w:r w:rsidR="0063443A" w:rsidRPr="00EB3A4B">
                      <w:rPr>
                        <w:rFonts w:ascii="Arial" w:hAnsi="Arial"/>
                        <w:color w:val="333333"/>
                      </w:rPr>
                      <w:t>‬</w:t>
                    </w:r>
                    <w:r w:rsidR="0063443A" w:rsidRPr="00EB3A4B">
                      <w:rPr>
                        <w:rFonts w:ascii="Arial" w:hAnsi="Arial"/>
                        <w:color w:val="333333"/>
                      </w:rPr>
                      <w:t>‬</w:t>
                    </w:r>
                    <w:r w:rsidR="00B850D3" w:rsidRPr="00EB3A4B">
                      <w:rPr>
                        <w:rFonts w:ascii="Arial" w:hAnsi="Arial"/>
                        <w:color w:val="333333"/>
                      </w:rPr>
                      <w:t>‬</w:t>
                    </w:r>
                    <w:r w:rsidR="00B850D3" w:rsidRPr="00EB3A4B">
                      <w:rPr>
                        <w:rFonts w:ascii="Arial" w:hAnsi="Arial"/>
                        <w:color w:val="333333"/>
                      </w:rPr>
                      <w:t>‬</w:t>
                    </w:r>
                    <w:r w:rsidR="00B850D3" w:rsidRPr="00EB3A4B">
                      <w:rPr>
                        <w:rFonts w:ascii="Arial" w:hAnsi="Arial"/>
                        <w:color w:val="333333"/>
                      </w:rPr>
                      <w:t>‬</w:t>
                    </w:r>
                    <w:r w:rsidR="00B850D3" w:rsidRPr="00EB3A4B">
                      <w:rPr>
                        <w:rFonts w:ascii="Arial" w:hAnsi="Arial"/>
                        <w:color w:val="333333"/>
                      </w:rPr>
                      <w:t>‬</w:t>
                    </w:r>
                    <w:r w:rsidR="004655B3" w:rsidRPr="00EB3A4B">
                      <w:rPr>
                        <w:rFonts w:ascii="Arial" w:hAnsi="Arial"/>
                        <w:color w:val="333333"/>
                      </w:rPr>
                      <w:t>‬</w:t>
                    </w:r>
                    <w:r w:rsidR="004655B3" w:rsidRPr="00EB3A4B">
                      <w:rPr>
                        <w:rFonts w:ascii="Arial" w:hAnsi="Arial"/>
                        <w:color w:val="333333"/>
                      </w:rPr>
                      <w:t>‬</w:t>
                    </w:r>
                    <w:r w:rsidR="004655B3" w:rsidRPr="00EB3A4B">
                      <w:rPr>
                        <w:rFonts w:ascii="Arial" w:hAnsi="Arial"/>
                        <w:color w:val="333333"/>
                      </w:rPr>
                      <w:t>‬</w:t>
                    </w:r>
                    <w:r w:rsidR="004655B3" w:rsidRPr="00EB3A4B">
                      <w:rPr>
                        <w:rFonts w:ascii="Arial" w:hAnsi="Arial"/>
                        <w:color w:val="333333"/>
                      </w:rPr>
                      <w:t>‬</w:t>
                    </w:r>
                    <w:r w:rsidR="00156798" w:rsidRPr="00EB3A4B">
                      <w:rPr>
                        <w:rFonts w:ascii="Arial" w:hAnsi="Arial"/>
                        <w:color w:val="333333"/>
                      </w:rPr>
                      <w:t>‬</w:t>
                    </w:r>
                    <w:r w:rsidR="00156798" w:rsidRPr="00EB3A4B">
                      <w:rPr>
                        <w:rFonts w:ascii="Arial" w:hAnsi="Arial"/>
                        <w:color w:val="333333"/>
                      </w:rPr>
                      <w:t>‬</w:t>
                    </w:r>
                    <w:r w:rsidR="00156798" w:rsidRPr="00EB3A4B">
                      <w:rPr>
                        <w:rFonts w:ascii="Arial" w:hAnsi="Arial"/>
                        <w:color w:val="333333"/>
                      </w:rPr>
                      <w:t>‬</w:t>
                    </w:r>
                    <w:r w:rsidR="00156798" w:rsidRPr="00EB3A4B">
                      <w:rPr>
                        <w:rFonts w:ascii="Arial" w:hAnsi="Arial"/>
                        <w:color w:val="333333"/>
                      </w:rPr>
                      <w:t>‬</w:t>
                    </w:r>
                    <w:r w:rsidR="00F33361" w:rsidRPr="00EB3A4B">
                      <w:rPr>
                        <w:rFonts w:ascii="Arial" w:hAnsi="Arial"/>
                        <w:color w:val="333333"/>
                      </w:rPr>
                      <w:t>‬</w:t>
                    </w:r>
                    <w:r w:rsidR="00F33361" w:rsidRPr="00EB3A4B">
                      <w:rPr>
                        <w:rFonts w:ascii="Arial" w:hAnsi="Arial"/>
                        <w:color w:val="333333"/>
                      </w:rPr>
                      <w:t>‬</w:t>
                    </w:r>
                    <w:r w:rsidR="00F33361" w:rsidRPr="00EB3A4B">
                      <w:rPr>
                        <w:rFonts w:ascii="Arial" w:hAnsi="Arial"/>
                        <w:color w:val="333333"/>
                      </w:rPr>
                      <w:t>‬</w:t>
                    </w:r>
                    <w:r w:rsidR="00F33361" w:rsidRPr="00EB3A4B">
                      <w:rPr>
                        <w:rFonts w:ascii="Arial" w:hAnsi="Arial"/>
                        <w:color w:val="333333"/>
                      </w:rPr>
                      <w:t>‬</w:t>
                    </w:r>
                    <w:r w:rsidR="00F740D6" w:rsidRPr="00EB3A4B">
                      <w:rPr>
                        <w:rFonts w:ascii="Arial" w:hAnsi="Arial"/>
                        <w:color w:val="333333"/>
                      </w:rPr>
                      <w:t>‬</w:t>
                    </w:r>
                    <w:r w:rsidR="00F740D6" w:rsidRPr="00EB3A4B">
                      <w:rPr>
                        <w:rFonts w:ascii="Arial" w:hAnsi="Arial"/>
                        <w:color w:val="333333"/>
                      </w:rPr>
                      <w:t>‬</w:t>
                    </w:r>
                    <w:r w:rsidR="00F740D6" w:rsidRPr="00EB3A4B">
                      <w:rPr>
                        <w:rFonts w:ascii="Arial" w:hAnsi="Arial"/>
                        <w:color w:val="333333"/>
                      </w:rPr>
                      <w:t>‬</w:t>
                    </w:r>
                    <w:r w:rsidR="00F740D6" w:rsidRPr="00EB3A4B">
                      <w:rPr>
                        <w:rFonts w:ascii="Arial" w:hAnsi="Arial"/>
                        <w:color w:val="333333"/>
                      </w:rPr>
                      <w:t>‬</w:t>
                    </w:r>
                    <w:r w:rsidR="0007234C" w:rsidRPr="00EB3A4B">
                      <w:rPr>
                        <w:rFonts w:ascii="Arial" w:hAnsi="Arial"/>
                        <w:color w:val="333333"/>
                      </w:rPr>
                      <w:t>‬</w:t>
                    </w:r>
                    <w:r w:rsidR="0007234C" w:rsidRPr="00EB3A4B">
                      <w:rPr>
                        <w:rFonts w:ascii="Arial" w:hAnsi="Arial"/>
                        <w:color w:val="333333"/>
                      </w:rPr>
                      <w:t>‬</w:t>
                    </w:r>
                    <w:r w:rsidR="0007234C" w:rsidRPr="00EB3A4B">
                      <w:rPr>
                        <w:rFonts w:ascii="Arial" w:hAnsi="Arial"/>
                        <w:color w:val="333333"/>
                      </w:rPr>
                      <w:t>‬</w:t>
                    </w:r>
                    <w:r w:rsidR="0007234C" w:rsidRPr="00EB3A4B">
                      <w:rPr>
                        <w:rFonts w:ascii="Arial" w:hAnsi="Arial"/>
                        <w:color w:val="333333"/>
                      </w:rPr>
                      <w:t>‬</w:t>
                    </w:r>
                    <w:r w:rsidR="00142904" w:rsidRPr="00EB3A4B">
                      <w:rPr>
                        <w:rFonts w:ascii="Arial" w:hAnsi="Arial"/>
                        <w:color w:val="333333"/>
                      </w:rPr>
                      <w:t>‬</w:t>
                    </w:r>
                    <w:r w:rsidR="00142904" w:rsidRPr="00EB3A4B">
                      <w:rPr>
                        <w:rFonts w:ascii="Arial" w:hAnsi="Arial"/>
                        <w:color w:val="333333"/>
                      </w:rPr>
                      <w:t>‬</w:t>
                    </w:r>
                    <w:r w:rsidR="00142904" w:rsidRPr="00EB3A4B">
                      <w:rPr>
                        <w:rFonts w:ascii="Arial" w:hAnsi="Arial"/>
                        <w:color w:val="333333"/>
                      </w:rPr>
                      <w:t>‬</w:t>
                    </w:r>
                    <w:r w:rsidR="00142904" w:rsidRPr="00EB3A4B">
                      <w:rPr>
                        <w:rFonts w:ascii="Arial" w:hAnsi="Arial"/>
                        <w:color w:val="333333"/>
                      </w:rPr>
                      <w:t>‬</w:t>
                    </w:r>
                    <w:r w:rsidR="00DA1790" w:rsidRPr="00EB3A4B">
                      <w:rPr>
                        <w:rFonts w:ascii="Arial" w:hAnsi="Arial"/>
                        <w:color w:val="333333"/>
                      </w:rPr>
                      <w:t>‬</w:t>
                    </w:r>
                    <w:r w:rsidR="00DA1790" w:rsidRPr="00EB3A4B">
                      <w:rPr>
                        <w:rFonts w:ascii="Arial" w:hAnsi="Arial"/>
                        <w:color w:val="333333"/>
                      </w:rPr>
                      <w:t>‬</w:t>
                    </w:r>
                    <w:r w:rsidR="00DA1790" w:rsidRPr="00EB3A4B">
                      <w:rPr>
                        <w:rFonts w:ascii="Arial" w:hAnsi="Arial"/>
                        <w:color w:val="333333"/>
                      </w:rPr>
                      <w:t>‬</w:t>
                    </w:r>
                    <w:r w:rsidR="00DA1790" w:rsidRPr="00EB3A4B">
                      <w:rPr>
                        <w:rFonts w:ascii="Arial" w:hAnsi="Arial"/>
                        <w:color w:val="333333"/>
                      </w:rPr>
                      <w:t>‬</w:t>
                    </w:r>
                    <w:r w:rsidR="0031272F" w:rsidRPr="00EB3A4B">
                      <w:rPr>
                        <w:rFonts w:ascii="Arial" w:hAnsi="Arial"/>
                        <w:color w:val="333333"/>
                      </w:rPr>
                      <w:t>‬</w:t>
                    </w:r>
                    <w:r w:rsidR="0031272F" w:rsidRPr="00EB3A4B">
                      <w:rPr>
                        <w:rFonts w:ascii="Arial" w:hAnsi="Arial"/>
                        <w:color w:val="333333"/>
                      </w:rPr>
                      <w:t>‬</w:t>
                    </w:r>
                    <w:r w:rsidR="0031272F" w:rsidRPr="00EB3A4B">
                      <w:rPr>
                        <w:rFonts w:ascii="Arial" w:hAnsi="Arial"/>
                        <w:color w:val="333333"/>
                      </w:rPr>
                      <w:t>‬</w:t>
                    </w:r>
                    <w:r w:rsidR="0031272F" w:rsidRPr="00EB3A4B">
                      <w:rPr>
                        <w:rFonts w:ascii="Arial" w:hAnsi="Arial"/>
                        <w:color w:val="333333"/>
                      </w:rPr>
                      <w:t>‬</w:t>
                    </w:r>
                    <w:r w:rsidR="0021680E" w:rsidRPr="00EB3A4B">
                      <w:rPr>
                        <w:rFonts w:ascii="Arial" w:hAnsi="Arial"/>
                        <w:color w:val="333333"/>
                      </w:rPr>
                      <w:t>‬</w:t>
                    </w:r>
                    <w:r w:rsidR="0021680E" w:rsidRPr="00EB3A4B">
                      <w:rPr>
                        <w:rFonts w:ascii="Arial" w:hAnsi="Arial"/>
                        <w:color w:val="333333"/>
                      </w:rPr>
                      <w:t>‬</w:t>
                    </w:r>
                    <w:r w:rsidR="0021680E" w:rsidRPr="00EB3A4B">
                      <w:rPr>
                        <w:rFonts w:ascii="Arial" w:hAnsi="Arial"/>
                        <w:color w:val="333333"/>
                      </w:rPr>
                      <w:t>‬</w:t>
                    </w:r>
                    <w:r w:rsidR="0021680E" w:rsidRPr="00EB3A4B">
                      <w:rPr>
                        <w:rFonts w:ascii="Arial" w:hAnsi="Arial"/>
                        <w:color w:val="333333"/>
                      </w:rPr>
                      <w:t>‬</w:t>
                    </w:r>
                    <w:r w:rsidR="00D44E4A" w:rsidRPr="00EB3A4B">
                      <w:rPr>
                        <w:rFonts w:ascii="Arial" w:hAnsi="Arial"/>
                        <w:color w:val="333333"/>
                      </w:rPr>
                      <w:t>‬</w:t>
                    </w:r>
                    <w:r w:rsidR="00D44E4A" w:rsidRPr="00EB3A4B">
                      <w:rPr>
                        <w:rFonts w:ascii="Arial" w:hAnsi="Arial"/>
                        <w:color w:val="333333"/>
                      </w:rPr>
                      <w:t>‬</w:t>
                    </w:r>
                    <w:r w:rsidR="00D44E4A" w:rsidRPr="00EB3A4B">
                      <w:rPr>
                        <w:rFonts w:ascii="Arial" w:hAnsi="Arial"/>
                        <w:color w:val="333333"/>
                      </w:rPr>
                      <w:t>‬</w:t>
                    </w:r>
                    <w:r w:rsidR="00D44E4A" w:rsidRPr="00EB3A4B">
                      <w:rPr>
                        <w:rFonts w:ascii="Arial" w:hAnsi="Arial"/>
                        <w:color w:val="333333"/>
                      </w:rPr>
                      <w:t>‬</w:t>
                    </w:r>
                    <w:r w:rsidR="00137209" w:rsidRPr="00EB3A4B">
                      <w:rPr>
                        <w:rFonts w:ascii="Arial" w:hAnsi="Arial"/>
                        <w:color w:val="333333"/>
                      </w:rPr>
                      <w:t>‬</w:t>
                    </w:r>
                    <w:r w:rsidR="00137209" w:rsidRPr="00EB3A4B">
                      <w:rPr>
                        <w:rFonts w:ascii="Arial" w:hAnsi="Arial"/>
                        <w:color w:val="333333"/>
                      </w:rPr>
                      <w:t>‬</w:t>
                    </w:r>
                    <w:r w:rsidR="00137209" w:rsidRPr="00EB3A4B">
                      <w:rPr>
                        <w:rFonts w:ascii="Arial" w:hAnsi="Arial"/>
                        <w:color w:val="333333"/>
                      </w:rPr>
                      <w:t>‬</w:t>
                    </w:r>
                    <w:r w:rsidR="00137209" w:rsidRPr="00EB3A4B">
                      <w:rPr>
                        <w:rFonts w:ascii="Arial" w:hAnsi="Arial"/>
                        <w:color w:val="333333"/>
                      </w:rPr>
                      <w:t>‬</w:t>
                    </w:r>
                    <w:r w:rsidR="00E95E9E" w:rsidRPr="00EB3A4B">
                      <w:rPr>
                        <w:rFonts w:ascii="Arial" w:hAnsi="Arial"/>
                        <w:color w:val="333333"/>
                      </w:rPr>
                      <w:t>‬</w:t>
                    </w:r>
                    <w:r w:rsidR="00E95E9E" w:rsidRPr="00EB3A4B">
                      <w:rPr>
                        <w:rFonts w:ascii="Arial" w:hAnsi="Arial"/>
                        <w:color w:val="333333"/>
                      </w:rPr>
                      <w:t>‬</w:t>
                    </w:r>
                    <w:r w:rsidR="00E95E9E" w:rsidRPr="00EB3A4B">
                      <w:rPr>
                        <w:rFonts w:ascii="Arial" w:hAnsi="Arial"/>
                        <w:color w:val="333333"/>
                      </w:rPr>
                      <w:t>‬</w:t>
                    </w:r>
                    <w:r w:rsidR="00E95E9E" w:rsidRPr="00EB3A4B">
                      <w:rPr>
                        <w:rFonts w:ascii="Arial" w:hAnsi="Arial"/>
                        <w:color w:val="333333"/>
                      </w:rPr>
                      <w:t>‬</w:t>
                    </w:r>
                    <w:r w:rsidR="00E95124" w:rsidRPr="00EB3A4B">
                      <w:rPr>
                        <w:rFonts w:ascii="Arial" w:hAnsi="Arial"/>
                        <w:color w:val="333333"/>
                      </w:rPr>
                      <w:t>‬</w:t>
                    </w:r>
                    <w:r w:rsidR="00E95124" w:rsidRPr="00EB3A4B">
                      <w:rPr>
                        <w:rFonts w:ascii="Arial" w:hAnsi="Arial"/>
                        <w:color w:val="333333"/>
                      </w:rPr>
                      <w:t>‬</w:t>
                    </w:r>
                    <w:r w:rsidR="00E95124" w:rsidRPr="00EB3A4B">
                      <w:rPr>
                        <w:rFonts w:ascii="Arial" w:hAnsi="Arial"/>
                        <w:color w:val="333333"/>
                      </w:rPr>
                      <w:t>‬</w:t>
                    </w:r>
                    <w:r w:rsidR="00E95124" w:rsidRPr="00EB3A4B">
                      <w:rPr>
                        <w:rFonts w:ascii="Arial" w:hAnsi="Arial"/>
                        <w:color w:val="333333"/>
                      </w:rPr>
                      <w:t>‬</w:t>
                    </w:r>
                    <w:r w:rsidR="00094057" w:rsidRPr="00EB3A4B">
                      <w:rPr>
                        <w:rFonts w:ascii="Arial" w:hAnsi="Arial"/>
                        <w:color w:val="333333"/>
                      </w:rPr>
                      <w:t>‬</w:t>
                    </w:r>
                    <w:r w:rsidR="00094057" w:rsidRPr="00EB3A4B">
                      <w:rPr>
                        <w:rFonts w:ascii="Arial" w:hAnsi="Arial"/>
                        <w:color w:val="333333"/>
                      </w:rPr>
                      <w:t>‬</w:t>
                    </w:r>
                    <w:r w:rsidR="00094057" w:rsidRPr="00EB3A4B">
                      <w:rPr>
                        <w:rFonts w:ascii="Arial" w:hAnsi="Arial"/>
                        <w:color w:val="333333"/>
                      </w:rPr>
                      <w:t>‬</w:t>
                    </w:r>
                    <w:r w:rsidR="00094057" w:rsidRPr="00EB3A4B">
                      <w:rPr>
                        <w:rFonts w:ascii="Arial" w:hAnsi="Arial"/>
                        <w:color w:val="333333"/>
                      </w:rPr>
                      <w:t>‬</w:t>
                    </w:r>
                    <w:r w:rsidR="009919FD" w:rsidRPr="00EB3A4B">
                      <w:rPr>
                        <w:rFonts w:ascii="Arial" w:hAnsi="Arial"/>
                        <w:color w:val="333333"/>
                      </w:rPr>
                      <w:t>‬</w:t>
                    </w:r>
                    <w:r w:rsidR="009919FD" w:rsidRPr="00EB3A4B">
                      <w:rPr>
                        <w:rFonts w:ascii="Arial" w:hAnsi="Arial"/>
                        <w:color w:val="333333"/>
                      </w:rPr>
                      <w:t>‬</w:t>
                    </w:r>
                    <w:r w:rsidR="009919FD" w:rsidRPr="00EB3A4B">
                      <w:rPr>
                        <w:rFonts w:ascii="Arial" w:hAnsi="Arial"/>
                        <w:color w:val="333333"/>
                      </w:rPr>
                      <w:t>‬</w:t>
                    </w:r>
                    <w:r w:rsidR="009919FD" w:rsidRPr="00EB3A4B">
                      <w:rPr>
                        <w:rFonts w:ascii="Arial" w:hAnsi="Arial"/>
                        <w:color w:val="333333"/>
                      </w:rPr>
                      <w:t>‬</w:t>
                    </w:r>
                    <w:r w:rsidR="004B7981" w:rsidRPr="00EB3A4B">
                      <w:rPr>
                        <w:rFonts w:ascii="Arial" w:hAnsi="Arial"/>
                        <w:color w:val="333333"/>
                      </w:rPr>
                      <w:t>‬</w:t>
                    </w:r>
                    <w:r w:rsidR="004B7981" w:rsidRPr="00EB3A4B">
                      <w:rPr>
                        <w:rFonts w:ascii="Arial" w:hAnsi="Arial"/>
                        <w:color w:val="333333"/>
                      </w:rPr>
                      <w:t>‬</w:t>
                    </w:r>
                    <w:r w:rsidR="004B7981" w:rsidRPr="00EB3A4B">
                      <w:rPr>
                        <w:rFonts w:ascii="Arial" w:hAnsi="Arial"/>
                        <w:color w:val="333333"/>
                      </w:rPr>
                      <w:t>‬</w:t>
                    </w:r>
                    <w:r w:rsidR="004B7981" w:rsidRPr="00EB3A4B">
                      <w:rPr>
                        <w:rFonts w:ascii="Arial" w:hAnsi="Arial"/>
                        <w:color w:val="333333"/>
                      </w:rPr>
                      <w:t>‬</w:t>
                    </w:r>
                    <w:r w:rsidR="00E168A7" w:rsidRPr="00EB3A4B">
                      <w:rPr>
                        <w:rFonts w:ascii="Arial" w:hAnsi="Arial"/>
                        <w:color w:val="333333"/>
                      </w:rPr>
                      <w:t>‬</w:t>
                    </w:r>
                    <w:r w:rsidR="00E168A7" w:rsidRPr="00EB3A4B">
                      <w:rPr>
                        <w:rFonts w:ascii="Arial" w:hAnsi="Arial"/>
                        <w:color w:val="333333"/>
                      </w:rPr>
                      <w:t>‬</w:t>
                    </w:r>
                    <w:r w:rsidR="00E168A7" w:rsidRPr="00EB3A4B">
                      <w:rPr>
                        <w:rFonts w:ascii="Arial" w:hAnsi="Arial"/>
                        <w:color w:val="333333"/>
                      </w:rPr>
                      <w:t>‬</w:t>
                    </w:r>
                    <w:r w:rsidR="00E168A7" w:rsidRPr="00EB3A4B">
                      <w:rPr>
                        <w:rFonts w:ascii="Arial" w:hAnsi="Arial"/>
                        <w:color w:val="333333"/>
                      </w:rPr>
                      <w:t>‬</w:t>
                    </w:r>
                    <w:r w:rsidR="00AA3F6A" w:rsidRPr="00EB3A4B">
                      <w:rPr>
                        <w:rFonts w:ascii="Arial" w:hAnsi="Arial"/>
                        <w:color w:val="333333"/>
                      </w:rPr>
                      <w:t>‬</w:t>
                    </w:r>
                    <w:r w:rsidR="00AA3F6A" w:rsidRPr="00EB3A4B">
                      <w:rPr>
                        <w:rFonts w:ascii="Arial" w:hAnsi="Arial"/>
                        <w:color w:val="333333"/>
                      </w:rPr>
                      <w:t>‬</w:t>
                    </w:r>
                    <w:r w:rsidR="00AA3F6A" w:rsidRPr="00EB3A4B">
                      <w:rPr>
                        <w:rFonts w:ascii="Arial" w:hAnsi="Arial"/>
                        <w:color w:val="333333"/>
                      </w:rPr>
                      <w:t>‬</w:t>
                    </w:r>
                    <w:r w:rsidR="00AA3F6A" w:rsidRPr="00EB3A4B">
                      <w:rPr>
                        <w:rFonts w:ascii="Arial" w:hAnsi="Arial"/>
                        <w:color w:val="333333"/>
                      </w:rPr>
                      <w:t>‬</w:t>
                    </w:r>
                    <w:r w:rsidR="00353D0D" w:rsidRPr="00EB3A4B">
                      <w:rPr>
                        <w:rFonts w:ascii="Arial" w:hAnsi="Arial"/>
                        <w:color w:val="333333"/>
                      </w:rPr>
                      <w:t>‬</w:t>
                    </w:r>
                    <w:r w:rsidR="00353D0D" w:rsidRPr="00EB3A4B">
                      <w:rPr>
                        <w:rFonts w:ascii="Arial" w:hAnsi="Arial"/>
                        <w:color w:val="333333"/>
                      </w:rPr>
                      <w:t>‬</w:t>
                    </w:r>
                    <w:r w:rsidR="00353D0D" w:rsidRPr="00EB3A4B">
                      <w:rPr>
                        <w:rFonts w:ascii="Arial" w:hAnsi="Arial"/>
                        <w:color w:val="333333"/>
                      </w:rPr>
                      <w:t>‬</w:t>
                    </w:r>
                    <w:r w:rsidR="00353D0D" w:rsidRPr="00EB3A4B">
                      <w:rPr>
                        <w:rFonts w:ascii="Arial" w:hAnsi="Arial"/>
                        <w:color w:val="333333"/>
                      </w:rPr>
                      <w:t>‬</w:t>
                    </w:r>
                    <w:r w:rsidR="00DE20A2" w:rsidRPr="00EB3A4B">
                      <w:rPr>
                        <w:rFonts w:ascii="Arial" w:hAnsi="Arial"/>
                        <w:color w:val="333333"/>
                      </w:rPr>
                      <w:t>‬</w:t>
                    </w:r>
                    <w:r w:rsidR="00DE20A2" w:rsidRPr="00EB3A4B">
                      <w:rPr>
                        <w:rFonts w:ascii="Arial" w:hAnsi="Arial"/>
                        <w:color w:val="333333"/>
                      </w:rPr>
                      <w:t>‬</w:t>
                    </w:r>
                    <w:r w:rsidR="00DE20A2" w:rsidRPr="00EB3A4B">
                      <w:rPr>
                        <w:rFonts w:ascii="Arial" w:hAnsi="Arial"/>
                        <w:color w:val="333333"/>
                      </w:rPr>
                      <w:t>‬</w:t>
                    </w:r>
                    <w:r w:rsidR="00DE20A2" w:rsidRPr="00EB3A4B">
                      <w:rPr>
                        <w:rFonts w:ascii="Arial" w:hAnsi="Arial"/>
                        <w:color w:val="333333"/>
                      </w:rPr>
                      <w:t>‬</w:t>
                    </w:r>
                    <w:r w:rsidR="00DA170F" w:rsidRPr="00EB3A4B">
                      <w:rPr>
                        <w:color w:val="333333"/>
                      </w:rPr>
                      <w:t>‬</w:t>
                    </w:r>
                    <w:r w:rsidR="00DA170F" w:rsidRPr="00EB3A4B">
                      <w:rPr>
                        <w:color w:val="333333"/>
                      </w:rPr>
                      <w:t>‬</w:t>
                    </w:r>
                    <w:r w:rsidR="00DA170F" w:rsidRPr="00EB3A4B">
                      <w:rPr>
                        <w:color w:val="333333"/>
                      </w:rPr>
                      <w:t>‬</w:t>
                    </w:r>
                    <w:r w:rsidR="00DA170F" w:rsidRPr="00EB3A4B">
                      <w:rPr>
                        <w:color w:val="333333"/>
                      </w:rPr>
                      <w:t>‬</w:t>
                    </w:r>
                    <w:r w:rsidR="00303962" w:rsidRPr="00EB3A4B">
                      <w:rPr>
                        <w:color w:val="333333"/>
                      </w:rPr>
                      <w:t>‬</w:t>
                    </w:r>
                    <w:r w:rsidR="00303962" w:rsidRPr="00EB3A4B">
                      <w:rPr>
                        <w:color w:val="333333"/>
                      </w:rPr>
                      <w:t>‬</w:t>
                    </w:r>
                    <w:r w:rsidR="00303962" w:rsidRPr="00EB3A4B">
                      <w:rPr>
                        <w:color w:val="333333"/>
                      </w:rPr>
                      <w:t>‬</w:t>
                    </w:r>
                    <w:r w:rsidR="00303962" w:rsidRPr="00EB3A4B">
                      <w:rPr>
                        <w:color w:val="333333"/>
                      </w:rPr>
                      <w:t>‬</w:t>
                    </w:r>
                    <w:r w:rsidR="00283A59" w:rsidRPr="00EB3A4B">
                      <w:rPr>
                        <w:color w:val="333333"/>
                      </w:rPr>
                      <w:t>‬</w:t>
                    </w:r>
                    <w:r w:rsidR="00283A59" w:rsidRPr="00EB3A4B">
                      <w:rPr>
                        <w:color w:val="333333"/>
                      </w:rPr>
                      <w:t>‬</w:t>
                    </w:r>
                    <w:r w:rsidR="00283A59" w:rsidRPr="00EB3A4B">
                      <w:rPr>
                        <w:color w:val="333333"/>
                      </w:rPr>
                      <w:t>‬</w:t>
                    </w:r>
                    <w:r w:rsidR="00283A59" w:rsidRPr="00EB3A4B">
                      <w:rPr>
                        <w:color w:val="333333"/>
                      </w:rPr>
                      <w:t>‬</w:t>
                    </w:r>
                    <w:r w:rsidR="00FE0500" w:rsidRPr="00EB3A4B">
                      <w:rPr>
                        <w:color w:val="333333"/>
                      </w:rPr>
                      <w:t>‬</w:t>
                    </w:r>
                    <w:r w:rsidR="00FE0500" w:rsidRPr="00EB3A4B">
                      <w:rPr>
                        <w:color w:val="333333"/>
                      </w:rPr>
                      <w:t>‬</w:t>
                    </w:r>
                    <w:r w:rsidR="00FE0500" w:rsidRPr="00EB3A4B">
                      <w:rPr>
                        <w:color w:val="333333"/>
                      </w:rPr>
                      <w:t>‬</w:t>
                    </w:r>
                    <w:r w:rsidR="00FE0500" w:rsidRPr="00EB3A4B">
                      <w:rPr>
                        <w:color w:val="333333"/>
                      </w:rPr>
                      <w:t>‬</w:t>
                    </w:r>
                    <w:r w:rsidR="00C10C6B" w:rsidRPr="00EB3A4B">
                      <w:rPr>
                        <w:color w:val="333333"/>
                      </w:rPr>
                      <w:t>‬</w:t>
                    </w:r>
                    <w:r w:rsidR="00C10C6B" w:rsidRPr="00EB3A4B">
                      <w:rPr>
                        <w:color w:val="333333"/>
                      </w:rPr>
                      <w:t>‬</w:t>
                    </w:r>
                    <w:r w:rsidR="00C10C6B" w:rsidRPr="00EB3A4B">
                      <w:rPr>
                        <w:color w:val="333333"/>
                      </w:rPr>
                      <w:t>‬</w:t>
                    </w:r>
                    <w:r w:rsidR="00C10C6B" w:rsidRPr="00EB3A4B">
                      <w:rPr>
                        <w:color w:val="333333"/>
                      </w:rPr>
                      <w:t>‬</w:t>
                    </w:r>
                    <w:r w:rsidR="00354219" w:rsidRPr="00EB3A4B">
                      <w:rPr>
                        <w:color w:val="333333"/>
                      </w:rPr>
                      <w:t>‬</w:t>
                    </w:r>
                    <w:r w:rsidR="00354219" w:rsidRPr="00EB3A4B">
                      <w:rPr>
                        <w:color w:val="333333"/>
                      </w:rPr>
                      <w:t>‬</w:t>
                    </w:r>
                    <w:r w:rsidR="00354219" w:rsidRPr="00EB3A4B">
                      <w:rPr>
                        <w:color w:val="333333"/>
                      </w:rPr>
                      <w:t>‬</w:t>
                    </w:r>
                    <w:r w:rsidR="00354219" w:rsidRPr="00EB3A4B">
                      <w:rPr>
                        <w:color w:val="333333"/>
                      </w:rPr>
                      <w:t>‬</w:t>
                    </w:r>
                    <w:r w:rsidR="00777B07" w:rsidRPr="00EB3A4B">
                      <w:rPr>
                        <w:color w:val="333333"/>
                      </w:rPr>
                      <w:t>‬</w:t>
                    </w:r>
                    <w:r w:rsidR="00777B07" w:rsidRPr="00EB3A4B">
                      <w:rPr>
                        <w:color w:val="333333"/>
                      </w:rPr>
                      <w:t>‬</w:t>
                    </w:r>
                    <w:r w:rsidR="00777B07" w:rsidRPr="00EB3A4B">
                      <w:rPr>
                        <w:color w:val="333333"/>
                      </w:rPr>
                      <w:t>‬</w:t>
                    </w:r>
                    <w:r w:rsidR="00777B07" w:rsidRPr="00EB3A4B">
                      <w:rPr>
                        <w:color w:val="333333"/>
                      </w:rPr>
                      <w:t>‬</w:t>
                    </w:r>
                    <w:r w:rsidR="00843205" w:rsidRPr="00EB3A4B">
                      <w:rPr>
                        <w:color w:val="333333"/>
                      </w:rPr>
                      <w:t>‬</w:t>
                    </w:r>
                    <w:r w:rsidR="00843205" w:rsidRPr="00EB3A4B">
                      <w:rPr>
                        <w:color w:val="333333"/>
                      </w:rPr>
                      <w:t>‬</w:t>
                    </w:r>
                    <w:r w:rsidR="00843205" w:rsidRPr="00EB3A4B">
                      <w:rPr>
                        <w:color w:val="333333"/>
                      </w:rPr>
                      <w:t>‬</w:t>
                    </w:r>
                    <w:r w:rsidR="00843205" w:rsidRPr="00EB3A4B">
                      <w:rPr>
                        <w:color w:val="333333"/>
                      </w:rPr>
                      <w:t>‬</w:t>
                    </w:r>
                    <w:r w:rsidR="007117B2" w:rsidRPr="00EB3A4B">
                      <w:rPr>
                        <w:color w:val="333333"/>
                      </w:rPr>
                      <w:t>‬</w:t>
                    </w:r>
                    <w:r w:rsidR="007117B2" w:rsidRPr="00EB3A4B">
                      <w:rPr>
                        <w:color w:val="333333"/>
                      </w:rPr>
                      <w:t>‬</w:t>
                    </w:r>
                    <w:r w:rsidR="007117B2" w:rsidRPr="00EB3A4B">
                      <w:rPr>
                        <w:color w:val="333333"/>
                      </w:rPr>
                      <w:t>‬</w:t>
                    </w:r>
                    <w:r w:rsidR="007117B2" w:rsidRPr="00EB3A4B">
                      <w:rPr>
                        <w:color w:val="333333"/>
                      </w:rPr>
                      <w:t>‬</w:t>
                    </w:r>
                    <w:r w:rsidR="00921012" w:rsidRPr="00EB3A4B">
                      <w:rPr>
                        <w:color w:val="333333"/>
                      </w:rPr>
                      <w:t>‬</w:t>
                    </w:r>
                    <w:r w:rsidR="00921012" w:rsidRPr="00EB3A4B">
                      <w:rPr>
                        <w:color w:val="333333"/>
                      </w:rPr>
                      <w:t>‬</w:t>
                    </w:r>
                    <w:r w:rsidR="00921012" w:rsidRPr="00EB3A4B">
                      <w:rPr>
                        <w:color w:val="333333"/>
                      </w:rPr>
                      <w:t>‬</w:t>
                    </w:r>
                    <w:r w:rsidR="00921012" w:rsidRPr="00EB3A4B">
                      <w:rPr>
                        <w:color w:val="333333"/>
                      </w:rPr>
                      <w:t>‬</w:t>
                    </w:r>
                    <w:r w:rsidR="00C77DCA" w:rsidRPr="00EB3A4B">
                      <w:rPr>
                        <w:color w:val="333333"/>
                      </w:rPr>
                      <w:t>‬</w:t>
                    </w:r>
                    <w:r w:rsidR="00C77DCA" w:rsidRPr="00EB3A4B">
                      <w:rPr>
                        <w:color w:val="333333"/>
                      </w:rPr>
                      <w:t>‬</w:t>
                    </w:r>
                    <w:r w:rsidR="00C77DCA" w:rsidRPr="00EB3A4B">
                      <w:rPr>
                        <w:color w:val="333333"/>
                      </w:rPr>
                      <w:t>‬</w:t>
                    </w:r>
                    <w:r w:rsidR="00C77DCA" w:rsidRPr="00EB3A4B">
                      <w:rPr>
                        <w:color w:val="333333"/>
                      </w:rPr>
                      <w:t>‬</w:t>
                    </w:r>
                    <w:r w:rsidR="006B42F8" w:rsidRPr="00EB3A4B">
                      <w:rPr>
                        <w:color w:val="333333"/>
                      </w:rPr>
                      <w:t>‬</w:t>
                    </w:r>
                    <w:r w:rsidR="006B42F8" w:rsidRPr="00EB3A4B">
                      <w:rPr>
                        <w:color w:val="333333"/>
                      </w:rPr>
                      <w:t>‬</w:t>
                    </w:r>
                    <w:r w:rsidR="006B42F8" w:rsidRPr="00EB3A4B">
                      <w:rPr>
                        <w:color w:val="333333"/>
                      </w:rPr>
                      <w:t>‬</w:t>
                    </w:r>
                    <w:r w:rsidR="006B42F8" w:rsidRPr="00EB3A4B">
                      <w:rPr>
                        <w:color w:val="333333"/>
                      </w:rPr>
                      <w:t>‬</w:t>
                    </w:r>
                    <w:r w:rsidR="006C6703" w:rsidRPr="00EB3A4B">
                      <w:rPr>
                        <w:color w:val="333333"/>
                      </w:rPr>
                      <w:t>‬</w:t>
                    </w:r>
                    <w:r w:rsidR="006C6703" w:rsidRPr="00EB3A4B">
                      <w:rPr>
                        <w:color w:val="333333"/>
                      </w:rPr>
                      <w:t>‬</w:t>
                    </w:r>
                    <w:r w:rsidR="006C6703" w:rsidRPr="00EB3A4B">
                      <w:rPr>
                        <w:color w:val="333333"/>
                      </w:rPr>
                      <w:t>‬</w:t>
                    </w:r>
                    <w:r w:rsidR="006C6703" w:rsidRPr="00EB3A4B">
                      <w:rPr>
                        <w:color w:val="333333"/>
                      </w:rPr>
                      <w:t>‬</w:t>
                    </w:r>
                    <w:r w:rsidR="000C22B0" w:rsidRPr="00EB3A4B">
                      <w:rPr>
                        <w:color w:val="333333"/>
                      </w:rPr>
                      <w:t>‬</w:t>
                    </w:r>
                    <w:r w:rsidR="000C22B0" w:rsidRPr="00EB3A4B">
                      <w:rPr>
                        <w:color w:val="333333"/>
                      </w:rPr>
                      <w:t>‬</w:t>
                    </w:r>
                    <w:r w:rsidR="000C22B0" w:rsidRPr="00EB3A4B">
                      <w:rPr>
                        <w:color w:val="333333"/>
                      </w:rPr>
                      <w:t>‬</w:t>
                    </w:r>
                    <w:r w:rsidR="000C22B0" w:rsidRPr="00EB3A4B">
                      <w:rPr>
                        <w:color w:val="333333"/>
                      </w:rPr>
                      <w:t>‬</w:t>
                    </w:r>
                    <w:r w:rsidR="002E43ED" w:rsidRPr="00EB3A4B">
                      <w:rPr>
                        <w:color w:val="333333"/>
                      </w:rPr>
                      <w:t>‬</w:t>
                    </w:r>
                    <w:r w:rsidR="002E43ED" w:rsidRPr="00EB3A4B">
                      <w:rPr>
                        <w:color w:val="333333"/>
                      </w:rPr>
                      <w:t>‬</w:t>
                    </w:r>
                    <w:r w:rsidR="002E43ED" w:rsidRPr="00EB3A4B">
                      <w:rPr>
                        <w:color w:val="333333"/>
                      </w:rPr>
                      <w:t>‬</w:t>
                    </w:r>
                    <w:r w:rsidR="002E43ED" w:rsidRPr="00EB3A4B">
                      <w:rPr>
                        <w:color w:val="333333"/>
                      </w:rPr>
                      <w:t>‬</w:t>
                    </w:r>
                    <w:r w:rsidR="008403F3" w:rsidRPr="00EB3A4B">
                      <w:rPr>
                        <w:color w:val="333333"/>
                      </w:rPr>
                      <w:t>‬</w:t>
                    </w:r>
                    <w:r w:rsidR="008403F3" w:rsidRPr="00EB3A4B">
                      <w:rPr>
                        <w:color w:val="333333"/>
                      </w:rPr>
                      <w:t>‬</w:t>
                    </w:r>
                    <w:r w:rsidR="008403F3" w:rsidRPr="00EB3A4B">
                      <w:rPr>
                        <w:color w:val="333333"/>
                      </w:rPr>
                      <w:t>‬</w:t>
                    </w:r>
                    <w:r w:rsidR="008403F3" w:rsidRPr="00EB3A4B">
                      <w:rPr>
                        <w:color w:val="333333"/>
                      </w:rPr>
                      <w:t>‬</w:t>
                    </w:r>
                    <w:r w:rsidR="006328F4" w:rsidRPr="00EB3A4B">
                      <w:rPr>
                        <w:color w:val="333333"/>
                      </w:rPr>
                      <w:t>‬</w:t>
                    </w:r>
                    <w:r w:rsidR="006328F4" w:rsidRPr="00EB3A4B">
                      <w:rPr>
                        <w:color w:val="333333"/>
                      </w:rPr>
                      <w:t>‬</w:t>
                    </w:r>
                    <w:r w:rsidR="006328F4" w:rsidRPr="00EB3A4B">
                      <w:rPr>
                        <w:color w:val="333333"/>
                      </w:rPr>
                      <w:t>‬</w:t>
                    </w:r>
                    <w:r w:rsidR="006328F4" w:rsidRPr="00EB3A4B">
                      <w:rPr>
                        <w:color w:val="333333"/>
                      </w:rPr>
                      <w:t>‬</w:t>
                    </w:r>
                    <w:r w:rsidR="00B26CB6" w:rsidRPr="00EB3A4B">
                      <w:rPr>
                        <w:color w:val="333333"/>
                      </w:rPr>
                      <w:t>‬</w:t>
                    </w:r>
                    <w:r w:rsidR="00B26CB6" w:rsidRPr="00EB3A4B">
                      <w:rPr>
                        <w:color w:val="333333"/>
                      </w:rPr>
                      <w:t>‬</w:t>
                    </w:r>
                    <w:r w:rsidR="00B26CB6" w:rsidRPr="00EB3A4B">
                      <w:rPr>
                        <w:color w:val="333333"/>
                      </w:rPr>
                      <w:t>‬</w:t>
                    </w:r>
                    <w:r w:rsidR="00B26CB6" w:rsidRPr="00EB3A4B">
                      <w:rPr>
                        <w:color w:val="333333"/>
                      </w:rPr>
                      <w:t>‬</w:t>
                    </w:r>
                    <w:r w:rsidR="009A3FBD" w:rsidRPr="00EB3A4B">
                      <w:rPr>
                        <w:color w:val="333333"/>
                      </w:rPr>
                      <w:t>‬</w:t>
                    </w:r>
                    <w:r w:rsidR="009A3FBD" w:rsidRPr="00EB3A4B">
                      <w:rPr>
                        <w:color w:val="333333"/>
                      </w:rPr>
                      <w:t>‬</w:t>
                    </w:r>
                    <w:r w:rsidR="009A3FBD" w:rsidRPr="00EB3A4B">
                      <w:rPr>
                        <w:color w:val="333333"/>
                      </w:rPr>
                      <w:t>‬</w:t>
                    </w:r>
                    <w:r w:rsidR="009A3FBD" w:rsidRPr="00EB3A4B">
                      <w:rPr>
                        <w:color w:val="333333"/>
                      </w:rPr>
                      <w:t>‬</w:t>
                    </w:r>
                    <w:r w:rsidR="0079465F" w:rsidRPr="00EB3A4B">
                      <w:rPr>
                        <w:color w:val="333333"/>
                      </w:rPr>
                      <w:t>‬</w:t>
                    </w:r>
                    <w:r w:rsidR="0079465F" w:rsidRPr="00EB3A4B">
                      <w:rPr>
                        <w:color w:val="333333"/>
                      </w:rPr>
                      <w:t>‬</w:t>
                    </w:r>
                    <w:r w:rsidR="0079465F" w:rsidRPr="00EB3A4B">
                      <w:rPr>
                        <w:color w:val="333333"/>
                      </w:rPr>
                      <w:t>‬</w:t>
                    </w:r>
                    <w:r w:rsidR="0079465F" w:rsidRPr="00EB3A4B">
                      <w:rPr>
                        <w:color w:val="333333"/>
                      </w:rPr>
                      <w:t>‬</w:t>
                    </w:r>
                    <w:r w:rsidR="00FE1306" w:rsidRPr="00EB3A4B">
                      <w:rPr>
                        <w:color w:val="333333"/>
                      </w:rPr>
                      <w:t>‬</w:t>
                    </w:r>
                    <w:r w:rsidR="00FE1306" w:rsidRPr="00EB3A4B">
                      <w:rPr>
                        <w:color w:val="333333"/>
                      </w:rPr>
                      <w:t>‬</w:t>
                    </w:r>
                    <w:r w:rsidR="00FE1306" w:rsidRPr="00EB3A4B">
                      <w:rPr>
                        <w:color w:val="333333"/>
                      </w:rPr>
                      <w:t>‬</w:t>
                    </w:r>
                    <w:r w:rsidR="00FE1306" w:rsidRPr="00EB3A4B">
                      <w:rPr>
                        <w:color w:val="333333"/>
                      </w:rPr>
                      <w:t>‬</w:t>
                    </w:r>
                    <w:r w:rsidR="00C427D9" w:rsidRPr="00EB3A4B">
                      <w:rPr>
                        <w:color w:val="333333"/>
                      </w:rPr>
                      <w:t>‬</w:t>
                    </w:r>
                    <w:r w:rsidR="00C427D9" w:rsidRPr="00EB3A4B">
                      <w:rPr>
                        <w:color w:val="333333"/>
                      </w:rPr>
                      <w:t>‬</w:t>
                    </w:r>
                    <w:r w:rsidR="00C427D9" w:rsidRPr="00EB3A4B">
                      <w:rPr>
                        <w:color w:val="333333"/>
                      </w:rPr>
                      <w:t>‬</w:t>
                    </w:r>
                    <w:r w:rsidR="00C427D9" w:rsidRPr="00EB3A4B">
                      <w:rPr>
                        <w:color w:val="333333"/>
                      </w:rPr>
                      <w:t>‬</w:t>
                    </w:r>
                    <w:r w:rsidR="009735CE" w:rsidRPr="00EB3A4B">
                      <w:rPr>
                        <w:color w:val="333333"/>
                      </w:rPr>
                      <w:t>‬</w:t>
                    </w:r>
                    <w:r w:rsidR="009735CE" w:rsidRPr="00EB3A4B">
                      <w:rPr>
                        <w:color w:val="333333"/>
                      </w:rPr>
                      <w:t>‬</w:t>
                    </w:r>
                    <w:r w:rsidR="009735CE" w:rsidRPr="00EB3A4B">
                      <w:rPr>
                        <w:color w:val="333333"/>
                      </w:rPr>
                      <w:t>‬</w:t>
                    </w:r>
                    <w:r w:rsidR="009735CE" w:rsidRPr="00EB3A4B">
                      <w:rPr>
                        <w:color w:val="333333"/>
                      </w:rPr>
                      <w:t>‬</w:t>
                    </w:r>
                    <w:r w:rsidR="006F43FA" w:rsidRPr="00EB3A4B">
                      <w:rPr>
                        <w:color w:val="333333"/>
                      </w:rPr>
                      <w:t>‬</w:t>
                    </w:r>
                    <w:r w:rsidR="006F43FA" w:rsidRPr="00EB3A4B">
                      <w:rPr>
                        <w:color w:val="333333"/>
                      </w:rPr>
                      <w:t>‬</w:t>
                    </w:r>
                    <w:r w:rsidR="006F43FA" w:rsidRPr="00EB3A4B">
                      <w:rPr>
                        <w:color w:val="333333"/>
                      </w:rPr>
                      <w:t>‬</w:t>
                    </w:r>
                    <w:r w:rsidR="006F43FA" w:rsidRPr="00EB3A4B">
                      <w:rPr>
                        <w:color w:val="333333"/>
                      </w:rPr>
                      <w:t>‬</w:t>
                    </w:r>
                    <w:r w:rsidR="006D29CB" w:rsidRPr="00EB3A4B">
                      <w:rPr>
                        <w:color w:val="333333"/>
                      </w:rPr>
                      <w:t>‬</w:t>
                    </w:r>
                    <w:r w:rsidR="006D29CB" w:rsidRPr="00EB3A4B">
                      <w:rPr>
                        <w:color w:val="333333"/>
                      </w:rPr>
                      <w:t>‬</w:t>
                    </w:r>
                    <w:r w:rsidR="006D29CB" w:rsidRPr="00EB3A4B">
                      <w:rPr>
                        <w:color w:val="333333"/>
                      </w:rPr>
                      <w:t>‬</w:t>
                    </w:r>
                    <w:r w:rsidR="006D29CB" w:rsidRPr="00EB3A4B">
                      <w:rPr>
                        <w:color w:val="333333"/>
                      </w:rPr>
                      <w:t>‬</w:t>
                    </w:r>
                    <w:r w:rsidR="00712658" w:rsidRPr="00EB3A4B">
                      <w:rPr>
                        <w:color w:val="333333"/>
                      </w:rPr>
                      <w:t>‬</w:t>
                    </w:r>
                    <w:r w:rsidR="00712658" w:rsidRPr="00EB3A4B">
                      <w:rPr>
                        <w:color w:val="333333"/>
                      </w:rPr>
                      <w:t>‬</w:t>
                    </w:r>
                    <w:r w:rsidR="00712658" w:rsidRPr="00EB3A4B">
                      <w:rPr>
                        <w:color w:val="333333"/>
                      </w:rPr>
                      <w:t>‬</w:t>
                    </w:r>
                    <w:r w:rsidR="00712658" w:rsidRPr="00EB3A4B">
                      <w:rPr>
                        <w:color w:val="333333"/>
                      </w:rPr>
                      <w:t>‬</w:t>
                    </w:r>
                    <w:r w:rsidR="005A7DE1" w:rsidRPr="00EB3A4B">
                      <w:rPr>
                        <w:color w:val="333333"/>
                      </w:rPr>
                      <w:t>‬</w:t>
                    </w:r>
                    <w:r w:rsidR="005A7DE1" w:rsidRPr="00EB3A4B">
                      <w:rPr>
                        <w:color w:val="333333"/>
                      </w:rPr>
                      <w:t>‬</w:t>
                    </w:r>
                    <w:r w:rsidR="005A7DE1" w:rsidRPr="00EB3A4B">
                      <w:rPr>
                        <w:color w:val="333333"/>
                      </w:rPr>
                      <w:t>‬</w:t>
                    </w:r>
                    <w:r w:rsidR="005A7DE1" w:rsidRPr="00EB3A4B">
                      <w:rPr>
                        <w:color w:val="333333"/>
                      </w:rPr>
                      <w:t>‬</w:t>
                    </w:r>
                    <w:r w:rsidR="00532DC5" w:rsidRPr="00EB3A4B">
                      <w:rPr>
                        <w:color w:val="333333"/>
                      </w:rPr>
                      <w:t>‬</w:t>
                    </w:r>
                    <w:r w:rsidR="00532DC5" w:rsidRPr="00EB3A4B">
                      <w:rPr>
                        <w:color w:val="333333"/>
                      </w:rPr>
                      <w:t>‬</w:t>
                    </w:r>
                    <w:r w:rsidR="00532DC5" w:rsidRPr="00EB3A4B">
                      <w:rPr>
                        <w:color w:val="333333"/>
                      </w:rPr>
                      <w:t>‬</w:t>
                    </w:r>
                    <w:r w:rsidR="00532DC5" w:rsidRPr="00EB3A4B">
                      <w:rPr>
                        <w:color w:val="333333"/>
                      </w:rPr>
                      <w:t>‬</w:t>
                    </w:r>
                    <w:r w:rsidR="00A34933" w:rsidRPr="00EB3A4B">
                      <w:rPr>
                        <w:color w:val="333333"/>
                      </w:rPr>
                      <w:t>‬</w:t>
                    </w:r>
                    <w:r w:rsidR="00A34933" w:rsidRPr="00EB3A4B">
                      <w:rPr>
                        <w:color w:val="333333"/>
                      </w:rPr>
                      <w:t>‬</w:t>
                    </w:r>
                    <w:r w:rsidR="00A34933" w:rsidRPr="00EB3A4B">
                      <w:rPr>
                        <w:color w:val="333333"/>
                      </w:rPr>
                      <w:t>‬</w:t>
                    </w:r>
                    <w:r w:rsidR="00A34933" w:rsidRPr="00EB3A4B">
                      <w:rPr>
                        <w:color w:val="333333"/>
                      </w:rPr>
                      <w:t>‬</w:t>
                    </w:r>
                    <w:r w:rsidR="007B6643" w:rsidRPr="00EB3A4B">
                      <w:rPr>
                        <w:color w:val="333333"/>
                      </w:rPr>
                      <w:t>‬</w:t>
                    </w:r>
                    <w:r w:rsidR="007B6643" w:rsidRPr="00EB3A4B">
                      <w:rPr>
                        <w:color w:val="333333"/>
                      </w:rPr>
                      <w:t>‬</w:t>
                    </w:r>
                    <w:r w:rsidR="007B6643" w:rsidRPr="00EB3A4B">
                      <w:rPr>
                        <w:color w:val="333333"/>
                      </w:rPr>
                      <w:t>‬</w:t>
                    </w:r>
                    <w:r w:rsidR="007B6643" w:rsidRPr="00EB3A4B">
                      <w:rPr>
                        <w:color w:val="333333"/>
                      </w:rPr>
                      <w:t>‬</w:t>
                    </w:r>
                    <w:r w:rsidR="0020150E" w:rsidRPr="00EB3A4B">
                      <w:rPr>
                        <w:color w:val="333333"/>
                      </w:rPr>
                      <w:t>‬</w:t>
                    </w:r>
                    <w:r w:rsidR="0020150E" w:rsidRPr="00EB3A4B">
                      <w:rPr>
                        <w:color w:val="333333"/>
                      </w:rPr>
                      <w:t>‬</w:t>
                    </w:r>
                    <w:r w:rsidR="0020150E" w:rsidRPr="00EB3A4B">
                      <w:rPr>
                        <w:color w:val="333333"/>
                      </w:rPr>
                      <w:t>‬</w:t>
                    </w:r>
                    <w:r w:rsidR="0020150E" w:rsidRPr="00EB3A4B">
                      <w:rPr>
                        <w:color w:val="333333"/>
                      </w:rPr>
                      <w:t>‬</w:t>
                    </w:r>
                    <w:r w:rsidR="006A627F" w:rsidRPr="00EB3A4B">
                      <w:rPr>
                        <w:color w:val="333333"/>
                      </w:rPr>
                      <w:t>‬</w:t>
                    </w:r>
                    <w:r w:rsidR="006A627F" w:rsidRPr="00EB3A4B">
                      <w:rPr>
                        <w:color w:val="333333"/>
                      </w:rPr>
                      <w:t>‬</w:t>
                    </w:r>
                    <w:r w:rsidR="006A627F" w:rsidRPr="00EB3A4B">
                      <w:rPr>
                        <w:color w:val="333333"/>
                      </w:rPr>
                      <w:t>‬</w:t>
                    </w:r>
                    <w:r w:rsidR="006A627F" w:rsidRPr="00EB3A4B">
                      <w:rPr>
                        <w:color w:val="333333"/>
                      </w:rPr>
                      <w:t>‬</w:t>
                    </w:r>
                    <w:r w:rsidR="009B1F1F" w:rsidRPr="00EB3A4B">
                      <w:rPr>
                        <w:color w:val="333333"/>
                      </w:rPr>
                      <w:t>‬</w:t>
                    </w:r>
                    <w:r w:rsidR="009B1F1F" w:rsidRPr="00EB3A4B">
                      <w:rPr>
                        <w:color w:val="333333"/>
                      </w:rPr>
                      <w:t>‬</w:t>
                    </w:r>
                    <w:r w:rsidR="009B1F1F" w:rsidRPr="00EB3A4B">
                      <w:rPr>
                        <w:color w:val="333333"/>
                      </w:rPr>
                      <w:t>‬</w:t>
                    </w:r>
                    <w:r w:rsidR="009B1F1F" w:rsidRPr="00EB3A4B">
                      <w:rPr>
                        <w:color w:val="333333"/>
                      </w:rPr>
                      <w:t>‬</w:t>
                    </w:r>
                    <w:r w:rsidR="00B260E6" w:rsidRPr="00EB3A4B">
                      <w:rPr>
                        <w:color w:val="333333"/>
                      </w:rPr>
                      <w:t>‬</w:t>
                    </w:r>
                    <w:r w:rsidR="00B260E6" w:rsidRPr="00EB3A4B">
                      <w:rPr>
                        <w:color w:val="333333"/>
                      </w:rPr>
                      <w:t>‬</w:t>
                    </w:r>
                    <w:r w:rsidR="00B260E6" w:rsidRPr="00EB3A4B">
                      <w:rPr>
                        <w:color w:val="333333"/>
                      </w:rPr>
                      <w:t>‬</w:t>
                    </w:r>
                    <w:r w:rsidR="00B260E6" w:rsidRPr="00EB3A4B">
                      <w:rPr>
                        <w:color w:val="333333"/>
                      </w:rPr>
                      <w:t>‬</w:t>
                    </w:r>
                    <w:r w:rsidR="00E4415F" w:rsidRPr="00EB3A4B">
                      <w:rPr>
                        <w:color w:val="333333"/>
                      </w:rPr>
                      <w:t>‬</w:t>
                    </w:r>
                    <w:r w:rsidR="00E4415F" w:rsidRPr="00EB3A4B">
                      <w:rPr>
                        <w:color w:val="333333"/>
                      </w:rPr>
                      <w:t>‬</w:t>
                    </w:r>
                    <w:r w:rsidR="00E4415F" w:rsidRPr="00EB3A4B">
                      <w:rPr>
                        <w:color w:val="333333"/>
                      </w:rPr>
                      <w:t>‬</w:t>
                    </w:r>
                    <w:r w:rsidR="00E4415F" w:rsidRPr="00EB3A4B">
                      <w:rPr>
                        <w:color w:val="333333"/>
                      </w:rPr>
                      <w:t>‬</w:t>
                    </w:r>
                    <w:r w:rsidR="000051F0" w:rsidRPr="00EB3A4B">
                      <w:rPr>
                        <w:color w:val="333333"/>
                      </w:rPr>
                      <w:t>‬</w:t>
                    </w:r>
                    <w:r w:rsidR="000051F0" w:rsidRPr="00EB3A4B">
                      <w:rPr>
                        <w:color w:val="333333"/>
                      </w:rPr>
                      <w:t>‬</w:t>
                    </w:r>
                    <w:r w:rsidR="000051F0" w:rsidRPr="00EB3A4B">
                      <w:rPr>
                        <w:color w:val="333333"/>
                      </w:rPr>
                      <w:t>‬</w:t>
                    </w:r>
                    <w:r w:rsidR="000051F0" w:rsidRPr="00EB3A4B">
                      <w:rPr>
                        <w:color w:val="333333"/>
                      </w:rPr>
                      <w:t>‬</w:t>
                    </w:r>
                    <w:r w:rsidR="00804640" w:rsidRPr="00EB3A4B">
                      <w:rPr>
                        <w:color w:val="333333"/>
                      </w:rPr>
                      <w:t>‬</w:t>
                    </w:r>
                    <w:r w:rsidR="00804640" w:rsidRPr="00EB3A4B">
                      <w:rPr>
                        <w:color w:val="333333"/>
                      </w:rPr>
                      <w:t>‬</w:t>
                    </w:r>
                    <w:r w:rsidR="00804640" w:rsidRPr="00EB3A4B">
                      <w:rPr>
                        <w:color w:val="333333"/>
                      </w:rPr>
                      <w:t>‬</w:t>
                    </w:r>
                    <w:r w:rsidR="00804640" w:rsidRPr="00EB3A4B">
                      <w:rPr>
                        <w:color w:val="333333"/>
                      </w:rPr>
                      <w:t>‬</w:t>
                    </w:r>
                    <w:r w:rsidR="001C4C03" w:rsidRPr="00EB3A4B">
                      <w:rPr>
                        <w:color w:val="333333"/>
                      </w:rPr>
                      <w:t>‬</w:t>
                    </w:r>
                    <w:r w:rsidR="001C4C03" w:rsidRPr="00EB3A4B">
                      <w:rPr>
                        <w:color w:val="333333"/>
                      </w:rPr>
                      <w:t>‬</w:t>
                    </w:r>
                    <w:r w:rsidR="001C4C03" w:rsidRPr="00EB3A4B">
                      <w:rPr>
                        <w:color w:val="333333"/>
                      </w:rPr>
                      <w:t>‬</w:t>
                    </w:r>
                    <w:r w:rsidR="001C4C03" w:rsidRPr="00EB3A4B">
                      <w:rPr>
                        <w:color w:val="333333"/>
                      </w:rPr>
                      <w:t>‬</w:t>
                    </w:r>
                    <w:r w:rsidR="009F7E93" w:rsidRPr="00EB3A4B">
                      <w:rPr>
                        <w:color w:val="333333"/>
                      </w:rPr>
                      <w:t>‬</w:t>
                    </w:r>
                    <w:r w:rsidR="009F7E93" w:rsidRPr="00EB3A4B">
                      <w:rPr>
                        <w:color w:val="333333"/>
                      </w:rPr>
                      <w:t>‬</w:t>
                    </w:r>
                    <w:r w:rsidR="009F7E93" w:rsidRPr="00EB3A4B">
                      <w:rPr>
                        <w:color w:val="333333"/>
                      </w:rPr>
                      <w:t>‬</w:t>
                    </w:r>
                    <w:r w:rsidR="009F7E93" w:rsidRPr="00EB3A4B">
                      <w:rPr>
                        <w:color w:val="333333"/>
                      </w:rPr>
                      <w:t>‬</w:t>
                    </w:r>
                    <w:r w:rsidR="00967BED" w:rsidRPr="00EB3A4B">
                      <w:rPr>
                        <w:color w:val="333333"/>
                      </w:rPr>
                      <w:t>‬</w:t>
                    </w:r>
                    <w:r w:rsidR="00967BED" w:rsidRPr="00EB3A4B">
                      <w:rPr>
                        <w:color w:val="333333"/>
                      </w:rPr>
                      <w:t>‬</w:t>
                    </w:r>
                    <w:r w:rsidR="00967BED" w:rsidRPr="00EB3A4B">
                      <w:rPr>
                        <w:color w:val="333333"/>
                      </w:rPr>
                      <w:t>‬</w:t>
                    </w:r>
                    <w:r w:rsidR="00967BED" w:rsidRPr="00EB3A4B">
                      <w:rPr>
                        <w:color w:val="333333"/>
                      </w:rPr>
                      <w:t>‬</w:t>
                    </w:r>
                    <w:r w:rsidR="00F04135" w:rsidRPr="00EB3A4B">
                      <w:rPr>
                        <w:color w:val="333333"/>
                      </w:rPr>
                      <w:t>‬</w:t>
                    </w:r>
                    <w:r w:rsidR="00F04135" w:rsidRPr="00EB3A4B">
                      <w:rPr>
                        <w:color w:val="333333"/>
                      </w:rPr>
                      <w:t>‬</w:t>
                    </w:r>
                    <w:r w:rsidR="00F04135" w:rsidRPr="00EB3A4B">
                      <w:rPr>
                        <w:color w:val="333333"/>
                      </w:rPr>
                      <w:t>‬</w:t>
                    </w:r>
                    <w:r w:rsidR="00F04135" w:rsidRPr="00EB3A4B">
                      <w:rPr>
                        <w:color w:val="333333"/>
                      </w:rPr>
                      <w:t>‬</w:t>
                    </w:r>
                    <w:r w:rsidR="00830041" w:rsidRPr="00EB3A4B">
                      <w:rPr>
                        <w:color w:val="333333"/>
                      </w:rPr>
                      <w:t>‬</w:t>
                    </w:r>
                    <w:r w:rsidR="00830041" w:rsidRPr="00EB3A4B">
                      <w:rPr>
                        <w:color w:val="333333"/>
                      </w:rPr>
                      <w:t>‬</w:t>
                    </w:r>
                    <w:r w:rsidR="00830041" w:rsidRPr="00EB3A4B">
                      <w:rPr>
                        <w:color w:val="333333"/>
                      </w:rPr>
                      <w:t>‬</w:t>
                    </w:r>
                    <w:r w:rsidR="00830041" w:rsidRPr="00EB3A4B">
                      <w:rPr>
                        <w:color w:val="333333"/>
                      </w:rPr>
                      <w:t>‬</w:t>
                    </w:r>
                    <w:r w:rsidR="00ED2FAB" w:rsidRPr="00EB3A4B">
                      <w:rPr>
                        <w:color w:val="333333"/>
                      </w:rPr>
                      <w:t>‬</w:t>
                    </w:r>
                    <w:r w:rsidR="00ED2FAB" w:rsidRPr="00EB3A4B">
                      <w:rPr>
                        <w:color w:val="333333"/>
                      </w:rPr>
                      <w:t>‬</w:t>
                    </w:r>
                    <w:r w:rsidR="00ED2FAB" w:rsidRPr="00EB3A4B">
                      <w:rPr>
                        <w:color w:val="333333"/>
                      </w:rPr>
                      <w:t>‬</w:t>
                    </w:r>
                    <w:r w:rsidR="00ED2FAB" w:rsidRPr="00EB3A4B">
                      <w:rPr>
                        <w:color w:val="333333"/>
                      </w:rPr>
                      <w:t>‬</w:t>
                    </w:r>
                    <w:r w:rsidR="00156FCF" w:rsidRPr="00EB3A4B">
                      <w:rPr>
                        <w:color w:val="333333"/>
                      </w:rPr>
                      <w:t>‬</w:t>
                    </w:r>
                    <w:r w:rsidR="00156FCF" w:rsidRPr="00EB3A4B">
                      <w:rPr>
                        <w:color w:val="333333"/>
                      </w:rPr>
                      <w:t>‬</w:t>
                    </w:r>
                    <w:r w:rsidR="00156FCF" w:rsidRPr="00EB3A4B">
                      <w:rPr>
                        <w:color w:val="333333"/>
                      </w:rPr>
                      <w:t>‬</w:t>
                    </w:r>
                    <w:r w:rsidR="00156FCF"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863B45" w:rsidRPr="00EB3A4B">
                      <w:rPr>
                        <w:color w:val="333333"/>
                      </w:rPr>
                      <w:t>‬</w:t>
                    </w:r>
                    <w:r w:rsidR="002108FE" w:rsidRPr="00EB3A4B">
                      <w:rPr>
                        <w:color w:val="333333"/>
                      </w:rPr>
                      <w:t>‬</w:t>
                    </w:r>
                    <w:r w:rsidR="002108FE" w:rsidRPr="00EB3A4B">
                      <w:rPr>
                        <w:color w:val="333333"/>
                      </w:rPr>
                      <w:t>‬</w:t>
                    </w:r>
                    <w:r w:rsidR="002108FE" w:rsidRPr="00EB3A4B">
                      <w:rPr>
                        <w:color w:val="333333"/>
                      </w:rPr>
                      <w:t>‬</w:t>
                    </w:r>
                    <w:r w:rsidR="002108FE" w:rsidRPr="00EB3A4B">
                      <w:rPr>
                        <w:color w:val="333333"/>
                      </w:rPr>
                      <w:t>‬</w:t>
                    </w:r>
                    <w:r w:rsidR="005D172C" w:rsidRPr="00EB3A4B">
                      <w:rPr>
                        <w:color w:val="333333"/>
                      </w:rPr>
                      <w:t>‬</w:t>
                    </w:r>
                    <w:r w:rsidR="005D172C" w:rsidRPr="00EB3A4B">
                      <w:rPr>
                        <w:color w:val="333333"/>
                      </w:rPr>
                      <w:t>‬</w:t>
                    </w:r>
                    <w:r w:rsidR="005D172C" w:rsidRPr="00EB3A4B">
                      <w:rPr>
                        <w:color w:val="333333"/>
                      </w:rPr>
                      <w:t>‬</w:t>
                    </w:r>
                    <w:r w:rsidR="005D172C"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4B46FE" w:rsidRPr="00EB3A4B">
                      <w:rPr>
                        <w:color w:val="333333"/>
                      </w:rPr>
                      <w:t>‬</w:t>
                    </w:r>
                    <w:r w:rsidR="00585042" w:rsidRPr="00EB3A4B">
                      <w:rPr>
                        <w:color w:val="333333"/>
                      </w:rPr>
                      <w:t>‬</w:t>
                    </w:r>
                    <w:r w:rsidR="00585042" w:rsidRPr="00EB3A4B">
                      <w:rPr>
                        <w:color w:val="333333"/>
                      </w:rPr>
                      <w:t>‬</w:t>
                    </w:r>
                    <w:r w:rsidR="00585042" w:rsidRPr="00EB3A4B">
                      <w:rPr>
                        <w:color w:val="333333"/>
                      </w:rPr>
                      <w:t>‬</w:t>
                    </w:r>
                    <w:r w:rsidR="00585042" w:rsidRPr="00EB3A4B">
                      <w:rPr>
                        <w:color w:val="333333"/>
                      </w:rPr>
                      <w:t>‬</w:t>
                    </w:r>
                    <w:r w:rsidR="0023435B" w:rsidRPr="00EB3A4B">
                      <w:rPr>
                        <w:color w:val="333333"/>
                      </w:rPr>
                      <w:t>‬</w:t>
                    </w:r>
                    <w:r w:rsidR="0023435B" w:rsidRPr="00EB3A4B">
                      <w:rPr>
                        <w:color w:val="333333"/>
                      </w:rPr>
                      <w:t>‬</w:t>
                    </w:r>
                    <w:r w:rsidR="0023435B" w:rsidRPr="00EB3A4B">
                      <w:rPr>
                        <w:color w:val="333333"/>
                      </w:rPr>
                      <w:t>‬</w:t>
                    </w:r>
                    <w:r w:rsidR="0023435B"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E43B1A" w:rsidRPr="00EB3A4B">
                      <w:rPr>
                        <w:color w:val="333333"/>
                      </w:rPr>
                      <w:t>‬</w:t>
                    </w:r>
                    <w:r w:rsidR="006D2A9E" w:rsidRPr="00EB3A4B">
                      <w:rPr>
                        <w:color w:val="333333"/>
                      </w:rPr>
                      <w:t>‬</w:t>
                    </w:r>
                    <w:r w:rsidR="006D2A9E" w:rsidRPr="00EB3A4B">
                      <w:rPr>
                        <w:color w:val="333333"/>
                      </w:rPr>
                      <w:t>‬</w:t>
                    </w:r>
                    <w:r w:rsidR="006D2A9E" w:rsidRPr="00EB3A4B">
                      <w:rPr>
                        <w:color w:val="333333"/>
                      </w:rPr>
                      <w:t>‬</w:t>
                    </w:r>
                    <w:r w:rsidR="006D2A9E" w:rsidRPr="00EB3A4B">
                      <w:rPr>
                        <w:color w:val="333333"/>
                      </w:rPr>
                      <w:t>‬</w:t>
                    </w:r>
                    <w:r w:rsidR="00290D1C" w:rsidRPr="00EB3A4B">
                      <w:rPr>
                        <w:color w:val="333333"/>
                      </w:rPr>
                      <w:t>‬</w:t>
                    </w:r>
                    <w:r w:rsidR="00290D1C" w:rsidRPr="00EB3A4B">
                      <w:rPr>
                        <w:color w:val="333333"/>
                      </w:rPr>
                      <w:t>‬</w:t>
                    </w:r>
                    <w:r w:rsidR="00290D1C" w:rsidRPr="00EB3A4B">
                      <w:rPr>
                        <w:color w:val="333333"/>
                      </w:rPr>
                      <w:t>‬</w:t>
                    </w:r>
                    <w:r w:rsidR="00290D1C" w:rsidRPr="00EB3A4B">
                      <w:rPr>
                        <w:color w:val="333333"/>
                      </w:rPr>
                      <w:t>‬</w:t>
                    </w:r>
                    <w:r w:rsidR="00466471" w:rsidRPr="00EB3A4B">
                      <w:rPr>
                        <w:color w:val="333333"/>
                      </w:rPr>
                      <w:t>‬</w:t>
                    </w:r>
                    <w:r w:rsidR="00466471" w:rsidRPr="00EB3A4B">
                      <w:rPr>
                        <w:color w:val="333333"/>
                      </w:rPr>
                      <w:t>‬</w:t>
                    </w:r>
                    <w:r w:rsidR="00466471" w:rsidRPr="00EB3A4B">
                      <w:rPr>
                        <w:color w:val="333333"/>
                      </w:rPr>
                      <w:t>‬</w:t>
                    </w:r>
                    <w:r w:rsidR="00466471" w:rsidRPr="00EB3A4B">
                      <w:rPr>
                        <w:color w:val="333333"/>
                      </w:rPr>
                      <w:t>‬</w:t>
                    </w:r>
                    <w:r w:rsidR="00466471" w:rsidRPr="00EB3A4B">
                      <w:rPr>
                        <w:color w:val="333333"/>
                      </w:rPr>
                      <w:t>‬</w:t>
                    </w:r>
                    <w:r w:rsidR="00466471" w:rsidRPr="00EB3A4B">
                      <w:rPr>
                        <w:color w:val="333333"/>
                      </w:rPr>
                      <w:t>‬</w:t>
                    </w:r>
                    <w:r w:rsidR="00466471" w:rsidRPr="00EB3A4B">
                      <w:rPr>
                        <w:color w:val="333333"/>
                      </w:rPr>
                      <w:t>‬</w:t>
                    </w:r>
                    <w:r w:rsidR="00466471" w:rsidRPr="00EB3A4B">
                      <w:rPr>
                        <w:color w:val="333333"/>
                      </w:rPr>
                      <w:t>‬</w:t>
                    </w:r>
                    <w:r w:rsidR="008E4D6B" w:rsidRPr="00EB3A4B">
                      <w:rPr>
                        <w:color w:val="333333"/>
                      </w:rPr>
                      <w:t>‬</w:t>
                    </w:r>
                    <w:r w:rsidR="008E4D6B" w:rsidRPr="00EB3A4B">
                      <w:rPr>
                        <w:color w:val="333333"/>
                      </w:rPr>
                      <w:t>‬</w:t>
                    </w:r>
                    <w:r w:rsidR="008E4D6B" w:rsidRPr="00EB3A4B">
                      <w:rPr>
                        <w:color w:val="333333"/>
                      </w:rPr>
                      <w:t>‬</w:t>
                    </w:r>
                    <w:r w:rsidR="008E4D6B" w:rsidRPr="00EB3A4B">
                      <w:rPr>
                        <w:color w:val="333333"/>
                      </w:rPr>
                      <w:t>‬</w:t>
                    </w:r>
                    <w:r w:rsidR="008E4D6B" w:rsidRPr="00EB3A4B">
                      <w:rPr>
                        <w:color w:val="333333"/>
                      </w:rPr>
                      <w:t>‬</w:t>
                    </w:r>
                    <w:r w:rsidR="008E4D6B" w:rsidRPr="00EB3A4B">
                      <w:rPr>
                        <w:color w:val="333333"/>
                      </w:rPr>
                      <w:t>‬</w:t>
                    </w:r>
                    <w:r w:rsidR="008E4D6B" w:rsidRPr="00EB3A4B">
                      <w:rPr>
                        <w:color w:val="333333"/>
                      </w:rPr>
                      <w:t>‬</w:t>
                    </w:r>
                    <w:r w:rsidR="008E4D6B" w:rsidRPr="00EB3A4B">
                      <w:rPr>
                        <w:color w:val="333333"/>
                      </w:rPr>
                      <w:t>‬</w:t>
                    </w:r>
                    <w:r w:rsidR="00D52264" w:rsidRPr="00EB3A4B">
                      <w:rPr>
                        <w:color w:val="333333"/>
                      </w:rPr>
                      <w:t>‬</w:t>
                    </w:r>
                    <w:r w:rsidR="00D52264" w:rsidRPr="00EB3A4B">
                      <w:rPr>
                        <w:color w:val="333333"/>
                      </w:rPr>
                      <w:t>‬</w:t>
                    </w:r>
                    <w:r w:rsidR="00D52264" w:rsidRPr="00EB3A4B">
                      <w:rPr>
                        <w:color w:val="333333"/>
                      </w:rPr>
                      <w:t>‬</w:t>
                    </w:r>
                    <w:r w:rsidR="00D52264"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FA2983" w:rsidRPr="00EB3A4B">
                      <w:rPr>
                        <w:color w:val="333333"/>
                      </w:rPr>
                      <w:t>‬</w:t>
                    </w:r>
                    <w:r w:rsidR="00CB0750" w:rsidRPr="00EB3A4B">
                      <w:rPr>
                        <w:color w:val="333333"/>
                      </w:rPr>
                      <w:t>‬</w:t>
                    </w:r>
                    <w:r w:rsidR="00CB0750" w:rsidRPr="00EB3A4B">
                      <w:rPr>
                        <w:color w:val="333333"/>
                      </w:rPr>
                      <w:t>‬</w:t>
                    </w:r>
                    <w:r w:rsidR="00CB0750" w:rsidRPr="00EB3A4B">
                      <w:rPr>
                        <w:color w:val="333333"/>
                      </w:rPr>
                      <w:t>‬</w:t>
                    </w:r>
                    <w:r w:rsidR="00CB0750" w:rsidRPr="00EB3A4B">
                      <w:rPr>
                        <w:color w:val="333333"/>
                      </w:rPr>
                      <w:t>‬</w:t>
                    </w:r>
                    <w:r w:rsidR="00845241" w:rsidRPr="00EB3A4B">
                      <w:rPr>
                        <w:color w:val="333333"/>
                      </w:rPr>
                      <w:t>‬</w:t>
                    </w:r>
                    <w:r w:rsidR="00845241" w:rsidRPr="00EB3A4B">
                      <w:rPr>
                        <w:color w:val="333333"/>
                      </w:rPr>
                      <w:t>‬</w:t>
                    </w:r>
                    <w:r w:rsidR="00845241" w:rsidRPr="00EB3A4B">
                      <w:rPr>
                        <w:color w:val="333333"/>
                      </w:rPr>
                      <w:t>‬</w:t>
                    </w:r>
                    <w:r w:rsidR="00845241"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A47298" w:rsidRPr="00EB3A4B">
                      <w:rPr>
                        <w:color w:val="333333"/>
                      </w:rPr>
                      <w:t>‬</w:t>
                    </w:r>
                    <w:r w:rsidR="00046FB1" w:rsidRPr="00EB3A4B">
                      <w:rPr>
                        <w:color w:val="333333"/>
                      </w:rPr>
                      <w:t>‬</w:t>
                    </w:r>
                    <w:r w:rsidR="00046FB1" w:rsidRPr="00EB3A4B">
                      <w:rPr>
                        <w:color w:val="333333"/>
                      </w:rPr>
                      <w:t>‬</w:t>
                    </w:r>
                    <w:r w:rsidR="00046FB1" w:rsidRPr="00EB3A4B">
                      <w:rPr>
                        <w:color w:val="333333"/>
                      </w:rPr>
                      <w:t>‬</w:t>
                    </w:r>
                    <w:r w:rsidR="00046FB1"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533B03" w:rsidRPr="00EB3A4B">
                      <w:rPr>
                        <w:color w:val="333333"/>
                      </w:rPr>
                      <w:t>‬</w:t>
                    </w:r>
                    <w:r w:rsidR="006A2602" w:rsidRPr="00EB3A4B">
                      <w:rPr>
                        <w:color w:val="333333"/>
                      </w:rPr>
                      <w:t>‬</w:t>
                    </w:r>
                    <w:r w:rsidR="006A2602" w:rsidRPr="00EB3A4B">
                      <w:rPr>
                        <w:color w:val="333333"/>
                      </w:rPr>
                      <w:t>‬</w:t>
                    </w:r>
                    <w:r w:rsidR="006A2602" w:rsidRPr="00EB3A4B">
                      <w:rPr>
                        <w:color w:val="333333"/>
                      </w:rPr>
                      <w:t>‬</w:t>
                    </w:r>
                    <w:r w:rsidR="006A2602" w:rsidRPr="00EB3A4B">
                      <w:rPr>
                        <w:color w:val="333333"/>
                      </w:rPr>
                      <w:t>‬</w:t>
                    </w:r>
                    <w:r w:rsidR="006A2602" w:rsidRPr="00EB3A4B">
                      <w:rPr>
                        <w:color w:val="333333"/>
                      </w:rPr>
                      <w:t>‬</w:t>
                    </w:r>
                    <w:r w:rsidR="006A2602" w:rsidRPr="00EB3A4B">
                      <w:rPr>
                        <w:color w:val="333333"/>
                      </w:rPr>
                      <w:t>‬</w:t>
                    </w:r>
                    <w:r w:rsidR="006A2602" w:rsidRPr="00EB3A4B">
                      <w:rPr>
                        <w:color w:val="333333"/>
                      </w:rPr>
                      <w:t>‬</w:t>
                    </w:r>
                    <w:r w:rsidR="006A2602"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DA0548" w:rsidRPr="00EB3A4B">
                      <w:rPr>
                        <w:color w:val="333333"/>
                      </w:rPr>
                      <w:t>‬</w:t>
                    </w:r>
                    <w:r w:rsidR="000618E2" w:rsidRPr="00EB3A4B">
                      <w:rPr>
                        <w:color w:val="333333"/>
                      </w:rPr>
                      <w:t>‬</w:t>
                    </w:r>
                    <w:r w:rsidR="000618E2" w:rsidRPr="00EB3A4B">
                      <w:rPr>
                        <w:color w:val="333333"/>
                      </w:rPr>
                      <w:t>‬</w:t>
                    </w:r>
                    <w:r w:rsidR="000618E2" w:rsidRPr="00EB3A4B">
                      <w:rPr>
                        <w:color w:val="333333"/>
                      </w:rPr>
                      <w:t>‬</w:t>
                    </w:r>
                    <w:r w:rsidR="000618E2" w:rsidRPr="00EB3A4B">
                      <w:rPr>
                        <w:color w:val="333333"/>
                      </w:rPr>
                      <w:t>‬</w:t>
                    </w:r>
                    <w:r w:rsidR="00B519A3" w:rsidRPr="00EB3A4B">
                      <w:rPr>
                        <w:color w:val="333333"/>
                      </w:rPr>
                      <w:t>‬</w:t>
                    </w:r>
                    <w:r w:rsidR="00B519A3" w:rsidRPr="00EB3A4B">
                      <w:rPr>
                        <w:color w:val="333333"/>
                      </w:rPr>
                      <w:t>‬</w:t>
                    </w:r>
                    <w:r w:rsidR="00B519A3" w:rsidRPr="00EB3A4B">
                      <w:rPr>
                        <w:color w:val="333333"/>
                      </w:rPr>
                      <w:t>‬</w:t>
                    </w:r>
                    <w:r w:rsidR="00B519A3"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5F17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E76EC2" w:rsidRPr="00EB3A4B">
                      <w:rPr>
                        <w:color w:val="333333"/>
                      </w:rPr>
                      <w:t>‬</w:t>
                    </w:r>
                    <w:r w:rsidR="00A025B7" w:rsidRPr="00EB3A4B">
                      <w:rPr>
                        <w:color w:val="333333"/>
                      </w:rPr>
                      <w:t>‬</w:t>
                    </w:r>
                    <w:r w:rsidR="00A025B7" w:rsidRPr="00EB3A4B">
                      <w:rPr>
                        <w:color w:val="333333"/>
                      </w:rPr>
                      <w:t>‬</w:t>
                    </w:r>
                    <w:r w:rsidR="00A025B7" w:rsidRPr="00EB3A4B">
                      <w:rPr>
                        <w:color w:val="333333"/>
                      </w:rPr>
                      <w:t>‬</w:t>
                    </w:r>
                    <w:r w:rsidR="00A025B7" w:rsidRPr="00EB3A4B">
                      <w:rPr>
                        <w:color w:val="333333"/>
                      </w:rPr>
                      <w:t>‬</w:t>
                    </w:r>
                    <w:r w:rsidR="00EE7783" w:rsidRPr="00EB3A4B">
                      <w:rPr>
                        <w:color w:val="333333"/>
                      </w:rPr>
                      <w:t>‬</w:t>
                    </w:r>
                    <w:r w:rsidR="00EE7783" w:rsidRPr="00EB3A4B">
                      <w:rPr>
                        <w:color w:val="333333"/>
                      </w:rPr>
                      <w:t>‬</w:t>
                    </w:r>
                    <w:r w:rsidR="00EE7783" w:rsidRPr="00EB3A4B">
                      <w:rPr>
                        <w:color w:val="333333"/>
                      </w:rPr>
                      <w:t>‬</w:t>
                    </w:r>
                    <w:r w:rsidR="00EE7783"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B83E56"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60A89" w:rsidRPr="00EB3A4B">
                      <w:rPr>
                        <w:color w:val="333333"/>
                      </w:rPr>
                      <w:t>‬</w:t>
                    </w:r>
                    <w:r w:rsidR="00FC453E" w:rsidRPr="00EB3A4B">
                      <w:rPr>
                        <w:color w:val="333333"/>
                      </w:rPr>
                      <w:t>‬</w:t>
                    </w:r>
                    <w:r w:rsidR="00FC453E" w:rsidRPr="00EB3A4B">
                      <w:rPr>
                        <w:color w:val="333333"/>
                      </w:rPr>
                      <w:t>‬</w:t>
                    </w:r>
                    <w:r w:rsidR="00FC453E" w:rsidRPr="00EB3A4B">
                      <w:rPr>
                        <w:color w:val="333333"/>
                      </w:rPr>
                      <w:t>‬</w:t>
                    </w:r>
                    <w:r w:rsidR="00FC453E"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A7E12" w:rsidRPr="00EB3A4B">
                      <w:rPr>
                        <w:color w:val="333333"/>
                      </w:rPr>
                      <w:t>‬</w:t>
                    </w:r>
                    <w:r w:rsidR="00C17CC0" w:rsidRPr="00EB3A4B">
                      <w:rPr>
                        <w:color w:val="333333"/>
                      </w:rPr>
                      <w:t>‬</w:t>
                    </w:r>
                    <w:r w:rsidR="00C17CC0" w:rsidRPr="00EB3A4B">
                      <w:rPr>
                        <w:color w:val="333333"/>
                      </w:rPr>
                      <w:t>‬</w:t>
                    </w:r>
                    <w:r w:rsidR="00C17CC0" w:rsidRPr="00EB3A4B">
                      <w:rPr>
                        <w:color w:val="333333"/>
                      </w:rPr>
                      <w:t>‬</w:t>
                    </w:r>
                    <w:r w:rsidR="00C17CC0" w:rsidRPr="00EB3A4B">
                      <w:rPr>
                        <w:color w:val="333333"/>
                      </w:rPr>
                      <w:t>‬</w:t>
                    </w:r>
                    <w:r w:rsidR="00C17CC0" w:rsidRPr="00EB3A4B">
                      <w:rPr>
                        <w:color w:val="333333"/>
                      </w:rPr>
                      <w:t>‬</w:t>
                    </w:r>
                    <w:r w:rsidR="00C17CC0" w:rsidRPr="00EB3A4B">
                      <w:rPr>
                        <w:color w:val="333333"/>
                      </w:rPr>
                      <w:t>‬</w:t>
                    </w:r>
                    <w:r w:rsidR="00C17CC0" w:rsidRPr="00EB3A4B">
                      <w:rPr>
                        <w:color w:val="333333"/>
                      </w:rPr>
                      <w:t>‬</w:t>
                    </w:r>
                    <w:r w:rsidR="00C17CC0"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423B54"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D53D09" w:rsidRPr="00EB3A4B">
                      <w:rPr>
                        <w:color w:val="333333"/>
                      </w:rPr>
                      <w:t>‬</w:t>
                    </w:r>
                    <w:r w:rsidR="005D07C4" w:rsidRPr="00EB3A4B">
                      <w:rPr>
                        <w:color w:val="333333"/>
                      </w:rPr>
                      <w:t>‬</w:t>
                    </w:r>
                    <w:r w:rsidR="005D07C4" w:rsidRPr="00EB3A4B">
                      <w:rPr>
                        <w:color w:val="333333"/>
                      </w:rPr>
                      <w:t>‬</w:t>
                    </w:r>
                    <w:r w:rsidR="005D07C4" w:rsidRPr="00EB3A4B">
                      <w:rPr>
                        <w:color w:val="333333"/>
                      </w:rPr>
                      <w:t>‬</w:t>
                    </w:r>
                    <w:r w:rsidR="005D07C4" w:rsidRPr="00EB3A4B">
                      <w:rPr>
                        <w:color w:val="333333"/>
                      </w:rPr>
                      <w:t>‬</w:t>
                    </w:r>
                    <w:r w:rsidR="005D07C4" w:rsidRPr="00EB3A4B">
                      <w:rPr>
                        <w:color w:val="333333"/>
                      </w:rPr>
                      <w:t>‬</w:t>
                    </w:r>
                    <w:r w:rsidR="005D07C4" w:rsidRPr="00EB3A4B">
                      <w:rPr>
                        <w:color w:val="333333"/>
                      </w:rPr>
                      <w:t>‬</w:t>
                    </w:r>
                    <w:r w:rsidR="005D07C4" w:rsidRPr="00EB3A4B">
                      <w:rPr>
                        <w:color w:val="333333"/>
                      </w:rPr>
                      <w:t>‬</w:t>
                    </w:r>
                    <w:r w:rsidR="005D07C4" w:rsidRPr="00EB3A4B">
                      <w:rPr>
                        <w:color w:val="333333"/>
                      </w:rPr>
                      <w:t>‬</w:t>
                    </w:r>
                    <w:r w:rsidR="00136AA2" w:rsidRPr="00EB3A4B">
                      <w:rPr>
                        <w:color w:val="333333"/>
                      </w:rPr>
                      <w:t>‬</w:t>
                    </w:r>
                    <w:r w:rsidR="00136AA2" w:rsidRPr="00EB3A4B">
                      <w:rPr>
                        <w:color w:val="333333"/>
                      </w:rPr>
                      <w:t>‬</w:t>
                    </w:r>
                    <w:r w:rsidR="00136AA2" w:rsidRPr="00EB3A4B">
                      <w:rPr>
                        <w:color w:val="333333"/>
                      </w:rPr>
                      <w:t>‬</w:t>
                    </w:r>
                    <w:r w:rsidR="00136AA2" w:rsidRPr="00EB3A4B">
                      <w:rPr>
                        <w:color w:val="333333"/>
                      </w:rPr>
                      <w:t>‬</w:t>
                    </w:r>
                    <w:r w:rsidR="00136AA2" w:rsidRPr="00EB3A4B">
                      <w:rPr>
                        <w:color w:val="333333"/>
                      </w:rPr>
                      <w:t>‬</w:t>
                    </w:r>
                    <w:r w:rsidR="00136AA2" w:rsidRPr="00EB3A4B">
                      <w:rPr>
                        <w:color w:val="333333"/>
                      </w:rPr>
                      <w:t>‬</w:t>
                    </w:r>
                    <w:r w:rsidR="00136AA2" w:rsidRPr="00EB3A4B">
                      <w:rPr>
                        <w:color w:val="333333"/>
                      </w:rPr>
                      <w:t>‬</w:t>
                    </w:r>
                    <w:r w:rsidR="00136AA2" w:rsidRPr="00EB3A4B">
                      <w:rPr>
                        <w:color w:val="333333"/>
                      </w:rPr>
                      <w:t>‬</w:t>
                    </w:r>
                    <w:r w:rsidR="00127CB0" w:rsidRPr="00EB3A4B">
                      <w:rPr>
                        <w:color w:val="333333"/>
                      </w:rPr>
                      <w:t>‬</w:t>
                    </w:r>
                    <w:r w:rsidR="00127CB0" w:rsidRPr="00EB3A4B">
                      <w:rPr>
                        <w:color w:val="333333"/>
                      </w:rPr>
                      <w:t>‬</w:t>
                    </w:r>
                    <w:r w:rsidR="00127CB0" w:rsidRPr="00EB3A4B">
                      <w:rPr>
                        <w:color w:val="333333"/>
                      </w:rPr>
                      <w:t>‬</w:t>
                    </w:r>
                    <w:r w:rsidR="00127CB0" w:rsidRPr="00EB3A4B">
                      <w:rPr>
                        <w:color w:val="333333"/>
                      </w:rPr>
                      <w:t>‬</w:t>
                    </w:r>
                    <w:r w:rsidR="00127CB0" w:rsidRPr="00EB3A4B">
                      <w:rPr>
                        <w:color w:val="333333"/>
                      </w:rPr>
                      <w:t>‬</w:t>
                    </w:r>
                    <w:r w:rsidR="00127CB0" w:rsidRPr="00EB3A4B">
                      <w:rPr>
                        <w:color w:val="333333"/>
                      </w:rPr>
                      <w:t>‬</w:t>
                    </w:r>
                    <w:r w:rsidR="00127CB0" w:rsidRPr="00EB3A4B">
                      <w:rPr>
                        <w:color w:val="333333"/>
                      </w:rPr>
                      <w:t>‬</w:t>
                    </w:r>
                    <w:r w:rsidR="00127CB0"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5B18ED" w:rsidRPr="00EB3A4B">
                      <w:rPr>
                        <w:color w:val="333333"/>
                      </w:rPr>
                      <w:t>‬</w:t>
                    </w:r>
                    <w:r w:rsidR="00374B27" w:rsidRPr="00EB3A4B">
                      <w:rPr>
                        <w:color w:val="333333"/>
                      </w:rPr>
                      <w:t>‬</w:t>
                    </w:r>
                    <w:r w:rsidR="00374B27" w:rsidRPr="00EB3A4B">
                      <w:rPr>
                        <w:color w:val="333333"/>
                      </w:rPr>
                      <w:t>‬</w:t>
                    </w:r>
                    <w:r w:rsidR="00374B27" w:rsidRPr="00EB3A4B">
                      <w:rPr>
                        <w:color w:val="333333"/>
                      </w:rPr>
                      <w:t>‬</w:t>
                    </w:r>
                    <w:r w:rsidR="00374B27"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EE6DB1" w:rsidRPr="00EB3A4B">
                      <w:rPr>
                        <w:color w:val="333333"/>
                      </w:rPr>
                      <w:t>‬</w:t>
                    </w:r>
                    <w:r w:rsidR="00651571" w:rsidRPr="00EB3A4B">
                      <w:rPr>
                        <w:color w:val="333333"/>
                      </w:rPr>
                      <w:t>‬</w:t>
                    </w:r>
                    <w:r w:rsidR="00651571" w:rsidRPr="00EB3A4B">
                      <w:rPr>
                        <w:color w:val="333333"/>
                      </w:rPr>
                      <w:t>‬</w:t>
                    </w:r>
                    <w:r w:rsidR="00651571" w:rsidRPr="00EB3A4B">
                      <w:rPr>
                        <w:color w:val="333333"/>
                      </w:rPr>
                      <w:t>‬</w:t>
                    </w:r>
                    <w:r w:rsidR="00651571" w:rsidRPr="00EB3A4B">
                      <w:rPr>
                        <w:color w:val="333333"/>
                      </w:rPr>
                      <w:t>‬</w:t>
                    </w:r>
                    <w:r w:rsidR="00651571" w:rsidRPr="00EB3A4B">
                      <w:rPr>
                        <w:color w:val="333333"/>
                      </w:rPr>
                      <w:t>‬</w:t>
                    </w:r>
                    <w:r w:rsidR="00651571" w:rsidRPr="00EB3A4B">
                      <w:rPr>
                        <w:color w:val="333333"/>
                      </w:rPr>
                      <w:t>‬</w:t>
                    </w:r>
                    <w:r w:rsidR="00651571" w:rsidRPr="00EB3A4B">
                      <w:rPr>
                        <w:color w:val="333333"/>
                      </w:rPr>
                      <w:t>‬</w:t>
                    </w:r>
                    <w:r w:rsidR="00651571" w:rsidRPr="00EB3A4B">
                      <w:rPr>
                        <w:color w:val="333333"/>
                      </w:rPr>
                      <w:t>‬</w:t>
                    </w:r>
                    <w:r w:rsidR="00B05605" w:rsidRPr="00EB3A4B">
                      <w:rPr>
                        <w:color w:val="333333"/>
                      </w:rPr>
                      <w:t>‬</w:t>
                    </w:r>
                    <w:r w:rsidR="00B05605" w:rsidRPr="00EB3A4B">
                      <w:rPr>
                        <w:color w:val="333333"/>
                      </w:rPr>
                      <w:t>‬</w:t>
                    </w:r>
                    <w:r w:rsidR="00B05605" w:rsidRPr="00EB3A4B">
                      <w:rPr>
                        <w:color w:val="333333"/>
                      </w:rPr>
                      <w:t>‬</w:t>
                    </w:r>
                    <w:r w:rsidR="00B05605" w:rsidRPr="00EB3A4B">
                      <w:rPr>
                        <w:color w:val="333333"/>
                      </w:rPr>
                      <w:t>‬</w:t>
                    </w:r>
                    <w:r w:rsidR="007008DD" w:rsidRPr="00EB3A4B">
                      <w:rPr>
                        <w:color w:val="333333"/>
                      </w:rPr>
                      <w:t>‬</w:t>
                    </w:r>
                    <w:r w:rsidR="007008DD" w:rsidRPr="00EB3A4B">
                      <w:rPr>
                        <w:color w:val="333333"/>
                      </w:rPr>
                      <w:t>‬</w:t>
                    </w:r>
                    <w:r w:rsidR="007008DD" w:rsidRPr="00EB3A4B">
                      <w:rPr>
                        <w:color w:val="333333"/>
                      </w:rPr>
                      <w:t>‬</w:t>
                    </w:r>
                    <w:r w:rsidR="007008DD" w:rsidRPr="00EB3A4B">
                      <w:rPr>
                        <w:color w:val="333333"/>
                      </w:rPr>
                      <w:t>‬</w:t>
                    </w:r>
                    <w:r w:rsidR="0008383B" w:rsidRPr="00EB3A4B">
                      <w:rPr>
                        <w:color w:val="333333"/>
                      </w:rPr>
                      <w:t>‬</w:t>
                    </w:r>
                    <w:r w:rsidR="0008383B" w:rsidRPr="00EB3A4B">
                      <w:rPr>
                        <w:color w:val="333333"/>
                      </w:rPr>
                      <w:t>‬</w:t>
                    </w:r>
                    <w:r w:rsidR="0008383B" w:rsidRPr="00EB3A4B">
                      <w:rPr>
                        <w:color w:val="333333"/>
                      </w:rPr>
                      <w:t>‬</w:t>
                    </w:r>
                    <w:r w:rsidR="0008383B" w:rsidRPr="00EB3A4B">
                      <w:rPr>
                        <w:color w:val="333333"/>
                      </w:rPr>
                      <w:t>‬</w:t>
                    </w:r>
                    <w:r w:rsidR="00040B7E" w:rsidRPr="00EB3A4B">
                      <w:rPr>
                        <w:color w:val="333333"/>
                      </w:rPr>
                      <w:t>‬</w:t>
                    </w:r>
                    <w:r w:rsidR="00040B7E" w:rsidRPr="00EB3A4B">
                      <w:rPr>
                        <w:color w:val="333333"/>
                      </w:rPr>
                      <w:t>‬</w:t>
                    </w:r>
                    <w:r w:rsidR="00040B7E" w:rsidRPr="00EB3A4B">
                      <w:rPr>
                        <w:color w:val="333333"/>
                      </w:rPr>
                      <w:t>‬</w:t>
                    </w:r>
                    <w:r w:rsidR="00040B7E" w:rsidRPr="00EB3A4B">
                      <w:rPr>
                        <w:color w:val="333333"/>
                      </w:rPr>
                      <w:t>‬</w:t>
                    </w:r>
                    <w:r w:rsidR="005153FE" w:rsidRPr="00EB3A4B">
                      <w:rPr>
                        <w:color w:val="333333"/>
                      </w:rPr>
                      <w:t>‬</w:t>
                    </w:r>
                    <w:r w:rsidR="005153FE" w:rsidRPr="00EB3A4B">
                      <w:rPr>
                        <w:color w:val="333333"/>
                      </w:rPr>
                      <w:t>‬</w:t>
                    </w:r>
                    <w:r w:rsidR="005153FE" w:rsidRPr="00EB3A4B">
                      <w:rPr>
                        <w:color w:val="333333"/>
                      </w:rPr>
                      <w:t>‬</w:t>
                    </w:r>
                    <w:r w:rsidR="005153FE" w:rsidRPr="00EB3A4B">
                      <w:rPr>
                        <w:color w:val="333333"/>
                      </w:rPr>
                      <w:t>‬</w:t>
                    </w:r>
                    <w:r w:rsidR="00A679F8" w:rsidRPr="00EB3A4B">
                      <w:rPr>
                        <w:color w:val="333333"/>
                      </w:rPr>
                      <w:t>‬</w:t>
                    </w:r>
                    <w:r w:rsidR="00A679F8" w:rsidRPr="00EB3A4B">
                      <w:rPr>
                        <w:color w:val="333333"/>
                      </w:rPr>
                      <w:t>‬</w:t>
                    </w:r>
                    <w:r w:rsidR="00A679F8" w:rsidRPr="00EB3A4B">
                      <w:rPr>
                        <w:color w:val="333333"/>
                      </w:rPr>
                      <w:t>‬</w:t>
                    </w:r>
                    <w:r w:rsidR="00A679F8" w:rsidRPr="00EB3A4B">
                      <w:rPr>
                        <w:color w:val="333333"/>
                      </w:rPr>
                      <w:t>‬</w:t>
                    </w:r>
                    <w:r w:rsidR="00313651" w:rsidRPr="00EB3A4B">
                      <w:rPr>
                        <w:color w:val="333333"/>
                      </w:rPr>
                      <w:t>‬</w:t>
                    </w:r>
                    <w:r w:rsidR="00313651" w:rsidRPr="00EB3A4B">
                      <w:rPr>
                        <w:color w:val="333333"/>
                      </w:rPr>
                      <w:t>‬</w:t>
                    </w:r>
                    <w:r w:rsidR="00313651" w:rsidRPr="00EB3A4B">
                      <w:rPr>
                        <w:color w:val="333333"/>
                      </w:rPr>
                      <w:t>‬</w:t>
                    </w:r>
                    <w:r w:rsidR="00313651" w:rsidRPr="00EB3A4B">
                      <w:rPr>
                        <w:color w:val="333333"/>
                      </w:rPr>
                      <w:t>‬</w:t>
                    </w:r>
                    <w:r w:rsidR="00CD0CD9" w:rsidRPr="00EB3A4B">
                      <w:rPr>
                        <w:color w:val="333333"/>
                      </w:rPr>
                      <w:t>‬</w:t>
                    </w:r>
                    <w:r w:rsidR="00CD0CD9" w:rsidRPr="00EB3A4B">
                      <w:rPr>
                        <w:color w:val="333333"/>
                      </w:rPr>
                      <w:t>‬</w:t>
                    </w:r>
                    <w:r w:rsidR="00CD0CD9" w:rsidRPr="00EB3A4B">
                      <w:rPr>
                        <w:color w:val="333333"/>
                      </w:rPr>
                      <w:t>‬</w:t>
                    </w:r>
                    <w:r w:rsidR="00CD0CD9" w:rsidRPr="00EB3A4B">
                      <w:rPr>
                        <w:color w:val="333333"/>
                      </w:rPr>
                      <w:t>‬</w:t>
                    </w:r>
                    <w:r w:rsidR="00D94D87" w:rsidRPr="00EB3A4B">
                      <w:rPr>
                        <w:color w:val="333333"/>
                      </w:rPr>
                      <w:t>‬</w:t>
                    </w:r>
                    <w:r w:rsidR="00D94D87" w:rsidRPr="00EB3A4B">
                      <w:rPr>
                        <w:color w:val="333333"/>
                      </w:rPr>
                      <w:t>‬</w:t>
                    </w:r>
                    <w:r w:rsidR="00D94D87" w:rsidRPr="00EB3A4B">
                      <w:rPr>
                        <w:color w:val="333333"/>
                      </w:rPr>
                      <w:t>‬</w:t>
                    </w:r>
                    <w:r w:rsidR="00D94D87" w:rsidRPr="00EB3A4B">
                      <w:rPr>
                        <w:color w:val="333333"/>
                      </w:rPr>
                      <w:t>‬</w:t>
                    </w:r>
                    <w:r w:rsidR="00EB2DFC">
                      <w:t>‬</w:t>
                    </w:r>
                    <w:r w:rsidR="00EB2DFC">
                      <w:t>‬</w:t>
                    </w:r>
                    <w:r w:rsidR="00EB2DFC">
                      <w:t>‬</w:t>
                    </w:r>
                    <w:r w:rsidR="00EB2DFC">
                      <w:t>‬</w:t>
                    </w:r>
                    <w:r w:rsidR="00395A74">
                      <w:t>‬</w:t>
                    </w:r>
                    <w:r w:rsidR="00395A74">
                      <w:t>‬</w:t>
                    </w:r>
                    <w:r w:rsidR="00395A74">
                      <w:t>‬</w:t>
                    </w:r>
                    <w:r w:rsidR="00395A74">
                      <w:t>‬</w:t>
                    </w:r>
                    <w:r w:rsidR="00FA54D6">
                      <w:t>‬</w:t>
                    </w:r>
                    <w:r w:rsidR="00FA54D6">
                      <w:t>‬</w:t>
                    </w:r>
                    <w:r w:rsidR="00FA54D6">
                      <w:t>‬</w:t>
                    </w:r>
                    <w:r w:rsidR="00FA54D6">
                      <w:t>‬</w:t>
                    </w:r>
                    <w:r w:rsidR="00E16C78">
                      <w:t>‬</w:t>
                    </w:r>
                    <w:r w:rsidR="00E16C78">
                      <w:t>‬</w:t>
                    </w:r>
                    <w:r w:rsidR="00E16C78">
                      <w:t>‬</w:t>
                    </w:r>
                    <w:r w:rsidR="00E16C78">
                      <w:t>‬</w:t>
                    </w:r>
                    <w:r w:rsidR="007C74D6">
                      <w:t>‬</w:t>
                    </w:r>
                    <w:r w:rsidR="007C74D6">
                      <w:t>‬</w:t>
                    </w:r>
                    <w:r w:rsidR="007C74D6">
                      <w:t>‬</w:t>
                    </w:r>
                    <w:r w:rsidR="007C74D6">
                      <w:t>‬</w:t>
                    </w:r>
                    <w:r w:rsidR="006F682A">
                      <w:t>‬</w:t>
                    </w:r>
                    <w:r w:rsidR="006F682A">
                      <w:t>‬</w:t>
                    </w:r>
                    <w:r w:rsidR="006F682A">
                      <w:t>‬</w:t>
                    </w:r>
                    <w:r w:rsidR="006F682A">
                      <w:t>‬</w:t>
                    </w:r>
                    <w:r w:rsidR="003F1D63">
                      <w:t>‬</w:t>
                    </w:r>
                    <w:r w:rsidR="003F1D63">
                      <w:t>‬</w:t>
                    </w:r>
                    <w:r w:rsidR="003F1D63">
                      <w:t>‬</w:t>
                    </w:r>
                    <w:r w:rsidR="003F1D63">
                      <w:t>‬</w:t>
                    </w:r>
                    <w:r w:rsidR="00B61A09">
                      <w:t>‬</w:t>
                    </w:r>
                    <w:r w:rsidR="00B61A09">
                      <w:t>‬</w:t>
                    </w:r>
                    <w:r w:rsidR="00B61A09">
                      <w:t>‬</w:t>
                    </w:r>
                    <w:r w:rsidR="00B61A09">
                      <w:t>‬</w:t>
                    </w:r>
                    <w:r w:rsidR="00F83D20">
                      <w:t>‬</w:t>
                    </w:r>
                    <w:r w:rsidR="00F83D20">
                      <w:t>‬</w:t>
                    </w:r>
                    <w:r w:rsidR="00F83D20">
                      <w:t>‬</w:t>
                    </w:r>
                    <w:r w:rsidR="00F83D20">
                      <w:t>‬</w:t>
                    </w:r>
                    <w:r w:rsidR="0048096F">
                      <w:t>‬</w:t>
                    </w:r>
                    <w:r w:rsidR="0048096F">
                      <w:t>‬</w:t>
                    </w:r>
                    <w:r w:rsidR="0048096F">
                      <w:t>‬</w:t>
                    </w:r>
                    <w:r w:rsidR="0048096F">
                      <w:t>‬</w:t>
                    </w:r>
                    <w:r w:rsidR="00263BF9">
                      <w:t>‬</w:t>
                    </w:r>
                    <w:r w:rsidR="00263BF9">
                      <w:t>‬</w:t>
                    </w:r>
                    <w:r w:rsidR="00263BF9">
                      <w:t>‬</w:t>
                    </w:r>
                    <w:r w:rsidR="00263BF9">
                      <w:t>‬</w:t>
                    </w:r>
                    <w:r w:rsidR="00C11B87">
                      <w:t>‬</w:t>
                    </w:r>
                    <w:r w:rsidR="00C11B87">
                      <w:t>‬</w:t>
                    </w:r>
                    <w:r w:rsidR="00C11B87">
                      <w:t>‬</w:t>
                    </w:r>
                    <w:r w:rsidR="00C11B87">
                      <w:t>‬</w:t>
                    </w:r>
                    <w:r w:rsidR="006B0F4F">
                      <w:t>‬</w:t>
                    </w:r>
                    <w:r w:rsidR="006B0F4F">
                      <w:t>‬</w:t>
                    </w:r>
                    <w:r w:rsidR="006B0F4F">
                      <w:t>‬</w:t>
                    </w:r>
                    <w:r w:rsidR="006B0F4F">
                      <w:t>‬</w:t>
                    </w:r>
                    <w:r w:rsidR="00A44D3D">
                      <w:t>‬</w:t>
                    </w:r>
                    <w:r w:rsidR="00A44D3D">
                      <w:t>‬</w:t>
                    </w:r>
                    <w:r w:rsidR="00A44D3D">
                      <w:t>‬</w:t>
                    </w:r>
                    <w:r w:rsidR="00A44D3D">
                      <w:t>‬</w:t>
                    </w:r>
                    <w:r w:rsidR="0032312C">
                      <w:t>‬</w:t>
                    </w:r>
                    <w:r w:rsidR="0032312C">
                      <w:t>‬</w:t>
                    </w:r>
                    <w:r w:rsidR="0032312C">
                      <w:t>‬</w:t>
                    </w:r>
                    <w:r w:rsidR="0032312C">
                      <w:t>‬</w:t>
                    </w:r>
                    <w:r w:rsidR="00850073">
                      <w:t>‬</w:t>
                    </w:r>
                    <w:r w:rsidR="00850073">
                      <w:t>‬</w:t>
                    </w:r>
                    <w:r w:rsidR="00850073">
                      <w:t>‬</w:t>
                    </w:r>
                    <w:r w:rsidR="00850073">
                      <w:t>‬</w:t>
                    </w:r>
                    <w:r w:rsidR="00C21D34">
                      <w:t>‬</w:t>
                    </w:r>
                    <w:r w:rsidR="00C21D34">
                      <w:t>‬</w:t>
                    </w:r>
                    <w:r w:rsidR="00C21D34">
                      <w:t>‬</w:t>
                    </w:r>
                    <w:r w:rsidR="00C21D34">
                      <w:t>‬</w:t>
                    </w:r>
                    <w:r w:rsidR="00237B80">
                      <w:t>‬</w:t>
                    </w:r>
                    <w:r w:rsidR="00237B80">
                      <w:t>‬</w:t>
                    </w:r>
                    <w:r w:rsidR="00237B80">
                      <w:t>‬</w:t>
                    </w:r>
                    <w:r w:rsidR="00237B80">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C16B52">
                      <w:t>‬</w:t>
                    </w:r>
                    <w:r w:rsidR="007120FA">
                      <w:t>‬</w:t>
                    </w:r>
                    <w:r w:rsidR="007120FA">
                      <w:t>‬</w:t>
                    </w:r>
                    <w:r w:rsidR="007120FA">
                      <w:t>‬</w:t>
                    </w:r>
                    <w:r w:rsidR="007120FA">
                      <w:t>‬</w:t>
                    </w:r>
                    <w:r w:rsidR="00A205B1">
                      <w:t>‬</w:t>
                    </w:r>
                    <w:r w:rsidR="00A205B1">
                      <w:t>‬</w:t>
                    </w:r>
                    <w:r w:rsidR="00A205B1">
                      <w:t>‬</w:t>
                    </w:r>
                    <w:r w:rsidR="00A205B1">
                      <w:t>‬</w:t>
                    </w:r>
                    <w:r w:rsidR="004B1125">
                      <w:t>‬</w:t>
                    </w:r>
                    <w:r w:rsidR="004B1125">
                      <w:t>‬</w:t>
                    </w:r>
                    <w:r w:rsidR="004B1125">
                      <w:t>‬</w:t>
                    </w:r>
                    <w:r w:rsidR="004B1125">
                      <w:t>‬</w:t>
                    </w:r>
                    <w:r w:rsidR="00F1740E">
                      <w:t>‬</w:t>
                    </w:r>
                    <w:r w:rsidR="00F1740E">
                      <w:t>‬</w:t>
                    </w:r>
                    <w:r w:rsidR="00F1740E">
                      <w:t>‬</w:t>
                    </w:r>
                    <w:r w:rsidR="00F1740E">
                      <w:t>‬</w:t>
                    </w:r>
                    <w:r w:rsidR="008441EA">
                      <w:t>‬</w:t>
                    </w:r>
                    <w:r w:rsidR="008441EA">
                      <w:t>‬</w:t>
                    </w:r>
                    <w:r w:rsidR="008441EA">
                      <w:t>‬</w:t>
                    </w:r>
                    <w:r w:rsidR="008441EA">
                      <w:t>‬</w:t>
                    </w:r>
                    <w:r w:rsidR="002D01AE">
                      <w:t>‬</w:t>
                    </w:r>
                    <w:r w:rsidR="002D01AE">
                      <w:t>‬</w:t>
                    </w:r>
                    <w:r w:rsidR="002D01AE">
                      <w:t>‬</w:t>
                    </w:r>
                    <w:r w:rsidR="002D01AE">
                      <w:t>‬</w:t>
                    </w:r>
                    <w:r w:rsidR="00F05D47">
                      <w:t>‬</w:t>
                    </w:r>
                    <w:r w:rsidR="00F05D47">
                      <w:t>‬</w:t>
                    </w:r>
                    <w:r w:rsidR="00F05D47">
                      <w:t>‬</w:t>
                    </w:r>
                    <w:r w:rsidR="00F05D47">
                      <w:t>‬</w:t>
                    </w:r>
                    <w:r w:rsidR="009B289D">
                      <w:t>‬</w:t>
                    </w:r>
                    <w:r w:rsidR="009B289D">
                      <w:t>‬</w:t>
                    </w:r>
                    <w:r w:rsidR="009B289D">
                      <w:t>‬</w:t>
                    </w:r>
                    <w:r w:rsidR="009B289D">
                      <w:t>‬</w:t>
                    </w:r>
                    <w:r w:rsidR="006C0C3C">
                      <w:t>‬</w:t>
                    </w:r>
                    <w:r w:rsidR="006C0C3C">
                      <w:t>‬</w:t>
                    </w:r>
                    <w:r w:rsidR="006C0C3C">
                      <w:t>‬</w:t>
                    </w:r>
                    <w:r w:rsidR="006C0C3C">
                      <w:t>‬</w:t>
                    </w:r>
                    <w:r w:rsidR="00E7684B">
                      <w:t>‬</w:t>
                    </w:r>
                    <w:r w:rsidR="00E7684B">
                      <w:t>‬</w:t>
                    </w:r>
                    <w:r w:rsidR="00E7684B">
                      <w:t>‬</w:t>
                    </w:r>
                    <w:r w:rsidR="00E7684B">
                      <w:t>‬</w:t>
                    </w:r>
                    <w:r w:rsidR="00062A54">
                      <w:t>‬</w:t>
                    </w:r>
                    <w:r w:rsidR="00062A54">
                      <w:t>‬</w:t>
                    </w:r>
                    <w:r w:rsidR="00062A54">
                      <w:t>‬</w:t>
                    </w:r>
                    <w:r w:rsidR="00062A54">
                      <w:t>‬</w:t>
                    </w:r>
                    <w:r w:rsidR="00BD1646">
                      <w:t>‬</w:t>
                    </w:r>
                    <w:r w:rsidR="00BD1646">
                      <w:t>‬</w:t>
                    </w:r>
                    <w:r w:rsidR="00BD1646">
                      <w:t>‬</w:t>
                    </w:r>
                    <w:r w:rsidR="00BD1646">
                      <w:t>‬</w:t>
                    </w:r>
                    <w:r w:rsidR="007C15BA">
                      <w:t>‬</w:t>
                    </w:r>
                    <w:r w:rsidR="007C15BA">
                      <w:t>‬</w:t>
                    </w:r>
                    <w:r w:rsidR="007C15BA">
                      <w:t>‬</w:t>
                    </w:r>
                    <w:r w:rsidR="007C15BA">
                      <w:t>‬</w:t>
                    </w:r>
                    <w:r w:rsidR="000D07AC">
                      <w:t>‬</w:t>
                    </w:r>
                    <w:r w:rsidR="000D07AC">
                      <w:t>‬</w:t>
                    </w:r>
                    <w:r w:rsidR="000D07AC">
                      <w:t>‬</w:t>
                    </w:r>
                    <w:r w:rsidR="000D07AC">
                      <w:t>‬</w:t>
                    </w:r>
                    <w:r w:rsidR="006307DC">
                      <w:t>‬</w:t>
                    </w:r>
                    <w:r w:rsidR="006307DC">
                      <w:t>‬</w:t>
                    </w:r>
                    <w:r w:rsidR="006307DC">
                      <w:t>‬</w:t>
                    </w:r>
                    <w:r w:rsidR="006307DC">
                      <w:t>‬</w:t>
                    </w:r>
                    <w:r w:rsidR="00A5633E">
                      <w:t>‬</w:t>
                    </w:r>
                    <w:r w:rsidR="00A5633E">
                      <w:t>‬</w:t>
                    </w:r>
                    <w:r w:rsidR="00A5633E">
                      <w:t>‬</w:t>
                    </w:r>
                    <w:r w:rsidR="00A5633E">
                      <w:t>‬</w:t>
                    </w:r>
                    <w:r w:rsidR="00E10364">
                      <w:t>‬</w:t>
                    </w:r>
                    <w:r w:rsidR="00E10364">
                      <w:t>‬</w:t>
                    </w:r>
                    <w:r w:rsidR="00E10364">
                      <w:t>‬</w:t>
                    </w:r>
                    <w:r w:rsidR="00E10364">
                      <w:t>‬</w:t>
                    </w:r>
                    <w:r w:rsidR="002F6A3B">
                      <w:t>‬</w:t>
                    </w:r>
                    <w:r w:rsidR="002F6A3B">
                      <w:t>‬</w:t>
                    </w:r>
                    <w:r w:rsidR="002F6A3B">
                      <w:t>‬</w:t>
                    </w:r>
                    <w:r w:rsidR="002F6A3B">
                      <w:t>‬</w:t>
                    </w:r>
                    <w:r w:rsidR="000C5821">
                      <w:t>‬</w:t>
                    </w:r>
                    <w:r w:rsidR="000C5821">
                      <w:t>‬</w:t>
                    </w:r>
                    <w:r w:rsidR="000C5821">
                      <w:t>‬</w:t>
                    </w:r>
                    <w:r w:rsidR="000C5821">
                      <w:t>‬</w:t>
                    </w:r>
                    <w:r w:rsidR="00486652">
                      <w:t>‬</w:t>
                    </w:r>
                    <w:r w:rsidR="00486652">
                      <w:t>‬</w:t>
                    </w:r>
                    <w:r w:rsidR="00486652">
                      <w:t>‬</w:t>
                    </w:r>
                    <w:r w:rsidR="00486652">
                      <w:t>‬</w:t>
                    </w:r>
                    <w:r w:rsidR="00994560">
                      <w:t>‬</w:t>
                    </w:r>
                    <w:r w:rsidR="00994560">
                      <w:t>‬</w:t>
                    </w:r>
                    <w:r w:rsidR="00994560">
                      <w:t>‬</w:t>
                    </w:r>
                    <w:r w:rsidR="00994560">
                      <w:t>‬</w:t>
                    </w:r>
                    <w:r w:rsidR="00790E2B">
                      <w:t>‬</w:t>
                    </w:r>
                    <w:r w:rsidR="00790E2B">
                      <w:t>‬</w:t>
                    </w:r>
                    <w:r w:rsidR="00790E2B">
                      <w:t>‬</w:t>
                    </w:r>
                    <w:r w:rsidR="00790E2B">
                      <w:t>‬</w:t>
                    </w:r>
                    <w:r w:rsidR="00BE09F4">
                      <w:t>‬</w:t>
                    </w:r>
                    <w:r w:rsidR="00BE09F4">
                      <w:t>‬</w:t>
                    </w:r>
                    <w:r w:rsidR="00BE09F4">
                      <w:t>‬</w:t>
                    </w:r>
                    <w:r w:rsidR="00BE09F4">
                      <w:t>‬</w:t>
                    </w:r>
                    <w:r w:rsidR="00C34A44">
                      <w:t>‬</w:t>
                    </w:r>
                    <w:r w:rsidR="00C34A44">
                      <w:t>‬</w:t>
                    </w:r>
                    <w:r w:rsidR="00C34A44">
                      <w:t>‬</w:t>
                    </w:r>
                    <w:r w:rsidR="00C34A44">
                      <w:t>‬</w:t>
                    </w:r>
                    <w:r w:rsidR="00EB6FE4">
                      <w:t>‬</w:t>
                    </w:r>
                    <w:r w:rsidR="00EB6FE4">
                      <w:t>‬</w:t>
                    </w:r>
                    <w:r w:rsidR="00EB6FE4">
                      <w:t>‬</w:t>
                    </w:r>
                    <w:r w:rsidR="00EB6FE4">
                      <w:t>‬</w:t>
                    </w:r>
                    <w:r w:rsidR="00637CEC">
                      <w:t>‬</w:t>
                    </w:r>
                    <w:r w:rsidR="00637CEC">
                      <w:t>‬</w:t>
                    </w:r>
                    <w:r w:rsidR="00637CEC">
                      <w:t>‬</w:t>
                    </w:r>
                    <w:r w:rsidR="00637CEC">
                      <w:t>‬</w:t>
                    </w:r>
                    <w:r w:rsidR="008139E8">
                      <w:t>‬</w:t>
                    </w:r>
                    <w:r w:rsidR="008139E8">
                      <w:t>‬</w:t>
                    </w:r>
                    <w:r w:rsidR="008139E8">
                      <w:t>‬</w:t>
                    </w:r>
                    <w:r w:rsidR="008139E8">
                      <w:t>‬</w:t>
                    </w:r>
                    <w:r w:rsidR="005E05D5">
                      <w:t>‬</w:t>
                    </w:r>
                    <w:r w:rsidR="005E05D5">
                      <w:t>‬</w:t>
                    </w:r>
                    <w:r w:rsidR="005E05D5">
                      <w:t>‬</w:t>
                    </w:r>
                    <w:r w:rsidR="005E05D5">
                      <w:t>‬</w:t>
                    </w:r>
                    <w:r w:rsidR="00143F7C">
                      <w:t>‬</w:t>
                    </w:r>
                    <w:r w:rsidR="00143F7C">
                      <w:t>‬</w:t>
                    </w:r>
                    <w:r w:rsidR="00143F7C">
                      <w:t>‬</w:t>
                    </w:r>
                    <w:r w:rsidR="00143F7C">
                      <w:t>‬</w:t>
                    </w:r>
                    <w:r w:rsidR="00AC4031">
                      <w:t>‬</w:t>
                    </w:r>
                    <w:r w:rsidR="00AC4031">
                      <w:t>‬</w:t>
                    </w:r>
                    <w:r w:rsidR="00AC4031">
                      <w:t>‬</w:t>
                    </w:r>
                    <w:r w:rsidR="00AC4031">
                      <w:t>‬</w:t>
                    </w:r>
                    <w:r w:rsidR="00BA5868">
                      <w:t>‬</w:t>
                    </w:r>
                    <w:r w:rsidR="00BA5868">
                      <w:t>‬</w:t>
                    </w:r>
                    <w:r w:rsidR="00BA5868">
                      <w:t>‬</w:t>
                    </w:r>
                    <w:r w:rsidR="00BA5868">
                      <w:t>‬</w:t>
                    </w:r>
                    <w:r w:rsidR="00006CC7">
                      <w:t>‬</w:t>
                    </w:r>
                    <w:r w:rsidR="00006CC7">
                      <w:t>‬</w:t>
                    </w:r>
                    <w:r w:rsidR="00006CC7">
                      <w:t>‬</w:t>
                    </w:r>
                    <w:r w:rsidR="00006CC7">
                      <w:t>‬</w:t>
                    </w:r>
                    <w:r w:rsidR="00E82827">
                      <w:t>‬</w:t>
                    </w:r>
                    <w:r w:rsidR="00E82827">
                      <w:t>‬</w:t>
                    </w:r>
                    <w:r w:rsidR="00E82827">
                      <w:t>‬</w:t>
                    </w:r>
                    <w:r w:rsidR="00E82827">
                      <w:t>‬</w:t>
                    </w:r>
                    <w:r w:rsidR="005268DC">
                      <w:t>‬</w:t>
                    </w:r>
                    <w:r w:rsidR="005268DC">
                      <w:t>‬</w:t>
                    </w:r>
                    <w:r w:rsidR="005268DC">
                      <w:t>‬</w:t>
                    </w:r>
                    <w:r w:rsidR="005268DC">
                      <w:t>‬</w:t>
                    </w:r>
                    <w:r w:rsidR="00C2373F">
                      <w:t>‬</w:t>
                    </w:r>
                    <w:r w:rsidR="00C2373F">
                      <w:t>‬</w:t>
                    </w:r>
                    <w:r w:rsidR="00C2373F">
                      <w:t>‬</w:t>
                    </w:r>
                    <w:r w:rsidR="00C2373F">
                      <w:t>‬</w:t>
                    </w:r>
                    <w:r w:rsidR="00C2373F">
                      <w:t>‬</w:t>
                    </w:r>
                    <w:r w:rsidR="00C2373F">
                      <w:t>‬</w:t>
                    </w:r>
                    <w:r w:rsidR="00C2373F">
                      <w:t>‬</w:t>
                    </w:r>
                    <w:r w:rsidR="00C2373F">
                      <w:t>‬</w:t>
                    </w:r>
                    <w:r w:rsidR="00C2373F">
                      <w:t>‬</w:t>
                    </w:r>
                    <w:r w:rsidR="00C2373F">
                      <w:t>‬</w:t>
                    </w:r>
                    <w:r w:rsidR="00C2373F">
                      <w:t>‬</w:t>
                    </w:r>
                    <w:r w:rsidR="00C2373F">
                      <w:t>‬</w:t>
                    </w:r>
                    <w:r w:rsidR="008103C1">
                      <w:t>‬</w:t>
                    </w:r>
                    <w:r w:rsidR="008103C1">
                      <w:t>‬</w:t>
                    </w:r>
                    <w:r w:rsidR="008103C1">
                      <w:t>‬</w:t>
                    </w:r>
                    <w:r w:rsidR="008103C1">
                      <w:t>‬</w:t>
                    </w:r>
                    <w:r w:rsidR="00A96EDF">
                      <w:t>‬</w:t>
                    </w:r>
                    <w:r w:rsidR="00A96EDF">
                      <w:t>‬</w:t>
                    </w:r>
                    <w:r w:rsidR="00A96EDF">
                      <w:t>‬</w:t>
                    </w:r>
                    <w:r w:rsidR="00A96EDF">
                      <w:t>‬</w:t>
                    </w:r>
                    <w:r w:rsidR="00D05B11">
                      <w:t>‬</w:t>
                    </w:r>
                    <w:r w:rsidR="00D05B11">
                      <w:t>‬</w:t>
                    </w:r>
                    <w:r w:rsidR="00D05B11">
                      <w:t>‬</w:t>
                    </w:r>
                    <w:r w:rsidR="00D05B11">
                      <w:t>‬</w:t>
                    </w:r>
                    <w:r>
                      <w:t>‬</w:t>
                    </w:r>
                    <w:r>
                      <w:t>‬</w:t>
                    </w:r>
                    <w:r>
                      <w:t>‬</w:t>
                    </w:r>
                    <w:r>
                      <w:t>‬</w:t>
                    </w:r>
                    <w:r>
                      <w:t>‬</w:t>
                    </w:r>
                    <w:r>
                      <w:t>‬</w:t>
                    </w:r>
                    <w:r>
                      <w:t>‬</w:t>
                    </w:r>
                    <w:r>
                      <w:t>‬</w:t>
                    </w:r>
                    <w:r>
                      <w:t>‬</w:t>
                    </w:r>
                    <w:r>
                      <w:t>‬</w:t>
                    </w:r>
                    <w:r>
                      <w:t>‬</w:t>
                    </w:r>
                    <w:r>
                      <w:t>‬</w:t>
                    </w:r>
                  </w:dir>
                </w:dir>
              </w:dir>
            </w:dir>
          </w:p>
        </w:tc>
        <w:tc>
          <w:tcPr>
            <w:tcW w:w="7088" w:type="dxa"/>
            <w:hideMark/>
          </w:tcPr>
          <w:p w14:paraId="226F294A" w14:textId="77777777" w:rsidR="00F64EB6" w:rsidRPr="00EB3A4B" w:rsidRDefault="00F64EB6" w:rsidP="00D80C3A">
            <w:pPr>
              <w:spacing w:after="0" w:line="240" w:lineRule="auto"/>
              <w:jc w:val="left"/>
              <w:rPr>
                <w:rFonts w:ascii="Arial" w:hAnsi="Arial"/>
                <w:color w:val="333333"/>
                <w:rtl/>
              </w:rPr>
            </w:pPr>
            <w:r w:rsidRPr="00EB3A4B">
              <w:rPr>
                <w:rFonts w:ascii="Arial" w:hAnsi="Arial"/>
                <w:color w:val="333333"/>
                <w:rtl/>
              </w:rPr>
              <w:t>תקן חשבונאות בינלאומי 34, סעיף 8(א)</w:t>
            </w:r>
          </w:p>
        </w:tc>
      </w:tr>
      <w:tr w:rsidR="00EB3A4B" w:rsidRPr="00EB3A4B" w14:paraId="52CBD499" w14:textId="77777777" w:rsidTr="00D11BF3">
        <w:tc>
          <w:tcPr>
            <w:tcW w:w="1985" w:type="dxa"/>
            <w:hideMark/>
          </w:tcPr>
          <w:p w14:paraId="2EB9D1E7" w14:textId="77777777" w:rsidR="00F64EB6" w:rsidRPr="00EB3A4B" w:rsidRDefault="00F64EB6" w:rsidP="00D80C3A">
            <w:pPr>
              <w:spacing w:after="0" w:line="240" w:lineRule="auto"/>
              <w:jc w:val="left"/>
              <w:rPr>
                <w:rFonts w:ascii="Arial" w:hAnsi="Arial"/>
                <w:color w:val="333333"/>
              </w:rPr>
            </w:pPr>
            <w:r w:rsidRPr="00EB3A4B">
              <w:rPr>
                <w:rFonts w:ascii="Arial" w:hAnsi="Arial"/>
                <w:color w:val="333333"/>
              </w:rPr>
              <w:t>15A</w:t>
            </w:r>
            <w:r w:rsidRPr="00EB3A4B">
              <w:rPr>
                <w:rFonts w:ascii="Arial" w:hAnsi="Arial"/>
                <w:color w:val="333333"/>
                <w:rtl/>
              </w:rPr>
              <w:t>.</w:t>
            </w:r>
            <w:r w:rsidRPr="00EB3A4B">
              <w:rPr>
                <w:rFonts w:ascii="Arial" w:hAnsi="Arial"/>
                <w:color w:val="333333"/>
              </w:rPr>
              <w:t xml:space="preserve"> IAS 34</w:t>
            </w:r>
          </w:p>
        </w:tc>
        <w:tc>
          <w:tcPr>
            <w:tcW w:w="7088" w:type="dxa"/>
            <w:hideMark/>
          </w:tcPr>
          <w:p w14:paraId="29B65446" w14:textId="77777777" w:rsidR="00F64EB6" w:rsidRPr="00EB3A4B" w:rsidRDefault="00F64EB6" w:rsidP="00D80C3A">
            <w:pPr>
              <w:spacing w:after="0" w:line="240" w:lineRule="auto"/>
              <w:jc w:val="left"/>
              <w:rPr>
                <w:rFonts w:ascii="Arial" w:hAnsi="Arial"/>
                <w:color w:val="333333"/>
                <w:rtl/>
              </w:rPr>
            </w:pPr>
            <w:r w:rsidRPr="00EB3A4B">
              <w:rPr>
                <w:rFonts w:ascii="Arial" w:hAnsi="Arial"/>
                <w:color w:val="333333"/>
                <w:rtl/>
              </w:rPr>
              <w:t>תקן חשבונאות בינלאומי 34, סעיף 15א</w:t>
            </w:r>
          </w:p>
        </w:tc>
      </w:tr>
      <w:tr w:rsidR="00EB3A4B" w:rsidRPr="00EB3A4B" w14:paraId="07CD89E8" w14:textId="77777777" w:rsidTr="00D11BF3">
        <w:tc>
          <w:tcPr>
            <w:tcW w:w="1985" w:type="dxa"/>
            <w:hideMark/>
          </w:tcPr>
          <w:p w14:paraId="70A7E33F" w14:textId="77777777" w:rsidR="00F64EB6" w:rsidRPr="00EB3A4B" w:rsidRDefault="00F64EB6" w:rsidP="00D80C3A">
            <w:pPr>
              <w:spacing w:after="0" w:line="240" w:lineRule="auto"/>
              <w:jc w:val="left"/>
              <w:rPr>
                <w:rFonts w:ascii="Arial" w:hAnsi="Arial"/>
                <w:color w:val="333333"/>
                <w:rtl/>
              </w:rPr>
            </w:pPr>
            <w:r w:rsidRPr="00EB3A4B">
              <w:rPr>
                <w:rFonts w:ascii="Arial" w:hAnsi="Arial"/>
                <w:color w:val="333333"/>
              </w:rPr>
              <w:t>IFRS 12.B14, B15</w:t>
            </w:r>
          </w:p>
        </w:tc>
        <w:tc>
          <w:tcPr>
            <w:tcW w:w="7088" w:type="dxa"/>
            <w:hideMark/>
          </w:tcPr>
          <w:p w14:paraId="73C5D6C7" w14:textId="77777777" w:rsidR="00F64EB6" w:rsidRPr="00EB3A4B" w:rsidRDefault="00F64EB6" w:rsidP="00D80C3A">
            <w:pPr>
              <w:spacing w:after="0" w:line="240" w:lineRule="auto"/>
              <w:jc w:val="left"/>
              <w:rPr>
                <w:rFonts w:ascii="Arial" w:hAnsi="Arial"/>
                <w:color w:val="333333"/>
              </w:rPr>
            </w:pPr>
            <w:r w:rsidRPr="00EB3A4B">
              <w:rPr>
                <w:rFonts w:ascii="Arial" w:hAnsi="Arial"/>
                <w:color w:val="333333"/>
                <w:rtl/>
              </w:rPr>
              <w:t>תקן דיווח כספי בינלאומי 12, סעיפים ב14 ו-ב15</w:t>
            </w:r>
          </w:p>
        </w:tc>
      </w:tr>
      <w:tr w:rsidR="00EB3A4B" w:rsidRPr="00EB3A4B" w14:paraId="6ECC1E46" w14:textId="77777777" w:rsidTr="00D11BF3">
        <w:tc>
          <w:tcPr>
            <w:tcW w:w="1985" w:type="dxa"/>
          </w:tcPr>
          <w:p w14:paraId="73303543" w14:textId="77777777" w:rsidR="00F37210" w:rsidRPr="00EB3A4B" w:rsidRDefault="00F37210" w:rsidP="00D80C3A">
            <w:pPr>
              <w:spacing w:after="0" w:line="240" w:lineRule="auto"/>
              <w:jc w:val="left"/>
              <w:rPr>
                <w:rFonts w:ascii="Arial" w:hAnsi="Arial"/>
                <w:color w:val="333333"/>
              </w:rPr>
            </w:pPr>
            <w:r w:rsidRPr="00EB3A4B">
              <w:rPr>
                <w:rFonts w:ascii="Arial" w:hAnsi="Arial"/>
                <w:color w:val="333333"/>
              </w:rPr>
              <w:t>IAS 7.16(</w:t>
            </w:r>
            <w:r w:rsidR="00F9739B" w:rsidRPr="00EB3A4B">
              <w:rPr>
                <w:rFonts w:ascii="Arial" w:hAnsi="Arial"/>
                <w:color w:val="333333"/>
              </w:rPr>
              <w:t>g)</w:t>
            </w:r>
            <w:r w:rsidRPr="00EB3A4B">
              <w:rPr>
                <w:rFonts w:ascii="Arial" w:hAnsi="Arial"/>
                <w:color w:val="333333"/>
              </w:rPr>
              <w:t>–(h)</w:t>
            </w:r>
          </w:p>
        </w:tc>
        <w:tc>
          <w:tcPr>
            <w:tcW w:w="7088" w:type="dxa"/>
          </w:tcPr>
          <w:p w14:paraId="1B783D15" w14:textId="1936B5D0" w:rsidR="00F37210" w:rsidRPr="00EB3A4B" w:rsidRDefault="00F37210" w:rsidP="00D80C3A">
            <w:pPr>
              <w:spacing w:after="0" w:line="240" w:lineRule="auto"/>
              <w:jc w:val="left"/>
              <w:rPr>
                <w:rFonts w:ascii="Arial" w:hAnsi="Arial"/>
                <w:color w:val="333333"/>
                <w:rtl/>
              </w:rPr>
            </w:pPr>
            <w:r w:rsidRPr="00EB3A4B">
              <w:rPr>
                <w:rFonts w:ascii="Arial" w:hAnsi="Arial"/>
                <w:color w:val="333333"/>
                <w:rtl/>
              </w:rPr>
              <w:t>תקן חשבונאות בינלאומי 7</w:t>
            </w:r>
            <w:r w:rsidR="00CD6411" w:rsidRPr="00EB3A4B">
              <w:rPr>
                <w:rFonts w:ascii="Arial" w:hAnsi="Arial" w:hint="cs"/>
                <w:color w:val="333333"/>
                <w:rtl/>
              </w:rPr>
              <w:t>,</w:t>
            </w:r>
            <w:r w:rsidRPr="00EB3A4B">
              <w:rPr>
                <w:rFonts w:ascii="Arial" w:hAnsi="Arial"/>
                <w:color w:val="333333"/>
                <w:rtl/>
              </w:rPr>
              <w:t xml:space="preserve"> </w:t>
            </w:r>
            <w:r w:rsidR="00D80C3A" w:rsidRPr="00EB3A4B">
              <w:rPr>
                <w:rFonts w:ascii="Arial" w:hAnsi="Arial" w:hint="cs"/>
                <w:color w:val="333333"/>
                <w:rtl/>
              </w:rPr>
              <w:t xml:space="preserve">סעיף </w:t>
            </w:r>
            <w:r w:rsidRPr="00EB3A4B">
              <w:rPr>
                <w:rFonts w:ascii="Arial" w:hAnsi="Arial"/>
                <w:color w:val="333333"/>
                <w:rtl/>
              </w:rPr>
              <w:t>16</w:t>
            </w:r>
            <w:r w:rsidR="00D80C3A" w:rsidRPr="00EB3A4B">
              <w:rPr>
                <w:rFonts w:ascii="Arial" w:hAnsi="Arial" w:hint="cs"/>
                <w:color w:val="333333"/>
                <w:rtl/>
              </w:rPr>
              <w:t xml:space="preserve"> סעיפים קטנים </w:t>
            </w:r>
            <w:r w:rsidRPr="00EB3A4B">
              <w:rPr>
                <w:rFonts w:ascii="Arial" w:hAnsi="Arial"/>
                <w:color w:val="333333"/>
                <w:rtl/>
              </w:rPr>
              <w:t>(ז) עד (ח)</w:t>
            </w:r>
          </w:p>
        </w:tc>
      </w:tr>
      <w:tr w:rsidR="00EB3A4B" w:rsidRPr="00EB3A4B" w14:paraId="28EE39B3" w14:textId="77777777" w:rsidTr="00D11BF3">
        <w:tc>
          <w:tcPr>
            <w:tcW w:w="1985" w:type="dxa"/>
          </w:tcPr>
          <w:p w14:paraId="539C48B5" w14:textId="149204D0" w:rsidR="00107E64" w:rsidRPr="00EB3A4B" w:rsidRDefault="002A545B" w:rsidP="00D80C3A">
            <w:pPr>
              <w:spacing w:after="0" w:line="240" w:lineRule="auto"/>
              <w:jc w:val="left"/>
              <w:rPr>
                <w:rFonts w:ascii="Arial" w:hAnsi="Arial"/>
                <w:color w:val="333333"/>
              </w:rPr>
            </w:pPr>
            <w:r w:rsidRPr="00EB3A4B">
              <w:rPr>
                <w:rFonts w:ascii="Arial" w:hAnsi="Arial"/>
                <w:color w:val="333333"/>
              </w:rPr>
              <w:t>IFRIC 17.</w:t>
            </w:r>
            <w:r w:rsidR="0057494A" w:rsidRPr="00EB3A4B">
              <w:rPr>
                <w:rFonts w:ascii="Arial" w:hAnsi="Arial"/>
                <w:color w:val="333333"/>
              </w:rPr>
              <w:t>15</w:t>
            </w:r>
          </w:p>
        </w:tc>
        <w:tc>
          <w:tcPr>
            <w:tcW w:w="7088" w:type="dxa"/>
          </w:tcPr>
          <w:p w14:paraId="2D9E31EE" w14:textId="6FEFE0E9" w:rsidR="00107E64" w:rsidRPr="00EB3A4B" w:rsidRDefault="00EF566D" w:rsidP="00D80C3A">
            <w:pPr>
              <w:spacing w:after="0" w:line="240" w:lineRule="auto"/>
              <w:jc w:val="left"/>
              <w:rPr>
                <w:rFonts w:ascii="Arial" w:hAnsi="Arial"/>
                <w:color w:val="333333"/>
              </w:rPr>
            </w:pPr>
            <w:r w:rsidRPr="00EB3A4B">
              <w:rPr>
                <w:rFonts w:ascii="Arial" w:hAnsi="Arial" w:hint="cs"/>
                <w:color w:val="333333"/>
                <w:rtl/>
              </w:rPr>
              <w:t xml:space="preserve">פרשנות </w:t>
            </w:r>
            <w:r w:rsidR="00CD6411" w:rsidRPr="00EB3A4B">
              <w:rPr>
                <w:rFonts w:ascii="Arial" w:hAnsi="Arial" w:hint="cs"/>
                <w:color w:val="333333"/>
                <w:rtl/>
              </w:rPr>
              <w:t xml:space="preserve">דיווח כספי בינלאומית </w:t>
            </w:r>
            <w:r w:rsidRPr="00EB3A4B">
              <w:rPr>
                <w:rFonts w:ascii="Arial" w:hAnsi="Arial" w:hint="cs"/>
                <w:color w:val="333333"/>
                <w:rtl/>
              </w:rPr>
              <w:t>מספר 17</w:t>
            </w:r>
            <w:r w:rsidR="00F57732" w:rsidRPr="00EB3A4B">
              <w:rPr>
                <w:rFonts w:ascii="Arial" w:hAnsi="Arial" w:hint="cs"/>
                <w:color w:val="333333"/>
                <w:rtl/>
              </w:rPr>
              <w:t>, סעיף 15</w:t>
            </w:r>
          </w:p>
        </w:tc>
      </w:tr>
      <w:tr w:rsidR="00EB3A4B" w:rsidRPr="00EB3A4B" w14:paraId="3A2AEA1C" w14:textId="77777777" w:rsidTr="00D11BF3">
        <w:tc>
          <w:tcPr>
            <w:tcW w:w="1985" w:type="dxa"/>
            <w:hideMark/>
          </w:tcPr>
          <w:p w14:paraId="27B266DB" w14:textId="77777777" w:rsidR="00F64EB6" w:rsidRPr="00EB3A4B" w:rsidRDefault="00F64EB6" w:rsidP="00D80C3A">
            <w:pPr>
              <w:spacing w:after="0" w:line="240" w:lineRule="auto"/>
              <w:jc w:val="left"/>
              <w:rPr>
                <w:rFonts w:ascii="Arial" w:hAnsi="Arial"/>
                <w:color w:val="333333"/>
                <w:rtl/>
              </w:rPr>
            </w:pPr>
            <w:r w:rsidRPr="00EB3A4B">
              <w:rPr>
                <w:rFonts w:ascii="Arial" w:hAnsi="Arial"/>
                <w:color w:val="333333"/>
                <w:rtl/>
              </w:rPr>
              <w:t>תקנה 5, 46</w:t>
            </w:r>
          </w:p>
        </w:tc>
        <w:tc>
          <w:tcPr>
            <w:tcW w:w="7088" w:type="dxa"/>
            <w:hideMark/>
          </w:tcPr>
          <w:p w14:paraId="0220AA1E" w14:textId="77777777" w:rsidR="00F64EB6" w:rsidRPr="00EB3A4B" w:rsidRDefault="00F64EB6" w:rsidP="00D80C3A">
            <w:pPr>
              <w:spacing w:after="0" w:line="240" w:lineRule="auto"/>
              <w:jc w:val="left"/>
              <w:rPr>
                <w:rFonts w:ascii="Arial" w:hAnsi="Arial"/>
                <w:color w:val="333333"/>
                <w:rtl/>
              </w:rPr>
            </w:pPr>
            <w:r w:rsidRPr="00EB3A4B">
              <w:rPr>
                <w:rFonts w:ascii="Arial" w:hAnsi="Arial"/>
                <w:color w:val="333333"/>
                <w:rtl/>
              </w:rPr>
              <w:t>תקנות 5 ו-46 לתקנות דוחות תקופתיים</w:t>
            </w:r>
          </w:p>
        </w:tc>
      </w:tr>
      <w:tr w:rsidR="00EB3A4B" w:rsidRPr="00EB3A4B" w14:paraId="4EDC265E" w14:textId="77777777" w:rsidTr="00D11BF3">
        <w:tc>
          <w:tcPr>
            <w:tcW w:w="1985" w:type="dxa"/>
          </w:tcPr>
          <w:p w14:paraId="16A9E6CF" w14:textId="587FA136" w:rsidR="00047566" w:rsidRPr="00EB3A4B" w:rsidRDefault="00AB3ECE" w:rsidP="00D80C3A">
            <w:pPr>
              <w:spacing w:after="0" w:line="240" w:lineRule="auto"/>
              <w:jc w:val="left"/>
              <w:rPr>
                <w:rFonts w:ascii="Arial" w:hAnsi="Arial"/>
                <w:color w:val="333333"/>
              </w:rPr>
            </w:pPr>
            <w:r>
              <w:rPr>
                <w:rFonts w:ascii="Arial" w:hAnsi="Arial" w:hint="cs"/>
                <w:color w:val="333333"/>
                <w:rtl/>
              </w:rPr>
              <w:t xml:space="preserve">עמדה </w:t>
            </w:r>
            <w:r w:rsidR="00B976E0" w:rsidRPr="00EB3A4B">
              <w:rPr>
                <w:rFonts w:ascii="Arial" w:hAnsi="Arial" w:hint="cs"/>
                <w:color w:val="333333"/>
              </w:rPr>
              <w:t xml:space="preserve"> </w:t>
            </w:r>
            <w:r w:rsidR="00B976E0" w:rsidRPr="00EB3A4B">
              <w:rPr>
                <w:rFonts w:ascii="Arial" w:hAnsi="Arial"/>
                <w:color w:val="333333"/>
              </w:rPr>
              <w:t>99-4</w:t>
            </w:r>
          </w:p>
        </w:tc>
        <w:tc>
          <w:tcPr>
            <w:tcW w:w="7088" w:type="dxa"/>
          </w:tcPr>
          <w:p w14:paraId="0F085CC8" w14:textId="76A0BFBF" w:rsidR="00047566" w:rsidRPr="00EB3A4B" w:rsidRDefault="00D80C3A" w:rsidP="00D80C3A">
            <w:pPr>
              <w:spacing w:after="0" w:line="240" w:lineRule="auto"/>
              <w:jc w:val="left"/>
              <w:rPr>
                <w:rFonts w:ascii="Arial" w:hAnsi="Arial"/>
                <w:color w:val="333333"/>
              </w:rPr>
            </w:pPr>
            <w:r w:rsidRPr="00EB3A4B">
              <w:rPr>
                <w:rFonts w:hint="cs"/>
                <w:color w:val="333333"/>
                <w:rtl/>
              </w:rPr>
              <w:t xml:space="preserve">עמדת סגל חשבונאית </w:t>
            </w:r>
            <w:r w:rsidR="00E92078" w:rsidRPr="00EB3A4B">
              <w:rPr>
                <w:color w:val="333333"/>
                <w:rtl/>
              </w:rPr>
              <w:t xml:space="preserve">מספר 99-4 </w:t>
            </w:r>
            <w:r w:rsidRPr="00EB3A4B">
              <w:rPr>
                <w:rFonts w:hint="cs"/>
                <w:color w:val="333333"/>
                <w:rtl/>
              </w:rPr>
              <w:t>של רשות ניירות ערך</w:t>
            </w:r>
          </w:p>
        </w:tc>
      </w:tr>
      <w:tr w:rsidR="006D77A7" w:rsidRPr="00EB3A4B" w14:paraId="74B2B780" w14:textId="77777777" w:rsidTr="00D11BF3">
        <w:tc>
          <w:tcPr>
            <w:tcW w:w="1985" w:type="dxa"/>
          </w:tcPr>
          <w:p w14:paraId="507D7C38" w14:textId="0A7B9083" w:rsidR="006D77A7" w:rsidRPr="00EB3A4B" w:rsidRDefault="006D77A7" w:rsidP="00D80C3A">
            <w:pPr>
              <w:spacing w:after="0" w:line="240" w:lineRule="auto"/>
              <w:jc w:val="left"/>
              <w:rPr>
                <w:rFonts w:ascii="Arial" w:hAnsi="Arial"/>
                <w:color w:val="333333"/>
              </w:rPr>
            </w:pPr>
            <w:r>
              <w:rPr>
                <w:rFonts w:ascii="Arial" w:hAnsi="Arial"/>
                <w:color w:val="333333"/>
              </w:rPr>
              <w:t>IU-03/</w:t>
            </w:r>
            <w:r w:rsidR="0017452F">
              <w:rPr>
                <w:rFonts w:ascii="Arial" w:hAnsi="Arial"/>
                <w:color w:val="333333"/>
              </w:rPr>
              <w:t>20</w:t>
            </w:r>
            <w:r>
              <w:rPr>
                <w:rFonts w:ascii="Arial" w:hAnsi="Arial"/>
                <w:color w:val="333333"/>
              </w:rPr>
              <w:t>22</w:t>
            </w:r>
          </w:p>
        </w:tc>
        <w:tc>
          <w:tcPr>
            <w:tcW w:w="7088" w:type="dxa"/>
          </w:tcPr>
          <w:p w14:paraId="79134E60" w14:textId="77CC3757" w:rsidR="006D77A7" w:rsidRPr="00EB3A4B" w:rsidDel="00D80C3A" w:rsidRDefault="006D77A7" w:rsidP="00D80C3A">
            <w:pPr>
              <w:spacing w:after="0" w:line="240" w:lineRule="auto"/>
              <w:jc w:val="left"/>
              <w:rPr>
                <w:color w:val="333333"/>
                <w:rtl/>
              </w:rPr>
            </w:pPr>
            <w:r>
              <w:rPr>
                <w:rFonts w:hint="cs"/>
                <w:color w:val="333333"/>
                <w:rtl/>
              </w:rPr>
              <w:t xml:space="preserve">החלטת הוועדה לפרשנויות של תקני הדיווח הכספי </w:t>
            </w:r>
            <w:r w:rsidR="00AB3ECE">
              <w:rPr>
                <w:rFonts w:hint="cs"/>
                <w:color w:val="333333"/>
                <w:rtl/>
              </w:rPr>
              <w:t>הבינלאומיים</w:t>
            </w:r>
            <w:r w:rsidR="00E507DB">
              <w:rPr>
                <w:rFonts w:hint="cs"/>
                <w:color w:val="333333"/>
                <w:rtl/>
              </w:rPr>
              <w:t xml:space="preserve"> שנכללה בפרסום </w:t>
            </w:r>
            <w:r w:rsidR="00D11BF3">
              <w:rPr>
                <w:color w:val="333333"/>
                <w:rtl/>
              </w:rPr>
              <w:br/>
            </w:r>
            <w:r w:rsidR="00E507DB">
              <w:rPr>
                <w:color w:val="333333"/>
              </w:rPr>
              <w:t>IFRIC</w:t>
            </w:r>
            <w:r w:rsidR="00675079" w:rsidRPr="00675079">
              <w:rPr>
                <w:color w:val="333333"/>
                <w:vertAlign w:val="superscript"/>
              </w:rPr>
              <w:t>®</w:t>
            </w:r>
            <w:r w:rsidR="00E507DB">
              <w:rPr>
                <w:color w:val="333333"/>
              </w:rPr>
              <w:t xml:space="preserve"> Update</w:t>
            </w:r>
            <w:r w:rsidR="00E507DB">
              <w:rPr>
                <w:rFonts w:hint="cs"/>
                <w:color w:val="333333"/>
                <w:rtl/>
              </w:rPr>
              <w:t xml:space="preserve"> לחודש מרץ 2022</w:t>
            </w:r>
          </w:p>
        </w:tc>
      </w:tr>
    </w:tbl>
    <w:p w14:paraId="1B640A45" w14:textId="77777777" w:rsidR="00F64EB6" w:rsidRPr="00EB3A4B" w:rsidRDefault="00F64EB6" w:rsidP="00DD7615">
      <w:pPr>
        <w:pStyle w:val="NoSpacing"/>
        <w:rPr>
          <w:color w:val="333333"/>
          <w:sz w:val="20"/>
          <w:rtl/>
        </w:rPr>
      </w:pPr>
    </w:p>
    <w:p w14:paraId="510C1317" w14:textId="45D23380" w:rsidR="00375D62" w:rsidRPr="00EB3A4B" w:rsidRDefault="00F64EB6" w:rsidP="00DD7615">
      <w:pPr>
        <w:spacing w:after="0" w:line="240" w:lineRule="auto"/>
        <w:rPr>
          <w:rFonts w:ascii="Arial" w:hAnsi="Arial"/>
          <w:color w:val="333333"/>
          <w:rtl/>
        </w:rPr>
      </w:pPr>
      <w:r w:rsidRPr="00EB3A4B">
        <w:rPr>
          <w:rFonts w:ascii="Arial" w:hAnsi="Arial"/>
          <w:color w:val="333333"/>
          <w:rtl/>
        </w:rPr>
        <w:t>ככלל, ההפניות מתייחסות לדרישות הצגה וגילוי בלבד. הפניות המתייחסות</w:t>
      </w:r>
      <w:r w:rsidR="00EB3A4B" w:rsidRPr="00EB3A4B">
        <w:rPr>
          <w:rFonts w:ascii="Arial" w:hAnsi="Arial" w:hint="cs"/>
          <w:color w:val="333333"/>
          <w:rtl/>
        </w:rPr>
        <w:t xml:space="preserve"> לדרישות הכרה</w:t>
      </w:r>
      <w:r w:rsidR="00C2731E">
        <w:rPr>
          <w:rFonts w:ascii="Arial" w:hAnsi="Arial" w:hint="cs"/>
          <w:color w:val="333333"/>
          <w:rtl/>
        </w:rPr>
        <w:t>, סיווג</w:t>
      </w:r>
      <w:r w:rsidR="00EB3A4B" w:rsidRPr="00EB3A4B">
        <w:rPr>
          <w:rFonts w:ascii="Arial" w:hAnsi="Arial" w:hint="cs"/>
          <w:color w:val="333333"/>
          <w:rtl/>
        </w:rPr>
        <w:t xml:space="preserve"> ומדידה</w:t>
      </w:r>
      <w:r w:rsidRPr="00EB3A4B">
        <w:rPr>
          <w:rFonts w:ascii="Arial" w:hAnsi="Arial"/>
          <w:color w:val="333333"/>
          <w:rtl/>
        </w:rPr>
        <w:t xml:space="preserve">, אשר נכללות בעיקרן במסגרת ביאור המדיניות החשבונאית, מופיעות </w:t>
      </w:r>
      <w:r w:rsidRPr="00EB3A4B">
        <w:rPr>
          <w:rFonts w:ascii="Arial" w:hAnsi="Arial"/>
          <w:i/>
          <w:iCs/>
          <w:color w:val="333333"/>
          <w:rtl/>
        </w:rPr>
        <w:t>בכתב נטוי</w:t>
      </w:r>
      <w:r w:rsidRPr="00EB3A4B">
        <w:rPr>
          <w:rFonts w:ascii="Arial" w:hAnsi="Arial"/>
          <w:color w:val="333333"/>
          <w:rtl/>
        </w:rPr>
        <w:t>.</w:t>
      </w:r>
    </w:p>
    <w:p w14:paraId="603E99C8" w14:textId="77777777" w:rsidR="00EB3A4B" w:rsidRPr="00EB3A4B" w:rsidRDefault="00EB3A4B" w:rsidP="00DD7615">
      <w:pPr>
        <w:spacing w:after="0" w:line="240" w:lineRule="auto"/>
        <w:rPr>
          <w:rFonts w:ascii="Arial" w:hAnsi="Arial"/>
          <w:color w:val="333333"/>
          <w:rtl/>
        </w:rPr>
      </w:pPr>
    </w:p>
    <w:p w14:paraId="51E3D75E" w14:textId="38B534DF" w:rsidR="00263402" w:rsidRPr="00DB41C4" w:rsidRDefault="00263402" w:rsidP="00DD7615">
      <w:pPr>
        <w:spacing w:after="0" w:line="240" w:lineRule="auto"/>
        <w:rPr>
          <w:rFonts w:ascii="Arial" w:hAnsi="Arial"/>
          <w:b/>
          <w:bCs/>
          <w:color w:val="333333"/>
          <w:sz w:val="22"/>
          <w:szCs w:val="22"/>
          <w:rtl/>
        </w:rPr>
      </w:pPr>
      <w:r w:rsidRPr="00DB41C4">
        <w:rPr>
          <w:rFonts w:ascii="Arial" w:hAnsi="Arial"/>
          <w:b/>
          <w:bCs/>
          <w:color w:val="333333"/>
          <w:sz w:val="22"/>
          <w:szCs w:val="22"/>
          <w:rtl/>
        </w:rPr>
        <w:t xml:space="preserve">הנחיות נוספות לקורא הדוחות הכספיים </w:t>
      </w:r>
      <w:r w:rsidR="00EB3A4B" w:rsidRPr="00DB41C4">
        <w:rPr>
          <w:rFonts w:ascii="Arial" w:hAnsi="Arial" w:hint="cs"/>
          <w:b/>
          <w:bCs/>
          <w:color w:val="333333"/>
          <w:sz w:val="22"/>
          <w:szCs w:val="22"/>
          <w:rtl/>
        </w:rPr>
        <w:t xml:space="preserve">ביניים </w:t>
      </w:r>
      <w:r w:rsidRPr="00DB41C4">
        <w:rPr>
          <w:rFonts w:ascii="Arial" w:hAnsi="Arial"/>
          <w:b/>
          <w:bCs/>
          <w:color w:val="333333"/>
          <w:sz w:val="22"/>
          <w:szCs w:val="22"/>
          <w:rtl/>
        </w:rPr>
        <w:t xml:space="preserve">התמציתיים </w:t>
      </w:r>
      <w:r w:rsidRPr="00DB41C4">
        <w:rPr>
          <w:rFonts w:ascii="Arial" w:hAnsi="Arial" w:hint="cs"/>
          <w:b/>
          <w:bCs/>
          <w:color w:val="333333"/>
          <w:sz w:val="22"/>
          <w:szCs w:val="22"/>
          <w:rtl/>
        </w:rPr>
        <w:t>לדוגמה</w:t>
      </w:r>
    </w:p>
    <w:p w14:paraId="72285985" w14:textId="77777777" w:rsidR="00EB3A4B" w:rsidRDefault="00EB3A4B" w:rsidP="00DD7615">
      <w:pPr>
        <w:spacing w:after="0" w:line="240" w:lineRule="auto"/>
        <w:rPr>
          <w:rFonts w:ascii="Arial" w:hAnsi="Arial"/>
          <w:color w:val="333333"/>
          <w:rtl/>
        </w:rPr>
      </w:pPr>
    </w:p>
    <w:p w14:paraId="2CCA1D59" w14:textId="40548674" w:rsidR="00263402" w:rsidRDefault="00263402" w:rsidP="00DD7615">
      <w:pPr>
        <w:spacing w:after="0" w:line="240" w:lineRule="auto"/>
        <w:rPr>
          <w:rFonts w:ascii="Arial" w:hAnsi="Arial"/>
          <w:color w:val="333333"/>
          <w:rtl/>
        </w:rPr>
      </w:pPr>
      <w:r w:rsidRPr="00EB3A4B">
        <w:rPr>
          <w:rFonts w:ascii="Arial" w:hAnsi="Arial"/>
          <w:color w:val="333333"/>
          <w:rtl/>
        </w:rPr>
        <w:t xml:space="preserve">במסגרת דוחות </w:t>
      </w:r>
      <w:r w:rsidR="00EB3A4B">
        <w:rPr>
          <w:rFonts w:ascii="Arial" w:hAnsi="Arial" w:hint="cs"/>
          <w:color w:val="333333"/>
          <w:rtl/>
        </w:rPr>
        <w:t xml:space="preserve">כספיים לדוגמה אלו </w:t>
      </w:r>
      <w:r w:rsidRPr="00EB3A4B">
        <w:rPr>
          <w:rFonts w:ascii="Arial" w:hAnsi="Arial"/>
          <w:color w:val="333333"/>
          <w:rtl/>
        </w:rPr>
        <w:t>נכללות תבניות מלל שונות הבאות להדגים גילויים מסוימים או הצגות מסוימות באופן הבא:</w:t>
      </w:r>
    </w:p>
    <w:p w14:paraId="1CEAE5F0" w14:textId="77777777" w:rsidR="001C04CE" w:rsidRPr="00EB3A4B" w:rsidRDefault="001C04CE" w:rsidP="00DD7615">
      <w:pPr>
        <w:spacing w:after="0" w:line="240" w:lineRule="auto"/>
        <w:rPr>
          <w:rFonts w:ascii="Arial" w:hAnsi="Arial"/>
          <w:color w:val="333333"/>
          <w:rtl/>
        </w:rPr>
      </w:pPr>
    </w:p>
    <w:p w14:paraId="60D49DE5" w14:textId="7637CCC0" w:rsidR="00263402" w:rsidRPr="00171CE0" w:rsidRDefault="00263402" w:rsidP="00E82827">
      <w:pPr>
        <w:numPr>
          <w:ilvl w:val="0"/>
          <w:numId w:val="15"/>
        </w:numPr>
        <w:spacing w:line="240" w:lineRule="auto"/>
        <w:ind w:left="567" w:hanging="567"/>
        <w:rPr>
          <w:rFonts w:ascii="Arial" w:eastAsia="Trebuchet MS" w:hAnsi="Arial"/>
          <w:color w:val="333333"/>
        </w:rPr>
      </w:pPr>
      <w:r w:rsidRPr="00171CE0">
        <w:rPr>
          <w:rFonts w:ascii="Arial" w:eastAsia="Trebuchet MS" w:hAnsi="Arial" w:hint="cs"/>
          <w:color w:val="333333"/>
          <w:rtl/>
        </w:rPr>
        <w:t>כאשר מודגמות מספר אפשרויות יישום בנושא מסוים, במסגרת הביאור המ</w:t>
      </w:r>
      <w:r w:rsidR="00A34933" w:rsidRPr="00171CE0">
        <w:rPr>
          <w:rFonts w:ascii="Arial" w:eastAsia="Trebuchet MS" w:hAnsi="Arial" w:hint="cs"/>
          <w:color w:val="333333"/>
          <w:rtl/>
        </w:rPr>
        <w:t>י</w:t>
      </w:r>
      <w:r w:rsidRPr="00171CE0">
        <w:rPr>
          <w:rFonts w:ascii="Arial" w:eastAsia="Trebuchet MS" w:hAnsi="Arial" w:hint="cs"/>
          <w:color w:val="333333"/>
          <w:rtl/>
        </w:rPr>
        <w:t xml:space="preserve">לולי </w:t>
      </w:r>
      <w:r w:rsidR="001C04CE" w:rsidRPr="00171CE0">
        <w:rPr>
          <w:rFonts w:ascii="Arial" w:eastAsia="Trebuchet MS" w:hAnsi="Arial" w:hint="cs"/>
          <w:color w:val="333333"/>
          <w:rtl/>
        </w:rPr>
        <w:t xml:space="preserve">נכלל </w:t>
      </w:r>
      <w:r w:rsidRPr="00171CE0">
        <w:rPr>
          <w:rFonts w:ascii="Arial" w:eastAsia="Trebuchet MS" w:hAnsi="Arial" w:hint="cs"/>
          <w:color w:val="333333"/>
          <w:rtl/>
        </w:rPr>
        <w:t xml:space="preserve">מלל חלופי אשר מוצג בתבנית המלל הבאה: </w:t>
      </w:r>
      <w:r w:rsidRPr="00171CE0">
        <w:rPr>
          <w:rFonts w:ascii="Arial" w:eastAsia="Trebuchet MS" w:hAnsi="Arial" w:hint="cs"/>
          <w:b/>
          <w:bCs/>
          <w:color w:val="333333"/>
          <w:rtl/>
        </w:rPr>
        <w:t>[</w:t>
      </w:r>
      <w:r w:rsidRPr="00171CE0">
        <w:rPr>
          <w:rFonts w:ascii="Arial" w:eastAsia="Trebuchet MS" w:hAnsi="Arial" w:hint="cs"/>
          <w:b/>
          <w:bCs/>
          <w:color w:val="333333"/>
          <w:u w:val="single"/>
          <w:rtl/>
        </w:rPr>
        <w:t>לחלופין:</w:t>
      </w:r>
      <w:r w:rsidRPr="00171CE0">
        <w:rPr>
          <w:rFonts w:ascii="Arial" w:eastAsia="Trebuchet MS" w:hAnsi="Arial" w:hint="cs"/>
          <w:color w:val="333333"/>
          <w:rtl/>
        </w:rPr>
        <w:t xml:space="preserve"> מלל חלופי</w:t>
      </w:r>
      <w:r w:rsidRPr="00171CE0">
        <w:rPr>
          <w:rFonts w:ascii="Arial" w:eastAsia="Trebuchet MS" w:hAnsi="Arial" w:hint="cs"/>
          <w:b/>
          <w:bCs/>
          <w:color w:val="333333"/>
          <w:rtl/>
        </w:rPr>
        <w:t>]</w:t>
      </w:r>
      <w:r w:rsidRPr="00171CE0">
        <w:rPr>
          <w:rFonts w:ascii="Arial" w:eastAsia="Trebuchet MS" w:hAnsi="Arial" w:hint="cs"/>
          <w:color w:val="333333"/>
          <w:rtl/>
        </w:rPr>
        <w:t xml:space="preserve">. לדוגמה: </w:t>
      </w:r>
      <w:r w:rsidRPr="00171CE0">
        <w:rPr>
          <w:rStyle w:val="Strong"/>
          <w:color w:val="333333"/>
          <w:rtl/>
        </w:rPr>
        <w:t>[</w:t>
      </w:r>
      <w:r w:rsidRPr="00171CE0">
        <w:rPr>
          <w:rFonts w:ascii="Arial" w:hAnsi="Arial"/>
          <w:b/>
          <w:bCs/>
          <w:color w:val="333333"/>
          <w:u w:val="single"/>
          <w:rtl/>
        </w:rPr>
        <w:t>לחלופין:</w:t>
      </w:r>
      <w:r w:rsidRPr="00171CE0">
        <w:rPr>
          <w:rFonts w:ascii="Arial" w:hAnsi="Arial"/>
          <w:color w:val="333333"/>
          <w:rtl/>
        </w:rPr>
        <w:t xml:space="preserve"> לא חזוי שחלק כלשהו של המוניטין שהוכר יהיה ניתן לניכוי לצור</w:t>
      </w:r>
      <w:r w:rsidR="001C04CE" w:rsidRPr="00171CE0">
        <w:rPr>
          <w:rFonts w:ascii="Arial" w:hAnsi="Arial" w:hint="cs"/>
          <w:color w:val="333333"/>
          <w:rtl/>
        </w:rPr>
        <w:t>כי</w:t>
      </w:r>
      <w:r w:rsidRPr="00171CE0">
        <w:rPr>
          <w:rFonts w:ascii="Arial" w:hAnsi="Arial"/>
          <w:color w:val="333333"/>
          <w:rtl/>
        </w:rPr>
        <w:t xml:space="preserve"> מס</w:t>
      </w:r>
      <w:r w:rsidRPr="00171CE0">
        <w:rPr>
          <w:rStyle w:val="Strong"/>
          <w:color w:val="333333"/>
          <w:rtl/>
        </w:rPr>
        <w:t>]</w:t>
      </w:r>
      <w:r w:rsidRPr="00171CE0">
        <w:rPr>
          <w:rFonts w:ascii="Arial" w:eastAsia="Trebuchet MS" w:hAnsi="Arial" w:hint="cs"/>
          <w:color w:val="333333"/>
          <w:rtl/>
        </w:rPr>
        <w:t>.</w:t>
      </w:r>
      <w:r w:rsidRPr="00171CE0">
        <w:rPr>
          <w:rFonts w:ascii="Arial" w:eastAsia="Trebuchet MS" w:hAnsi="Arial" w:hint="cs"/>
          <w:b/>
          <w:bCs/>
          <w:color w:val="333333"/>
          <w:rtl/>
        </w:rPr>
        <w:t xml:space="preserve"> </w:t>
      </w:r>
      <w:r w:rsidRPr="00171CE0">
        <w:rPr>
          <w:rFonts w:ascii="Arial" w:eastAsia="Trebuchet MS" w:hAnsi="Arial" w:hint="cs"/>
          <w:color w:val="333333"/>
          <w:rtl/>
        </w:rPr>
        <w:t>אותה תבנית יכולה לעיתים לכלול גם את המילים "</w:t>
      </w:r>
      <w:r w:rsidRPr="00171CE0">
        <w:rPr>
          <w:rFonts w:ascii="Arial" w:eastAsia="Trebuchet MS" w:hAnsi="Arial" w:hint="cs"/>
          <w:b/>
          <w:bCs/>
          <w:color w:val="333333"/>
          <w:rtl/>
        </w:rPr>
        <w:t>בנוסף</w:t>
      </w:r>
      <w:r w:rsidRPr="00171CE0">
        <w:rPr>
          <w:rFonts w:ascii="Arial" w:eastAsia="Trebuchet MS" w:hAnsi="Arial" w:hint="cs"/>
          <w:color w:val="333333"/>
          <w:rtl/>
        </w:rPr>
        <w:t>"</w:t>
      </w:r>
      <w:r w:rsidR="001C04CE" w:rsidRPr="00171CE0">
        <w:rPr>
          <w:rFonts w:ascii="Arial" w:eastAsia="Trebuchet MS" w:hAnsi="Arial" w:hint="cs"/>
          <w:color w:val="333333"/>
          <w:rtl/>
        </w:rPr>
        <w:t xml:space="preserve"> או</w:t>
      </w:r>
      <w:r w:rsidRPr="00171CE0">
        <w:rPr>
          <w:rFonts w:ascii="Arial" w:eastAsia="Trebuchet MS" w:hAnsi="Arial" w:hint="cs"/>
          <w:color w:val="333333"/>
          <w:rtl/>
        </w:rPr>
        <w:t xml:space="preserve"> "</w:t>
      </w:r>
      <w:r w:rsidRPr="00171CE0">
        <w:rPr>
          <w:rFonts w:ascii="Arial" w:eastAsia="Trebuchet MS" w:hAnsi="Arial" w:hint="cs"/>
          <w:b/>
          <w:bCs/>
          <w:color w:val="333333"/>
          <w:rtl/>
        </w:rPr>
        <w:t>לדוגמה</w:t>
      </w:r>
      <w:r w:rsidRPr="00171CE0">
        <w:rPr>
          <w:rFonts w:ascii="Arial" w:eastAsia="Trebuchet MS" w:hAnsi="Arial" w:hint="cs"/>
          <w:color w:val="333333"/>
          <w:rtl/>
        </w:rPr>
        <w:t>", או תיאור של המצב הרלוונטי לנסיבות ההדגמה או לשילוב של כל אחת מאפשרויות אל</w:t>
      </w:r>
      <w:r w:rsidR="001C04CE" w:rsidRPr="00171CE0">
        <w:rPr>
          <w:rFonts w:ascii="Arial" w:eastAsia="Trebuchet MS" w:hAnsi="Arial" w:hint="cs"/>
          <w:color w:val="333333"/>
          <w:rtl/>
        </w:rPr>
        <w:t>ו</w:t>
      </w:r>
      <w:r w:rsidRPr="00171CE0">
        <w:rPr>
          <w:rFonts w:ascii="Arial" w:eastAsia="Trebuchet MS" w:hAnsi="Arial" w:hint="cs"/>
          <w:color w:val="333333"/>
          <w:rtl/>
        </w:rPr>
        <w:t>, כולן או מקצתן, כאשר הדבר נדרש.</w:t>
      </w:r>
    </w:p>
    <w:p w14:paraId="5209B034" w14:textId="391F07E6" w:rsidR="00375D62" w:rsidRPr="00EB3A4B" w:rsidRDefault="00263402" w:rsidP="00E82827">
      <w:pPr>
        <w:numPr>
          <w:ilvl w:val="0"/>
          <w:numId w:val="15"/>
        </w:numPr>
        <w:spacing w:line="240" w:lineRule="auto"/>
        <w:ind w:left="567" w:hanging="567"/>
        <w:rPr>
          <w:rFonts w:ascii="Arial" w:hAnsi="Arial"/>
          <w:color w:val="333333"/>
          <w:rtl/>
        </w:rPr>
      </w:pPr>
      <w:r w:rsidRPr="00EB3A4B">
        <w:rPr>
          <w:rFonts w:ascii="Arial" w:eastAsia="Trebuchet MS" w:hAnsi="Arial" w:hint="cs"/>
          <w:color w:val="333333"/>
          <w:rtl/>
        </w:rPr>
        <w:t xml:space="preserve">כאשר קיימת דרישת גילוי בתקן או בתקנה או שהדבר נדרש לצורך שלמות המלל, ודרישה זו לא הודגמה באופן מילולי או כמותי או שהדרישה הודגמה אך סברנו כי קיימת חשיבות לפרט את דרישת הגילוי, דרישת גילוי זו נכללה בדוחות </w:t>
      </w:r>
      <w:r w:rsidR="001C04CE">
        <w:rPr>
          <w:rFonts w:ascii="Arial" w:eastAsia="Trebuchet MS" w:hAnsi="Arial" w:hint="cs"/>
          <w:color w:val="333333"/>
          <w:rtl/>
        </w:rPr>
        <w:t xml:space="preserve">הכספיים לדוגמה אלו </w:t>
      </w:r>
      <w:r w:rsidRPr="00EB3A4B">
        <w:rPr>
          <w:rFonts w:ascii="Arial" w:eastAsia="Trebuchet MS" w:hAnsi="Arial" w:hint="cs"/>
          <w:color w:val="333333"/>
          <w:rtl/>
        </w:rPr>
        <w:t>בתבנית המלל הבאה: [</w:t>
      </w:r>
      <w:r w:rsidRPr="001C04CE">
        <w:rPr>
          <w:rStyle w:val="SubtleReference"/>
          <w:rFonts w:hint="cs"/>
          <w:rtl/>
        </w:rPr>
        <w:t>דרישת גילוי</w:t>
      </w:r>
      <w:r w:rsidRPr="00EB3A4B">
        <w:rPr>
          <w:rFonts w:ascii="Arial" w:eastAsia="Trebuchet MS" w:hAnsi="Arial" w:hint="cs"/>
          <w:color w:val="333333"/>
          <w:rtl/>
        </w:rPr>
        <w:t xml:space="preserve">]. לדוגמה: </w:t>
      </w:r>
      <w:r w:rsidRPr="00EB3A4B">
        <w:rPr>
          <w:rFonts w:ascii="Arial" w:hAnsi="Arial"/>
          <w:color w:val="333333"/>
          <w:rtl/>
        </w:rPr>
        <w:t>[</w:t>
      </w:r>
      <w:r w:rsidRPr="001C04CE">
        <w:rPr>
          <w:rStyle w:val="SubtleReference"/>
          <w:rtl/>
        </w:rPr>
        <w:t xml:space="preserve">יינתן גילוי </w:t>
      </w:r>
      <w:r w:rsidR="001C04CE">
        <w:rPr>
          <w:rStyle w:val="SubtleReference"/>
          <w:rFonts w:hint="cs"/>
          <w:rtl/>
        </w:rPr>
        <w:t>ל</w:t>
      </w:r>
      <w:r w:rsidRPr="001C04CE">
        <w:rPr>
          <w:rStyle w:val="SubtleReference"/>
          <w:rtl/>
        </w:rPr>
        <w:t>שינויים מהותיים שחלו במהות היחסים של החברה עם החברה הכלולה במהלך התקופה.</w:t>
      </w:r>
      <w:r w:rsidRPr="00EB3A4B">
        <w:rPr>
          <w:rFonts w:ascii="Arial" w:hAnsi="Arial"/>
          <w:color w:val="333333"/>
          <w:rtl/>
        </w:rPr>
        <w:t>]</w:t>
      </w:r>
      <w:r w:rsidRPr="00EB3A4B">
        <w:rPr>
          <w:rFonts w:ascii="Arial" w:eastAsia="Trebuchet MS" w:hAnsi="Arial" w:hint="cs"/>
          <w:color w:val="333333"/>
          <w:rtl/>
        </w:rPr>
        <w:t xml:space="preserve"> יצוין כי בעת הכנת דוחות</w:t>
      </w:r>
      <w:r w:rsidR="001C04CE">
        <w:rPr>
          <w:rFonts w:ascii="Arial" w:eastAsia="Trebuchet MS" w:hAnsi="Arial" w:hint="cs"/>
          <w:color w:val="333333"/>
          <w:rtl/>
        </w:rPr>
        <w:t>יה הכספיים</w:t>
      </w:r>
      <w:r w:rsidRPr="00EB3A4B">
        <w:rPr>
          <w:rFonts w:ascii="Arial" w:eastAsia="Trebuchet MS" w:hAnsi="Arial" w:hint="cs"/>
          <w:color w:val="333333"/>
          <w:rtl/>
        </w:rPr>
        <w:t xml:space="preserve">, על החברה להתייחס לכל הוראות הגילוי הרלוונטיות לגביה, לרבות כאלה שלא הודגמו בדוחות הכספיים </w:t>
      </w:r>
      <w:r w:rsidR="001C04CE">
        <w:rPr>
          <w:rFonts w:ascii="Arial" w:eastAsia="Trebuchet MS" w:hAnsi="Arial" w:hint="cs"/>
          <w:color w:val="333333"/>
          <w:rtl/>
        </w:rPr>
        <w:t xml:space="preserve">ביניים </w:t>
      </w:r>
      <w:r w:rsidRPr="00EB3A4B">
        <w:rPr>
          <w:rFonts w:ascii="Arial" w:eastAsia="Trebuchet MS" w:hAnsi="Arial"/>
          <w:color w:val="333333"/>
          <w:rtl/>
        </w:rPr>
        <w:t xml:space="preserve">התמציתיים </w:t>
      </w:r>
      <w:r w:rsidRPr="00EB3A4B">
        <w:rPr>
          <w:rFonts w:ascii="Arial" w:eastAsia="Trebuchet MS" w:hAnsi="Arial" w:hint="cs"/>
          <w:color w:val="333333"/>
          <w:rtl/>
        </w:rPr>
        <w:t>לדוגמה באופן מילולי או כמותי.</w:t>
      </w:r>
    </w:p>
    <w:p w14:paraId="3D33231C" w14:textId="784F74DF" w:rsidR="00196EA7" w:rsidRPr="00196EA7" w:rsidRDefault="00196EA7" w:rsidP="00196EA7">
      <w:pPr>
        <w:pStyle w:val="Heading1"/>
        <w:rPr>
          <w:rtl/>
        </w:rPr>
      </w:pPr>
      <w:bookmarkStart w:id="10" w:name="_Toc220916086"/>
      <w:bookmarkStart w:id="11" w:name="_Toc226448087"/>
      <w:bookmarkStart w:id="12" w:name="_Toc226450538"/>
      <w:r w:rsidRPr="00196EA7">
        <w:rPr>
          <w:rStyle w:val="Strong"/>
          <w:b/>
          <w:bCs/>
          <w:szCs w:val="32"/>
          <w:rtl/>
        </w:rPr>
        <w:lastRenderedPageBreak/>
        <w:t>חברה מדווחת לדוגמה בע"מ</w:t>
      </w:r>
      <w:r w:rsidRPr="00196EA7">
        <w:rPr>
          <w:rStyle w:val="Strong"/>
          <w:b/>
          <w:bCs/>
          <w:szCs w:val="32"/>
          <w:rtl/>
        </w:rPr>
        <w:br/>
        <w:t xml:space="preserve">דוח </w:t>
      </w:r>
      <w:r w:rsidRPr="0046523A">
        <w:rPr>
          <w:rStyle w:val="Strong"/>
          <w:b/>
          <w:bCs/>
          <w:szCs w:val="32"/>
          <w:rtl/>
        </w:rPr>
        <w:t>רבעוני</w:t>
      </w:r>
      <w:r w:rsidRPr="00196EA7">
        <w:rPr>
          <w:rStyle w:val="Strong"/>
          <w:b/>
          <w:bCs/>
          <w:szCs w:val="32"/>
          <w:rtl/>
        </w:rPr>
        <w:t xml:space="preserve"> ליום 30 ביוני </w:t>
      </w:r>
      <w:r w:rsidRPr="00196EA7">
        <w:rPr>
          <w:rStyle w:val="Strong"/>
          <w:b/>
          <w:bCs/>
          <w:szCs w:val="32"/>
        </w:rPr>
        <w:fldChar w:fldCharType="begin" w:fldLock="1"/>
      </w:r>
      <w:r w:rsidRPr="00196EA7">
        <w:rPr>
          <w:rStyle w:val="Strong"/>
          <w:b/>
          <w:bCs/>
          <w:szCs w:val="32"/>
        </w:rPr>
        <w:instrText xml:space="preserve"> DOCPROPERTY  CY  \* MERGEFORMAT </w:instrText>
      </w:r>
      <w:r w:rsidRPr="00196EA7">
        <w:rPr>
          <w:rStyle w:val="Strong"/>
          <w:b/>
          <w:bCs/>
          <w:szCs w:val="32"/>
        </w:rPr>
        <w:fldChar w:fldCharType="separate"/>
      </w:r>
      <w:r w:rsidR="00D3002D">
        <w:rPr>
          <w:rStyle w:val="Strong"/>
          <w:b/>
          <w:bCs/>
          <w:szCs w:val="32"/>
        </w:rPr>
        <w:t>2026</w:t>
      </w:r>
      <w:r w:rsidRPr="00196EA7">
        <w:rPr>
          <w:rStyle w:val="Strong"/>
          <w:b/>
          <w:bCs/>
          <w:szCs w:val="32"/>
        </w:rPr>
        <w:fldChar w:fldCharType="end"/>
      </w:r>
      <w:bookmarkStart w:id="13" w:name="_Ref221708085"/>
      <w:r w:rsidRPr="00196EA7">
        <w:rPr>
          <w:rStyle w:val="FootnoteReference"/>
          <w:b w:val="0"/>
          <w:bCs w:val="0"/>
          <w:color w:val="333333"/>
          <w:sz w:val="32"/>
          <w:szCs w:val="32"/>
          <w:rtl/>
        </w:rPr>
        <w:footnoteReference w:id="2"/>
      </w:r>
      <w:bookmarkEnd w:id="10"/>
      <w:bookmarkEnd w:id="11"/>
      <w:bookmarkEnd w:id="12"/>
      <w:bookmarkEnd w:id="13"/>
    </w:p>
    <w:p w14:paraId="6F5E1C0F" w14:textId="77777777" w:rsidR="00196EA7" w:rsidRDefault="00196EA7" w:rsidP="00196EA7">
      <w:pPr>
        <w:spacing w:after="0" w:line="240" w:lineRule="auto"/>
        <w:rPr>
          <w:rFonts w:ascii="Arial" w:hAnsi="Arial"/>
          <w:color w:val="333333"/>
          <w:rtl/>
        </w:rPr>
      </w:pPr>
    </w:p>
    <w:p w14:paraId="3C180089" w14:textId="77777777" w:rsidR="00196EA7" w:rsidRPr="00196EA7" w:rsidRDefault="00196EA7" w:rsidP="00196EA7">
      <w:pPr>
        <w:spacing w:after="0" w:line="240" w:lineRule="auto"/>
        <w:rPr>
          <w:rFonts w:ascii="Arial" w:hAnsi="Arial"/>
          <w:color w:val="333333"/>
        </w:rPr>
      </w:pPr>
    </w:p>
    <w:p w14:paraId="66CDC9C9" w14:textId="279B7D58" w:rsidR="00F64EB6" w:rsidRDefault="00F64EB6" w:rsidP="00196EA7">
      <w:pPr>
        <w:spacing w:after="0" w:line="240" w:lineRule="auto"/>
        <w:rPr>
          <w:rStyle w:val="Strong"/>
          <w:color w:val="333333"/>
          <w:rtl/>
        </w:rPr>
      </w:pPr>
      <w:r w:rsidRPr="00196EA7">
        <w:rPr>
          <w:rStyle w:val="Strong"/>
          <w:color w:val="333333"/>
          <w:rtl/>
        </w:rPr>
        <w:t xml:space="preserve">מספר הבהרות לעניין דוח </w:t>
      </w:r>
      <w:r w:rsidR="00196EA7">
        <w:rPr>
          <w:rStyle w:val="Strong"/>
          <w:rFonts w:hint="cs"/>
          <w:color w:val="333333"/>
          <w:rtl/>
        </w:rPr>
        <w:t xml:space="preserve">רבעוני </w:t>
      </w:r>
      <w:r w:rsidRPr="00196EA7">
        <w:rPr>
          <w:rStyle w:val="Strong"/>
          <w:color w:val="333333"/>
          <w:rtl/>
        </w:rPr>
        <w:t>זה:</w:t>
      </w:r>
    </w:p>
    <w:p w14:paraId="1ABDCD8B" w14:textId="77777777" w:rsidR="00196EA7" w:rsidRPr="00196EA7" w:rsidRDefault="00196EA7" w:rsidP="00196EA7">
      <w:pPr>
        <w:spacing w:after="0" w:line="240" w:lineRule="auto"/>
        <w:rPr>
          <w:rStyle w:val="Strong"/>
          <w:color w:val="333333"/>
          <w:rtl/>
        </w:rPr>
      </w:pPr>
    </w:p>
    <w:p w14:paraId="7FC303B3" w14:textId="47E87362" w:rsidR="00F64EB6" w:rsidRDefault="00F64EB6" w:rsidP="00196EA7">
      <w:pPr>
        <w:pStyle w:val="ListNumber"/>
        <w:numPr>
          <w:ilvl w:val="0"/>
          <w:numId w:val="0"/>
        </w:numPr>
        <w:spacing w:after="0" w:line="240" w:lineRule="auto"/>
        <w:rPr>
          <w:rFonts w:ascii="Arial" w:hAnsi="Arial"/>
          <w:color w:val="333333"/>
          <w:rtl/>
        </w:rPr>
      </w:pPr>
      <w:r w:rsidRPr="00196EA7">
        <w:rPr>
          <w:rFonts w:ascii="Arial" w:hAnsi="Arial"/>
          <w:color w:val="333333"/>
          <w:rtl/>
        </w:rPr>
        <w:t xml:space="preserve">נוסף </w:t>
      </w:r>
      <w:r w:rsidR="00196EA7">
        <w:rPr>
          <w:rFonts w:ascii="Arial" w:hAnsi="Arial" w:hint="cs"/>
          <w:color w:val="333333"/>
          <w:rtl/>
        </w:rPr>
        <w:t>על ה</w:t>
      </w:r>
      <w:r w:rsidRPr="00196EA7">
        <w:rPr>
          <w:rFonts w:ascii="Arial" w:hAnsi="Arial"/>
          <w:color w:val="333333"/>
          <w:rtl/>
        </w:rPr>
        <w:t>פרקים הכלולים בדוח</w:t>
      </w:r>
      <w:r w:rsidR="00196EA7">
        <w:rPr>
          <w:rFonts w:ascii="Arial" w:hAnsi="Arial" w:hint="cs"/>
          <w:color w:val="333333"/>
          <w:rtl/>
        </w:rPr>
        <w:t xml:space="preserve">ות כספיים </w:t>
      </w:r>
      <w:r w:rsidR="00941405">
        <w:rPr>
          <w:rFonts w:ascii="Arial" w:hAnsi="Arial" w:hint="cs"/>
          <w:color w:val="333333"/>
          <w:rtl/>
        </w:rPr>
        <w:t xml:space="preserve">ביניים </w:t>
      </w:r>
      <w:r w:rsidR="00196EA7">
        <w:rPr>
          <w:rFonts w:ascii="Arial" w:hAnsi="Arial" w:hint="cs"/>
          <w:color w:val="333333"/>
          <w:rtl/>
        </w:rPr>
        <w:t>לדוגמה אלו</w:t>
      </w:r>
      <w:r w:rsidRPr="00196EA7">
        <w:rPr>
          <w:rFonts w:ascii="Arial" w:hAnsi="Arial"/>
          <w:color w:val="333333"/>
          <w:rtl/>
        </w:rPr>
        <w:t>, יש להתייחס גם</w:t>
      </w:r>
      <w:r w:rsidR="00196EA7">
        <w:rPr>
          <w:rFonts w:ascii="Arial" w:hAnsi="Arial" w:hint="cs"/>
          <w:color w:val="333333"/>
          <w:rtl/>
        </w:rPr>
        <w:t>, ככל שרלוונטי</w:t>
      </w:r>
      <w:r w:rsidRPr="00196EA7">
        <w:rPr>
          <w:rFonts w:ascii="Arial" w:hAnsi="Arial"/>
          <w:color w:val="333333"/>
          <w:rtl/>
        </w:rPr>
        <w:t>:</w:t>
      </w:r>
    </w:p>
    <w:p w14:paraId="2E5E683E" w14:textId="77777777" w:rsidR="00196EA7" w:rsidRPr="00196EA7" w:rsidRDefault="00196EA7" w:rsidP="00196EA7">
      <w:pPr>
        <w:pStyle w:val="ListNumber"/>
        <w:numPr>
          <w:ilvl w:val="0"/>
          <w:numId w:val="0"/>
        </w:numPr>
        <w:spacing w:after="0" w:line="240" w:lineRule="auto"/>
        <w:rPr>
          <w:rFonts w:ascii="Arial" w:hAnsi="Arial"/>
          <w:color w:val="333333"/>
          <w:rtl/>
        </w:rPr>
      </w:pPr>
    </w:p>
    <w:p w14:paraId="7771E881" w14:textId="0C19C4D1" w:rsidR="00F64EB6" w:rsidRDefault="00F64EB6" w:rsidP="00E82827">
      <w:pPr>
        <w:pStyle w:val="ListParagraph"/>
        <w:numPr>
          <w:ilvl w:val="1"/>
          <w:numId w:val="1"/>
        </w:numPr>
        <w:spacing w:line="240" w:lineRule="auto"/>
        <w:ind w:left="567" w:hanging="567"/>
        <w:contextualSpacing w:val="0"/>
        <w:rPr>
          <w:rFonts w:ascii="Arial" w:hAnsi="Arial"/>
          <w:color w:val="333333"/>
        </w:rPr>
      </w:pPr>
      <w:r w:rsidRPr="00196EA7">
        <w:rPr>
          <w:rStyle w:val="Strong"/>
          <w:color w:val="333333"/>
          <w:rtl/>
        </w:rPr>
        <w:t>לעדכון מידע שהובא בדוח התקופתי</w:t>
      </w:r>
      <w:r w:rsidRPr="00196EA7">
        <w:rPr>
          <w:rFonts w:ascii="Arial" w:hAnsi="Arial"/>
          <w:color w:val="333333"/>
          <w:rtl/>
        </w:rPr>
        <w:t xml:space="preserve"> </w:t>
      </w:r>
      <w:r w:rsidR="00DE25C7">
        <w:rPr>
          <w:rFonts w:ascii="Arial" w:hAnsi="Arial" w:hint="cs"/>
          <w:color w:val="333333"/>
          <w:rtl/>
        </w:rPr>
        <w:t>–</w:t>
      </w:r>
      <w:r w:rsidRPr="00196EA7">
        <w:rPr>
          <w:rFonts w:ascii="Arial" w:hAnsi="Arial"/>
          <w:color w:val="333333"/>
          <w:rtl/>
        </w:rPr>
        <w:t xml:space="preserve"> בהתאם לתקנה 39א לתקנות דוחות תקופתיים, יש להביא גם כל שינוי או חידוש מהותיים אשר אירעו בעסקי החברה בכל עניין שיש לתארו בדוח התקופתי.</w:t>
      </w:r>
    </w:p>
    <w:p w14:paraId="67F18E14" w14:textId="7B948C08" w:rsidR="00F64EB6" w:rsidRDefault="00F64EB6" w:rsidP="00E82827">
      <w:pPr>
        <w:pStyle w:val="ListParagraph"/>
        <w:numPr>
          <w:ilvl w:val="1"/>
          <w:numId w:val="1"/>
        </w:numPr>
        <w:spacing w:line="240" w:lineRule="auto"/>
        <w:ind w:left="567" w:hanging="567"/>
        <w:contextualSpacing w:val="0"/>
        <w:rPr>
          <w:rFonts w:ascii="Arial" w:hAnsi="Arial"/>
          <w:color w:val="333333"/>
        </w:rPr>
      </w:pPr>
      <w:r w:rsidRPr="00196EA7">
        <w:rPr>
          <w:rFonts w:ascii="Arial" w:hAnsi="Arial"/>
          <w:bCs/>
          <w:color w:val="333333"/>
          <w:rtl/>
        </w:rPr>
        <w:t>לצירוף הערכות שווי מהותיות מאוד</w:t>
      </w:r>
      <w:r w:rsidR="00EA47CE" w:rsidRPr="00196EA7">
        <w:rPr>
          <w:rFonts w:ascii="Arial" w:hAnsi="Arial"/>
          <w:bCs/>
          <w:color w:val="333333"/>
          <w:rtl/>
        </w:rPr>
        <w:t xml:space="preserve"> (לרבות קביעה כי אין צורך בשינוי ערכם של נתונים)</w:t>
      </w:r>
      <w:r w:rsidR="00EA47CE" w:rsidRPr="00196EA7">
        <w:rPr>
          <w:rFonts w:ascii="Arial" w:hAnsi="Arial"/>
          <w:color w:val="333333"/>
          <w:rtl/>
        </w:rPr>
        <w:t xml:space="preserve"> </w:t>
      </w:r>
      <w:r w:rsidRPr="00196EA7">
        <w:rPr>
          <w:rFonts w:ascii="Arial" w:hAnsi="Arial"/>
          <w:color w:val="333333"/>
          <w:rtl/>
        </w:rPr>
        <w:t xml:space="preserve">בהתאם לתקנה 49 לתקנות </w:t>
      </w:r>
      <w:r w:rsidRPr="00826AED">
        <w:rPr>
          <w:rFonts w:ascii="Arial" w:hAnsi="Arial"/>
          <w:color w:val="333333"/>
          <w:rtl/>
        </w:rPr>
        <w:t>דוחות</w:t>
      </w:r>
      <w:r w:rsidRPr="00196EA7">
        <w:rPr>
          <w:rFonts w:ascii="Arial" w:hAnsi="Arial"/>
          <w:color w:val="333333"/>
          <w:rtl/>
        </w:rPr>
        <w:t xml:space="preserve"> תקופתיים (המקימ</w:t>
      </w:r>
      <w:r w:rsidR="00196EA7">
        <w:rPr>
          <w:rFonts w:ascii="Arial" w:hAnsi="Arial" w:hint="cs"/>
          <w:color w:val="333333"/>
          <w:rtl/>
        </w:rPr>
        <w:t>ה</w:t>
      </w:r>
      <w:r w:rsidRPr="00196EA7">
        <w:rPr>
          <w:rFonts w:ascii="Arial" w:hAnsi="Arial"/>
          <w:color w:val="333333"/>
          <w:rtl/>
        </w:rPr>
        <w:t xml:space="preserve"> חובה לצירוף מכוח שני מצבים שונים).</w:t>
      </w:r>
    </w:p>
    <w:p w14:paraId="38E480CA" w14:textId="048794E6" w:rsidR="00F64EB6" w:rsidRPr="00196EA7" w:rsidRDefault="00F64EB6" w:rsidP="00DB41C4">
      <w:pPr>
        <w:pStyle w:val="ListBullet3"/>
        <w:spacing w:line="240" w:lineRule="auto"/>
        <w:ind w:left="851" w:hanging="284"/>
        <w:contextualSpacing w:val="0"/>
        <w:rPr>
          <w:rFonts w:ascii="Arial" w:hAnsi="Arial"/>
          <w:color w:val="333333"/>
          <w:rtl/>
        </w:rPr>
      </w:pPr>
      <w:r w:rsidRPr="00196EA7">
        <w:rPr>
          <w:rFonts w:ascii="Arial" w:hAnsi="Arial"/>
          <w:color w:val="333333"/>
          <w:rtl/>
        </w:rPr>
        <w:t xml:space="preserve">לעניין הגדרת הערכת שווי מהותית מאוד, </w:t>
      </w:r>
      <w:r w:rsidR="00215FAA" w:rsidRPr="00196EA7">
        <w:rPr>
          <w:rFonts w:ascii="Arial" w:hAnsi="Arial"/>
          <w:color w:val="333333"/>
          <w:rtl/>
        </w:rPr>
        <w:t>ראו</w:t>
      </w:r>
      <w:r w:rsidRPr="00196EA7">
        <w:rPr>
          <w:rFonts w:ascii="Arial" w:hAnsi="Arial"/>
          <w:color w:val="333333"/>
          <w:rtl/>
        </w:rPr>
        <w:t xml:space="preserve"> עמדה משפטית מספר 105-23: </w:t>
      </w:r>
      <w:r w:rsidRPr="00196EA7">
        <w:rPr>
          <w:rFonts w:ascii="Arial" w:hAnsi="Arial"/>
          <w:i/>
          <w:iCs/>
          <w:color w:val="333333"/>
          <w:rtl/>
        </w:rPr>
        <w:t>פרמטרים לבחינת מהותיות הערכות שווי</w:t>
      </w:r>
      <w:r w:rsidRPr="00196EA7">
        <w:rPr>
          <w:rFonts w:ascii="Arial" w:hAnsi="Arial"/>
          <w:color w:val="333333"/>
          <w:rtl/>
        </w:rPr>
        <w:t xml:space="preserve"> שפרסמה רשות ניירות ערך וכן הבהרה לעמדה המשפטית שפרסמה רשות ניירות ערך כשאלות ותשובות.</w:t>
      </w:r>
    </w:p>
    <w:p w14:paraId="312D91F6" w14:textId="70BBC727" w:rsidR="00F64EB6" w:rsidRDefault="00F64EB6" w:rsidP="00DB41C4">
      <w:pPr>
        <w:pStyle w:val="ListBullet3"/>
        <w:spacing w:line="240" w:lineRule="auto"/>
        <w:ind w:left="851" w:hanging="284"/>
        <w:contextualSpacing w:val="0"/>
        <w:rPr>
          <w:rFonts w:ascii="Arial" w:hAnsi="Arial"/>
          <w:color w:val="333333"/>
        </w:rPr>
      </w:pPr>
      <w:r w:rsidRPr="00196EA7">
        <w:rPr>
          <w:rFonts w:ascii="Arial" w:hAnsi="Arial"/>
          <w:color w:val="333333"/>
          <w:rtl/>
        </w:rPr>
        <w:t xml:space="preserve">לעניין גילוי </w:t>
      </w:r>
      <w:r w:rsidR="00196EA7">
        <w:rPr>
          <w:rFonts w:ascii="Arial" w:hAnsi="Arial" w:hint="cs"/>
          <w:color w:val="333333"/>
          <w:rtl/>
        </w:rPr>
        <w:t>ל</w:t>
      </w:r>
      <w:r w:rsidRPr="00196EA7">
        <w:rPr>
          <w:rFonts w:ascii="Arial" w:hAnsi="Arial"/>
          <w:color w:val="333333"/>
          <w:rtl/>
        </w:rPr>
        <w:t>קיומה של תלות בין מעריך השווי לבין החברה ו</w:t>
      </w:r>
      <w:r w:rsidR="00196EA7">
        <w:rPr>
          <w:rFonts w:ascii="Arial" w:hAnsi="Arial" w:hint="cs"/>
          <w:color w:val="333333"/>
          <w:rtl/>
        </w:rPr>
        <w:t xml:space="preserve">לעניין </w:t>
      </w:r>
      <w:r w:rsidRPr="00196EA7">
        <w:rPr>
          <w:rFonts w:ascii="Arial" w:hAnsi="Arial"/>
          <w:color w:val="333333"/>
          <w:rtl/>
        </w:rPr>
        <w:t xml:space="preserve">גילוי </w:t>
      </w:r>
      <w:r w:rsidR="00196EA7">
        <w:rPr>
          <w:rFonts w:ascii="Arial" w:hAnsi="Arial" w:hint="cs"/>
          <w:color w:val="333333"/>
          <w:rtl/>
        </w:rPr>
        <w:t xml:space="preserve">לגבי </w:t>
      </w:r>
      <w:r w:rsidRPr="00196EA7">
        <w:rPr>
          <w:rFonts w:ascii="Arial" w:hAnsi="Arial"/>
          <w:color w:val="333333"/>
          <w:rtl/>
        </w:rPr>
        <w:t xml:space="preserve">מעריך שווי שהערכותיו מהותיות מאוד לחברה, </w:t>
      </w:r>
      <w:r w:rsidR="00215FAA" w:rsidRPr="00196EA7">
        <w:rPr>
          <w:rFonts w:ascii="Arial" w:hAnsi="Arial"/>
          <w:color w:val="333333"/>
          <w:rtl/>
        </w:rPr>
        <w:t>ראו</w:t>
      </w:r>
      <w:r w:rsidRPr="00196EA7">
        <w:rPr>
          <w:rFonts w:ascii="Arial" w:hAnsi="Arial"/>
          <w:color w:val="333333"/>
          <w:rtl/>
        </w:rPr>
        <w:t xml:space="preserve"> עמדה משפטית </w:t>
      </w:r>
      <w:r w:rsidR="00196EA7">
        <w:rPr>
          <w:rFonts w:ascii="Arial" w:hAnsi="Arial" w:hint="cs"/>
          <w:color w:val="333333"/>
          <w:rtl/>
        </w:rPr>
        <w:t xml:space="preserve">מספר </w:t>
      </w:r>
      <w:r w:rsidRPr="00196EA7">
        <w:rPr>
          <w:rFonts w:ascii="Arial" w:hAnsi="Arial"/>
          <w:color w:val="333333"/>
          <w:rtl/>
        </w:rPr>
        <w:t>105-30</w:t>
      </w:r>
      <w:r w:rsidR="00196EA7">
        <w:rPr>
          <w:rFonts w:ascii="Arial" w:hAnsi="Arial" w:hint="cs"/>
          <w:color w:val="333333"/>
          <w:rtl/>
        </w:rPr>
        <w:t>.</w:t>
      </w:r>
    </w:p>
    <w:p w14:paraId="3C455645" w14:textId="5A46D68E" w:rsidR="00F64EB6" w:rsidRDefault="00120142" w:rsidP="00E82827">
      <w:pPr>
        <w:pStyle w:val="ListParagraph"/>
        <w:numPr>
          <w:ilvl w:val="1"/>
          <w:numId w:val="1"/>
        </w:numPr>
        <w:spacing w:line="240" w:lineRule="auto"/>
        <w:ind w:left="567" w:hanging="567"/>
        <w:contextualSpacing w:val="0"/>
        <w:rPr>
          <w:rFonts w:ascii="Arial" w:hAnsi="Arial"/>
          <w:color w:val="333333"/>
        </w:rPr>
      </w:pPr>
      <w:r>
        <w:rPr>
          <w:rFonts w:ascii="Arial" w:hAnsi="Arial" w:hint="cs"/>
          <w:bCs/>
          <w:color w:val="333333"/>
          <w:rtl/>
        </w:rPr>
        <w:t>ל</w:t>
      </w:r>
      <w:r w:rsidR="00F64EB6" w:rsidRPr="00196EA7">
        <w:rPr>
          <w:rFonts w:ascii="Arial" w:hAnsi="Arial"/>
          <w:bCs/>
          <w:color w:val="333333"/>
          <w:rtl/>
        </w:rPr>
        <w:t>דוח מצבת התחייבויות לפי מועדי פירעון</w:t>
      </w:r>
      <w:r w:rsidR="00F64EB6" w:rsidRPr="00196EA7">
        <w:rPr>
          <w:rFonts w:ascii="Arial" w:hAnsi="Arial"/>
          <w:color w:val="333333"/>
          <w:rtl/>
        </w:rPr>
        <w:t xml:space="preserve"> בהתאם לתקנה 38ה לתקנות דוחות תקופתיים.</w:t>
      </w:r>
    </w:p>
    <w:p w14:paraId="4B0B6EFB" w14:textId="438224B4" w:rsidR="00F64EB6" w:rsidRDefault="00196EA7" w:rsidP="00E82827">
      <w:pPr>
        <w:pStyle w:val="ListParagraph"/>
        <w:numPr>
          <w:ilvl w:val="1"/>
          <w:numId w:val="1"/>
        </w:numPr>
        <w:spacing w:after="0" w:line="240" w:lineRule="auto"/>
        <w:ind w:left="567" w:hanging="567"/>
        <w:contextualSpacing w:val="0"/>
        <w:rPr>
          <w:rFonts w:ascii="Arial" w:hAnsi="Arial"/>
          <w:color w:val="333333"/>
        </w:rPr>
      </w:pPr>
      <w:r>
        <w:rPr>
          <w:rFonts w:ascii="Arial" w:hAnsi="Arial" w:hint="cs"/>
          <w:bCs/>
          <w:color w:val="333333"/>
          <w:rtl/>
        </w:rPr>
        <w:t>ל</w:t>
      </w:r>
      <w:r w:rsidR="00F64EB6" w:rsidRPr="00196EA7">
        <w:rPr>
          <w:rFonts w:ascii="Arial" w:hAnsi="Arial"/>
          <w:bCs/>
          <w:color w:val="333333"/>
          <w:rtl/>
        </w:rPr>
        <w:t>נכס נפט מפיק</w:t>
      </w:r>
      <w:r w:rsidR="00F64EB6" w:rsidRPr="00CD7405">
        <w:rPr>
          <w:rStyle w:val="FootnoteReference"/>
          <w:b/>
          <w:bCs/>
          <w:color w:val="333333"/>
          <w:sz w:val="20"/>
          <w:szCs w:val="20"/>
          <w:rtl/>
        </w:rPr>
        <w:footnoteReference w:id="3"/>
      </w:r>
      <w:r>
        <w:rPr>
          <w:rFonts w:ascii="Arial" w:hAnsi="Arial" w:hint="cs"/>
          <w:bCs/>
          <w:color w:val="333333"/>
          <w:rtl/>
        </w:rPr>
        <w:t xml:space="preserve"> </w:t>
      </w:r>
      <w:r w:rsidR="00DE25C7">
        <w:rPr>
          <w:rFonts w:ascii="Arial" w:hAnsi="Arial" w:hint="cs"/>
          <w:color w:val="333333"/>
          <w:rtl/>
        </w:rPr>
        <w:t>–</w:t>
      </w:r>
      <w:r w:rsidR="00F64EB6" w:rsidRPr="00196EA7">
        <w:rPr>
          <w:rFonts w:ascii="Arial" w:hAnsi="Arial"/>
          <w:color w:val="333333"/>
          <w:rtl/>
        </w:rPr>
        <w:t xml:space="preserve"> בהתאם לתקנה 38ו לתקנות דוחות תקופתיים, לכל הפחות, יובאו פרטים בדבר כל אחד מנכסי הנפט המפיקים שמחזיק התאגיד כמפורט בחלק ג לתוספת האחת</w:t>
      </w:r>
      <w:r>
        <w:rPr>
          <w:rFonts w:ascii="Arial" w:hAnsi="Arial" w:hint="cs"/>
          <w:color w:val="333333"/>
          <w:rtl/>
        </w:rPr>
        <w:t>-</w:t>
      </w:r>
      <w:r w:rsidR="00F64EB6" w:rsidRPr="00196EA7">
        <w:rPr>
          <w:rFonts w:ascii="Arial" w:hAnsi="Arial"/>
          <w:color w:val="333333"/>
          <w:rtl/>
        </w:rPr>
        <w:t>עשרה לתקנות דוחות תקופתיים.</w:t>
      </w:r>
    </w:p>
    <w:p w14:paraId="3DCAE521" w14:textId="77777777" w:rsidR="00196EA7" w:rsidRPr="00120142" w:rsidRDefault="00196EA7" w:rsidP="00196EA7">
      <w:pPr>
        <w:spacing w:after="0" w:line="240" w:lineRule="auto"/>
        <w:rPr>
          <w:rFonts w:ascii="Arial" w:hAnsi="Arial"/>
          <w:color w:val="333333"/>
          <w:rtl/>
        </w:rPr>
      </w:pPr>
    </w:p>
    <w:p w14:paraId="10AD6BD4" w14:textId="4F428627" w:rsidR="00F64EB6" w:rsidRPr="00196EA7" w:rsidRDefault="00F64EB6" w:rsidP="00196EA7">
      <w:pPr>
        <w:pStyle w:val="ListNumber"/>
        <w:numPr>
          <w:ilvl w:val="0"/>
          <w:numId w:val="0"/>
        </w:numPr>
        <w:spacing w:after="0" w:line="240" w:lineRule="auto"/>
        <w:rPr>
          <w:rFonts w:ascii="Arial" w:hAnsi="Arial"/>
          <w:color w:val="333333"/>
        </w:rPr>
      </w:pPr>
      <w:r w:rsidRPr="00196EA7">
        <w:rPr>
          <w:rFonts w:ascii="Arial" w:hAnsi="Arial"/>
          <w:color w:val="333333"/>
          <w:rtl/>
        </w:rPr>
        <w:t xml:space="preserve">חברה תיתן גילוי </w:t>
      </w:r>
      <w:r w:rsidR="00464C77">
        <w:rPr>
          <w:rFonts w:ascii="Arial" w:hAnsi="Arial" w:hint="cs"/>
          <w:color w:val="333333"/>
          <w:rtl/>
        </w:rPr>
        <w:t>ל</w:t>
      </w:r>
      <w:r w:rsidRPr="00196EA7">
        <w:rPr>
          <w:rFonts w:ascii="Arial" w:hAnsi="Arial"/>
          <w:color w:val="333333"/>
          <w:rtl/>
        </w:rPr>
        <w:t>היותה תאגיד קטן</w:t>
      </w:r>
      <w:r w:rsidRPr="00196EA7">
        <w:rPr>
          <w:rStyle w:val="FootnoteReference"/>
          <w:color w:val="333333"/>
          <w:sz w:val="20"/>
          <w:szCs w:val="20"/>
          <w:rtl/>
        </w:rPr>
        <w:footnoteReference w:id="4"/>
      </w:r>
      <w:r w:rsidRPr="00196EA7">
        <w:rPr>
          <w:rFonts w:ascii="Arial" w:hAnsi="Arial"/>
          <w:color w:val="333333"/>
          <w:rtl/>
        </w:rPr>
        <w:t xml:space="preserve">. כמו כן, אם </w:t>
      </w:r>
      <w:r w:rsidR="00464C77">
        <w:rPr>
          <w:rFonts w:ascii="Arial" w:hAnsi="Arial" w:hint="cs"/>
          <w:color w:val="333333"/>
          <w:rtl/>
        </w:rPr>
        <w:t xml:space="preserve">בחרה </w:t>
      </w:r>
      <w:r w:rsidRPr="00196EA7">
        <w:rPr>
          <w:rFonts w:ascii="Arial" w:hAnsi="Arial"/>
          <w:color w:val="333333"/>
          <w:rtl/>
        </w:rPr>
        <w:t>החברה שלא לדווח לפי ההקלות שניתנו לתאגידים קטנים לפי תקנה 5ד לתקנות דוחות תקופתיים, כולן או חלקן, היא תיתן גילוי להקלות שהיא בחרה שלא ליישם. גילויים אל</w:t>
      </w:r>
      <w:r w:rsidR="001C04CE" w:rsidRPr="00196EA7">
        <w:rPr>
          <w:rFonts w:ascii="Arial" w:hAnsi="Arial" w:hint="cs"/>
          <w:color w:val="333333"/>
          <w:rtl/>
        </w:rPr>
        <w:t>ו</w:t>
      </w:r>
      <w:r w:rsidRPr="00196EA7">
        <w:rPr>
          <w:rFonts w:ascii="Arial" w:hAnsi="Arial"/>
          <w:color w:val="333333"/>
          <w:rtl/>
        </w:rPr>
        <w:t xml:space="preserve"> יובאו בהבלטה בעמוד הראשון של הדוח הרבעוני/החצי-שנתי.</w:t>
      </w:r>
      <w:r w:rsidR="00464C77">
        <w:rPr>
          <w:rFonts w:ascii="Arial" w:hAnsi="Arial" w:hint="cs"/>
          <w:color w:val="333333"/>
          <w:rtl/>
        </w:rPr>
        <w:t xml:space="preserve"> </w:t>
      </w:r>
    </w:p>
    <w:p w14:paraId="680E52EB" w14:textId="77777777" w:rsidR="00F64EB6" w:rsidRPr="004C5FA3" w:rsidRDefault="00F64EB6" w:rsidP="00015C9C">
      <w:pPr>
        <w:rPr>
          <w:rFonts w:ascii="Arial" w:hAnsi="Arial"/>
          <w:rtl/>
        </w:rPr>
      </w:pPr>
      <w:bookmarkStart w:id="14" w:name="_Toc6475647"/>
      <w:bookmarkStart w:id="15" w:name="_Toc6272659"/>
      <w:r w:rsidRPr="004C5FA3">
        <w:rPr>
          <w:rFonts w:ascii="Arial" w:hAnsi="Arial"/>
          <w:rtl/>
        </w:rPr>
        <w:br w:type="page"/>
      </w:r>
    </w:p>
    <w:p w14:paraId="088FF656" w14:textId="0B04F548" w:rsidR="00F64EB6" w:rsidRPr="00CD6411" w:rsidRDefault="00F64EB6" w:rsidP="00EB3A4B">
      <w:pPr>
        <w:pStyle w:val="Heading1"/>
        <w:rPr>
          <w:rtl/>
        </w:rPr>
      </w:pPr>
      <w:bookmarkStart w:id="16" w:name="_Toc29832804"/>
      <w:bookmarkStart w:id="17" w:name="_Toc33623508"/>
      <w:bookmarkStart w:id="18" w:name="_Toc33623604"/>
      <w:bookmarkStart w:id="19" w:name="_Toc35762965"/>
      <w:bookmarkStart w:id="20" w:name="_Toc36376899"/>
      <w:bookmarkStart w:id="21" w:name="_Toc37001785"/>
      <w:bookmarkStart w:id="22" w:name="_Toc37001998"/>
      <w:bookmarkStart w:id="23" w:name="_Toc220916087"/>
      <w:bookmarkStart w:id="24" w:name="_Toc226448088"/>
      <w:bookmarkStart w:id="25" w:name="_Toc226450539"/>
      <w:r w:rsidRPr="00CD6411">
        <w:rPr>
          <w:rtl/>
        </w:rPr>
        <w:lastRenderedPageBreak/>
        <w:t xml:space="preserve">דוח הדירקטוריון ליום 30 ביוני </w:t>
      </w:r>
      <w:fldSimple w:instr=" DOCPROPERTY  CY  \* MERGEFORMAT " w:fldLock="1">
        <w:bookmarkEnd w:id="14"/>
        <w:bookmarkEnd w:id="15"/>
        <w:bookmarkEnd w:id="16"/>
        <w:r w:rsidR="00D3002D">
          <w:t>2026</w:t>
        </w:r>
        <w:bookmarkEnd w:id="17"/>
        <w:bookmarkEnd w:id="18"/>
        <w:bookmarkEnd w:id="19"/>
        <w:bookmarkEnd w:id="20"/>
        <w:bookmarkEnd w:id="21"/>
        <w:bookmarkEnd w:id="22"/>
        <w:bookmarkEnd w:id="23"/>
        <w:bookmarkEnd w:id="24"/>
        <w:bookmarkEnd w:id="25"/>
      </w:fldSimple>
    </w:p>
    <w:p w14:paraId="08BAC419" w14:textId="77777777" w:rsidR="00C57E7A" w:rsidRDefault="00C57E7A" w:rsidP="00C57E7A">
      <w:pPr>
        <w:spacing w:after="0" w:line="240" w:lineRule="auto"/>
        <w:rPr>
          <w:rFonts w:ascii="Arial" w:hAnsi="Arial"/>
          <w:color w:val="333333"/>
          <w:rtl/>
        </w:rPr>
      </w:pPr>
    </w:p>
    <w:p w14:paraId="5823875B" w14:textId="77777777" w:rsidR="00C57E7A" w:rsidRDefault="00C57E7A" w:rsidP="00C57E7A">
      <w:pPr>
        <w:spacing w:after="0" w:line="240" w:lineRule="auto"/>
        <w:rPr>
          <w:rFonts w:ascii="Arial" w:hAnsi="Arial"/>
          <w:color w:val="333333"/>
          <w:rtl/>
        </w:rPr>
      </w:pPr>
    </w:p>
    <w:p w14:paraId="15EA097A" w14:textId="10F39709" w:rsidR="00F64EB6" w:rsidRPr="00C57E7A" w:rsidRDefault="00F64EB6" w:rsidP="00C57E7A">
      <w:pPr>
        <w:spacing w:after="0" w:line="240" w:lineRule="auto"/>
        <w:rPr>
          <w:rFonts w:ascii="Arial" w:hAnsi="Arial"/>
          <w:color w:val="333333"/>
        </w:rPr>
      </w:pPr>
      <w:r w:rsidRPr="00C57E7A">
        <w:rPr>
          <w:rFonts w:ascii="Arial" w:hAnsi="Arial"/>
          <w:color w:val="333333"/>
          <w:rtl/>
        </w:rPr>
        <w:t>דוח הדירקטוריון ייערך בהתאם לתקנה 48 לתקנות דוחות תקופתיים.</w:t>
      </w:r>
    </w:p>
    <w:p w14:paraId="29CBF2C4" w14:textId="77777777" w:rsidR="00C57E7A" w:rsidRDefault="00C57E7A" w:rsidP="00C57E7A">
      <w:pPr>
        <w:spacing w:after="0" w:line="240" w:lineRule="auto"/>
        <w:rPr>
          <w:rFonts w:ascii="Arial" w:hAnsi="Arial"/>
          <w:color w:val="333333"/>
          <w:rtl/>
        </w:rPr>
      </w:pPr>
    </w:p>
    <w:p w14:paraId="49DBC134" w14:textId="6357D690" w:rsidR="00C57E7A" w:rsidRDefault="00F64EB6" w:rsidP="00C57E7A">
      <w:pPr>
        <w:spacing w:after="0" w:line="240" w:lineRule="auto"/>
        <w:rPr>
          <w:rFonts w:ascii="Arial" w:hAnsi="Arial"/>
          <w:color w:val="333333"/>
          <w:rtl/>
        </w:rPr>
      </w:pPr>
      <w:r w:rsidRPr="00C57E7A">
        <w:rPr>
          <w:rFonts w:ascii="Arial" w:hAnsi="Arial"/>
          <w:color w:val="333333"/>
          <w:rtl/>
        </w:rPr>
        <w:t>כמו כן, יש לבחון פרסומים נוספים (הנחיות, עמדות משפטיות וכיו"ב) שפרסמה רשות ניירות ערך אשר יכולה להיות להם השפעה על פרק זה.</w:t>
      </w:r>
    </w:p>
    <w:p w14:paraId="4E7A44B1" w14:textId="0DF912CC" w:rsidR="00F64EB6" w:rsidRPr="004C5FA3" w:rsidRDefault="00F64EB6" w:rsidP="00C57E7A">
      <w:pPr>
        <w:spacing w:after="0" w:line="240" w:lineRule="auto"/>
        <w:rPr>
          <w:rFonts w:ascii="Arial" w:hAnsi="Arial"/>
          <w:rtl/>
        </w:rPr>
      </w:pPr>
      <w:bookmarkStart w:id="26" w:name="_Toc6272660"/>
      <w:bookmarkStart w:id="27" w:name="_Toc6475648"/>
      <w:r w:rsidRPr="004C5FA3">
        <w:rPr>
          <w:rFonts w:ascii="Arial" w:hAnsi="Arial"/>
          <w:rtl/>
        </w:rPr>
        <w:br w:type="page"/>
      </w:r>
    </w:p>
    <w:p w14:paraId="70298B5C" w14:textId="0998AE15" w:rsidR="00F64EB6" w:rsidRPr="00CD6411" w:rsidRDefault="00F64EB6" w:rsidP="002A7C9B">
      <w:pPr>
        <w:pStyle w:val="Heading1"/>
        <w:rPr>
          <w:rtl/>
        </w:rPr>
      </w:pPr>
      <w:bookmarkStart w:id="28" w:name="_Toc29832805"/>
      <w:bookmarkStart w:id="29" w:name="_Toc33623509"/>
      <w:bookmarkStart w:id="30" w:name="_Toc33623605"/>
      <w:bookmarkStart w:id="31" w:name="_Toc35762966"/>
      <w:bookmarkStart w:id="32" w:name="_Toc36376900"/>
      <w:bookmarkStart w:id="33" w:name="_Toc37001786"/>
      <w:bookmarkStart w:id="34" w:name="_Toc37001999"/>
      <w:bookmarkStart w:id="35" w:name="_Toc220916088"/>
      <w:bookmarkStart w:id="36" w:name="_Toc226448089"/>
      <w:bookmarkStart w:id="37" w:name="_Toc226450540"/>
      <w:r w:rsidRPr="00CD6411">
        <w:rPr>
          <w:rtl/>
        </w:rPr>
        <w:lastRenderedPageBreak/>
        <w:t xml:space="preserve">דוחות </w:t>
      </w:r>
      <w:r w:rsidRPr="007F511B">
        <w:rPr>
          <w:rtl/>
        </w:rPr>
        <w:t>כספיים</w:t>
      </w:r>
      <w:r w:rsidRPr="00CD6411">
        <w:rPr>
          <w:rtl/>
        </w:rPr>
        <w:t xml:space="preserve"> </w:t>
      </w:r>
      <w:r w:rsidR="00C93B3D">
        <w:rPr>
          <w:rFonts w:hint="cs"/>
          <w:rtl/>
        </w:rPr>
        <w:t xml:space="preserve">ביניים </w:t>
      </w:r>
      <w:r w:rsidRPr="00CD6411">
        <w:rPr>
          <w:rtl/>
        </w:rPr>
        <w:t>תמציתיים ליום 30 ביוני ‏</w:t>
      </w:r>
      <w:r w:rsidRPr="00CD6411">
        <w:rPr>
          <w:cs/>
        </w:rPr>
        <w:t>‎</w:t>
      </w:r>
      <w:fldSimple w:instr=" DOCPROPERTY  CY  \* MERGEFORMAT " w:fldLock="1">
        <w:r w:rsidR="00D3002D">
          <w:t>2026</w:t>
        </w:r>
      </w:fldSimple>
      <w:r w:rsidRPr="00CD6411">
        <w:rPr>
          <w:sz w:val="20"/>
          <w:szCs w:val="20"/>
          <w:cs/>
        </w:rPr>
        <w:t>‎</w:t>
      </w:r>
      <w:bookmarkEnd w:id="26"/>
      <w:bookmarkEnd w:id="27"/>
      <w:bookmarkEnd w:id="28"/>
      <w:bookmarkEnd w:id="29"/>
      <w:bookmarkEnd w:id="30"/>
      <w:bookmarkEnd w:id="31"/>
      <w:bookmarkEnd w:id="32"/>
      <w:bookmarkEnd w:id="33"/>
      <w:bookmarkEnd w:id="34"/>
      <w:r w:rsidR="002A7C9B">
        <w:rPr>
          <w:sz w:val="20"/>
          <w:szCs w:val="20"/>
          <w:rtl/>
        </w:rPr>
        <w:br/>
      </w:r>
      <w:r w:rsidRPr="00CD6411">
        <w:rPr>
          <w:rtl/>
          <w:cs/>
        </w:rPr>
        <w:t>(בלתי מבוקר)</w:t>
      </w:r>
      <w:bookmarkEnd w:id="35"/>
      <w:bookmarkEnd w:id="36"/>
      <w:bookmarkEnd w:id="37"/>
    </w:p>
    <w:p w14:paraId="485A51D4" w14:textId="77777777" w:rsidR="002A7C9B" w:rsidRPr="0046523A" w:rsidRDefault="002A7C9B" w:rsidP="00C93B3D">
      <w:pPr>
        <w:spacing w:after="0" w:line="240" w:lineRule="auto"/>
        <w:ind w:left="567" w:hanging="567"/>
        <w:rPr>
          <w:rStyle w:val="Strong"/>
          <w:color w:val="333333"/>
          <w:rtl/>
        </w:rPr>
      </w:pPr>
    </w:p>
    <w:p w14:paraId="5DFE5E98" w14:textId="77777777" w:rsidR="00C93B3D" w:rsidRPr="0046523A" w:rsidRDefault="00C93B3D" w:rsidP="00C93B3D">
      <w:pPr>
        <w:spacing w:after="0" w:line="240" w:lineRule="auto"/>
        <w:ind w:left="567" w:hanging="567"/>
        <w:rPr>
          <w:rStyle w:val="Strong"/>
          <w:color w:val="333333"/>
          <w:rtl/>
        </w:rPr>
      </w:pPr>
    </w:p>
    <w:p w14:paraId="04D42A22" w14:textId="2C4A203A" w:rsidR="00F64EB6" w:rsidRPr="009F7F23" w:rsidRDefault="00F64EB6" w:rsidP="009F7F23">
      <w:pPr>
        <w:spacing w:after="0" w:line="240" w:lineRule="auto"/>
        <w:rPr>
          <w:b/>
          <w:bCs/>
          <w:color w:val="333333"/>
          <w:rtl/>
        </w:rPr>
      </w:pPr>
      <w:r w:rsidRPr="009F7F23">
        <w:rPr>
          <w:b/>
          <w:bCs/>
          <w:color w:val="333333"/>
          <w:rtl/>
        </w:rPr>
        <w:t>מספר הבהרות לעניין הדוחות הכספיים:</w:t>
      </w:r>
    </w:p>
    <w:p w14:paraId="440910C5" w14:textId="77777777" w:rsidR="002A7C9B" w:rsidRPr="0046523A" w:rsidRDefault="002A7C9B" w:rsidP="00C93B3D">
      <w:pPr>
        <w:spacing w:after="0" w:line="240" w:lineRule="auto"/>
        <w:ind w:left="567" w:hanging="567"/>
        <w:rPr>
          <w:rStyle w:val="Strong"/>
          <w:color w:val="333333"/>
          <w:rtl/>
        </w:rPr>
      </w:pPr>
    </w:p>
    <w:p w14:paraId="5A61086E" w14:textId="5FAE22FF" w:rsidR="00F64EB6" w:rsidRPr="0046523A" w:rsidRDefault="00F64EB6"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הדוחות </w:t>
      </w:r>
      <w:r w:rsidRPr="007F511B">
        <w:rPr>
          <w:rFonts w:ascii="Arial" w:hAnsi="Arial"/>
          <w:color w:val="333333"/>
          <w:rtl/>
        </w:rPr>
        <w:t>הכספיים</w:t>
      </w:r>
      <w:r w:rsidRPr="0046523A">
        <w:rPr>
          <w:rFonts w:ascii="Arial" w:hAnsi="Arial"/>
          <w:color w:val="333333"/>
          <w:rtl/>
        </w:rPr>
        <w:t xml:space="preserve"> </w:t>
      </w:r>
      <w:r w:rsidR="00D94D87" w:rsidRPr="0046523A">
        <w:rPr>
          <w:rFonts w:ascii="Arial" w:hAnsi="Arial" w:hint="cs"/>
          <w:color w:val="333333"/>
          <w:rtl/>
        </w:rPr>
        <w:t xml:space="preserve">ביניים </w:t>
      </w:r>
      <w:r w:rsidRPr="0046523A">
        <w:rPr>
          <w:rFonts w:ascii="Arial" w:hAnsi="Arial"/>
          <w:color w:val="333333"/>
          <w:rtl/>
        </w:rPr>
        <w:t xml:space="preserve">התמציתיים לדוגמה ערוכים במתכונת </w:t>
      </w:r>
      <w:r w:rsidRPr="0046523A">
        <w:rPr>
          <w:rStyle w:val="Strong"/>
          <w:color w:val="333333"/>
          <w:rtl/>
        </w:rPr>
        <w:t>דיווח רבעונית.</w:t>
      </w:r>
      <w:r w:rsidRPr="0046523A">
        <w:rPr>
          <w:rFonts w:ascii="Arial" w:hAnsi="Arial"/>
          <w:color w:val="333333"/>
          <w:rtl/>
        </w:rPr>
        <w:t xml:space="preserve"> חברה שמדווחת על בסיס חצי-שנתי נדרשת לבצע את ההתאמות הנדרשות.</w:t>
      </w:r>
    </w:p>
    <w:p w14:paraId="578D58FF" w14:textId="17ACDF55" w:rsidR="00F64EB6" w:rsidRPr="0046523A" w:rsidRDefault="00F64EB6"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הדוחות הכספיים </w:t>
      </w:r>
      <w:r w:rsidR="00D94D87" w:rsidRPr="0046523A">
        <w:rPr>
          <w:rFonts w:ascii="Arial" w:hAnsi="Arial" w:hint="cs"/>
          <w:color w:val="333333"/>
          <w:rtl/>
        </w:rPr>
        <w:t xml:space="preserve">ביניים </w:t>
      </w:r>
      <w:r w:rsidRPr="0046523A">
        <w:rPr>
          <w:rFonts w:ascii="Arial" w:hAnsi="Arial"/>
          <w:color w:val="333333"/>
          <w:rtl/>
        </w:rPr>
        <w:t xml:space="preserve">התמציתיים לדוגמה ערוכים בצורה תמציתית </w:t>
      </w:r>
      <w:r w:rsidR="00D77577">
        <w:rPr>
          <w:rFonts w:ascii="Arial" w:hAnsi="Arial" w:hint="cs"/>
          <w:color w:val="333333"/>
          <w:rtl/>
        </w:rPr>
        <w:t xml:space="preserve">(ולא בהתאם למערכת שלמה) </w:t>
      </w:r>
      <w:r w:rsidRPr="0046523A">
        <w:rPr>
          <w:rFonts w:ascii="Arial" w:hAnsi="Arial"/>
          <w:color w:val="333333"/>
          <w:rtl/>
        </w:rPr>
        <w:t xml:space="preserve">בהתאם לדרישות של </w:t>
      </w:r>
      <w:r w:rsidRPr="0046523A">
        <w:rPr>
          <w:rFonts w:ascii="Arial" w:hAnsi="Arial"/>
          <w:color w:val="333333"/>
        </w:rPr>
        <w:t>IAS 34</w:t>
      </w:r>
      <w:r w:rsidR="00D77577">
        <w:rPr>
          <w:rFonts w:ascii="Arial" w:hAnsi="Arial" w:hint="cs"/>
          <w:color w:val="333333"/>
          <w:rtl/>
        </w:rPr>
        <w:t>.</w:t>
      </w:r>
      <w:r w:rsidRPr="0046523A">
        <w:rPr>
          <w:rFonts w:ascii="Arial" w:hAnsi="Arial"/>
          <w:color w:val="333333"/>
          <w:rtl/>
        </w:rPr>
        <w:t xml:space="preserve"> אולם</w:t>
      </w:r>
      <w:r w:rsidR="00D77577">
        <w:rPr>
          <w:rFonts w:ascii="Arial" w:hAnsi="Arial" w:hint="cs"/>
          <w:color w:val="333333"/>
          <w:rtl/>
        </w:rPr>
        <w:t>,</w:t>
      </w:r>
      <w:r w:rsidRPr="0046523A">
        <w:rPr>
          <w:rFonts w:ascii="Arial" w:hAnsi="Arial"/>
          <w:color w:val="333333"/>
          <w:rtl/>
        </w:rPr>
        <w:t xml:space="preserve"> בחרנו ליישם דרישות הצגה וגילוי מסוימות של </w:t>
      </w:r>
      <w:r w:rsidRPr="0046523A">
        <w:rPr>
          <w:rFonts w:ascii="Arial" w:hAnsi="Arial"/>
          <w:color w:val="333333"/>
        </w:rPr>
        <w:t>IAS 1</w:t>
      </w:r>
      <w:r w:rsidRPr="0046523A">
        <w:rPr>
          <w:rFonts w:ascii="Arial" w:hAnsi="Arial"/>
          <w:color w:val="333333"/>
          <w:rtl/>
        </w:rPr>
        <w:t xml:space="preserve"> ושל תקני דיווח כספי בינלאומיים </w:t>
      </w:r>
      <w:r w:rsidR="00954D0D" w:rsidRPr="0046523A">
        <w:rPr>
          <w:rFonts w:ascii="Arial" w:hAnsi="Arial" w:hint="cs"/>
          <w:color w:val="333333"/>
          <w:rtl/>
        </w:rPr>
        <w:t xml:space="preserve">חשבונאיים </w:t>
      </w:r>
      <w:r w:rsidRPr="0046523A">
        <w:rPr>
          <w:rFonts w:ascii="Arial" w:hAnsi="Arial"/>
          <w:color w:val="333333"/>
          <w:rtl/>
        </w:rPr>
        <w:t>אחרים בדוחות כספיים לדוגמה</w:t>
      </w:r>
      <w:r w:rsidR="00D94D87" w:rsidRPr="0046523A">
        <w:rPr>
          <w:rFonts w:ascii="Arial" w:hAnsi="Arial" w:hint="cs"/>
          <w:color w:val="333333"/>
          <w:rtl/>
        </w:rPr>
        <w:t xml:space="preserve"> אלו</w:t>
      </w:r>
      <w:r w:rsidRPr="0046523A">
        <w:rPr>
          <w:rFonts w:ascii="Arial" w:hAnsi="Arial"/>
          <w:color w:val="333333"/>
          <w:rtl/>
        </w:rPr>
        <w:t>.</w:t>
      </w:r>
    </w:p>
    <w:p w14:paraId="649C2433" w14:textId="57442AB4" w:rsidR="00F64EB6" w:rsidRPr="0046523A" w:rsidRDefault="00F64EB6" w:rsidP="00B76CAF">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דוחות כספיים </w:t>
      </w:r>
      <w:r w:rsidR="00D94D87" w:rsidRPr="0046523A">
        <w:rPr>
          <w:rFonts w:ascii="Arial" w:hAnsi="Arial" w:hint="cs"/>
          <w:color w:val="333333"/>
          <w:rtl/>
        </w:rPr>
        <w:t xml:space="preserve">ביניים </w:t>
      </w:r>
      <w:r w:rsidRPr="0046523A">
        <w:rPr>
          <w:rFonts w:ascii="Arial" w:hAnsi="Arial"/>
          <w:color w:val="333333"/>
          <w:rtl/>
        </w:rPr>
        <w:t>תמציתיים יכללו גם את הוראות הגילוי שנקבעו בפרק ד לתקנות דוחות תקופתיים.</w:t>
      </w:r>
    </w:p>
    <w:p w14:paraId="3F9286FC" w14:textId="1158F425" w:rsidR="00955C05" w:rsidRDefault="00A71384" w:rsidP="005C4C94">
      <w:pPr>
        <w:pStyle w:val="ListNumber"/>
        <w:tabs>
          <w:tab w:val="clear" w:pos="360"/>
        </w:tabs>
        <w:spacing w:line="240" w:lineRule="auto"/>
        <w:ind w:left="567" w:hanging="567"/>
        <w:rPr>
          <w:rFonts w:ascii="Arial" w:hAnsi="Arial"/>
          <w:color w:val="333333"/>
        </w:rPr>
      </w:pPr>
      <w:bookmarkStart w:id="38" w:name="_Ref226629041"/>
      <w:r>
        <w:rPr>
          <w:rFonts w:ascii="Arial" w:hAnsi="Arial" w:hint="cs"/>
          <w:color w:val="333333"/>
          <w:rtl/>
        </w:rPr>
        <w:t>עמדה</w:t>
      </w:r>
      <w:r w:rsidRPr="005C4C94">
        <w:rPr>
          <w:rFonts w:ascii="Arial" w:hAnsi="Arial" w:hint="cs"/>
          <w:color w:val="333333"/>
          <w:rtl/>
        </w:rPr>
        <w:t xml:space="preserve"> </w:t>
      </w:r>
      <w:r>
        <w:rPr>
          <w:rFonts w:ascii="Arial" w:hAnsi="Arial"/>
          <w:color w:val="333333"/>
        </w:rPr>
        <w:t>1-5</w:t>
      </w:r>
      <w:r>
        <w:rPr>
          <w:rFonts w:ascii="Arial" w:hAnsi="Arial" w:hint="cs"/>
          <w:color w:val="333333"/>
          <w:rtl/>
        </w:rPr>
        <w:t xml:space="preserve"> קובעת שחברה תציג את דוחותיה הכספיים במטבע הפעילות שלה. חברה הבוחרת לפרסם את דוחותיה הכספיים במטבע הצגה נוסף (כדוח נפרד או </w:t>
      </w:r>
      <w:r w:rsidR="00955C05">
        <w:rPr>
          <w:rFonts w:ascii="Arial" w:hAnsi="Arial" w:hint="cs"/>
          <w:color w:val="333333"/>
          <w:rtl/>
        </w:rPr>
        <w:t xml:space="preserve">כנספח שהוא </w:t>
      </w:r>
      <w:r>
        <w:rPr>
          <w:rFonts w:ascii="Arial" w:hAnsi="Arial" w:hint="cs"/>
          <w:color w:val="333333"/>
          <w:rtl/>
        </w:rPr>
        <w:t xml:space="preserve">חלק </w:t>
      </w:r>
      <w:r w:rsidR="00955C05">
        <w:rPr>
          <w:rFonts w:ascii="Arial" w:hAnsi="Arial" w:hint="cs"/>
          <w:color w:val="333333"/>
          <w:rtl/>
        </w:rPr>
        <w:t xml:space="preserve">בלתי נפרד </w:t>
      </w:r>
      <w:r>
        <w:rPr>
          <w:rFonts w:ascii="Arial" w:hAnsi="Arial" w:hint="cs"/>
          <w:color w:val="333333"/>
          <w:rtl/>
        </w:rPr>
        <w:t>מ</w:t>
      </w:r>
      <w:r w:rsidR="00955C05">
        <w:rPr>
          <w:rFonts w:ascii="Arial" w:hAnsi="Arial" w:hint="cs"/>
          <w:color w:val="333333"/>
          <w:rtl/>
        </w:rPr>
        <w:t>ה</w:t>
      </w:r>
      <w:r>
        <w:rPr>
          <w:rFonts w:ascii="Arial" w:hAnsi="Arial" w:hint="cs"/>
          <w:color w:val="333333"/>
          <w:rtl/>
        </w:rPr>
        <w:t>דוח), חל על מידע זה חובת סקירה</w:t>
      </w:r>
      <w:r w:rsidR="00955C05">
        <w:rPr>
          <w:rFonts w:ascii="Arial" w:hAnsi="Arial" w:hint="cs"/>
          <w:color w:val="333333"/>
          <w:rtl/>
        </w:rPr>
        <w:t>.</w:t>
      </w:r>
      <w:bookmarkEnd w:id="38"/>
    </w:p>
    <w:p w14:paraId="55259224" w14:textId="4B68DFA7" w:rsidR="00F64EB6" w:rsidRPr="005C4C94" w:rsidRDefault="00955C05" w:rsidP="00955C05">
      <w:pPr>
        <w:pStyle w:val="ListNumber"/>
        <w:numPr>
          <w:ilvl w:val="0"/>
          <w:numId w:val="0"/>
        </w:numPr>
        <w:spacing w:line="240" w:lineRule="auto"/>
        <w:ind w:left="567"/>
        <w:rPr>
          <w:rFonts w:ascii="Arial" w:hAnsi="Arial"/>
          <w:color w:val="333333"/>
        </w:rPr>
      </w:pPr>
      <w:r>
        <w:rPr>
          <w:rFonts w:ascii="Arial" w:hAnsi="Arial" w:hint="cs"/>
          <w:color w:val="333333"/>
          <w:rtl/>
        </w:rPr>
        <w:t xml:space="preserve">כאשר </w:t>
      </w:r>
      <w:r w:rsidR="00F64EB6" w:rsidRPr="005C4C94">
        <w:rPr>
          <w:rFonts w:ascii="Arial" w:hAnsi="Arial"/>
          <w:color w:val="333333"/>
          <w:rtl/>
        </w:rPr>
        <w:t xml:space="preserve">מטבע ההצגה שונה מש"ח, מדולר ארה"ב או מאירו, בהתאם לתקנה 40(א1) לתקנות דוחות תקופתיים, יש לצרף לדוחות הכספיים </w:t>
      </w:r>
      <w:r w:rsidR="004F6A8C" w:rsidRPr="005C4C94">
        <w:rPr>
          <w:rFonts w:ascii="Arial" w:hAnsi="Arial"/>
          <w:color w:val="333333"/>
          <w:rtl/>
        </w:rPr>
        <w:t xml:space="preserve">ביניים </w:t>
      </w:r>
      <w:r w:rsidR="00F64EB6" w:rsidRPr="005C4C94">
        <w:rPr>
          <w:rFonts w:ascii="Arial" w:hAnsi="Arial"/>
          <w:color w:val="333333"/>
          <w:rtl/>
        </w:rPr>
        <w:t xml:space="preserve">התמציתיים תרגום לש"ח של הסכומים המופיעים בדוחות הכספיים (התרגום יבוצע בהתאם להוראות 21 </w:t>
      </w:r>
      <w:r w:rsidR="00F64EB6" w:rsidRPr="005C4C94">
        <w:rPr>
          <w:rFonts w:ascii="Arial" w:hAnsi="Arial"/>
          <w:color w:val="333333"/>
        </w:rPr>
        <w:t>IAS</w:t>
      </w:r>
      <w:r w:rsidR="00F64EB6" w:rsidRPr="005C4C94">
        <w:rPr>
          <w:rFonts w:ascii="Arial" w:hAnsi="Arial"/>
          <w:color w:val="333333"/>
          <w:rtl/>
        </w:rPr>
        <w:t>).</w:t>
      </w:r>
    </w:p>
    <w:p w14:paraId="1D645236" w14:textId="431CE7CD" w:rsidR="00F64EB6" w:rsidRPr="0046523A" w:rsidRDefault="00F64EB6"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בהתאם ל-</w:t>
      </w:r>
      <w:r w:rsidRPr="0046523A">
        <w:rPr>
          <w:rFonts w:ascii="Arial" w:hAnsi="Arial"/>
          <w:color w:val="333333"/>
        </w:rPr>
        <w:t>IAS 34.10</w:t>
      </w:r>
      <w:r w:rsidRPr="0046523A">
        <w:rPr>
          <w:rFonts w:ascii="Arial" w:hAnsi="Arial"/>
          <w:color w:val="333333"/>
          <w:rtl/>
        </w:rPr>
        <w:t xml:space="preserve">, דוחות כספיים </w:t>
      </w:r>
      <w:r w:rsidR="003C6751" w:rsidRPr="0046523A">
        <w:rPr>
          <w:rFonts w:ascii="Arial" w:hAnsi="Arial"/>
          <w:color w:val="333333"/>
          <w:rtl/>
        </w:rPr>
        <w:t xml:space="preserve">ביניים </w:t>
      </w:r>
      <w:r w:rsidRPr="0046523A">
        <w:rPr>
          <w:rFonts w:ascii="Arial" w:hAnsi="Arial"/>
          <w:color w:val="333333"/>
          <w:rtl/>
        </w:rPr>
        <w:t xml:space="preserve">תמציתיים יכללו, לפחות, את כל </w:t>
      </w:r>
      <w:r w:rsidR="004F6431" w:rsidRPr="0046523A">
        <w:rPr>
          <w:rFonts w:ascii="Arial" w:hAnsi="Arial" w:hint="cs"/>
          <w:color w:val="333333"/>
          <w:rtl/>
        </w:rPr>
        <w:t>אחת ו</w:t>
      </w:r>
      <w:r w:rsidRPr="0046523A">
        <w:rPr>
          <w:rFonts w:ascii="Arial" w:hAnsi="Arial"/>
          <w:color w:val="333333"/>
          <w:rtl/>
        </w:rPr>
        <w:t>אחד מהכותרות ו</w:t>
      </w:r>
      <w:r w:rsidR="004F6431" w:rsidRPr="0046523A">
        <w:rPr>
          <w:rFonts w:ascii="Arial" w:hAnsi="Arial" w:hint="cs"/>
          <w:color w:val="333333"/>
          <w:rtl/>
        </w:rPr>
        <w:t>מ</w:t>
      </w:r>
      <w:r w:rsidRPr="0046523A">
        <w:rPr>
          <w:rFonts w:ascii="Arial" w:hAnsi="Arial"/>
          <w:color w:val="333333"/>
          <w:rtl/>
        </w:rPr>
        <w:t xml:space="preserve">סיכומי הביניים אשר נכללו בדוחות הכספיים השנתיים </w:t>
      </w:r>
      <w:r w:rsidR="00A355B5" w:rsidRPr="0046523A">
        <w:rPr>
          <w:rFonts w:ascii="Arial" w:hAnsi="Arial" w:hint="cs"/>
          <w:color w:val="333333"/>
          <w:rtl/>
        </w:rPr>
        <w:t xml:space="preserve">העדכניים ביותר </w:t>
      </w:r>
      <w:r w:rsidRPr="0046523A">
        <w:rPr>
          <w:rFonts w:ascii="Arial" w:hAnsi="Arial"/>
          <w:color w:val="333333"/>
          <w:rtl/>
        </w:rPr>
        <w:t>של החברה.</w:t>
      </w:r>
    </w:p>
    <w:p w14:paraId="2CB2A102" w14:textId="4B7386B7" w:rsidR="00F64EB6" w:rsidRPr="0046523A" w:rsidRDefault="00F64EB6" w:rsidP="00DB41C4">
      <w:pPr>
        <w:pStyle w:val="ListNumber"/>
        <w:tabs>
          <w:tab w:val="clear" w:pos="360"/>
        </w:tabs>
        <w:spacing w:line="240" w:lineRule="auto"/>
        <w:ind w:left="567" w:hanging="567"/>
        <w:rPr>
          <w:color w:val="333333"/>
        </w:rPr>
      </w:pPr>
      <w:r w:rsidRPr="0046523A">
        <w:rPr>
          <w:rFonts w:ascii="Arial" w:hAnsi="Arial"/>
          <w:color w:val="333333"/>
          <w:rtl/>
        </w:rPr>
        <w:t xml:space="preserve">הדוחות הכספיים </w:t>
      </w:r>
      <w:r w:rsidR="003C6751" w:rsidRPr="0046523A">
        <w:rPr>
          <w:rFonts w:ascii="Arial" w:hAnsi="Arial"/>
          <w:color w:val="333333"/>
          <w:rtl/>
        </w:rPr>
        <w:t xml:space="preserve">ביניים </w:t>
      </w:r>
      <w:r w:rsidRPr="0046523A">
        <w:rPr>
          <w:rFonts w:ascii="Arial" w:hAnsi="Arial"/>
          <w:color w:val="333333"/>
          <w:rtl/>
        </w:rPr>
        <w:t xml:space="preserve">התמציתיים לדוגמה מספקים דוגמאות </w:t>
      </w:r>
      <w:r w:rsidRPr="0046523A">
        <w:rPr>
          <w:rStyle w:val="Strong"/>
          <w:color w:val="333333"/>
          <w:rtl/>
        </w:rPr>
        <w:t>אפשריות</w:t>
      </w:r>
      <w:r w:rsidRPr="0046523A">
        <w:rPr>
          <w:rFonts w:ascii="Arial" w:hAnsi="Arial"/>
          <w:color w:val="333333"/>
          <w:rtl/>
        </w:rPr>
        <w:t xml:space="preserve"> לאופן יישום הוראות </w:t>
      </w:r>
      <w:r w:rsidRPr="0046523A">
        <w:rPr>
          <w:rFonts w:ascii="Arial" w:hAnsi="Arial"/>
          <w:color w:val="333333"/>
        </w:rPr>
        <w:t>IAS 34</w:t>
      </w:r>
      <w:r w:rsidRPr="0046523A">
        <w:rPr>
          <w:rFonts w:ascii="Arial" w:hAnsi="Arial"/>
          <w:color w:val="333333"/>
          <w:rtl/>
        </w:rPr>
        <w:t xml:space="preserve"> ותקנות דוחות תקופתיים. יודגש במיוחד כי במסגרת תיאור המדיניות החשבונאית של החברה בביאורים לדוחות הכספיים ביניים, ככל שניתן, יש להתייחס רק לנושאים הקשורים לפעילות החברה. </w:t>
      </w:r>
      <w:r w:rsidR="000F5149" w:rsidRPr="0046523A">
        <w:rPr>
          <w:rFonts w:ascii="Arial" w:hAnsi="Arial"/>
          <w:color w:val="333333"/>
          <w:rtl/>
        </w:rPr>
        <w:t>כמו כן, חברה נדרשת להפעיל שיקול דעת  משמעותי בקביעת</w:t>
      </w:r>
      <w:r w:rsidR="00E773A9" w:rsidRPr="0046523A">
        <w:rPr>
          <w:rFonts w:ascii="Arial" w:hAnsi="Arial" w:hint="cs"/>
          <w:color w:val="333333"/>
          <w:rtl/>
        </w:rPr>
        <w:t xml:space="preserve"> </w:t>
      </w:r>
      <w:r w:rsidR="000F5149" w:rsidRPr="0046523A">
        <w:rPr>
          <w:rFonts w:ascii="Arial" w:hAnsi="Arial"/>
          <w:color w:val="333333"/>
          <w:rtl/>
        </w:rPr>
        <w:t>הגילוי למידע מהותי לגבי המדיניות החשבונאית שהיא נדרשת לתת במסגרת הדוחות הכספיים שלה</w:t>
      </w:r>
      <w:r w:rsidR="00F64960" w:rsidRPr="0046523A">
        <w:rPr>
          <w:rFonts w:ascii="Arial" w:hAnsi="Arial" w:hint="cs"/>
          <w:color w:val="333333"/>
          <w:rtl/>
        </w:rPr>
        <w:t>.</w:t>
      </w:r>
    </w:p>
    <w:p w14:paraId="5BD796D4" w14:textId="7D4CBC89" w:rsidR="00F64EB6" w:rsidRPr="0046523A" w:rsidRDefault="00F64EB6"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בביאורים לדוחות הכספיים יינתן </w:t>
      </w:r>
      <w:r w:rsidR="00A355B5" w:rsidRPr="0046523A">
        <w:rPr>
          <w:rFonts w:ascii="Arial" w:hAnsi="Arial" w:hint="cs"/>
          <w:color w:val="333333"/>
          <w:rtl/>
        </w:rPr>
        <w:t>גילוי ל</w:t>
      </w:r>
      <w:r w:rsidRPr="0046523A">
        <w:rPr>
          <w:rFonts w:ascii="Arial" w:hAnsi="Arial"/>
          <w:color w:val="333333"/>
          <w:rtl/>
        </w:rPr>
        <w:t>מידע מהותי בלבד. בהתאם ל-</w:t>
      </w:r>
      <w:r w:rsidRPr="0046523A">
        <w:rPr>
          <w:rFonts w:ascii="Arial" w:hAnsi="Arial"/>
          <w:color w:val="333333"/>
        </w:rPr>
        <w:t>IAS 1.4, 31</w:t>
      </w:r>
      <w:r w:rsidRPr="0046523A">
        <w:rPr>
          <w:rFonts w:ascii="Arial" w:hAnsi="Arial"/>
          <w:color w:val="333333"/>
          <w:rtl/>
        </w:rPr>
        <w:t xml:space="preserve">, חברה אינה צריכה לספק גילוי ספציפי </w:t>
      </w:r>
      <w:r w:rsidR="00A8496E" w:rsidRPr="0046523A">
        <w:rPr>
          <w:rFonts w:ascii="Arial" w:hAnsi="Arial" w:hint="cs"/>
          <w:color w:val="333333"/>
          <w:rtl/>
        </w:rPr>
        <w:t>ה</w:t>
      </w:r>
      <w:r w:rsidRPr="0046523A">
        <w:rPr>
          <w:rFonts w:ascii="Arial" w:hAnsi="Arial"/>
          <w:color w:val="333333"/>
          <w:rtl/>
        </w:rPr>
        <w:t xml:space="preserve">נדרש על ידי תקן דיווח כספי בינלאומי, אם המידע הנובע מגילוי זה אינו מהותי; וכן על החברה לשקול אם לספק גילויים נוספים, כאשר ציות לדרישות הגילוי הספציפיות </w:t>
      </w:r>
      <w:r w:rsidR="004F6431" w:rsidRPr="0046523A">
        <w:rPr>
          <w:rFonts w:ascii="Arial" w:hAnsi="Arial" w:hint="cs"/>
          <w:color w:val="333333"/>
          <w:rtl/>
        </w:rPr>
        <w:t>ב</w:t>
      </w:r>
      <w:r w:rsidRPr="0046523A">
        <w:rPr>
          <w:rFonts w:ascii="Arial" w:hAnsi="Arial"/>
          <w:color w:val="333333"/>
          <w:rtl/>
        </w:rPr>
        <w:t xml:space="preserve">תקני הדיווח הכספי הבינלאומיים </w:t>
      </w:r>
      <w:r w:rsidR="00954D0D" w:rsidRPr="0046523A">
        <w:rPr>
          <w:rFonts w:ascii="Arial" w:hAnsi="Arial" w:hint="cs"/>
          <w:color w:val="333333"/>
          <w:rtl/>
        </w:rPr>
        <w:t xml:space="preserve">החשבונאיים </w:t>
      </w:r>
      <w:r w:rsidRPr="0046523A">
        <w:rPr>
          <w:rFonts w:ascii="Arial" w:hAnsi="Arial"/>
          <w:color w:val="333333"/>
          <w:rtl/>
        </w:rPr>
        <w:t xml:space="preserve">אינו מספיק להבנת ההשפעה של עסקאות מסוימות </w:t>
      </w:r>
      <w:r w:rsidR="00CF0AEC" w:rsidRPr="0046523A">
        <w:rPr>
          <w:rFonts w:ascii="Arial" w:hAnsi="Arial" w:hint="cs"/>
          <w:color w:val="333333"/>
          <w:rtl/>
        </w:rPr>
        <w:t>ו</w:t>
      </w:r>
      <w:r w:rsidRPr="0046523A">
        <w:rPr>
          <w:rFonts w:ascii="Arial" w:hAnsi="Arial"/>
          <w:color w:val="333333"/>
          <w:rtl/>
        </w:rPr>
        <w:t xml:space="preserve">של אירועים </w:t>
      </w:r>
      <w:r w:rsidR="00CF0AEC" w:rsidRPr="0046523A">
        <w:rPr>
          <w:rFonts w:ascii="Arial" w:hAnsi="Arial" w:hint="cs"/>
          <w:color w:val="333333"/>
          <w:rtl/>
        </w:rPr>
        <w:t xml:space="preserve">אחרים ותנאים מסוימים </w:t>
      </w:r>
      <w:r w:rsidRPr="0046523A">
        <w:rPr>
          <w:rFonts w:ascii="Arial" w:hAnsi="Arial"/>
          <w:color w:val="333333"/>
          <w:rtl/>
        </w:rPr>
        <w:t xml:space="preserve">על המצב הכספי של החברה ועל </w:t>
      </w:r>
      <w:r w:rsidR="00CF0AEC" w:rsidRPr="0046523A">
        <w:rPr>
          <w:rFonts w:ascii="Arial" w:hAnsi="Arial" w:hint="cs"/>
          <w:color w:val="333333"/>
          <w:rtl/>
        </w:rPr>
        <w:t xml:space="preserve">הביצועים הכספיים </w:t>
      </w:r>
      <w:r w:rsidRPr="0046523A">
        <w:rPr>
          <w:rFonts w:ascii="Arial" w:hAnsi="Arial"/>
          <w:color w:val="333333"/>
          <w:rtl/>
        </w:rPr>
        <w:t xml:space="preserve">שלה. ראו גם עמדה משפטית מספר 105-25: </w:t>
      </w:r>
      <w:r w:rsidRPr="0046523A">
        <w:rPr>
          <w:rStyle w:val="SubtleEmphasis"/>
          <w:rFonts w:ascii="Arial" w:hAnsi="Arial"/>
          <w:color w:val="333333"/>
          <w:rtl/>
        </w:rPr>
        <w:t>קיצור הדוחות</w:t>
      </w:r>
      <w:r w:rsidRPr="0046523A">
        <w:rPr>
          <w:rFonts w:ascii="Arial" w:hAnsi="Arial"/>
          <w:color w:val="333333"/>
          <w:rtl/>
        </w:rPr>
        <w:t>.</w:t>
      </w:r>
    </w:p>
    <w:p w14:paraId="78C21954" w14:textId="6EAA03F7" w:rsidR="00F64EB6" w:rsidRPr="0046523A" w:rsidRDefault="00F64EB6"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תשומת הלב להוראות תקנות החברות (הוראות ותנאים לעניין הליך אישור הדוחות הכספיים), </w:t>
      </w:r>
      <w:proofErr w:type="spellStart"/>
      <w:r w:rsidRPr="0046523A">
        <w:rPr>
          <w:rFonts w:ascii="Arial" w:hAnsi="Arial"/>
          <w:color w:val="333333"/>
          <w:rtl/>
        </w:rPr>
        <w:t>התש"ע</w:t>
      </w:r>
      <w:proofErr w:type="spellEnd"/>
      <w:r w:rsidR="00DE25C7">
        <w:rPr>
          <w:rFonts w:ascii="Arial" w:hAnsi="Arial" w:hint="cs"/>
          <w:color w:val="333333"/>
          <w:rtl/>
        </w:rPr>
        <w:t>–</w:t>
      </w:r>
      <w:r w:rsidRPr="0046523A">
        <w:rPr>
          <w:rFonts w:ascii="Arial" w:hAnsi="Arial"/>
          <w:color w:val="333333"/>
          <w:rtl/>
        </w:rPr>
        <w:t>2010, העוסקות באופן אישור של דוחות כספיים.</w:t>
      </w:r>
    </w:p>
    <w:p w14:paraId="7DB47248" w14:textId="7FA00D43" w:rsidR="000D5807" w:rsidRPr="0046523A" w:rsidRDefault="00026820"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מגמות והשפעות </w:t>
      </w:r>
      <w:r w:rsidR="00B342FF" w:rsidRPr="0046523A">
        <w:rPr>
          <w:rFonts w:ascii="Arial" w:hAnsi="Arial" w:hint="cs"/>
          <w:color w:val="333333"/>
          <w:rtl/>
        </w:rPr>
        <w:t xml:space="preserve">של </w:t>
      </w:r>
      <w:r w:rsidRPr="0046523A">
        <w:rPr>
          <w:rFonts w:ascii="Arial" w:hAnsi="Arial"/>
          <w:color w:val="333333"/>
          <w:rtl/>
        </w:rPr>
        <w:t xml:space="preserve">אירועים שונים </w:t>
      </w:r>
      <w:r w:rsidR="00BD2D8E">
        <w:rPr>
          <w:rFonts w:ascii="Arial" w:hAnsi="Arial" w:hint="cs"/>
          <w:color w:val="333333"/>
          <w:rtl/>
        </w:rPr>
        <w:t>בישראל</w:t>
      </w:r>
      <w:r w:rsidRPr="0046523A">
        <w:rPr>
          <w:rFonts w:ascii="Arial" w:hAnsi="Arial"/>
          <w:color w:val="333333"/>
          <w:rtl/>
        </w:rPr>
        <w:t xml:space="preserve"> </w:t>
      </w:r>
      <w:r w:rsidR="00DE25C7">
        <w:rPr>
          <w:rFonts w:ascii="Arial" w:hAnsi="Arial" w:hint="cs"/>
          <w:color w:val="333333"/>
          <w:rtl/>
        </w:rPr>
        <w:t>–</w:t>
      </w:r>
      <w:r w:rsidRPr="0046523A">
        <w:rPr>
          <w:rFonts w:ascii="Arial" w:hAnsi="Arial"/>
          <w:color w:val="333333"/>
          <w:rtl/>
        </w:rPr>
        <w:t xml:space="preserve"> יש לבחון את הגילוי הנדרש ואת ההשלכות האפשריות על</w:t>
      </w:r>
      <w:r w:rsidRPr="0046523A">
        <w:rPr>
          <w:rFonts w:ascii="Arial" w:hAnsi="Arial" w:hint="cs"/>
          <w:color w:val="333333"/>
          <w:rtl/>
        </w:rPr>
        <w:t xml:space="preserve"> </w:t>
      </w:r>
      <w:r w:rsidRPr="0046523A">
        <w:rPr>
          <w:rFonts w:ascii="Arial" w:hAnsi="Arial"/>
          <w:color w:val="333333"/>
          <w:rtl/>
        </w:rPr>
        <w:t xml:space="preserve">הדוחות הכספיים </w:t>
      </w:r>
      <w:r w:rsidR="00B342FF" w:rsidRPr="0046523A">
        <w:rPr>
          <w:rFonts w:ascii="Arial" w:hAnsi="Arial" w:hint="cs"/>
          <w:color w:val="333333"/>
          <w:rtl/>
        </w:rPr>
        <w:t xml:space="preserve">ביניים </w:t>
      </w:r>
      <w:r w:rsidRPr="0046523A">
        <w:rPr>
          <w:rFonts w:ascii="Arial" w:hAnsi="Arial"/>
          <w:color w:val="333333"/>
          <w:rtl/>
        </w:rPr>
        <w:t xml:space="preserve">בגין מגמות והשפעות </w:t>
      </w:r>
      <w:r w:rsidR="00B342FF" w:rsidRPr="0046523A">
        <w:rPr>
          <w:rFonts w:ascii="Arial" w:hAnsi="Arial" w:hint="cs"/>
          <w:color w:val="333333"/>
          <w:rtl/>
        </w:rPr>
        <w:t xml:space="preserve">של </w:t>
      </w:r>
      <w:r w:rsidRPr="0046523A">
        <w:rPr>
          <w:rFonts w:ascii="Arial" w:hAnsi="Arial"/>
          <w:color w:val="333333"/>
          <w:rtl/>
        </w:rPr>
        <w:t>אירועים שונים בישראל</w:t>
      </w:r>
      <w:r w:rsidR="00BD2D8E">
        <w:rPr>
          <w:rFonts w:ascii="Arial" w:hAnsi="Arial" w:hint="cs"/>
          <w:color w:val="333333"/>
          <w:rtl/>
        </w:rPr>
        <w:t xml:space="preserve"> לרבות בשל האירועים </w:t>
      </w:r>
      <w:proofErr w:type="spellStart"/>
      <w:r w:rsidR="00BD2D8E">
        <w:rPr>
          <w:rFonts w:ascii="Arial" w:hAnsi="Arial" w:hint="cs"/>
          <w:color w:val="333333"/>
          <w:rtl/>
        </w:rPr>
        <w:t>הבטחוניים</w:t>
      </w:r>
      <w:proofErr w:type="spellEnd"/>
      <w:r w:rsidR="00BD2D8E">
        <w:rPr>
          <w:rFonts w:ascii="Arial" w:hAnsi="Arial" w:hint="cs"/>
          <w:color w:val="333333"/>
          <w:rtl/>
        </w:rPr>
        <w:t xml:space="preserve"> האחרונים</w:t>
      </w:r>
      <w:r w:rsidRPr="0046523A">
        <w:rPr>
          <w:rFonts w:ascii="Arial" w:hAnsi="Arial"/>
          <w:color w:val="333333"/>
          <w:rtl/>
        </w:rPr>
        <w:t>.</w:t>
      </w:r>
    </w:p>
    <w:p w14:paraId="0502730A" w14:textId="40FAAEEA" w:rsidR="00F64EB6" w:rsidRPr="00527063" w:rsidRDefault="00FF792B" w:rsidP="00DB41C4">
      <w:pPr>
        <w:pStyle w:val="ListNumber"/>
        <w:tabs>
          <w:tab w:val="clear" w:pos="360"/>
        </w:tabs>
        <w:spacing w:line="240" w:lineRule="auto"/>
        <w:ind w:left="567" w:hanging="567"/>
        <w:rPr>
          <w:rFonts w:ascii="Arial" w:hAnsi="Arial"/>
          <w:color w:val="333333"/>
        </w:rPr>
      </w:pPr>
      <w:r w:rsidRPr="0046523A">
        <w:rPr>
          <w:rFonts w:ascii="Arial" w:hAnsi="Arial"/>
          <w:color w:val="333333"/>
          <w:rtl/>
        </w:rPr>
        <w:t xml:space="preserve">מגמות והשפעות </w:t>
      </w:r>
      <w:r w:rsidR="00B342FF" w:rsidRPr="0046523A">
        <w:rPr>
          <w:rFonts w:ascii="Arial" w:hAnsi="Arial" w:hint="cs"/>
          <w:color w:val="333333"/>
          <w:rtl/>
        </w:rPr>
        <w:t xml:space="preserve">של </w:t>
      </w:r>
      <w:r w:rsidRPr="0046523A">
        <w:rPr>
          <w:rFonts w:ascii="Arial" w:hAnsi="Arial"/>
          <w:color w:val="333333"/>
          <w:rtl/>
        </w:rPr>
        <w:t>אירועים שונים על</w:t>
      </w:r>
      <w:r w:rsidR="00A02783" w:rsidRPr="0046523A">
        <w:rPr>
          <w:rFonts w:ascii="Arial" w:hAnsi="Arial" w:hint="cs"/>
          <w:color w:val="333333"/>
          <w:rtl/>
        </w:rPr>
        <w:t xml:space="preserve"> </w:t>
      </w:r>
      <w:r w:rsidRPr="0046523A">
        <w:rPr>
          <w:rFonts w:ascii="Arial" w:hAnsi="Arial"/>
          <w:color w:val="333333"/>
          <w:rtl/>
        </w:rPr>
        <w:t>הכלכלה העולמית</w:t>
      </w:r>
      <w:r w:rsidR="008F79B1" w:rsidRPr="0046523A">
        <w:rPr>
          <w:rStyle w:val="FootnoteReference"/>
          <w:color w:val="333333"/>
          <w:sz w:val="20"/>
          <w:szCs w:val="20"/>
          <w:rtl/>
        </w:rPr>
        <w:footnoteReference w:id="5"/>
      </w:r>
      <w:r w:rsidRPr="0046523A">
        <w:rPr>
          <w:rFonts w:ascii="Arial" w:hAnsi="Arial"/>
          <w:color w:val="333333"/>
          <w:rtl/>
        </w:rPr>
        <w:t xml:space="preserve"> </w:t>
      </w:r>
      <w:r w:rsidR="00DE25C7">
        <w:rPr>
          <w:rFonts w:ascii="Arial" w:hAnsi="Arial" w:hint="cs"/>
          <w:color w:val="333333"/>
          <w:rtl/>
        </w:rPr>
        <w:t>–</w:t>
      </w:r>
      <w:r w:rsidR="00466105" w:rsidRPr="0046523A">
        <w:rPr>
          <w:rFonts w:ascii="Arial" w:hAnsi="Arial"/>
          <w:color w:val="333333"/>
          <w:rtl/>
        </w:rPr>
        <w:t xml:space="preserve"> </w:t>
      </w:r>
      <w:r w:rsidR="00C74A95" w:rsidRPr="0046523A">
        <w:rPr>
          <w:rFonts w:ascii="Arial" w:hAnsi="Arial" w:hint="cs"/>
          <w:color w:val="333333"/>
          <w:rtl/>
        </w:rPr>
        <w:t xml:space="preserve">אם </w:t>
      </w:r>
      <w:r w:rsidR="00E23916" w:rsidRPr="0046523A">
        <w:rPr>
          <w:rFonts w:ascii="Arial" w:hAnsi="Arial"/>
          <w:color w:val="333333"/>
          <w:rtl/>
        </w:rPr>
        <w:t>רלוונטי, יש לשקול את הגילוי הנדרש</w:t>
      </w:r>
      <w:r w:rsidR="000609B1" w:rsidRPr="0046523A">
        <w:rPr>
          <w:rFonts w:ascii="Arial" w:hAnsi="Arial" w:hint="cs"/>
          <w:color w:val="333333"/>
          <w:rtl/>
        </w:rPr>
        <w:t xml:space="preserve"> ו</w:t>
      </w:r>
      <w:r w:rsidR="009F3EE2" w:rsidRPr="0046523A">
        <w:rPr>
          <w:rFonts w:ascii="Arial" w:hAnsi="Arial" w:hint="cs"/>
          <w:color w:val="333333"/>
          <w:rtl/>
        </w:rPr>
        <w:t xml:space="preserve">את </w:t>
      </w:r>
      <w:r w:rsidR="000609B1" w:rsidRPr="0046523A">
        <w:rPr>
          <w:rFonts w:ascii="Arial" w:hAnsi="Arial" w:hint="cs"/>
          <w:color w:val="333333"/>
          <w:rtl/>
        </w:rPr>
        <w:t xml:space="preserve">ההשלכות </w:t>
      </w:r>
      <w:r w:rsidR="00611DB7" w:rsidRPr="0046523A">
        <w:rPr>
          <w:rFonts w:ascii="Arial" w:hAnsi="Arial" w:hint="cs"/>
          <w:color w:val="333333"/>
          <w:rtl/>
        </w:rPr>
        <w:t xml:space="preserve">האפשריות </w:t>
      </w:r>
      <w:r w:rsidR="000609B1" w:rsidRPr="0046523A">
        <w:rPr>
          <w:rFonts w:ascii="Arial" w:hAnsi="Arial" w:hint="cs"/>
          <w:color w:val="333333"/>
          <w:rtl/>
        </w:rPr>
        <w:t>על הדוחות הכספיים</w:t>
      </w:r>
      <w:r w:rsidR="00CB250C" w:rsidRPr="0046523A">
        <w:rPr>
          <w:rFonts w:ascii="Arial" w:hAnsi="Arial" w:hint="cs"/>
          <w:color w:val="333333"/>
          <w:rtl/>
        </w:rPr>
        <w:t xml:space="preserve"> </w:t>
      </w:r>
      <w:r w:rsidR="00B342FF" w:rsidRPr="0046523A">
        <w:rPr>
          <w:rFonts w:ascii="Arial" w:hAnsi="Arial" w:hint="cs"/>
          <w:color w:val="333333"/>
          <w:rtl/>
        </w:rPr>
        <w:t xml:space="preserve">ביניים </w:t>
      </w:r>
      <w:r w:rsidR="009F3EE2" w:rsidRPr="0046523A">
        <w:rPr>
          <w:rFonts w:ascii="Arial" w:hAnsi="Arial" w:hint="cs"/>
          <w:color w:val="333333"/>
          <w:rtl/>
        </w:rPr>
        <w:t>בגין</w:t>
      </w:r>
      <w:r w:rsidR="00E23916" w:rsidRPr="0046523A">
        <w:rPr>
          <w:rFonts w:ascii="Arial" w:hAnsi="Arial"/>
          <w:color w:val="333333"/>
          <w:rtl/>
        </w:rPr>
        <w:t xml:space="preserve"> </w:t>
      </w:r>
      <w:r w:rsidR="00CB250C" w:rsidRPr="0046523A">
        <w:rPr>
          <w:rFonts w:ascii="Arial" w:hAnsi="Arial"/>
          <w:color w:val="333333"/>
          <w:rtl/>
        </w:rPr>
        <w:t xml:space="preserve">מגמות והשפעות </w:t>
      </w:r>
      <w:r w:rsidR="00B342FF" w:rsidRPr="0046523A">
        <w:rPr>
          <w:rFonts w:ascii="Arial" w:hAnsi="Arial" w:hint="cs"/>
          <w:color w:val="333333"/>
          <w:rtl/>
        </w:rPr>
        <w:t xml:space="preserve">של </w:t>
      </w:r>
      <w:r w:rsidR="00CB250C" w:rsidRPr="0046523A">
        <w:rPr>
          <w:rFonts w:ascii="Arial" w:hAnsi="Arial"/>
          <w:color w:val="333333"/>
          <w:rtl/>
        </w:rPr>
        <w:t>אירועים שונים על</w:t>
      </w:r>
      <w:r w:rsidR="00CB250C" w:rsidRPr="0046523A">
        <w:rPr>
          <w:rFonts w:ascii="Arial" w:hAnsi="Arial" w:hint="cs"/>
          <w:color w:val="333333"/>
          <w:rtl/>
        </w:rPr>
        <w:t xml:space="preserve"> </w:t>
      </w:r>
      <w:r w:rsidR="00CB250C" w:rsidRPr="0046523A">
        <w:rPr>
          <w:rFonts w:ascii="Arial" w:hAnsi="Arial"/>
          <w:color w:val="333333"/>
          <w:rtl/>
        </w:rPr>
        <w:t>הכלכלה העולמית</w:t>
      </w:r>
      <w:r w:rsidR="00B342FF" w:rsidRPr="0046523A">
        <w:rPr>
          <w:rFonts w:ascii="Arial" w:hAnsi="Arial" w:hint="cs"/>
          <w:color w:val="333333"/>
          <w:rtl/>
        </w:rPr>
        <w:t>,</w:t>
      </w:r>
      <w:r w:rsidR="00CB250C" w:rsidRPr="0046523A">
        <w:rPr>
          <w:rFonts w:ascii="Arial" w:hAnsi="Arial"/>
          <w:color w:val="333333"/>
          <w:rtl/>
        </w:rPr>
        <w:t xml:space="preserve"> </w:t>
      </w:r>
      <w:r w:rsidR="007C2ADE" w:rsidRPr="0046523A">
        <w:rPr>
          <w:rFonts w:ascii="Arial" w:hAnsi="Arial" w:hint="cs"/>
          <w:color w:val="333333"/>
          <w:rtl/>
        </w:rPr>
        <w:t>לדוגמה</w:t>
      </w:r>
      <w:r w:rsidR="00995994" w:rsidRPr="0046523A">
        <w:rPr>
          <w:rFonts w:ascii="Arial" w:hAnsi="Arial" w:hint="cs"/>
          <w:color w:val="333333"/>
          <w:rtl/>
        </w:rPr>
        <w:t xml:space="preserve"> </w:t>
      </w:r>
      <w:r w:rsidR="00E23916" w:rsidRPr="0046523A">
        <w:rPr>
          <w:rFonts w:ascii="Arial" w:hAnsi="Arial"/>
          <w:color w:val="333333"/>
          <w:rtl/>
        </w:rPr>
        <w:t>אינפלציה</w:t>
      </w:r>
      <w:r w:rsidR="006F22E9" w:rsidRPr="0046523A">
        <w:rPr>
          <w:rFonts w:ascii="Arial" w:hAnsi="Arial" w:hint="cs"/>
          <w:color w:val="333333"/>
          <w:rtl/>
        </w:rPr>
        <w:t xml:space="preserve"> (ובמיוחד </w:t>
      </w:r>
      <w:r w:rsidR="000020FE" w:rsidRPr="0046523A">
        <w:rPr>
          <w:rFonts w:ascii="Arial" w:hAnsi="Arial" w:hint="cs"/>
          <w:color w:val="333333"/>
          <w:rtl/>
        </w:rPr>
        <w:t xml:space="preserve">במקרים </w:t>
      </w:r>
      <w:r w:rsidR="00B342FF" w:rsidRPr="0046523A">
        <w:rPr>
          <w:rFonts w:ascii="Arial" w:hAnsi="Arial" w:hint="cs"/>
          <w:color w:val="333333"/>
          <w:rtl/>
        </w:rPr>
        <w:t>ש</w:t>
      </w:r>
      <w:r w:rsidR="000020FE" w:rsidRPr="0046523A">
        <w:rPr>
          <w:rFonts w:ascii="Arial" w:hAnsi="Arial" w:hint="cs"/>
          <w:color w:val="333333"/>
          <w:rtl/>
        </w:rPr>
        <w:t xml:space="preserve">בהם </w:t>
      </w:r>
      <w:r w:rsidR="00767FE3" w:rsidRPr="0046523A">
        <w:rPr>
          <w:rFonts w:ascii="Arial" w:hAnsi="Arial" w:hint="cs"/>
          <w:color w:val="333333"/>
          <w:rtl/>
        </w:rPr>
        <w:t xml:space="preserve">מטבע </w:t>
      </w:r>
      <w:r w:rsidR="000020FE" w:rsidRPr="0046523A">
        <w:rPr>
          <w:rFonts w:ascii="Arial" w:hAnsi="Arial" w:hint="cs"/>
          <w:color w:val="333333"/>
          <w:rtl/>
        </w:rPr>
        <w:t>הפעילות</w:t>
      </w:r>
      <w:r w:rsidR="00666A0D" w:rsidRPr="0046523A">
        <w:rPr>
          <w:rFonts w:ascii="Arial" w:hAnsi="Arial" w:hint="cs"/>
          <w:color w:val="333333"/>
          <w:rtl/>
        </w:rPr>
        <w:t xml:space="preserve"> </w:t>
      </w:r>
      <w:r w:rsidR="00B342FF" w:rsidRPr="0046523A">
        <w:rPr>
          <w:rFonts w:ascii="Arial" w:hAnsi="Arial" w:hint="cs"/>
          <w:color w:val="333333"/>
          <w:rtl/>
        </w:rPr>
        <w:t xml:space="preserve">הוא </w:t>
      </w:r>
      <w:r w:rsidR="00666A0D" w:rsidRPr="0046523A">
        <w:rPr>
          <w:rFonts w:ascii="Arial" w:hAnsi="Arial" w:hint="cs"/>
          <w:color w:val="333333"/>
          <w:rtl/>
        </w:rPr>
        <w:t>מטבע של מדינה</w:t>
      </w:r>
      <w:r w:rsidR="00BC01D5" w:rsidRPr="0046523A">
        <w:rPr>
          <w:rFonts w:ascii="Arial" w:hAnsi="Arial" w:hint="cs"/>
          <w:color w:val="333333"/>
          <w:rtl/>
        </w:rPr>
        <w:t xml:space="preserve"> המוגדרת כמדינה </w:t>
      </w:r>
      <w:r w:rsidR="009A4912" w:rsidRPr="0046523A">
        <w:rPr>
          <w:rFonts w:ascii="Arial" w:hAnsi="Arial" w:hint="cs"/>
          <w:color w:val="333333"/>
          <w:rtl/>
        </w:rPr>
        <w:t>היפר-אינפלציוניות</w:t>
      </w:r>
      <w:r w:rsidR="00C057D2" w:rsidRPr="0046523A">
        <w:rPr>
          <w:rStyle w:val="FootnoteReference"/>
          <w:color w:val="333333"/>
          <w:sz w:val="20"/>
          <w:szCs w:val="20"/>
          <w:rtl/>
        </w:rPr>
        <w:footnoteReference w:id="6"/>
      </w:r>
      <w:r w:rsidR="00905E5E" w:rsidRPr="0046523A">
        <w:rPr>
          <w:rFonts w:hint="cs"/>
          <w:color w:val="333333"/>
          <w:rtl/>
        </w:rPr>
        <w:t>)</w:t>
      </w:r>
      <w:r w:rsidR="0037679C" w:rsidRPr="0046523A">
        <w:rPr>
          <w:color w:val="333333"/>
          <w:rtl/>
        </w:rPr>
        <w:t>, שינויים מהותיים בשערי חליפין ובשערים מצוטטים</w:t>
      </w:r>
      <w:r w:rsidR="00856A74" w:rsidRPr="0046523A">
        <w:rPr>
          <w:rFonts w:hint="cs"/>
          <w:color w:val="333333"/>
          <w:rtl/>
        </w:rPr>
        <w:t xml:space="preserve"> </w:t>
      </w:r>
      <w:r w:rsidR="00856A74" w:rsidRPr="0046523A">
        <w:rPr>
          <w:color w:val="333333"/>
          <w:rtl/>
        </w:rPr>
        <w:t>בשווקים פעילים, שינויים מהותיים בסביבת הריבית הנקבעת על ידי הבנקים המרכזי</w:t>
      </w:r>
      <w:r w:rsidR="00476C39" w:rsidRPr="0046523A">
        <w:rPr>
          <w:rFonts w:hint="cs"/>
          <w:color w:val="333333"/>
          <w:rtl/>
        </w:rPr>
        <w:t>י</w:t>
      </w:r>
      <w:r w:rsidR="00856A74" w:rsidRPr="0046523A">
        <w:rPr>
          <w:color w:val="333333"/>
          <w:rtl/>
        </w:rPr>
        <w:t>ם,</w:t>
      </w:r>
      <w:r w:rsidR="001A65B4" w:rsidRPr="0046523A">
        <w:rPr>
          <w:rFonts w:hint="cs"/>
          <w:color w:val="333333"/>
          <w:rtl/>
        </w:rPr>
        <w:t xml:space="preserve"> </w:t>
      </w:r>
      <w:r w:rsidR="00AC620B" w:rsidRPr="00527063">
        <w:rPr>
          <w:rFonts w:hint="cs"/>
          <w:color w:val="333333"/>
          <w:rtl/>
        </w:rPr>
        <w:t>אירועים עולמיים במגזר הפיננסי</w:t>
      </w:r>
      <w:r w:rsidR="006C62E6" w:rsidRPr="00527063">
        <w:rPr>
          <w:rFonts w:hint="cs"/>
          <w:color w:val="333333"/>
          <w:rtl/>
        </w:rPr>
        <w:t xml:space="preserve"> </w:t>
      </w:r>
      <w:proofErr w:type="spellStart"/>
      <w:r w:rsidR="00856A74" w:rsidRPr="00527063">
        <w:rPr>
          <w:color w:val="333333"/>
          <w:rtl/>
        </w:rPr>
        <w:t>וכיוצ"ב</w:t>
      </w:r>
      <w:proofErr w:type="spellEnd"/>
      <w:r w:rsidR="00856A74" w:rsidRPr="00527063">
        <w:rPr>
          <w:color w:val="333333"/>
          <w:rtl/>
        </w:rPr>
        <w:t>.</w:t>
      </w:r>
      <w:bookmarkStart w:id="39" w:name="_Ref127266560"/>
    </w:p>
    <w:p w14:paraId="3F4F5A3F" w14:textId="7446B9B3" w:rsidR="00120142" w:rsidRPr="00527063" w:rsidRDefault="00120142" w:rsidP="00DB41C4">
      <w:pPr>
        <w:pStyle w:val="ListNumber"/>
        <w:tabs>
          <w:tab w:val="clear" w:pos="360"/>
        </w:tabs>
        <w:spacing w:line="240" w:lineRule="auto"/>
        <w:ind w:left="567" w:hanging="567"/>
        <w:rPr>
          <w:rFonts w:ascii="Arial" w:hAnsi="Arial"/>
          <w:color w:val="333333"/>
        </w:rPr>
      </w:pPr>
      <w:r w:rsidRPr="00527063">
        <w:rPr>
          <w:rFonts w:ascii="Arial" w:hAnsi="Arial" w:hint="cs"/>
          <w:color w:val="333333"/>
          <w:rtl/>
        </w:rPr>
        <w:t xml:space="preserve">בסיומו של פרק זה נכללים הנספחים הבאים: </w:t>
      </w:r>
    </w:p>
    <w:bookmarkEnd w:id="39"/>
    <w:p w14:paraId="1E8230D6" w14:textId="4074D566" w:rsidR="00120142" w:rsidRPr="00527063" w:rsidRDefault="00120142" w:rsidP="00527063">
      <w:pPr>
        <w:pStyle w:val="TOC2"/>
        <w:tabs>
          <w:tab w:val="clear" w:pos="10206"/>
        </w:tabs>
        <w:ind w:left="1134" w:hanging="567"/>
        <w:rPr>
          <w:color w:val="333333"/>
          <w:rtl/>
        </w:rPr>
      </w:pPr>
      <w:r w:rsidRPr="00527063">
        <w:rPr>
          <w:color w:val="333333"/>
        </w:rPr>
        <w:fldChar w:fldCharType="begin" w:fldLock="1"/>
      </w:r>
      <w:r w:rsidRPr="00527063">
        <w:rPr>
          <w:color w:val="333333"/>
        </w:rPr>
        <w:instrText>HYPERLINK \l "_Toc100474046"</w:instrText>
      </w:r>
      <w:r w:rsidRPr="00527063">
        <w:rPr>
          <w:color w:val="333333"/>
        </w:rPr>
      </w:r>
      <w:r w:rsidRPr="00527063">
        <w:rPr>
          <w:color w:val="333333"/>
        </w:rPr>
        <w:fldChar w:fldCharType="separate"/>
      </w:r>
      <w:r w:rsidRPr="00527063">
        <w:rPr>
          <w:color w:val="333333"/>
          <w:rtl/>
        </w:rPr>
        <w:t>א</w:t>
      </w:r>
      <w:r w:rsidRPr="00527063">
        <w:rPr>
          <w:color w:val="333333"/>
          <w:rtl/>
        </w:rPr>
        <w:tab/>
      </w:r>
      <w:r w:rsidRPr="00527063">
        <w:rPr>
          <w:color w:val="333333"/>
        </w:rPr>
        <w:fldChar w:fldCharType="end"/>
      </w:r>
      <w:r w:rsidR="00D90369" w:rsidRPr="00527063">
        <w:rPr>
          <w:color w:val="333333"/>
          <w:rtl/>
        </w:rPr>
        <w:fldChar w:fldCharType="begin" w:fldLock="1"/>
      </w:r>
      <w:r w:rsidR="00D90369" w:rsidRPr="00527063">
        <w:rPr>
          <w:color w:val="333333"/>
          <w:rtl/>
        </w:rPr>
        <w:instrText xml:space="preserve"> </w:instrText>
      </w:r>
      <w:r w:rsidR="00D90369" w:rsidRPr="00527063">
        <w:rPr>
          <w:color w:val="333333"/>
        </w:rPr>
        <w:instrText>REF</w:instrText>
      </w:r>
      <w:r w:rsidR="00D90369" w:rsidRPr="00527063">
        <w:rPr>
          <w:color w:val="333333"/>
          <w:rtl/>
        </w:rPr>
        <w:instrText xml:space="preserve"> _</w:instrText>
      </w:r>
      <w:r w:rsidR="00D90369" w:rsidRPr="00527063">
        <w:rPr>
          <w:color w:val="333333"/>
        </w:rPr>
        <w:instrText>Toc220916111 \h</w:instrText>
      </w:r>
      <w:r w:rsidR="00D90369" w:rsidRPr="00527063">
        <w:rPr>
          <w:color w:val="333333"/>
          <w:rtl/>
        </w:rPr>
        <w:instrText xml:space="preserve"> </w:instrText>
      </w:r>
      <w:r w:rsidR="00DE25C7" w:rsidRPr="00527063">
        <w:rPr>
          <w:color w:val="333333"/>
          <w:rtl/>
        </w:rPr>
        <w:instrText xml:space="preserve"> \* </w:instrText>
      </w:r>
      <w:r w:rsidR="00DE25C7" w:rsidRPr="00527063">
        <w:rPr>
          <w:color w:val="333333"/>
        </w:rPr>
        <w:instrText>MERGEFORMAT</w:instrText>
      </w:r>
      <w:r w:rsidR="00DE25C7" w:rsidRPr="00527063">
        <w:rPr>
          <w:color w:val="333333"/>
          <w:rtl/>
        </w:rPr>
        <w:instrText xml:space="preserve"> </w:instrText>
      </w:r>
      <w:r w:rsidR="00D90369" w:rsidRPr="00527063">
        <w:rPr>
          <w:color w:val="333333"/>
          <w:rtl/>
        </w:rPr>
      </w:r>
      <w:r w:rsidR="00D90369" w:rsidRPr="00527063">
        <w:rPr>
          <w:color w:val="333333"/>
          <w:rtl/>
        </w:rPr>
        <w:fldChar w:fldCharType="separate"/>
      </w:r>
      <w:r w:rsidR="00D3002D" w:rsidRPr="00527063">
        <w:rPr>
          <w:color w:val="333333"/>
          <w:rtl/>
        </w:rPr>
        <w:t xml:space="preserve">הצגת </w:t>
      </w:r>
      <w:r w:rsidR="00D3002D" w:rsidRPr="00527063">
        <w:rPr>
          <w:rFonts w:hint="cs"/>
          <w:color w:val="333333"/>
          <w:rtl/>
        </w:rPr>
        <w:t>ה</w:t>
      </w:r>
      <w:r w:rsidR="00D3002D" w:rsidRPr="00527063">
        <w:rPr>
          <w:color w:val="333333"/>
          <w:rtl/>
        </w:rPr>
        <w:t>רווח או הפסד ו</w:t>
      </w:r>
      <w:r w:rsidR="00D3002D" w:rsidRPr="00527063">
        <w:rPr>
          <w:rFonts w:hint="cs"/>
          <w:color w:val="333333"/>
          <w:rtl/>
        </w:rPr>
        <w:t>ה</w:t>
      </w:r>
      <w:r w:rsidR="00D3002D" w:rsidRPr="00527063">
        <w:rPr>
          <w:color w:val="333333"/>
          <w:rtl/>
        </w:rPr>
        <w:t xml:space="preserve">רווח </w:t>
      </w:r>
      <w:r w:rsidR="00D3002D" w:rsidRPr="00527063">
        <w:rPr>
          <w:rFonts w:hint="cs"/>
          <w:color w:val="333333"/>
          <w:rtl/>
        </w:rPr>
        <w:t>ה</w:t>
      </w:r>
      <w:r w:rsidR="00D3002D" w:rsidRPr="00527063">
        <w:rPr>
          <w:color w:val="333333"/>
          <w:rtl/>
        </w:rPr>
        <w:t xml:space="preserve">כולל </w:t>
      </w:r>
      <w:r w:rsidR="00D3002D" w:rsidRPr="00527063">
        <w:rPr>
          <w:rFonts w:hint="cs"/>
          <w:color w:val="333333"/>
          <w:rtl/>
        </w:rPr>
        <w:t>ה</w:t>
      </w:r>
      <w:r w:rsidR="00D3002D" w:rsidRPr="00527063">
        <w:rPr>
          <w:color w:val="333333"/>
          <w:rtl/>
        </w:rPr>
        <w:t xml:space="preserve">אחר בשני דוחות (דוח על </w:t>
      </w:r>
      <w:r w:rsidR="00D3002D" w:rsidRPr="00527063">
        <w:rPr>
          <w:rFonts w:hint="cs"/>
          <w:color w:val="333333"/>
          <w:rtl/>
        </w:rPr>
        <w:t>ה</w:t>
      </w:r>
      <w:r w:rsidR="00D3002D" w:rsidRPr="00527063">
        <w:rPr>
          <w:color w:val="333333"/>
          <w:rtl/>
        </w:rPr>
        <w:t>רווח או הפסד ודוח על הרווח הכולל)</w:t>
      </w:r>
      <w:r w:rsidR="00D90369" w:rsidRPr="00527063">
        <w:rPr>
          <w:color w:val="333333"/>
          <w:rtl/>
        </w:rPr>
        <w:fldChar w:fldCharType="end"/>
      </w:r>
    </w:p>
    <w:p w14:paraId="03983333" w14:textId="6F28D3E2" w:rsidR="00120142" w:rsidRPr="00527063" w:rsidRDefault="00120142" w:rsidP="00527063">
      <w:pPr>
        <w:pStyle w:val="TOC2"/>
        <w:tabs>
          <w:tab w:val="clear" w:pos="10206"/>
        </w:tabs>
        <w:ind w:left="1134" w:hanging="567"/>
        <w:rPr>
          <w:rFonts w:eastAsiaTheme="minorEastAsia" w:cstheme="minorBidi"/>
          <w:color w:val="333333"/>
          <w:rtl/>
        </w:rPr>
      </w:pPr>
      <w:r w:rsidRPr="00527063">
        <w:rPr>
          <w:color w:val="333333"/>
          <w:rtl/>
        </w:rPr>
        <w:t>ב</w:t>
      </w:r>
      <w:r w:rsidRPr="00527063">
        <w:rPr>
          <w:rFonts w:eastAsiaTheme="minorEastAsia" w:cstheme="minorBidi"/>
          <w:color w:val="333333"/>
          <w:rtl/>
        </w:rPr>
        <w:tab/>
      </w:r>
      <w:r w:rsidR="003A1A58" w:rsidRPr="00527063">
        <w:rPr>
          <w:rStyle w:val="Hyperlink"/>
          <w:b/>
          <w:bCs/>
          <w:color w:val="333333"/>
          <w:u w:val="none"/>
          <w:rtl/>
        </w:rPr>
        <w:fldChar w:fldCharType="begin" w:fldLock="1"/>
      </w:r>
      <w:r w:rsidR="003A1A58" w:rsidRPr="00527063">
        <w:rPr>
          <w:rStyle w:val="Hyperlink"/>
          <w:b/>
          <w:bCs/>
          <w:color w:val="333333"/>
          <w:u w:val="none"/>
          <w:rtl/>
        </w:rPr>
        <w:instrText xml:space="preserve"> </w:instrText>
      </w:r>
      <w:r w:rsidR="003A1A58" w:rsidRPr="00527063">
        <w:rPr>
          <w:rStyle w:val="Hyperlink"/>
          <w:b/>
          <w:bCs/>
          <w:color w:val="333333"/>
          <w:u w:val="none"/>
        </w:rPr>
        <w:instrText>REF</w:instrText>
      </w:r>
      <w:r w:rsidR="003A1A58" w:rsidRPr="00527063">
        <w:rPr>
          <w:rStyle w:val="Hyperlink"/>
          <w:b/>
          <w:bCs/>
          <w:color w:val="333333"/>
          <w:u w:val="none"/>
          <w:rtl/>
        </w:rPr>
        <w:instrText xml:space="preserve"> _</w:instrText>
      </w:r>
      <w:r w:rsidR="003A1A58" w:rsidRPr="00527063">
        <w:rPr>
          <w:rStyle w:val="Hyperlink"/>
          <w:b/>
          <w:bCs/>
          <w:color w:val="333333"/>
          <w:u w:val="none"/>
        </w:rPr>
        <w:instrText>Toc220916112 \h</w:instrText>
      </w:r>
      <w:r w:rsidR="003A1A58" w:rsidRPr="00527063">
        <w:rPr>
          <w:rStyle w:val="Hyperlink"/>
          <w:b/>
          <w:bCs/>
          <w:color w:val="333333"/>
          <w:u w:val="none"/>
          <w:rtl/>
        </w:rPr>
        <w:instrText xml:space="preserve">  \* </w:instrText>
      </w:r>
      <w:r w:rsidR="003A1A58" w:rsidRPr="00527063">
        <w:rPr>
          <w:rStyle w:val="Hyperlink"/>
          <w:b/>
          <w:bCs/>
          <w:color w:val="333333"/>
          <w:u w:val="none"/>
        </w:rPr>
        <w:instrText>MERGEFORMAT</w:instrText>
      </w:r>
      <w:r w:rsidR="003A1A58" w:rsidRPr="00527063">
        <w:rPr>
          <w:rStyle w:val="Hyperlink"/>
          <w:b/>
          <w:bCs/>
          <w:color w:val="333333"/>
          <w:u w:val="none"/>
          <w:rtl/>
        </w:rPr>
        <w:instrText xml:space="preserve"> </w:instrText>
      </w:r>
      <w:r w:rsidR="003A1A58" w:rsidRPr="00527063">
        <w:rPr>
          <w:rStyle w:val="Hyperlink"/>
          <w:b/>
          <w:bCs/>
          <w:color w:val="333333"/>
          <w:u w:val="none"/>
          <w:rtl/>
        </w:rPr>
      </w:r>
      <w:r w:rsidR="003A1A58" w:rsidRPr="00527063">
        <w:rPr>
          <w:rStyle w:val="Hyperlink"/>
          <w:b/>
          <w:bCs/>
          <w:color w:val="333333"/>
          <w:u w:val="none"/>
          <w:rtl/>
        </w:rPr>
        <w:fldChar w:fldCharType="separate"/>
      </w:r>
      <w:r w:rsidR="00D3002D" w:rsidRPr="00527063">
        <w:rPr>
          <w:rStyle w:val="Hyperlink"/>
          <w:color w:val="333333"/>
          <w:u w:val="none"/>
          <w:rtl/>
        </w:rPr>
        <w:t>הצגת</w:t>
      </w:r>
      <w:r w:rsidR="00D3002D" w:rsidRPr="00527063">
        <w:rPr>
          <w:rStyle w:val="Hyperlink"/>
          <w:b/>
          <w:bCs/>
          <w:color w:val="333333"/>
          <w:u w:val="none"/>
          <w:rtl/>
        </w:rPr>
        <w:t xml:space="preserve"> </w:t>
      </w:r>
      <w:r w:rsidR="00D3002D" w:rsidRPr="00527063">
        <w:rPr>
          <w:rStyle w:val="Hyperlink"/>
          <w:color w:val="333333"/>
          <w:u w:val="none"/>
          <w:rtl/>
        </w:rPr>
        <w:t>ניתוח</w:t>
      </w:r>
      <w:r w:rsidR="00D3002D" w:rsidRPr="00527063">
        <w:rPr>
          <w:rStyle w:val="Hyperlink"/>
          <w:b/>
          <w:bCs/>
          <w:color w:val="333333"/>
          <w:u w:val="none"/>
          <w:rtl/>
        </w:rPr>
        <w:t xml:space="preserve"> </w:t>
      </w:r>
      <w:r w:rsidR="00D3002D" w:rsidRPr="00527063">
        <w:rPr>
          <w:rStyle w:val="Hyperlink"/>
          <w:color w:val="333333"/>
          <w:u w:val="none"/>
          <w:rtl/>
        </w:rPr>
        <w:t>ההוצאות שהוכרו ברווח או הפסד בסיווג שמבוסס על מהות ההוצאות</w:t>
      </w:r>
      <w:r w:rsidR="003A1A58" w:rsidRPr="00527063">
        <w:rPr>
          <w:rStyle w:val="Hyperlink"/>
          <w:b/>
          <w:bCs/>
          <w:color w:val="333333"/>
          <w:u w:val="none"/>
          <w:rtl/>
        </w:rPr>
        <w:fldChar w:fldCharType="end"/>
      </w:r>
    </w:p>
    <w:p w14:paraId="00F0DA83" w14:textId="0C556B28" w:rsidR="00120142" w:rsidRPr="00527063" w:rsidRDefault="00120142" w:rsidP="00527063">
      <w:pPr>
        <w:pStyle w:val="TOC2"/>
        <w:tabs>
          <w:tab w:val="clear" w:pos="10206"/>
        </w:tabs>
        <w:ind w:left="1134" w:hanging="567"/>
        <w:rPr>
          <w:rFonts w:eastAsiaTheme="minorEastAsia" w:cstheme="minorBidi"/>
          <w:color w:val="333333"/>
          <w:rtl/>
        </w:rPr>
      </w:pPr>
      <w:r w:rsidRPr="00527063">
        <w:rPr>
          <w:color w:val="333333"/>
          <w:rtl/>
        </w:rPr>
        <w:t>ג</w:t>
      </w:r>
      <w:r w:rsidRPr="00527063">
        <w:rPr>
          <w:rFonts w:eastAsiaTheme="minorEastAsia" w:cstheme="minorBidi"/>
          <w:color w:val="333333"/>
          <w:rtl/>
        </w:rPr>
        <w:tab/>
      </w:r>
      <w:r w:rsidR="00E712D2" w:rsidRPr="00527063">
        <w:rPr>
          <w:rFonts w:eastAsiaTheme="minorEastAsia" w:cstheme="minorBidi"/>
          <w:color w:val="333333"/>
          <w:rtl/>
        </w:rPr>
        <w:fldChar w:fldCharType="begin" w:fldLock="1"/>
      </w:r>
      <w:r w:rsidR="00E712D2" w:rsidRPr="00527063">
        <w:rPr>
          <w:rFonts w:eastAsiaTheme="minorEastAsia" w:cstheme="minorBidi"/>
          <w:color w:val="333333"/>
          <w:rtl/>
        </w:rPr>
        <w:instrText xml:space="preserve"> </w:instrText>
      </w:r>
      <w:r w:rsidR="00E712D2" w:rsidRPr="00527063">
        <w:rPr>
          <w:rFonts w:eastAsiaTheme="minorEastAsia" w:cstheme="minorBidi"/>
          <w:color w:val="333333"/>
        </w:rPr>
        <w:instrText>REF</w:instrText>
      </w:r>
      <w:r w:rsidR="00E712D2" w:rsidRPr="00527063">
        <w:rPr>
          <w:rFonts w:eastAsiaTheme="minorEastAsia" w:cstheme="minorBidi"/>
          <w:color w:val="333333"/>
          <w:rtl/>
        </w:rPr>
        <w:instrText xml:space="preserve"> _</w:instrText>
      </w:r>
      <w:r w:rsidR="00E712D2" w:rsidRPr="00527063">
        <w:rPr>
          <w:rFonts w:eastAsiaTheme="minorEastAsia" w:cstheme="minorBidi"/>
          <w:color w:val="333333"/>
        </w:rPr>
        <w:instrText>Toc220916113 \h</w:instrText>
      </w:r>
      <w:r w:rsidR="00E712D2" w:rsidRPr="00527063">
        <w:rPr>
          <w:rFonts w:eastAsiaTheme="minorEastAsia" w:cstheme="minorBidi"/>
          <w:color w:val="333333"/>
          <w:rtl/>
        </w:rPr>
        <w:instrText xml:space="preserve"> </w:instrText>
      </w:r>
      <w:r w:rsidR="00DE25C7" w:rsidRPr="00527063">
        <w:rPr>
          <w:rFonts w:eastAsiaTheme="minorEastAsia" w:cstheme="minorBidi"/>
          <w:color w:val="333333"/>
          <w:rtl/>
        </w:rPr>
        <w:instrText xml:space="preserve"> \* </w:instrText>
      </w:r>
      <w:r w:rsidR="00DE25C7" w:rsidRPr="00527063">
        <w:rPr>
          <w:rFonts w:eastAsiaTheme="minorEastAsia" w:cstheme="minorBidi"/>
          <w:color w:val="333333"/>
        </w:rPr>
        <w:instrText>MERGEFORMAT</w:instrText>
      </w:r>
      <w:r w:rsidR="00DE25C7" w:rsidRPr="00527063">
        <w:rPr>
          <w:rFonts w:eastAsiaTheme="minorEastAsia" w:cstheme="minorBidi"/>
          <w:color w:val="333333"/>
          <w:rtl/>
        </w:rPr>
        <w:instrText xml:space="preserve"> </w:instrText>
      </w:r>
      <w:r w:rsidR="00E712D2" w:rsidRPr="00527063">
        <w:rPr>
          <w:rFonts w:eastAsiaTheme="minorEastAsia" w:cstheme="minorBidi"/>
          <w:color w:val="333333"/>
          <w:rtl/>
        </w:rPr>
      </w:r>
      <w:r w:rsidR="00E712D2" w:rsidRPr="00527063">
        <w:rPr>
          <w:rFonts w:eastAsiaTheme="minorEastAsia" w:cstheme="minorBidi"/>
          <w:color w:val="333333"/>
          <w:rtl/>
        </w:rPr>
        <w:fldChar w:fldCharType="separate"/>
      </w:r>
      <w:r w:rsidR="00D3002D" w:rsidRPr="00527063">
        <w:rPr>
          <w:color w:val="333333"/>
          <w:rtl/>
        </w:rPr>
        <w:t xml:space="preserve">הצגת תיאומים בגין סיווג מחדש המתייחסים לרכיבים של רווח כולל אחר בדוח על </w:t>
      </w:r>
      <w:r w:rsidR="00D3002D" w:rsidRPr="00527063">
        <w:rPr>
          <w:rFonts w:hint="cs"/>
          <w:color w:val="333333"/>
          <w:rtl/>
        </w:rPr>
        <w:t>ה</w:t>
      </w:r>
      <w:r w:rsidR="00D3002D" w:rsidRPr="00527063">
        <w:rPr>
          <w:color w:val="333333"/>
          <w:rtl/>
        </w:rPr>
        <w:t>רווח או הפסד ו</w:t>
      </w:r>
      <w:r w:rsidR="00D3002D" w:rsidRPr="00527063">
        <w:rPr>
          <w:rFonts w:hint="cs"/>
          <w:color w:val="333333"/>
          <w:rtl/>
        </w:rPr>
        <w:t>ה</w:t>
      </w:r>
      <w:r w:rsidR="00D3002D" w:rsidRPr="00527063">
        <w:rPr>
          <w:color w:val="333333"/>
          <w:rtl/>
        </w:rPr>
        <w:t xml:space="preserve">רווח </w:t>
      </w:r>
      <w:r w:rsidR="00D3002D" w:rsidRPr="00527063">
        <w:rPr>
          <w:rFonts w:hint="cs"/>
          <w:color w:val="333333"/>
          <w:rtl/>
        </w:rPr>
        <w:t>ה</w:t>
      </w:r>
      <w:r w:rsidR="00D3002D" w:rsidRPr="00527063">
        <w:rPr>
          <w:color w:val="333333"/>
          <w:rtl/>
        </w:rPr>
        <w:t xml:space="preserve">כולל </w:t>
      </w:r>
      <w:r w:rsidR="00D3002D" w:rsidRPr="00527063">
        <w:rPr>
          <w:rFonts w:hint="cs"/>
          <w:color w:val="333333"/>
          <w:rtl/>
        </w:rPr>
        <w:t>ה</w:t>
      </w:r>
      <w:r w:rsidR="00D3002D" w:rsidRPr="00527063">
        <w:rPr>
          <w:color w:val="333333"/>
          <w:rtl/>
        </w:rPr>
        <w:t>אחר</w:t>
      </w:r>
      <w:r w:rsidR="00E712D2" w:rsidRPr="00527063">
        <w:rPr>
          <w:rFonts w:eastAsiaTheme="minorEastAsia" w:cstheme="minorBidi"/>
          <w:color w:val="333333"/>
          <w:rtl/>
        </w:rPr>
        <w:fldChar w:fldCharType="end"/>
      </w:r>
    </w:p>
    <w:p w14:paraId="32FB82CC" w14:textId="67A0EEAF" w:rsidR="00120142" w:rsidRPr="00527063" w:rsidRDefault="00120142" w:rsidP="00527063">
      <w:pPr>
        <w:pStyle w:val="TOC2"/>
        <w:tabs>
          <w:tab w:val="clear" w:pos="10206"/>
        </w:tabs>
        <w:ind w:left="1134" w:hanging="567"/>
        <w:rPr>
          <w:rFonts w:eastAsiaTheme="minorEastAsia" w:cstheme="minorBidi"/>
          <w:color w:val="333333"/>
          <w:rtl/>
        </w:rPr>
      </w:pPr>
      <w:r w:rsidRPr="00527063">
        <w:rPr>
          <w:color w:val="333333"/>
          <w:rtl/>
        </w:rPr>
        <w:t>ד</w:t>
      </w:r>
      <w:r w:rsidRPr="00527063">
        <w:rPr>
          <w:rFonts w:eastAsiaTheme="minorEastAsia" w:cstheme="minorBidi"/>
          <w:color w:val="333333"/>
          <w:rtl/>
        </w:rPr>
        <w:tab/>
      </w:r>
      <w:r w:rsidR="00E712D2" w:rsidRPr="00527063">
        <w:rPr>
          <w:color w:val="333333"/>
          <w:rtl/>
        </w:rPr>
        <w:fldChar w:fldCharType="begin" w:fldLock="1"/>
      </w:r>
      <w:r w:rsidR="00E712D2" w:rsidRPr="00527063">
        <w:rPr>
          <w:color w:val="333333"/>
          <w:rtl/>
        </w:rPr>
        <w:instrText xml:space="preserve"> </w:instrText>
      </w:r>
      <w:r w:rsidR="00E712D2" w:rsidRPr="00527063">
        <w:rPr>
          <w:color w:val="333333"/>
        </w:rPr>
        <w:instrText>REF</w:instrText>
      </w:r>
      <w:r w:rsidR="00E712D2" w:rsidRPr="00527063">
        <w:rPr>
          <w:color w:val="333333"/>
          <w:rtl/>
        </w:rPr>
        <w:instrText xml:space="preserve"> _</w:instrText>
      </w:r>
      <w:r w:rsidR="00E712D2" w:rsidRPr="00527063">
        <w:rPr>
          <w:color w:val="333333"/>
        </w:rPr>
        <w:instrText>Toc220916114 \h</w:instrText>
      </w:r>
      <w:r w:rsidR="00E712D2" w:rsidRPr="00527063">
        <w:rPr>
          <w:color w:val="333333"/>
          <w:rtl/>
        </w:rPr>
        <w:instrText xml:space="preserve"> </w:instrText>
      </w:r>
      <w:r w:rsidR="00DE25C7" w:rsidRPr="00527063">
        <w:rPr>
          <w:color w:val="333333"/>
          <w:rtl/>
        </w:rPr>
        <w:instrText xml:space="preserve"> \* </w:instrText>
      </w:r>
      <w:r w:rsidR="00DE25C7" w:rsidRPr="00527063">
        <w:rPr>
          <w:color w:val="333333"/>
        </w:rPr>
        <w:instrText>MERGEFORMAT</w:instrText>
      </w:r>
      <w:r w:rsidR="00DE25C7" w:rsidRPr="00527063">
        <w:rPr>
          <w:color w:val="333333"/>
          <w:rtl/>
        </w:rPr>
        <w:instrText xml:space="preserve"> </w:instrText>
      </w:r>
      <w:r w:rsidR="00E712D2" w:rsidRPr="00527063">
        <w:rPr>
          <w:color w:val="333333"/>
          <w:rtl/>
        </w:rPr>
      </w:r>
      <w:r w:rsidR="00E712D2" w:rsidRPr="00527063">
        <w:rPr>
          <w:color w:val="333333"/>
          <w:rtl/>
        </w:rPr>
        <w:fldChar w:fldCharType="separate"/>
      </w:r>
      <w:r w:rsidR="00D3002D" w:rsidRPr="00527063">
        <w:rPr>
          <w:color w:val="333333"/>
          <w:rtl/>
        </w:rPr>
        <w:t xml:space="preserve">הצגת ניתוח של </w:t>
      </w:r>
      <w:r w:rsidR="00D3002D" w:rsidRPr="00527063">
        <w:rPr>
          <w:rFonts w:hint="cs"/>
          <w:color w:val="333333"/>
          <w:rtl/>
        </w:rPr>
        <w:t>ה</w:t>
      </w:r>
      <w:r w:rsidR="00D3002D" w:rsidRPr="00527063">
        <w:rPr>
          <w:color w:val="333333"/>
          <w:rtl/>
        </w:rPr>
        <w:t xml:space="preserve">רווח </w:t>
      </w:r>
      <w:r w:rsidR="00D3002D" w:rsidRPr="00527063">
        <w:rPr>
          <w:rFonts w:hint="cs"/>
          <w:color w:val="333333"/>
          <w:rtl/>
        </w:rPr>
        <w:t>ה</w:t>
      </w:r>
      <w:r w:rsidR="00D3002D" w:rsidRPr="00527063">
        <w:rPr>
          <w:color w:val="333333"/>
          <w:rtl/>
        </w:rPr>
        <w:t xml:space="preserve">כולל </w:t>
      </w:r>
      <w:r w:rsidR="00D3002D" w:rsidRPr="00527063">
        <w:rPr>
          <w:rFonts w:hint="cs"/>
          <w:color w:val="333333"/>
          <w:rtl/>
        </w:rPr>
        <w:t>ה</w:t>
      </w:r>
      <w:r w:rsidR="00D3002D" w:rsidRPr="00527063">
        <w:rPr>
          <w:color w:val="333333"/>
          <w:rtl/>
        </w:rPr>
        <w:t>אחר לפי פריט לכל רכיב של הון בדוח על השינויים בהון</w:t>
      </w:r>
      <w:r w:rsidR="00E712D2" w:rsidRPr="00527063">
        <w:rPr>
          <w:color w:val="333333"/>
          <w:rtl/>
        </w:rPr>
        <w:fldChar w:fldCharType="end"/>
      </w:r>
    </w:p>
    <w:p w14:paraId="75D59038" w14:textId="23F19448" w:rsidR="00120142" w:rsidRPr="00527063" w:rsidRDefault="00120142" w:rsidP="00527063">
      <w:pPr>
        <w:pStyle w:val="TOC2"/>
        <w:tabs>
          <w:tab w:val="clear" w:pos="10206"/>
        </w:tabs>
        <w:ind w:left="1134" w:hanging="567"/>
        <w:rPr>
          <w:rFonts w:eastAsiaTheme="minorEastAsia" w:cstheme="minorBidi"/>
          <w:color w:val="333333"/>
          <w:rtl/>
        </w:rPr>
      </w:pPr>
      <w:r w:rsidRPr="00527063">
        <w:rPr>
          <w:color w:val="333333"/>
          <w:rtl/>
        </w:rPr>
        <w:t>ה</w:t>
      </w:r>
      <w:r w:rsidRPr="00527063">
        <w:rPr>
          <w:rFonts w:eastAsiaTheme="minorEastAsia" w:cstheme="minorBidi"/>
          <w:color w:val="333333"/>
          <w:rtl/>
        </w:rPr>
        <w:tab/>
      </w:r>
      <w:r w:rsidR="00D90369" w:rsidRPr="00527063">
        <w:rPr>
          <w:rFonts w:eastAsiaTheme="minorEastAsia" w:cstheme="minorBidi"/>
          <w:color w:val="333333"/>
          <w:rtl/>
        </w:rPr>
        <w:fldChar w:fldCharType="begin" w:fldLock="1"/>
      </w:r>
      <w:r w:rsidR="00D90369" w:rsidRPr="00527063">
        <w:rPr>
          <w:rFonts w:eastAsiaTheme="minorEastAsia" w:cstheme="minorBidi"/>
          <w:color w:val="333333"/>
          <w:rtl/>
        </w:rPr>
        <w:instrText xml:space="preserve"> </w:instrText>
      </w:r>
      <w:r w:rsidR="00D90369" w:rsidRPr="00527063">
        <w:rPr>
          <w:rFonts w:eastAsiaTheme="minorEastAsia" w:cstheme="minorBidi"/>
          <w:color w:val="333333"/>
        </w:rPr>
        <w:instrText>REF</w:instrText>
      </w:r>
      <w:r w:rsidR="00D90369" w:rsidRPr="00527063">
        <w:rPr>
          <w:rFonts w:eastAsiaTheme="minorEastAsia" w:cstheme="minorBidi"/>
          <w:color w:val="333333"/>
          <w:rtl/>
        </w:rPr>
        <w:instrText xml:space="preserve"> _</w:instrText>
      </w:r>
      <w:r w:rsidR="00D90369" w:rsidRPr="00527063">
        <w:rPr>
          <w:rFonts w:eastAsiaTheme="minorEastAsia" w:cstheme="minorBidi"/>
          <w:color w:val="333333"/>
        </w:rPr>
        <w:instrText>Toc220916115 \h</w:instrText>
      </w:r>
      <w:r w:rsidR="00D90369" w:rsidRPr="00527063">
        <w:rPr>
          <w:rFonts w:eastAsiaTheme="minorEastAsia" w:cstheme="minorBidi"/>
          <w:color w:val="333333"/>
          <w:rtl/>
        </w:rPr>
        <w:instrText xml:space="preserve"> </w:instrText>
      </w:r>
      <w:r w:rsidR="00DE25C7" w:rsidRPr="00527063">
        <w:rPr>
          <w:rFonts w:eastAsiaTheme="minorEastAsia" w:cstheme="minorBidi"/>
          <w:color w:val="333333"/>
          <w:rtl/>
        </w:rPr>
        <w:instrText xml:space="preserve"> \* </w:instrText>
      </w:r>
      <w:r w:rsidR="00DE25C7" w:rsidRPr="00527063">
        <w:rPr>
          <w:rFonts w:eastAsiaTheme="minorEastAsia" w:cstheme="minorBidi"/>
          <w:color w:val="333333"/>
        </w:rPr>
        <w:instrText>MERGEFORMAT</w:instrText>
      </w:r>
      <w:r w:rsidR="00DE25C7" w:rsidRPr="00527063">
        <w:rPr>
          <w:rFonts w:eastAsiaTheme="minorEastAsia" w:cstheme="minorBidi"/>
          <w:color w:val="333333"/>
          <w:rtl/>
        </w:rPr>
        <w:instrText xml:space="preserve"> </w:instrText>
      </w:r>
      <w:r w:rsidR="00D90369" w:rsidRPr="00527063">
        <w:rPr>
          <w:rFonts w:eastAsiaTheme="minorEastAsia" w:cstheme="minorBidi"/>
          <w:color w:val="333333"/>
          <w:rtl/>
        </w:rPr>
      </w:r>
      <w:r w:rsidR="00D90369" w:rsidRPr="00527063">
        <w:rPr>
          <w:rFonts w:eastAsiaTheme="minorEastAsia" w:cstheme="minorBidi"/>
          <w:color w:val="333333"/>
          <w:rtl/>
        </w:rPr>
        <w:fldChar w:fldCharType="separate"/>
      </w:r>
      <w:r w:rsidR="00D3002D" w:rsidRPr="00527063">
        <w:rPr>
          <w:color w:val="333333"/>
          <w:rtl/>
        </w:rPr>
        <w:t>צירוף נדרש של דוחות כספיים של תאגידים נוספים</w:t>
      </w:r>
      <w:r w:rsidR="00D3002D" w:rsidRPr="00527063">
        <w:rPr>
          <w:rFonts w:hint="cs"/>
          <w:color w:val="333333"/>
          <w:rtl/>
        </w:rPr>
        <w:t xml:space="preserve"> בהתאם לתקנות ניירות ערך (דוחות תקופתיים ומיידיים), </w:t>
      </w:r>
      <w:proofErr w:type="spellStart"/>
      <w:r w:rsidR="00D3002D" w:rsidRPr="00527063">
        <w:rPr>
          <w:rFonts w:hint="cs"/>
          <w:color w:val="333333"/>
          <w:rtl/>
        </w:rPr>
        <w:t>התש"ל</w:t>
      </w:r>
      <w:proofErr w:type="spellEnd"/>
      <w:r w:rsidR="00D3002D" w:rsidRPr="00527063">
        <w:rPr>
          <w:rFonts w:hint="cs"/>
          <w:color w:val="333333"/>
          <w:rtl/>
        </w:rPr>
        <w:t>–1970</w:t>
      </w:r>
      <w:r w:rsidR="00D90369" w:rsidRPr="00527063">
        <w:rPr>
          <w:rFonts w:eastAsiaTheme="minorEastAsia" w:cstheme="minorBidi"/>
          <w:color w:val="333333"/>
          <w:rtl/>
        </w:rPr>
        <w:fldChar w:fldCharType="end"/>
      </w:r>
    </w:p>
    <w:p w14:paraId="1D0A9DF5" w14:textId="05D2466E" w:rsidR="00120142" w:rsidRPr="00527063" w:rsidRDefault="00120142" w:rsidP="00527063">
      <w:pPr>
        <w:pStyle w:val="TOC2"/>
        <w:tabs>
          <w:tab w:val="clear" w:pos="10206"/>
        </w:tabs>
        <w:ind w:left="1134" w:hanging="567"/>
        <w:rPr>
          <w:rFonts w:eastAsiaTheme="minorEastAsia" w:cstheme="minorBidi"/>
          <w:color w:val="333333"/>
          <w:rtl/>
        </w:rPr>
      </w:pPr>
      <w:hyperlink w:anchor="_Toc100474051" w:history="1">
        <w:r w:rsidRPr="00527063">
          <w:rPr>
            <w:rStyle w:val="Hyperlink"/>
            <w:color w:val="333333"/>
            <w:u w:val="none"/>
            <w:rtl/>
          </w:rPr>
          <w:t>ו</w:t>
        </w:r>
        <w:r w:rsidRPr="00527063">
          <w:rPr>
            <w:rFonts w:eastAsiaTheme="minorEastAsia" w:cstheme="minorBidi"/>
            <w:color w:val="333333"/>
            <w:rtl/>
          </w:rPr>
          <w:tab/>
        </w:r>
      </w:hyperlink>
      <w:r w:rsidR="00E712D2" w:rsidRPr="00527063">
        <w:rPr>
          <w:rFonts w:eastAsiaTheme="minorEastAsia" w:cstheme="minorBidi"/>
          <w:color w:val="333333"/>
          <w:rtl/>
        </w:rPr>
        <w:fldChar w:fldCharType="begin" w:fldLock="1"/>
      </w:r>
      <w:r w:rsidR="00E712D2" w:rsidRPr="00527063">
        <w:rPr>
          <w:rFonts w:eastAsiaTheme="minorEastAsia" w:cstheme="minorBidi"/>
          <w:color w:val="333333"/>
          <w:rtl/>
        </w:rPr>
        <w:instrText xml:space="preserve"> </w:instrText>
      </w:r>
      <w:r w:rsidR="00E712D2" w:rsidRPr="00527063">
        <w:rPr>
          <w:rFonts w:eastAsiaTheme="minorEastAsia" w:cstheme="minorBidi"/>
          <w:color w:val="333333"/>
        </w:rPr>
        <w:instrText>REF</w:instrText>
      </w:r>
      <w:r w:rsidR="00E712D2" w:rsidRPr="00527063">
        <w:rPr>
          <w:rFonts w:eastAsiaTheme="minorEastAsia" w:cstheme="minorBidi"/>
          <w:color w:val="333333"/>
          <w:rtl/>
        </w:rPr>
        <w:instrText xml:space="preserve"> _</w:instrText>
      </w:r>
      <w:r w:rsidR="00E712D2" w:rsidRPr="00527063">
        <w:rPr>
          <w:rFonts w:eastAsiaTheme="minorEastAsia" w:cstheme="minorBidi"/>
          <w:color w:val="333333"/>
        </w:rPr>
        <w:instrText>Toc220916116 \h</w:instrText>
      </w:r>
      <w:r w:rsidR="00E712D2" w:rsidRPr="00527063">
        <w:rPr>
          <w:rFonts w:eastAsiaTheme="minorEastAsia" w:cstheme="minorBidi"/>
          <w:color w:val="333333"/>
          <w:rtl/>
        </w:rPr>
        <w:instrText xml:space="preserve"> </w:instrText>
      </w:r>
      <w:r w:rsidR="00DE25C7" w:rsidRPr="00527063">
        <w:rPr>
          <w:rFonts w:eastAsiaTheme="minorEastAsia" w:cstheme="minorBidi"/>
          <w:color w:val="333333"/>
          <w:rtl/>
        </w:rPr>
        <w:instrText xml:space="preserve"> \* </w:instrText>
      </w:r>
      <w:r w:rsidR="00DE25C7" w:rsidRPr="00527063">
        <w:rPr>
          <w:rFonts w:eastAsiaTheme="minorEastAsia" w:cstheme="minorBidi"/>
          <w:color w:val="333333"/>
        </w:rPr>
        <w:instrText>MERGEFORMAT</w:instrText>
      </w:r>
      <w:r w:rsidR="00DE25C7" w:rsidRPr="00527063">
        <w:rPr>
          <w:rFonts w:eastAsiaTheme="minorEastAsia" w:cstheme="minorBidi"/>
          <w:color w:val="333333"/>
          <w:rtl/>
        </w:rPr>
        <w:instrText xml:space="preserve"> </w:instrText>
      </w:r>
      <w:r w:rsidR="00E712D2" w:rsidRPr="00527063">
        <w:rPr>
          <w:rFonts w:eastAsiaTheme="minorEastAsia" w:cstheme="minorBidi"/>
          <w:color w:val="333333"/>
          <w:rtl/>
        </w:rPr>
      </w:r>
      <w:r w:rsidR="00E712D2" w:rsidRPr="00527063">
        <w:rPr>
          <w:rFonts w:eastAsiaTheme="minorEastAsia" w:cstheme="minorBidi"/>
          <w:color w:val="333333"/>
          <w:rtl/>
        </w:rPr>
        <w:fldChar w:fldCharType="separate"/>
      </w:r>
      <w:r w:rsidR="00D3002D" w:rsidRPr="00527063">
        <w:rPr>
          <w:rFonts w:hint="cs"/>
          <w:color w:val="333333"/>
          <w:rtl/>
        </w:rPr>
        <w:t>השפעת עניינים הקשורים לאקלים על הדוחות הכספיים</w:t>
      </w:r>
      <w:r w:rsidR="00E712D2" w:rsidRPr="00527063">
        <w:rPr>
          <w:rFonts w:eastAsiaTheme="minorEastAsia" w:cstheme="minorBidi"/>
          <w:color w:val="333333"/>
          <w:rtl/>
        </w:rPr>
        <w:fldChar w:fldCharType="end"/>
      </w:r>
    </w:p>
    <w:p w14:paraId="3B5A8790" w14:textId="77777777" w:rsidR="00120142" w:rsidRPr="0046523A" w:rsidRDefault="00120142" w:rsidP="00120142">
      <w:pPr>
        <w:spacing w:after="0" w:line="240" w:lineRule="auto"/>
        <w:ind w:left="567" w:hanging="567"/>
        <w:rPr>
          <w:rStyle w:val="Strong"/>
          <w:color w:val="333333"/>
          <w:rtl/>
        </w:rPr>
      </w:pPr>
    </w:p>
    <w:p w14:paraId="4A040A38" w14:textId="77777777" w:rsidR="003E0485" w:rsidRPr="003E0485" w:rsidRDefault="003E0485" w:rsidP="00015C9C">
      <w:pPr>
        <w:rPr>
          <w:rFonts w:ascii="Arial" w:hAnsi="Arial"/>
          <w:rtl/>
        </w:rPr>
        <w:sectPr w:rsidR="003E0485" w:rsidRPr="003E0485" w:rsidSect="00D11BF3">
          <w:headerReference w:type="default" r:id="rId16"/>
          <w:headerReference w:type="first" r:id="rId17"/>
          <w:footerReference w:type="first" r:id="rId18"/>
          <w:pgSz w:w="11906" w:h="16838" w:code="9"/>
          <w:pgMar w:top="1134" w:right="1134" w:bottom="1134" w:left="1134" w:header="567" w:footer="567" w:gutter="0"/>
          <w:pgNumType w:chapSep="enDash"/>
          <w:cols w:space="708"/>
          <w:bidi/>
          <w:rtlGutter/>
          <w:docGrid w:linePitch="360"/>
        </w:sectPr>
      </w:pPr>
    </w:p>
    <w:p w14:paraId="278AB40C" w14:textId="5D95BF50" w:rsidR="00005FA0" w:rsidRPr="004E00D9" w:rsidRDefault="00005FA0" w:rsidP="00005FA0">
      <w:pPr>
        <w:spacing w:after="0" w:line="240" w:lineRule="auto"/>
        <w:ind w:left="1418"/>
        <w:jc w:val="center"/>
        <w:rPr>
          <w:b/>
          <w:bCs/>
          <w:sz w:val="22"/>
          <w:szCs w:val="22"/>
          <w:rtl/>
        </w:rPr>
      </w:pPr>
      <w:bookmarkStart w:id="40" w:name="_Toc35762967"/>
      <w:bookmarkStart w:id="41" w:name="_Toc36376901"/>
      <w:bookmarkStart w:id="42" w:name="_Toc37001787"/>
      <w:bookmarkStart w:id="43" w:name="_Toc100246503"/>
      <w:bookmarkStart w:id="44" w:name="_Toc100474023"/>
      <w:bookmarkStart w:id="45" w:name="_Toc121747388"/>
      <w:bookmarkStart w:id="46" w:name="_Toc123198322"/>
      <w:bookmarkStart w:id="47" w:name="_Toc154415312"/>
      <w:bookmarkStart w:id="48" w:name="_Toc184569348"/>
      <w:r w:rsidRPr="004E00D9">
        <w:rPr>
          <w:rFonts w:hint="cs"/>
          <w:b/>
          <w:bCs/>
          <w:sz w:val="22"/>
          <w:szCs w:val="22"/>
          <w:rtl/>
        </w:rPr>
        <w:lastRenderedPageBreak/>
        <w:t>חברה מדווחת לדוגמה בע"מ</w:t>
      </w:r>
    </w:p>
    <w:p w14:paraId="281B897A" w14:textId="4D8D0E17" w:rsidR="00005FA0" w:rsidRPr="004E00D9" w:rsidRDefault="00005FA0" w:rsidP="00005FA0">
      <w:pPr>
        <w:spacing w:after="0" w:line="240" w:lineRule="auto"/>
        <w:ind w:left="1418"/>
        <w:jc w:val="center"/>
        <w:rPr>
          <w:b/>
          <w:bCs/>
          <w:sz w:val="22"/>
          <w:szCs w:val="22"/>
          <w:rtl/>
        </w:rPr>
      </w:pPr>
      <w:r w:rsidRPr="004E00D9">
        <w:rPr>
          <w:rFonts w:hint="cs"/>
          <w:b/>
          <w:bCs/>
          <w:sz w:val="22"/>
          <w:szCs w:val="22"/>
          <w:rtl/>
        </w:rPr>
        <w:t xml:space="preserve">דוחות כספיים </w:t>
      </w:r>
      <w:r w:rsidR="00D61035" w:rsidRPr="004E00D9">
        <w:rPr>
          <w:rFonts w:hint="cs"/>
          <w:b/>
          <w:bCs/>
          <w:sz w:val="22"/>
          <w:szCs w:val="22"/>
          <w:rtl/>
        </w:rPr>
        <w:t xml:space="preserve">מאוחדים </w:t>
      </w:r>
      <w:r w:rsidRPr="004E00D9">
        <w:rPr>
          <w:rFonts w:hint="cs"/>
          <w:b/>
          <w:bCs/>
          <w:sz w:val="22"/>
          <w:szCs w:val="22"/>
          <w:rtl/>
        </w:rPr>
        <w:t>ביניים תמציתיים ליום 30 ביוני 2026</w:t>
      </w:r>
    </w:p>
    <w:p w14:paraId="42DED18B" w14:textId="648800AE" w:rsidR="00005FA0" w:rsidRPr="004E00D9" w:rsidRDefault="00005FA0" w:rsidP="00005FA0">
      <w:pPr>
        <w:spacing w:after="0" w:line="240" w:lineRule="auto"/>
        <w:ind w:left="1418"/>
        <w:jc w:val="center"/>
        <w:rPr>
          <w:b/>
          <w:bCs/>
          <w:sz w:val="22"/>
          <w:szCs w:val="22"/>
          <w:rtl/>
        </w:rPr>
      </w:pPr>
      <w:r w:rsidRPr="004E00D9">
        <w:rPr>
          <w:rFonts w:hint="cs"/>
          <w:b/>
          <w:bCs/>
          <w:sz w:val="22"/>
          <w:szCs w:val="22"/>
          <w:rtl/>
        </w:rPr>
        <w:t>(בלתי מבוקר)</w:t>
      </w:r>
    </w:p>
    <w:p w14:paraId="6F42B4E5" w14:textId="77777777" w:rsidR="00311BCB" w:rsidRPr="00005FA0" w:rsidRDefault="00311BCB" w:rsidP="00005FA0">
      <w:pPr>
        <w:spacing w:after="0" w:line="240" w:lineRule="auto"/>
        <w:ind w:left="1418"/>
        <w:jc w:val="center"/>
        <w:rPr>
          <w:b/>
          <w:bCs/>
          <w:rtl/>
        </w:rPr>
      </w:pPr>
    </w:p>
    <w:p w14:paraId="1DEA425C" w14:textId="28627BB6" w:rsidR="00005FA0" w:rsidRDefault="00005FA0" w:rsidP="00001BB4">
      <w:pPr>
        <w:spacing w:after="0" w:line="240" w:lineRule="auto"/>
        <w:ind w:left="1418"/>
        <w:rPr>
          <w:rtl/>
        </w:rPr>
      </w:pPr>
    </w:p>
    <w:p w14:paraId="1808DA0B" w14:textId="48B08FA6" w:rsidR="00F06081" w:rsidRPr="00001BB4" w:rsidRDefault="00F64EB6" w:rsidP="00593D76">
      <w:pPr>
        <w:pStyle w:val="Heading2"/>
        <w:rPr>
          <w:rtl/>
        </w:rPr>
      </w:pPr>
      <w:bookmarkStart w:id="49" w:name="_Toc226448090"/>
      <w:bookmarkStart w:id="50" w:name="_Toc226449436"/>
      <w:bookmarkStart w:id="51" w:name="_Toc226450541"/>
      <w:bookmarkStart w:id="52" w:name="_Toc226634667"/>
      <w:r w:rsidRPr="00001BB4">
        <w:rPr>
          <w:rtl/>
        </w:rPr>
        <w:t xml:space="preserve">תוכן </w:t>
      </w:r>
      <w:r w:rsidR="00001BB4">
        <w:rPr>
          <w:rFonts w:hint="cs"/>
          <w:rtl/>
        </w:rPr>
        <w:t>ה</w:t>
      </w:r>
      <w:r w:rsidRPr="00001BB4">
        <w:rPr>
          <w:rtl/>
        </w:rPr>
        <w:t>עניינים</w:t>
      </w:r>
      <w:r w:rsidRPr="000518BE">
        <w:rPr>
          <w:sz w:val="22"/>
          <w:vertAlign w:val="superscript"/>
          <w:rtl/>
        </w:rPr>
        <w:footnoteReference w:id="7"/>
      </w:r>
      <w:bookmarkEnd w:id="40"/>
      <w:bookmarkEnd w:id="41"/>
      <w:bookmarkEnd w:id="42"/>
      <w:bookmarkEnd w:id="43"/>
      <w:bookmarkEnd w:id="44"/>
      <w:bookmarkEnd w:id="45"/>
      <w:bookmarkEnd w:id="46"/>
      <w:bookmarkEnd w:id="47"/>
      <w:bookmarkEnd w:id="48"/>
      <w:bookmarkEnd w:id="49"/>
      <w:bookmarkEnd w:id="50"/>
      <w:bookmarkEnd w:id="51"/>
      <w:bookmarkEnd w:id="52"/>
    </w:p>
    <w:p w14:paraId="65B7EB1E" w14:textId="77777777" w:rsidR="00005FA0" w:rsidRPr="009F7F23" w:rsidRDefault="00005FA0" w:rsidP="0057727E">
      <w:pPr>
        <w:pStyle w:val="TOC1"/>
        <w:rPr>
          <w:rtl/>
          <w:lang w:val="en-GB"/>
        </w:rPr>
      </w:pPr>
    </w:p>
    <w:p w14:paraId="3CEBDB49" w14:textId="63D64CBC" w:rsidR="00F92483" w:rsidRPr="00F92483" w:rsidRDefault="00330208" w:rsidP="0057727E">
      <w:pPr>
        <w:pStyle w:val="TOC1"/>
        <w:rPr>
          <w:rFonts w:eastAsiaTheme="minorEastAsia" w:cstheme="minorBidi"/>
          <w:kern w:val="2"/>
          <w:rtl/>
          <w14:ligatures w14:val="standardContextual"/>
        </w:rPr>
      </w:pPr>
      <w:r w:rsidRPr="00330208">
        <w:rPr>
          <w:rtl/>
          <w:lang w:val="en-GB"/>
        </w:rPr>
        <w:fldChar w:fldCharType="begin" w:fldLock="1"/>
      </w:r>
      <w:r w:rsidRPr="00330208">
        <w:rPr>
          <w:rtl/>
          <w:lang w:val="en-GB"/>
        </w:rPr>
        <w:instrText xml:space="preserve"> </w:instrText>
      </w:r>
      <w:r w:rsidRPr="00330208">
        <w:rPr>
          <w:lang w:val="en-GB"/>
        </w:rPr>
        <w:instrText>TOC</w:instrText>
      </w:r>
      <w:r w:rsidRPr="00330208">
        <w:rPr>
          <w:rtl/>
          <w:lang w:val="en-GB"/>
        </w:rPr>
        <w:instrText xml:space="preserve"> \</w:instrText>
      </w:r>
      <w:r w:rsidRPr="00330208">
        <w:rPr>
          <w:lang w:val="en-GB"/>
        </w:rPr>
        <w:instrText>o "1-3" \h \z \u</w:instrText>
      </w:r>
      <w:r w:rsidRPr="00330208">
        <w:rPr>
          <w:rtl/>
          <w:lang w:val="en-GB"/>
        </w:rPr>
        <w:instrText xml:space="preserve"> </w:instrText>
      </w:r>
      <w:r w:rsidRPr="00330208">
        <w:rPr>
          <w:rtl/>
          <w:lang w:val="en-GB"/>
        </w:rPr>
        <w:fldChar w:fldCharType="separate"/>
      </w:r>
      <w:hyperlink w:anchor="_Toc226448091" w:history="1">
        <w:r w:rsidR="00F92483" w:rsidRPr="00F92483">
          <w:rPr>
            <w:rStyle w:val="Hyperlink"/>
            <w:rFonts w:hint="eastAsia"/>
            <w:rtl/>
          </w:rPr>
          <w:t>דוח</w:t>
        </w:r>
        <w:r w:rsidR="00F92483" w:rsidRPr="00F92483">
          <w:rPr>
            <w:rStyle w:val="Hyperlink"/>
            <w:rtl/>
          </w:rPr>
          <w:t xml:space="preserve"> </w:t>
        </w:r>
        <w:r w:rsidR="00F92483" w:rsidRPr="00F92483">
          <w:rPr>
            <w:rStyle w:val="Hyperlink"/>
            <w:rFonts w:hint="eastAsia"/>
            <w:rtl/>
          </w:rPr>
          <w:t>סקירה</w:t>
        </w:r>
        <w:r w:rsidR="00F92483" w:rsidRPr="00F92483">
          <w:rPr>
            <w:rStyle w:val="Hyperlink"/>
            <w:rtl/>
          </w:rPr>
          <w:t xml:space="preserve"> </w:t>
        </w:r>
        <w:r w:rsidR="00F92483" w:rsidRPr="00F92483">
          <w:rPr>
            <w:rStyle w:val="Hyperlink"/>
            <w:rFonts w:hint="eastAsia"/>
            <w:rtl/>
          </w:rPr>
          <w:t>של</w:t>
        </w:r>
        <w:r w:rsidR="00F92483" w:rsidRPr="00F92483">
          <w:rPr>
            <w:rStyle w:val="Hyperlink"/>
            <w:rtl/>
          </w:rPr>
          <w:t xml:space="preserve"> </w:t>
        </w:r>
        <w:r w:rsidR="00F92483" w:rsidRPr="00F92483">
          <w:rPr>
            <w:rStyle w:val="Hyperlink"/>
            <w:rFonts w:hint="eastAsia"/>
            <w:rtl/>
          </w:rPr>
          <w:t>רואה</w:t>
        </w:r>
        <w:r w:rsidR="00F92483" w:rsidRPr="00F92483">
          <w:rPr>
            <w:rStyle w:val="Hyperlink"/>
            <w:rtl/>
          </w:rPr>
          <w:t xml:space="preserve"> </w:t>
        </w:r>
        <w:r w:rsidR="00F92483" w:rsidRPr="00F92483">
          <w:rPr>
            <w:rStyle w:val="Hyperlink"/>
            <w:rFonts w:hint="eastAsia"/>
            <w:rtl/>
          </w:rPr>
          <w:t>החשבון</w:t>
        </w:r>
        <w:r w:rsidR="00F92483" w:rsidRPr="00F92483">
          <w:rPr>
            <w:rStyle w:val="Hyperlink"/>
            <w:rtl/>
          </w:rPr>
          <w:t xml:space="preserve"> </w:t>
        </w:r>
        <w:r w:rsidR="00F92483" w:rsidRPr="00F92483">
          <w:rPr>
            <w:rStyle w:val="Hyperlink"/>
            <w:rFonts w:hint="eastAsia"/>
            <w:rtl/>
          </w:rPr>
          <w:t>המבקר</w:t>
        </w:r>
        <w:r w:rsidR="00F92483" w:rsidRPr="00F92483">
          <w:rPr>
            <w:rStyle w:val="Hyperlink"/>
            <w:rtl/>
          </w:rPr>
          <w:t xml:space="preserve"> </w:t>
        </w:r>
        <w:r w:rsidR="00F92483" w:rsidRPr="00F92483">
          <w:rPr>
            <w:rStyle w:val="Hyperlink"/>
            <w:rFonts w:hint="eastAsia"/>
            <w:rtl/>
          </w:rPr>
          <w:t>לבעלי</w:t>
        </w:r>
        <w:r w:rsidR="00F92483" w:rsidRPr="00F92483">
          <w:rPr>
            <w:rStyle w:val="Hyperlink"/>
            <w:rtl/>
          </w:rPr>
          <w:t xml:space="preserve"> </w:t>
        </w:r>
        <w:r w:rsidR="00F92483" w:rsidRPr="00F92483">
          <w:rPr>
            <w:rStyle w:val="Hyperlink"/>
            <w:rFonts w:hint="eastAsia"/>
            <w:rtl/>
          </w:rPr>
          <w:t>המניות</w:t>
        </w:r>
        <w:r w:rsidR="00F92483" w:rsidRPr="00F92483">
          <w:rPr>
            <w:rStyle w:val="Hyperlink"/>
            <w:rtl/>
          </w:rPr>
          <w:t xml:space="preserve"> </w:t>
        </w:r>
        <w:r w:rsidR="00F92483" w:rsidRPr="00F92483">
          <w:rPr>
            <w:rStyle w:val="Hyperlink"/>
            <w:rFonts w:hint="eastAsia"/>
            <w:rtl/>
          </w:rPr>
          <w:t>של</w:t>
        </w:r>
        <w:r w:rsidR="00F92483" w:rsidRPr="00F92483">
          <w:rPr>
            <w:rStyle w:val="Hyperlink"/>
            <w:rtl/>
          </w:rPr>
          <w:t xml:space="preserve"> </w:t>
        </w:r>
        <w:r w:rsidR="00F92483" w:rsidRPr="00F92483">
          <w:rPr>
            <w:rStyle w:val="Hyperlink"/>
            <w:rFonts w:hint="eastAsia"/>
            <w:rtl/>
          </w:rPr>
          <w:t>חברה</w:t>
        </w:r>
        <w:r w:rsidR="00F92483" w:rsidRPr="00F92483">
          <w:rPr>
            <w:rStyle w:val="Hyperlink"/>
            <w:rtl/>
          </w:rPr>
          <w:t xml:space="preserve"> </w:t>
        </w:r>
        <w:r w:rsidR="00F92483" w:rsidRPr="00F92483">
          <w:rPr>
            <w:rStyle w:val="Hyperlink"/>
            <w:rFonts w:hint="eastAsia"/>
            <w:rtl/>
          </w:rPr>
          <w:t>מדווחת</w:t>
        </w:r>
        <w:r w:rsidR="00F92483" w:rsidRPr="00F92483">
          <w:rPr>
            <w:rStyle w:val="Hyperlink"/>
            <w:rtl/>
          </w:rPr>
          <w:t xml:space="preserve"> </w:t>
        </w:r>
        <w:r w:rsidR="00F92483" w:rsidRPr="00F92483">
          <w:rPr>
            <w:rStyle w:val="Hyperlink"/>
            <w:rFonts w:hint="eastAsia"/>
            <w:rtl/>
          </w:rPr>
          <w:t>לדוגמה</w:t>
        </w:r>
        <w:r w:rsidR="00F92483" w:rsidRPr="00F92483">
          <w:rPr>
            <w:rStyle w:val="Hyperlink"/>
            <w:rtl/>
          </w:rPr>
          <w:t xml:space="preserve"> </w:t>
        </w:r>
        <w:r w:rsidR="00F92483" w:rsidRPr="00F92483">
          <w:rPr>
            <w:rStyle w:val="Hyperlink"/>
            <w:rFonts w:hint="eastAsia"/>
            <w:rtl/>
          </w:rPr>
          <w:t>בע</w:t>
        </w:r>
        <w:r w:rsidR="00F92483" w:rsidRPr="00F92483">
          <w:rPr>
            <w:rStyle w:val="Hyperlink"/>
            <w:rtl/>
          </w:rPr>
          <w:t>"</w:t>
        </w:r>
        <w:r w:rsidR="00F92483" w:rsidRPr="00F92483">
          <w:rPr>
            <w:rStyle w:val="Hyperlink"/>
            <w:rFonts w:hint="eastAsia"/>
            <w:rtl/>
          </w:rPr>
          <w:t>מ</w:t>
        </w:r>
        <w:r w:rsidR="00F92483" w:rsidRPr="00F92483">
          <w:rPr>
            <w:webHidden/>
            <w:rtl/>
          </w:rPr>
          <w:tab/>
        </w:r>
        <w:r w:rsidR="00F92483" w:rsidRPr="00F92483">
          <w:rPr>
            <w:webHidden/>
            <w:rtl/>
          </w:rPr>
          <w:fldChar w:fldCharType="begin" w:fldLock="1"/>
        </w:r>
        <w:r w:rsidR="00F92483" w:rsidRPr="00F92483">
          <w:rPr>
            <w:webHidden/>
            <w:rtl/>
          </w:rPr>
          <w:instrText xml:space="preserve"> </w:instrText>
        </w:r>
        <w:r w:rsidR="00F92483" w:rsidRPr="00F92483">
          <w:rPr>
            <w:webHidden/>
          </w:rPr>
          <w:instrText>PAGEREF</w:instrText>
        </w:r>
        <w:r w:rsidR="00F92483" w:rsidRPr="00F92483">
          <w:rPr>
            <w:webHidden/>
            <w:rtl/>
          </w:rPr>
          <w:instrText xml:space="preserve"> _</w:instrText>
        </w:r>
        <w:r w:rsidR="00F92483" w:rsidRPr="00F92483">
          <w:rPr>
            <w:webHidden/>
          </w:rPr>
          <w:instrText>Toc226448091 \h</w:instrText>
        </w:r>
        <w:r w:rsidR="00F92483" w:rsidRPr="00F92483">
          <w:rPr>
            <w:webHidden/>
            <w:rtl/>
          </w:rPr>
          <w:instrText xml:space="preserve"> </w:instrText>
        </w:r>
        <w:r w:rsidR="00F92483" w:rsidRPr="00F92483">
          <w:rPr>
            <w:webHidden/>
            <w:rtl/>
          </w:rPr>
        </w:r>
        <w:r w:rsidR="00F92483" w:rsidRPr="00F92483">
          <w:rPr>
            <w:webHidden/>
            <w:rtl/>
          </w:rPr>
          <w:fldChar w:fldCharType="separate"/>
        </w:r>
        <w:r w:rsidR="00D3002D">
          <w:rPr>
            <w:webHidden/>
            <w:rtl/>
          </w:rPr>
          <w:t>6</w:t>
        </w:r>
        <w:r w:rsidR="00F92483" w:rsidRPr="00F92483">
          <w:rPr>
            <w:webHidden/>
            <w:rtl/>
          </w:rPr>
          <w:fldChar w:fldCharType="end"/>
        </w:r>
      </w:hyperlink>
    </w:p>
    <w:p w14:paraId="3F4864E6" w14:textId="69448734" w:rsidR="00F92483" w:rsidRPr="00911484" w:rsidRDefault="00F92483" w:rsidP="00DE25C7">
      <w:pPr>
        <w:pStyle w:val="TOC2"/>
        <w:rPr>
          <w:rFonts w:eastAsiaTheme="minorEastAsia" w:cstheme="minorBidi"/>
          <w:b/>
          <w:bCs/>
          <w:noProof/>
          <w:kern w:val="2"/>
          <w:sz w:val="24"/>
          <w:szCs w:val="24"/>
          <w:rtl/>
          <w14:ligatures w14:val="standardContextual"/>
        </w:rPr>
      </w:pPr>
      <w:hyperlink w:anchor="_Toc226448092" w:history="1">
        <w:r w:rsidRPr="00911484">
          <w:rPr>
            <w:rStyle w:val="Hyperlink"/>
            <w:rFonts w:hint="eastAsia"/>
            <w:b/>
            <w:bCs/>
            <w:noProof/>
            <w:rtl/>
          </w:rPr>
          <w:t>מכתב</w:t>
        </w:r>
        <w:r w:rsidRPr="00911484">
          <w:rPr>
            <w:rStyle w:val="Hyperlink"/>
            <w:b/>
            <w:bCs/>
            <w:noProof/>
            <w:rtl/>
          </w:rPr>
          <w:t xml:space="preserve"> </w:t>
        </w:r>
        <w:r w:rsidRPr="00911484">
          <w:rPr>
            <w:rStyle w:val="Hyperlink"/>
            <w:rFonts w:hint="eastAsia"/>
            <w:b/>
            <w:bCs/>
            <w:noProof/>
            <w:rtl/>
          </w:rPr>
          <w:t>הסכמה</w:t>
        </w:r>
        <w:r w:rsidRPr="00911484">
          <w:rPr>
            <w:rStyle w:val="Hyperlink"/>
            <w:b/>
            <w:bCs/>
            <w:noProof/>
            <w:rtl/>
          </w:rPr>
          <w:t xml:space="preserve"> </w:t>
        </w:r>
        <w:r w:rsidRPr="00911484">
          <w:rPr>
            <w:rStyle w:val="Hyperlink"/>
            <w:rFonts w:hint="eastAsia"/>
            <w:b/>
            <w:bCs/>
            <w:noProof/>
            <w:rtl/>
          </w:rPr>
          <w:t>להכללת</w:t>
        </w:r>
        <w:r w:rsidRPr="00911484">
          <w:rPr>
            <w:rStyle w:val="Hyperlink"/>
            <w:b/>
            <w:bCs/>
            <w:noProof/>
            <w:rtl/>
          </w:rPr>
          <w:t xml:space="preserve"> </w:t>
        </w:r>
        <w:r w:rsidRPr="00911484">
          <w:rPr>
            <w:rStyle w:val="Hyperlink"/>
            <w:rFonts w:hint="eastAsia"/>
            <w:b/>
            <w:bCs/>
            <w:noProof/>
            <w:rtl/>
          </w:rPr>
          <w:t>דוחות</w:t>
        </w:r>
        <w:r w:rsidRPr="00911484">
          <w:rPr>
            <w:rStyle w:val="Hyperlink"/>
            <w:b/>
            <w:bCs/>
            <w:noProof/>
            <w:rtl/>
          </w:rPr>
          <w:t xml:space="preserve"> </w:t>
        </w:r>
        <w:r w:rsidRPr="00911484">
          <w:rPr>
            <w:rStyle w:val="Hyperlink"/>
            <w:rFonts w:hint="eastAsia"/>
            <w:b/>
            <w:bCs/>
            <w:noProof/>
            <w:rtl/>
          </w:rPr>
          <w:t>רואה</w:t>
        </w:r>
        <w:r w:rsidRPr="00911484">
          <w:rPr>
            <w:rStyle w:val="Hyperlink"/>
            <w:b/>
            <w:bCs/>
            <w:noProof/>
            <w:rtl/>
          </w:rPr>
          <w:t xml:space="preserve"> </w:t>
        </w:r>
        <w:r w:rsidRPr="00911484">
          <w:rPr>
            <w:rStyle w:val="Hyperlink"/>
            <w:rFonts w:hint="eastAsia"/>
            <w:b/>
            <w:bCs/>
            <w:noProof/>
            <w:rtl/>
          </w:rPr>
          <w:t>החשבון</w:t>
        </w:r>
        <w:r w:rsidRPr="00911484">
          <w:rPr>
            <w:rStyle w:val="Hyperlink"/>
            <w:b/>
            <w:bCs/>
            <w:noProof/>
            <w:rtl/>
          </w:rPr>
          <w:t xml:space="preserve"> </w:t>
        </w:r>
        <w:r w:rsidRPr="00911484">
          <w:rPr>
            <w:rStyle w:val="Hyperlink"/>
            <w:rFonts w:hint="eastAsia"/>
            <w:b/>
            <w:bCs/>
            <w:noProof/>
            <w:rtl/>
          </w:rPr>
          <w:t>המבקר</w:t>
        </w:r>
        <w:r w:rsidRPr="00911484">
          <w:rPr>
            <w:rStyle w:val="Hyperlink"/>
            <w:b/>
            <w:bCs/>
            <w:noProof/>
            <w:rtl/>
          </w:rPr>
          <w:t xml:space="preserve"> </w:t>
        </w:r>
        <w:r w:rsidRPr="00911484">
          <w:rPr>
            <w:rStyle w:val="Hyperlink"/>
            <w:rFonts w:hint="eastAsia"/>
            <w:b/>
            <w:bCs/>
            <w:noProof/>
            <w:rtl/>
          </w:rPr>
          <w:t>של</w:t>
        </w:r>
        <w:r w:rsidRPr="00911484">
          <w:rPr>
            <w:rStyle w:val="Hyperlink"/>
            <w:b/>
            <w:bCs/>
            <w:noProof/>
            <w:rtl/>
          </w:rPr>
          <w:t xml:space="preserve"> </w:t>
        </w:r>
        <w:r w:rsidRPr="00911484">
          <w:rPr>
            <w:rStyle w:val="Hyperlink"/>
            <w:rFonts w:hint="eastAsia"/>
            <w:b/>
            <w:bCs/>
            <w:noProof/>
            <w:rtl/>
          </w:rPr>
          <w:t>החברה</w:t>
        </w:r>
        <w:r w:rsidRPr="00911484">
          <w:rPr>
            <w:rStyle w:val="Hyperlink"/>
            <w:b/>
            <w:bCs/>
            <w:noProof/>
            <w:rtl/>
          </w:rPr>
          <w:t xml:space="preserve"> </w:t>
        </w:r>
        <w:r w:rsidRPr="00911484">
          <w:rPr>
            <w:rStyle w:val="Hyperlink"/>
            <w:rFonts w:hint="eastAsia"/>
            <w:b/>
            <w:bCs/>
            <w:noProof/>
            <w:rtl/>
          </w:rPr>
          <w:t>הניתן</w:t>
        </w:r>
        <w:r w:rsidRPr="00911484">
          <w:rPr>
            <w:rStyle w:val="Hyperlink"/>
            <w:b/>
            <w:bCs/>
            <w:noProof/>
            <w:rtl/>
          </w:rPr>
          <w:t xml:space="preserve"> </w:t>
        </w:r>
        <w:r w:rsidRPr="00911484">
          <w:rPr>
            <w:rStyle w:val="Hyperlink"/>
            <w:rFonts w:hint="eastAsia"/>
            <w:b/>
            <w:bCs/>
            <w:noProof/>
            <w:rtl/>
          </w:rPr>
          <w:t>בד</w:t>
        </w:r>
        <w:r w:rsidRPr="00911484">
          <w:rPr>
            <w:rStyle w:val="Hyperlink"/>
            <w:b/>
            <w:bCs/>
            <w:noProof/>
            <w:rtl/>
          </w:rPr>
          <w:t xml:space="preserve"> </w:t>
        </w:r>
        <w:r w:rsidRPr="00911484">
          <w:rPr>
            <w:rStyle w:val="Hyperlink"/>
            <w:rFonts w:hint="eastAsia"/>
            <w:b/>
            <w:bCs/>
            <w:noProof/>
            <w:rtl/>
          </w:rPr>
          <w:t>בבד</w:t>
        </w:r>
        <w:r w:rsidRPr="00911484">
          <w:rPr>
            <w:rStyle w:val="Hyperlink"/>
            <w:b/>
            <w:bCs/>
            <w:noProof/>
            <w:rtl/>
          </w:rPr>
          <w:t xml:space="preserve"> </w:t>
        </w:r>
        <w:r w:rsidRPr="00911484">
          <w:rPr>
            <w:rStyle w:val="Hyperlink"/>
            <w:rFonts w:hint="eastAsia"/>
            <w:b/>
            <w:bCs/>
            <w:noProof/>
            <w:rtl/>
          </w:rPr>
          <w:t>עם</w:t>
        </w:r>
        <w:r w:rsidRPr="00911484">
          <w:rPr>
            <w:rStyle w:val="Hyperlink"/>
            <w:b/>
            <w:bCs/>
            <w:noProof/>
            <w:rtl/>
          </w:rPr>
          <w:t xml:space="preserve"> </w:t>
        </w:r>
        <w:r w:rsidRPr="00911484">
          <w:rPr>
            <w:rStyle w:val="Hyperlink"/>
            <w:rFonts w:hint="eastAsia"/>
            <w:b/>
            <w:bCs/>
            <w:noProof/>
            <w:rtl/>
          </w:rPr>
          <w:t>פרסום</w:t>
        </w:r>
        <w:r w:rsidRPr="00911484">
          <w:rPr>
            <w:rStyle w:val="Hyperlink"/>
            <w:b/>
            <w:bCs/>
            <w:noProof/>
            <w:rtl/>
          </w:rPr>
          <w:t xml:space="preserve"> </w:t>
        </w:r>
        <w:r w:rsidRPr="00911484">
          <w:rPr>
            <w:rStyle w:val="Hyperlink"/>
            <w:rFonts w:hint="eastAsia"/>
            <w:b/>
            <w:bCs/>
            <w:noProof/>
            <w:rtl/>
          </w:rPr>
          <w:t>דוח</w:t>
        </w:r>
        <w:r w:rsidRPr="00911484">
          <w:rPr>
            <w:rStyle w:val="Hyperlink"/>
            <w:b/>
            <w:bCs/>
            <w:noProof/>
            <w:rtl/>
          </w:rPr>
          <w:t xml:space="preserve"> </w:t>
        </w:r>
        <w:r w:rsidRPr="00911484">
          <w:rPr>
            <w:rStyle w:val="Hyperlink"/>
            <w:rFonts w:hint="eastAsia"/>
            <w:b/>
            <w:bCs/>
            <w:noProof/>
            <w:rtl/>
          </w:rPr>
          <w:t>עיתי</w:t>
        </w:r>
        <w:r w:rsidRPr="00911484">
          <w:rPr>
            <w:b/>
            <w:bCs/>
            <w:noProof/>
            <w:webHidden/>
            <w:rtl/>
          </w:rPr>
          <w:tab/>
        </w:r>
        <w:r w:rsidRPr="00911484">
          <w:rPr>
            <w:b/>
            <w:bCs/>
            <w:noProof/>
            <w:webHidden/>
            <w:rtl/>
          </w:rPr>
          <w:fldChar w:fldCharType="begin" w:fldLock="1"/>
        </w:r>
        <w:r w:rsidRPr="00911484">
          <w:rPr>
            <w:b/>
            <w:bCs/>
            <w:noProof/>
            <w:webHidden/>
            <w:rtl/>
          </w:rPr>
          <w:instrText xml:space="preserve"> </w:instrText>
        </w:r>
        <w:r w:rsidRPr="00911484">
          <w:rPr>
            <w:b/>
            <w:bCs/>
            <w:noProof/>
            <w:webHidden/>
          </w:rPr>
          <w:instrText>PAGEREF</w:instrText>
        </w:r>
        <w:r w:rsidRPr="00911484">
          <w:rPr>
            <w:b/>
            <w:bCs/>
            <w:noProof/>
            <w:webHidden/>
            <w:rtl/>
          </w:rPr>
          <w:instrText xml:space="preserve"> _</w:instrText>
        </w:r>
        <w:r w:rsidRPr="00911484">
          <w:rPr>
            <w:b/>
            <w:bCs/>
            <w:noProof/>
            <w:webHidden/>
          </w:rPr>
          <w:instrText>Toc226448092 \h</w:instrText>
        </w:r>
        <w:r w:rsidRPr="00911484">
          <w:rPr>
            <w:b/>
            <w:bCs/>
            <w:noProof/>
            <w:webHidden/>
            <w:rtl/>
          </w:rPr>
          <w:instrText xml:space="preserve"> </w:instrText>
        </w:r>
        <w:r w:rsidRPr="00911484">
          <w:rPr>
            <w:b/>
            <w:bCs/>
            <w:noProof/>
            <w:webHidden/>
            <w:rtl/>
          </w:rPr>
        </w:r>
        <w:r w:rsidRPr="00911484">
          <w:rPr>
            <w:b/>
            <w:bCs/>
            <w:noProof/>
            <w:webHidden/>
            <w:rtl/>
          </w:rPr>
          <w:fldChar w:fldCharType="separate"/>
        </w:r>
        <w:r w:rsidR="00D3002D" w:rsidRPr="00911484">
          <w:rPr>
            <w:b/>
            <w:bCs/>
            <w:noProof/>
            <w:webHidden/>
            <w:rtl/>
          </w:rPr>
          <w:t>7</w:t>
        </w:r>
        <w:r w:rsidRPr="00911484">
          <w:rPr>
            <w:b/>
            <w:bCs/>
            <w:noProof/>
            <w:webHidden/>
            <w:rtl/>
          </w:rPr>
          <w:fldChar w:fldCharType="end"/>
        </w:r>
      </w:hyperlink>
    </w:p>
    <w:p w14:paraId="57539C2D" w14:textId="5649FFF8" w:rsidR="00F92483" w:rsidRPr="00911484" w:rsidRDefault="00F92483" w:rsidP="00DE25C7">
      <w:pPr>
        <w:pStyle w:val="TOC2"/>
        <w:rPr>
          <w:rFonts w:eastAsiaTheme="minorEastAsia" w:cstheme="minorBidi"/>
          <w:b/>
          <w:bCs/>
          <w:noProof/>
          <w:kern w:val="2"/>
          <w:sz w:val="24"/>
          <w:szCs w:val="24"/>
          <w:rtl/>
          <w:lang w:val="en-US"/>
          <w14:ligatures w14:val="standardContextual"/>
        </w:rPr>
      </w:pPr>
      <w:hyperlink w:anchor="_Toc226448093" w:history="1">
        <w:r w:rsidRPr="00911484">
          <w:rPr>
            <w:rStyle w:val="Hyperlink"/>
            <w:rFonts w:hint="eastAsia"/>
            <w:b/>
            <w:bCs/>
            <w:noProof/>
            <w:rtl/>
          </w:rPr>
          <w:t>דוחות</w:t>
        </w:r>
        <w:r w:rsidRPr="00911484">
          <w:rPr>
            <w:rStyle w:val="Hyperlink"/>
            <w:b/>
            <w:bCs/>
            <w:noProof/>
            <w:rtl/>
          </w:rPr>
          <w:t xml:space="preserve"> </w:t>
        </w:r>
        <w:r w:rsidRPr="00911484">
          <w:rPr>
            <w:rStyle w:val="Hyperlink"/>
            <w:rFonts w:hint="eastAsia"/>
            <w:b/>
            <w:bCs/>
            <w:noProof/>
            <w:rtl/>
          </w:rPr>
          <w:t>מאוחדים</w:t>
        </w:r>
        <w:r w:rsidRPr="00911484">
          <w:rPr>
            <w:rStyle w:val="Hyperlink"/>
            <w:b/>
            <w:bCs/>
            <w:noProof/>
            <w:rtl/>
          </w:rPr>
          <w:t xml:space="preserve"> </w:t>
        </w:r>
        <w:r w:rsidRPr="00911484">
          <w:rPr>
            <w:rStyle w:val="Hyperlink"/>
            <w:rFonts w:hint="eastAsia"/>
            <w:b/>
            <w:bCs/>
            <w:noProof/>
            <w:rtl/>
          </w:rPr>
          <w:t>ביניים</w:t>
        </w:r>
        <w:r w:rsidRPr="00911484">
          <w:rPr>
            <w:rStyle w:val="Hyperlink"/>
            <w:b/>
            <w:bCs/>
            <w:noProof/>
            <w:rtl/>
          </w:rPr>
          <w:t xml:space="preserve"> </w:t>
        </w:r>
        <w:r w:rsidRPr="00911484">
          <w:rPr>
            <w:rStyle w:val="Hyperlink"/>
            <w:rFonts w:hint="eastAsia"/>
            <w:b/>
            <w:bCs/>
            <w:noProof/>
            <w:rtl/>
          </w:rPr>
          <w:t>תמציתיים</w:t>
        </w:r>
        <w:r w:rsidRPr="00911484">
          <w:rPr>
            <w:rStyle w:val="Hyperlink"/>
            <w:b/>
            <w:bCs/>
            <w:noProof/>
            <w:rtl/>
          </w:rPr>
          <w:t xml:space="preserve"> </w:t>
        </w:r>
        <w:r w:rsidRPr="00911484">
          <w:rPr>
            <w:rStyle w:val="Hyperlink"/>
            <w:rFonts w:hint="eastAsia"/>
            <w:b/>
            <w:bCs/>
            <w:noProof/>
            <w:rtl/>
          </w:rPr>
          <w:t>על</w:t>
        </w:r>
        <w:r w:rsidRPr="00911484">
          <w:rPr>
            <w:rStyle w:val="Hyperlink"/>
            <w:b/>
            <w:bCs/>
            <w:noProof/>
            <w:rtl/>
          </w:rPr>
          <w:t xml:space="preserve"> </w:t>
        </w:r>
        <w:r w:rsidRPr="00911484">
          <w:rPr>
            <w:rStyle w:val="Hyperlink"/>
            <w:rFonts w:hint="eastAsia"/>
            <w:b/>
            <w:bCs/>
            <w:noProof/>
            <w:rtl/>
          </w:rPr>
          <w:t>המצב</w:t>
        </w:r>
        <w:r w:rsidRPr="00911484">
          <w:rPr>
            <w:rStyle w:val="Hyperlink"/>
            <w:b/>
            <w:bCs/>
            <w:noProof/>
            <w:rtl/>
          </w:rPr>
          <w:t xml:space="preserve"> </w:t>
        </w:r>
        <w:r w:rsidRPr="00911484">
          <w:rPr>
            <w:rStyle w:val="Hyperlink"/>
            <w:rFonts w:hint="eastAsia"/>
            <w:b/>
            <w:bCs/>
            <w:noProof/>
            <w:rtl/>
          </w:rPr>
          <w:t>הכספי</w:t>
        </w:r>
        <w:r w:rsidRPr="00911484">
          <w:rPr>
            <w:b/>
            <w:bCs/>
            <w:noProof/>
            <w:webHidden/>
            <w:rtl/>
          </w:rPr>
          <w:tab/>
        </w:r>
        <w:r w:rsidRPr="00911484">
          <w:rPr>
            <w:b/>
            <w:bCs/>
            <w:noProof/>
            <w:webHidden/>
            <w:rtl/>
          </w:rPr>
          <w:fldChar w:fldCharType="begin" w:fldLock="1"/>
        </w:r>
        <w:r w:rsidRPr="00911484">
          <w:rPr>
            <w:b/>
            <w:bCs/>
            <w:noProof/>
            <w:webHidden/>
            <w:rtl/>
          </w:rPr>
          <w:instrText xml:space="preserve"> </w:instrText>
        </w:r>
        <w:r w:rsidRPr="00911484">
          <w:rPr>
            <w:b/>
            <w:bCs/>
            <w:noProof/>
            <w:webHidden/>
          </w:rPr>
          <w:instrText>PAGEREF</w:instrText>
        </w:r>
        <w:r w:rsidRPr="00911484">
          <w:rPr>
            <w:b/>
            <w:bCs/>
            <w:noProof/>
            <w:webHidden/>
            <w:rtl/>
          </w:rPr>
          <w:instrText xml:space="preserve"> _</w:instrText>
        </w:r>
        <w:r w:rsidRPr="00911484">
          <w:rPr>
            <w:b/>
            <w:bCs/>
            <w:noProof/>
            <w:webHidden/>
          </w:rPr>
          <w:instrText>Toc226448093 \h</w:instrText>
        </w:r>
        <w:r w:rsidRPr="00911484">
          <w:rPr>
            <w:b/>
            <w:bCs/>
            <w:noProof/>
            <w:webHidden/>
            <w:rtl/>
          </w:rPr>
          <w:instrText xml:space="preserve"> </w:instrText>
        </w:r>
        <w:r w:rsidRPr="00911484">
          <w:rPr>
            <w:b/>
            <w:bCs/>
            <w:noProof/>
            <w:webHidden/>
            <w:rtl/>
          </w:rPr>
        </w:r>
        <w:r w:rsidRPr="00911484">
          <w:rPr>
            <w:b/>
            <w:bCs/>
            <w:noProof/>
            <w:webHidden/>
            <w:rtl/>
          </w:rPr>
          <w:fldChar w:fldCharType="separate"/>
        </w:r>
        <w:r w:rsidR="00D3002D" w:rsidRPr="00911484">
          <w:rPr>
            <w:b/>
            <w:bCs/>
            <w:noProof/>
            <w:webHidden/>
            <w:rtl/>
          </w:rPr>
          <w:t>8</w:t>
        </w:r>
        <w:r w:rsidRPr="00911484">
          <w:rPr>
            <w:b/>
            <w:bCs/>
            <w:noProof/>
            <w:webHidden/>
            <w:rtl/>
          </w:rPr>
          <w:fldChar w:fldCharType="end"/>
        </w:r>
      </w:hyperlink>
    </w:p>
    <w:p w14:paraId="3D9B5545" w14:textId="55D72812" w:rsidR="00F92483" w:rsidRPr="00911484" w:rsidRDefault="00F92483" w:rsidP="00DE25C7">
      <w:pPr>
        <w:pStyle w:val="TOC2"/>
        <w:rPr>
          <w:rFonts w:eastAsiaTheme="minorEastAsia" w:cstheme="minorBidi"/>
          <w:b/>
          <w:bCs/>
          <w:noProof/>
          <w:kern w:val="2"/>
          <w:sz w:val="24"/>
          <w:szCs w:val="24"/>
          <w:rtl/>
          <w:lang w:val="en-US"/>
          <w14:ligatures w14:val="standardContextual"/>
        </w:rPr>
      </w:pPr>
      <w:hyperlink w:anchor="_Toc226448094" w:history="1">
        <w:r w:rsidRPr="00911484">
          <w:rPr>
            <w:rStyle w:val="Hyperlink"/>
            <w:rFonts w:hint="eastAsia"/>
            <w:b/>
            <w:bCs/>
            <w:noProof/>
            <w:rtl/>
          </w:rPr>
          <w:t>דוחות</w:t>
        </w:r>
        <w:r w:rsidRPr="00911484">
          <w:rPr>
            <w:rStyle w:val="Hyperlink"/>
            <w:b/>
            <w:bCs/>
            <w:noProof/>
            <w:rtl/>
          </w:rPr>
          <w:t xml:space="preserve"> </w:t>
        </w:r>
        <w:r w:rsidRPr="00911484">
          <w:rPr>
            <w:rStyle w:val="Hyperlink"/>
            <w:rFonts w:hint="eastAsia"/>
            <w:b/>
            <w:bCs/>
            <w:noProof/>
            <w:rtl/>
          </w:rPr>
          <w:t>מאוחדים</w:t>
        </w:r>
        <w:r w:rsidRPr="00911484">
          <w:rPr>
            <w:rStyle w:val="Hyperlink"/>
            <w:b/>
            <w:bCs/>
            <w:noProof/>
            <w:rtl/>
          </w:rPr>
          <w:t xml:space="preserve"> </w:t>
        </w:r>
        <w:r w:rsidRPr="00911484">
          <w:rPr>
            <w:rStyle w:val="Hyperlink"/>
            <w:rFonts w:hint="eastAsia"/>
            <w:b/>
            <w:bCs/>
            <w:noProof/>
            <w:rtl/>
          </w:rPr>
          <w:t>ביניים</w:t>
        </w:r>
        <w:r w:rsidRPr="00911484">
          <w:rPr>
            <w:rStyle w:val="Hyperlink"/>
            <w:b/>
            <w:bCs/>
            <w:noProof/>
            <w:rtl/>
          </w:rPr>
          <w:t xml:space="preserve"> </w:t>
        </w:r>
        <w:r w:rsidRPr="00911484">
          <w:rPr>
            <w:rStyle w:val="Hyperlink"/>
            <w:rFonts w:hint="eastAsia"/>
            <w:b/>
            <w:bCs/>
            <w:noProof/>
            <w:rtl/>
          </w:rPr>
          <w:t>תמציתיים</w:t>
        </w:r>
        <w:r w:rsidRPr="00911484">
          <w:rPr>
            <w:rStyle w:val="Hyperlink"/>
            <w:b/>
            <w:bCs/>
            <w:noProof/>
            <w:rtl/>
          </w:rPr>
          <w:t xml:space="preserve"> </w:t>
        </w:r>
        <w:r w:rsidRPr="00911484">
          <w:rPr>
            <w:rStyle w:val="Hyperlink"/>
            <w:rFonts w:hint="eastAsia"/>
            <w:b/>
            <w:bCs/>
            <w:noProof/>
            <w:rtl/>
          </w:rPr>
          <w:t>על</w:t>
        </w:r>
        <w:r w:rsidRPr="00911484">
          <w:rPr>
            <w:rStyle w:val="Hyperlink"/>
            <w:b/>
            <w:bCs/>
            <w:noProof/>
            <w:rtl/>
          </w:rPr>
          <w:t xml:space="preserve"> </w:t>
        </w:r>
        <w:r w:rsidRPr="00911484">
          <w:rPr>
            <w:rStyle w:val="Hyperlink"/>
            <w:rFonts w:hint="eastAsia"/>
            <w:b/>
            <w:bCs/>
            <w:noProof/>
            <w:rtl/>
          </w:rPr>
          <w:t>הרווח</w:t>
        </w:r>
        <w:r w:rsidRPr="00911484">
          <w:rPr>
            <w:rStyle w:val="Hyperlink"/>
            <w:b/>
            <w:bCs/>
            <w:noProof/>
            <w:rtl/>
          </w:rPr>
          <w:t xml:space="preserve"> </w:t>
        </w:r>
        <w:r w:rsidRPr="00911484">
          <w:rPr>
            <w:rStyle w:val="Hyperlink"/>
            <w:rFonts w:hint="eastAsia"/>
            <w:b/>
            <w:bCs/>
            <w:noProof/>
            <w:rtl/>
          </w:rPr>
          <w:t>או</w:t>
        </w:r>
        <w:r w:rsidRPr="00911484">
          <w:rPr>
            <w:rStyle w:val="Hyperlink"/>
            <w:b/>
            <w:bCs/>
            <w:noProof/>
            <w:rtl/>
          </w:rPr>
          <w:t xml:space="preserve"> </w:t>
        </w:r>
        <w:r w:rsidRPr="00911484">
          <w:rPr>
            <w:rStyle w:val="Hyperlink"/>
            <w:rFonts w:hint="eastAsia"/>
            <w:b/>
            <w:bCs/>
            <w:noProof/>
            <w:rtl/>
          </w:rPr>
          <w:t>הפסד</w:t>
        </w:r>
        <w:r w:rsidRPr="00911484">
          <w:rPr>
            <w:rStyle w:val="Hyperlink"/>
            <w:b/>
            <w:bCs/>
            <w:noProof/>
            <w:rtl/>
          </w:rPr>
          <w:t xml:space="preserve"> </w:t>
        </w:r>
        <w:r w:rsidRPr="00911484">
          <w:rPr>
            <w:rStyle w:val="Hyperlink"/>
            <w:rFonts w:hint="eastAsia"/>
            <w:b/>
            <w:bCs/>
            <w:noProof/>
            <w:rtl/>
          </w:rPr>
          <w:t>והרווח</w:t>
        </w:r>
        <w:r w:rsidRPr="00911484">
          <w:rPr>
            <w:rStyle w:val="Hyperlink"/>
            <w:b/>
            <w:bCs/>
            <w:noProof/>
            <w:rtl/>
          </w:rPr>
          <w:t xml:space="preserve"> </w:t>
        </w:r>
        <w:r w:rsidRPr="00911484">
          <w:rPr>
            <w:rStyle w:val="Hyperlink"/>
            <w:rFonts w:hint="eastAsia"/>
            <w:b/>
            <w:bCs/>
            <w:noProof/>
            <w:rtl/>
          </w:rPr>
          <w:t>הכולל</w:t>
        </w:r>
        <w:r w:rsidRPr="00911484">
          <w:rPr>
            <w:rStyle w:val="Hyperlink"/>
            <w:b/>
            <w:bCs/>
            <w:noProof/>
            <w:rtl/>
          </w:rPr>
          <w:t xml:space="preserve"> </w:t>
        </w:r>
        <w:r w:rsidRPr="00911484">
          <w:rPr>
            <w:rStyle w:val="Hyperlink"/>
            <w:rFonts w:hint="eastAsia"/>
            <w:b/>
            <w:bCs/>
            <w:noProof/>
            <w:rtl/>
          </w:rPr>
          <w:t>האחר</w:t>
        </w:r>
        <w:r w:rsidRPr="00911484">
          <w:rPr>
            <w:b/>
            <w:bCs/>
            <w:noProof/>
            <w:webHidden/>
            <w:rtl/>
          </w:rPr>
          <w:tab/>
        </w:r>
        <w:r w:rsidRPr="00911484">
          <w:rPr>
            <w:b/>
            <w:bCs/>
            <w:noProof/>
            <w:webHidden/>
            <w:rtl/>
          </w:rPr>
          <w:fldChar w:fldCharType="begin" w:fldLock="1"/>
        </w:r>
        <w:r w:rsidRPr="00911484">
          <w:rPr>
            <w:b/>
            <w:bCs/>
            <w:noProof/>
            <w:webHidden/>
            <w:rtl/>
          </w:rPr>
          <w:instrText xml:space="preserve"> </w:instrText>
        </w:r>
        <w:r w:rsidRPr="00911484">
          <w:rPr>
            <w:b/>
            <w:bCs/>
            <w:noProof/>
            <w:webHidden/>
          </w:rPr>
          <w:instrText>PAGEREF</w:instrText>
        </w:r>
        <w:r w:rsidRPr="00911484">
          <w:rPr>
            <w:b/>
            <w:bCs/>
            <w:noProof/>
            <w:webHidden/>
            <w:rtl/>
          </w:rPr>
          <w:instrText xml:space="preserve"> _</w:instrText>
        </w:r>
        <w:r w:rsidRPr="00911484">
          <w:rPr>
            <w:b/>
            <w:bCs/>
            <w:noProof/>
            <w:webHidden/>
          </w:rPr>
          <w:instrText>Toc226448094 \h</w:instrText>
        </w:r>
        <w:r w:rsidRPr="00911484">
          <w:rPr>
            <w:b/>
            <w:bCs/>
            <w:noProof/>
            <w:webHidden/>
            <w:rtl/>
          </w:rPr>
          <w:instrText xml:space="preserve"> </w:instrText>
        </w:r>
        <w:r w:rsidRPr="00911484">
          <w:rPr>
            <w:b/>
            <w:bCs/>
            <w:noProof/>
            <w:webHidden/>
            <w:rtl/>
          </w:rPr>
        </w:r>
        <w:r w:rsidRPr="00911484">
          <w:rPr>
            <w:b/>
            <w:bCs/>
            <w:noProof/>
            <w:webHidden/>
            <w:rtl/>
          </w:rPr>
          <w:fldChar w:fldCharType="separate"/>
        </w:r>
        <w:r w:rsidR="00D3002D" w:rsidRPr="00911484">
          <w:rPr>
            <w:b/>
            <w:bCs/>
            <w:noProof/>
            <w:webHidden/>
            <w:rtl/>
          </w:rPr>
          <w:t>10</w:t>
        </w:r>
        <w:r w:rsidRPr="00911484">
          <w:rPr>
            <w:b/>
            <w:bCs/>
            <w:noProof/>
            <w:webHidden/>
            <w:rtl/>
          </w:rPr>
          <w:fldChar w:fldCharType="end"/>
        </w:r>
      </w:hyperlink>
    </w:p>
    <w:p w14:paraId="0B2319A0" w14:textId="1DF82389" w:rsidR="00F92483" w:rsidRPr="00911484" w:rsidRDefault="00F92483" w:rsidP="00DE25C7">
      <w:pPr>
        <w:pStyle w:val="TOC2"/>
        <w:rPr>
          <w:rFonts w:eastAsiaTheme="minorEastAsia" w:cstheme="minorBidi"/>
          <w:b/>
          <w:bCs/>
          <w:noProof/>
          <w:kern w:val="2"/>
          <w:sz w:val="24"/>
          <w:szCs w:val="24"/>
          <w:rtl/>
          <w:lang w:val="en-US"/>
          <w14:ligatures w14:val="standardContextual"/>
        </w:rPr>
      </w:pPr>
      <w:hyperlink w:anchor="_Toc226448095" w:history="1">
        <w:r w:rsidRPr="00911484">
          <w:rPr>
            <w:rStyle w:val="Hyperlink"/>
            <w:rFonts w:hint="eastAsia"/>
            <w:b/>
            <w:bCs/>
            <w:noProof/>
            <w:rtl/>
          </w:rPr>
          <w:t>דוחות</w:t>
        </w:r>
        <w:r w:rsidRPr="00911484">
          <w:rPr>
            <w:rStyle w:val="Hyperlink"/>
            <w:b/>
            <w:bCs/>
            <w:noProof/>
            <w:rtl/>
          </w:rPr>
          <w:t xml:space="preserve"> </w:t>
        </w:r>
        <w:r w:rsidRPr="00911484">
          <w:rPr>
            <w:rStyle w:val="Hyperlink"/>
            <w:rFonts w:hint="eastAsia"/>
            <w:b/>
            <w:bCs/>
            <w:noProof/>
            <w:rtl/>
          </w:rPr>
          <w:t>מאוחדים</w:t>
        </w:r>
        <w:r w:rsidRPr="00911484">
          <w:rPr>
            <w:rStyle w:val="Hyperlink"/>
            <w:b/>
            <w:bCs/>
            <w:noProof/>
            <w:rtl/>
          </w:rPr>
          <w:t xml:space="preserve"> </w:t>
        </w:r>
        <w:r w:rsidRPr="00911484">
          <w:rPr>
            <w:rStyle w:val="Hyperlink"/>
            <w:rFonts w:hint="eastAsia"/>
            <w:b/>
            <w:bCs/>
            <w:noProof/>
            <w:rtl/>
          </w:rPr>
          <w:t>ביניים</w:t>
        </w:r>
        <w:r w:rsidRPr="00911484">
          <w:rPr>
            <w:rStyle w:val="Hyperlink"/>
            <w:b/>
            <w:bCs/>
            <w:noProof/>
            <w:rtl/>
          </w:rPr>
          <w:t xml:space="preserve"> </w:t>
        </w:r>
        <w:r w:rsidRPr="00911484">
          <w:rPr>
            <w:rStyle w:val="Hyperlink"/>
            <w:rFonts w:hint="eastAsia"/>
            <w:b/>
            <w:bCs/>
            <w:noProof/>
            <w:rtl/>
          </w:rPr>
          <w:t>תמציתיים</w:t>
        </w:r>
        <w:r w:rsidRPr="00911484">
          <w:rPr>
            <w:rStyle w:val="Hyperlink"/>
            <w:b/>
            <w:bCs/>
            <w:noProof/>
            <w:rtl/>
          </w:rPr>
          <w:t xml:space="preserve"> </w:t>
        </w:r>
        <w:r w:rsidRPr="00911484">
          <w:rPr>
            <w:rStyle w:val="Hyperlink"/>
            <w:rFonts w:hint="eastAsia"/>
            <w:b/>
            <w:bCs/>
            <w:noProof/>
            <w:rtl/>
          </w:rPr>
          <w:t>על</w:t>
        </w:r>
        <w:r w:rsidRPr="00911484">
          <w:rPr>
            <w:rStyle w:val="Hyperlink"/>
            <w:b/>
            <w:bCs/>
            <w:noProof/>
            <w:rtl/>
          </w:rPr>
          <w:t xml:space="preserve"> </w:t>
        </w:r>
        <w:r w:rsidRPr="00911484">
          <w:rPr>
            <w:rStyle w:val="Hyperlink"/>
            <w:rFonts w:hint="eastAsia"/>
            <w:b/>
            <w:bCs/>
            <w:noProof/>
            <w:rtl/>
          </w:rPr>
          <w:t>השינויים</w:t>
        </w:r>
        <w:r w:rsidRPr="00911484">
          <w:rPr>
            <w:rStyle w:val="Hyperlink"/>
            <w:b/>
            <w:bCs/>
            <w:noProof/>
            <w:rtl/>
          </w:rPr>
          <w:t xml:space="preserve"> </w:t>
        </w:r>
        <w:r w:rsidRPr="00911484">
          <w:rPr>
            <w:rStyle w:val="Hyperlink"/>
            <w:rFonts w:hint="eastAsia"/>
            <w:b/>
            <w:bCs/>
            <w:noProof/>
            <w:rtl/>
          </w:rPr>
          <w:t>בהון</w:t>
        </w:r>
        <w:r w:rsidRPr="00911484">
          <w:rPr>
            <w:b/>
            <w:bCs/>
            <w:noProof/>
            <w:webHidden/>
            <w:rtl/>
          </w:rPr>
          <w:tab/>
        </w:r>
        <w:r w:rsidRPr="00911484">
          <w:rPr>
            <w:b/>
            <w:bCs/>
            <w:noProof/>
            <w:webHidden/>
            <w:rtl/>
          </w:rPr>
          <w:fldChar w:fldCharType="begin" w:fldLock="1"/>
        </w:r>
        <w:r w:rsidRPr="00911484">
          <w:rPr>
            <w:b/>
            <w:bCs/>
            <w:noProof/>
            <w:webHidden/>
            <w:rtl/>
          </w:rPr>
          <w:instrText xml:space="preserve"> </w:instrText>
        </w:r>
        <w:r w:rsidRPr="00911484">
          <w:rPr>
            <w:b/>
            <w:bCs/>
            <w:noProof/>
            <w:webHidden/>
          </w:rPr>
          <w:instrText>PAGEREF</w:instrText>
        </w:r>
        <w:r w:rsidRPr="00911484">
          <w:rPr>
            <w:b/>
            <w:bCs/>
            <w:noProof/>
            <w:webHidden/>
            <w:rtl/>
          </w:rPr>
          <w:instrText xml:space="preserve"> _</w:instrText>
        </w:r>
        <w:r w:rsidRPr="00911484">
          <w:rPr>
            <w:b/>
            <w:bCs/>
            <w:noProof/>
            <w:webHidden/>
          </w:rPr>
          <w:instrText>Toc226448095 \h</w:instrText>
        </w:r>
        <w:r w:rsidRPr="00911484">
          <w:rPr>
            <w:b/>
            <w:bCs/>
            <w:noProof/>
            <w:webHidden/>
            <w:rtl/>
          </w:rPr>
          <w:instrText xml:space="preserve"> </w:instrText>
        </w:r>
        <w:r w:rsidRPr="00911484">
          <w:rPr>
            <w:b/>
            <w:bCs/>
            <w:noProof/>
            <w:webHidden/>
            <w:rtl/>
          </w:rPr>
        </w:r>
        <w:r w:rsidRPr="00911484">
          <w:rPr>
            <w:b/>
            <w:bCs/>
            <w:noProof/>
            <w:webHidden/>
            <w:rtl/>
          </w:rPr>
          <w:fldChar w:fldCharType="separate"/>
        </w:r>
        <w:r w:rsidR="00D3002D" w:rsidRPr="00911484">
          <w:rPr>
            <w:b/>
            <w:bCs/>
            <w:noProof/>
            <w:webHidden/>
            <w:rtl/>
          </w:rPr>
          <w:t>12</w:t>
        </w:r>
        <w:r w:rsidRPr="00911484">
          <w:rPr>
            <w:b/>
            <w:bCs/>
            <w:noProof/>
            <w:webHidden/>
            <w:rtl/>
          </w:rPr>
          <w:fldChar w:fldCharType="end"/>
        </w:r>
      </w:hyperlink>
    </w:p>
    <w:p w14:paraId="5C9AD5A2" w14:textId="3A2920D1" w:rsidR="00F92483" w:rsidRPr="00911484" w:rsidRDefault="00F92483" w:rsidP="00DE25C7">
      <w:pPr>
        <w:pStyle w:val="TOC2"/>
        <w:rPr>
          <w:rFonts w:eastAsiaTheme="minorEastAsia" w:cstheme="minorBidi"/>
          <w:b/>
          <w:bCs/>
          <w:noProof/>
          <w:kern w:val="2"/>
          <w:sz w:val="24"/>
          <w:szCs w:val="24"/>
          <w:rtl/>
          <w:lang w:val="en-US"/>
          <w14:ligatures w14:val="standardContextual"/>
        </w:rPr>
      </w:pPr>
      <w:hyperlink w:anchor="_Toc226448096" w:history="1">
        <w:r w:rsidRPr="00911484">
          <w:rPr>
            <w:rStyle w:val="Hyperlink"/>
            <w:rFonts w:hint="eastAsia"/>
            <w:b/>
            <w:bCs/>
            <w:noProof/>
            <w:rtl/>
          </w:rPr>
          <w:t>דוחות</w:t>
        </w:r>
        <w:r w:rsidRPr="00911484">
          <w:rPr>
            <w:rStyle w:val="Hyperlink"/>
            <w:b/>
            <w:bCs/>
            <w:noProof/>
            <w:rtl/>
          </w:rPr>
          <w:t xml:space="preserve"> </w:t>
        </w:r>
        <w:r w:rsidRPr="00911484">
          <w:rPr>
            <w:rStyle w:val="Hyperlink"/>
            <w:rFonts w:hint="eastAsia"/>
            <w:b/>
            <w:bCs/>
            <w:noProof/>
            <w:rtl/>
          </w:rPr>
          <w:t>מאוחדים</w:t>
        </w:r>
        <w:r w:rsidRPr="00911484">
          <w:rPr>
            <w:rStyle w:val="Hyperlink"/>
            <w:b/>
            <w:bCs/>
            <w:noProof/>
            <w:rtl/>
          </w:rPr>
          <w:t xml:space="preserve"> </w:t>
        </w:r>
        <w:r w:rsidRPr="00911484">
          <w:rPr>
            <w:rStyle w:val="Hyperlink"/>
            <w:rFonts w:hint="eastAsia"/>
            <w:b/>
            <w:bCs/>
            <w:noProof/>
            <w:rtl/>
          </w:rPr>
          <w:t>ביניים</w:t>
        </w:r>
        <w:r w:rsidRPr="00911484">
          <w:rPr>
            <w:rStyle w:val="Hyperlink"/>
            <w:b/>
            <w:bCs/>
            <w:noProof/>
            <w:rtl/>
          </w:rPr>
          <w:t xml:space="preserve"> </w:t>
        </w:r>
        <w:r w:rsidRPr="00911484">
          <w:rPr>
            <w:rStyle w:val="Hyperlink"/>
            <w:rFonts w:hint="eastAsia"/>
            <w:b/>
            <w:bCs/>
            <w:noProof/>
            <w:rtl/>
          </w:rPr>
          <w:t>תמציתיים</w:t>
        </w:r>
        <w:r w:rsidRPr="00911484">
          <w:rPr>
            <w:rStyle w:val="Hyperlink"/>
            <w:b/>
            <w:bCs/>
            <w:noProof/>
            <w:rtl/>
          </w:rPr>
          <w:t xml:space="preserve"> </w:t>
        </w:r>
        <w:r w:rsidRPr="00911484">
          <w:rPr>
            <w:rStyle w:val="Hyperlink"/>
            <w:rFonts w:hint="eastAsia"/>
            <w:b/>
            <w:bCs/>
            <w:noProof/>
            <w:rtl/>
          </w:rPr>
          <w:t>על</w:t>
        </w:r>
        <w:r w:rsidRPr="00911484">
          <w:rPr>
            <w:rStyle w:val="Hyperlink"/>
            <w:b/>
            <w:bCs/>
            <w:noProof/>
            <w:rtl/>
          </w:rPr>
          <w:t xml:space="preserve"> </w:t>
        </w:r>
        <w:r w:rsidRPr="00911484">
          <w:rPr>
            <w:rStyle w:val="Hyperlink"/>
            <w:rFonts w:hint="eastAsia"/>
            <w:b/>
            <w:bCs/>
            <w:noProof/>
            <w:rtl/>
          </w:rPr>
          <w:t>תזרימי</w:t>
        </w:r>
        <w:r w:rsidRPr="00911484">
          <w:rPr>
            <w:rStyle w:val="Hyperlink"/>
            <w:b/>
            <w:bCs/>
            <w:noProof/>
            <w:rtl/>
          </w:rPr>
          <w:t xml:space="preserve"> </w:t>
        </w:r>
        <w:r w:rsidRPr="00911484">
          <w:rPr>
            <w:rStyle w:val="Hyperlink"/>
            <w:rFonts w:hint="eastAsia"/>
            <w:b/>
            <w:bCs/>
            <w:noProof/>
            <w:rtl/>
          </w:rPr>
          <w:t>המזומנים</w:t>
        </w:r>
        <w:r w:rsidRPr="00911484">
          <w:rPr>
            <w:b/>
            <w:bCs/>
            <w:noProof/>
            <w:webHidden/>
            <w:rtl/>
          </w:rPr>
          <w:tab/>
        </w:r>
        <w:r w:rsidRPr="00911484">
          <w:rPr>
            <w:b/>
            <w:bCs/>
            <w:noProof/>
            <w:webHidden/>
            <w:rtl/>
          </w:rPr>
          <w:fldChar w:fldCharType="begin" w:fldLock="1"/>
        </w:r>
        <w:r w:rsidRPr="00911484">
          <w:rPr>
            <w:b/>
            <w:bCs/>
            <w:noProof/>
            <w:webHidden/>
            <w:rtl/>
          </w:rPr>
          <w:instrText xml:space="preserve"> </w:instrText>
        </w:r>
        <w:r w:rsidRPr="00911484">
          <w:rPr>
            <w:b/>
            <w:bCs/>
            <w:noProof/>
            <w:webHidden/>
          </w:rPr>
          <w:instrText>PAGEREF</w:instrText>
        </w:r>
        <w:r w:rsidRPr="00911484">
          <w:rPr>
            <w:b/>
            <w:bCs/>
            <w:noProof/>
            <w:webHidden/>
            <w:rtl/>
          </w:rPr>
          <w:instrText xml:space="preserve"> _</w:instrText>
        </w:r>
        <w:r w:rsidRPr="00911484">
          <w:rPr>
            <w:b/>
            <w:bCs/>
            <w:noProof/>
            <w:webHidden/>
          </w:rPr>
          <w:instrText>Toc226448096 \h</w:instrText>
        </w:r>
        <w:r w:rsidRPr="00911484">
          <w:rPr>
            <w:b/>
            <w:bCs/>
            <w:noProof/>
            <w:webHidden/>
            <w:rtl/>
          </w:rPr>
          <w:instrText xml:space="preserve"> </w:instrText>
        </w:r>
        <w:r w:rsidRPr="00911484">
          <w:rPr>
            <w:b/>
            <w:bCs/>
            <w:noProof/>
            <w:webHidden/>
            <w:rtl/>
          </w:rPr>
        </w:r>
        <w:r w:rsidRPr="00911484">
          <w:rPr>
            <w:b/>
            <w:bCs/>
            <w:noProof/>
            <w:webHidden/>
            <w:rtl/>
          </w:rPr>
          <w:fldChar w:fldCharType="separate"/>
        </w:r>
        <w:r w:rsidR="00D3002D" w:rsidRPr="00911484">
          <w:rPr>
            <w:b/>
            <w:bCs/>
            <w:noProof/>
            <w:webHidden/>
            <w:rtl/>
          </w:rPr>
          <w:t>17</w:t>
        </w:r>
        <w:r w:rsidRPr="00911484">
          <w:rPr>
            <w:b/>
            <w:bCs/>
            <w:noProof/>
            <w:webHidden/>
            <w:rtl/>
          </w:rPr>
          <w:fldChar w:fldCharType="end"/>
        </w:r>
      </w:hyperlink>
    </w:p>
    <w:p w14:paraId="3B027EC5" w14:textId="780DE144" w:rsidR="00F92483" w:rsidRPr="00911484" w:rsidRDefault="00F92483" w:rsidP="00DE25C7">
      <w:pPr>
        <w:pStyle w:val="TOC2"/>
        <w:rPr>
          <w:rFonts w:eastAsiaTheme="minorEastAsia" w:cstheme="minorBidi"/>
          <w:b/>
          <w:bCs/>
          <w:noProof/>
          <w:kern w:val="2"/>
          <w:sz w:val="24"/>
          <w:szCs w:val="24"/>
          <w:rtl/>
          <w14:ligatures w14:val="standardContextual"/>
        </w:rPr>
      </w:pPr>
      <w:hyperlink w:anchor="_Toc226448097" w:history="1">
        <w:r w:rsidRPr="00911484">
          <w:rPr>
            <w:rStyle w:val="Hyperlink"/>
            <w:rFonts w:hint="eastAsia"/>
            <w:b/>
            <w:bCs/>
            <w:noProof/>
            <w:rtl/>
          </w:rPr>
          <w:t>ביאורים</w:t>
        </w:r>
        <w:r w:rsidRPr="00911484">
          <w:rPr>
            <w:rStyle w:val="Hyperlink"/>
            <w:b/>
            <w:bCs/>
            <w:noProof/>
            <w:rtl/>
          </w:rPr>
          <w:t xml:space="preserve"> </w:t>
        </w:r>
        <w:r w:rsidRPr="00911484">
          <w:rPr>
            <w:rStyle w:val="Hyperlink"/>
            <w:rFonts w:hint="eastAsia"/>
            <w:b/>
            <w:bCs/>
            <w:noProof/>
            <w:rtl/>
          </w:rPr>
          <w:t>לדוחות</w:t>
        </w:r>
        <w:r w:rsidRPr="00911484">
          <w:rPr>
            <w:rStyle w:val="Hyperlink"/>
            <w:b/>
            <w:bCs/>
            <w:noProof/>
            <w:rtl/>
          </w:rPr>
          <w:t xml:space="preserve"> </w:t>
        </w:r>
        <w:r w:rsidRPr="00911484">
          <w:rPr>
            <w:rStyle w:val="Hyperlink"/>
            <w:rFonts w:hint="eastAsia"/>
            <w:b/>
            <w:bCs/>
            <w:noProof/>
            <w:rtl/>
          </w:rPr>
          <w:t>הכספיים</w:t>
        </w:r>
        <w:r w:rsidRPr="00911484">
          <w:rPr>
            <w:rStyle w:val="Hyperlink"/>
            <w:b/>
            <w:bCs/>
            <w:noProof/>
            <w:rtl/>
          </w:rPr>
          <w:t xml:space="preserve"> </w:t>
        </w:r>
        <w:r w:rsidRPr="00911484">
          <w:rPr>
            <w:rStyle w:val="Hyperlink"/>
            <w:rFonts w:hint="eastAsia"/>
            <w:b/>
            <w:bCs/>
            <w:noProof/>
            <w:rtl/>
          </w:rPr>
          <w:t>המאוחדים</w:t>
        </w:r>
        <w:r w:rsidRPr="00911484">
          <w:rPr>
            <w:rStyle w:val="Hyperlink"/>
            <w:b/>
            <w:bCs/>
            <w:noProof/>
            <w:rtl/>
          </w:rPr>
          <w:t xml:space="preserve"> </w:t>
        </w:r>
        <w:r w:rsidRPr="00911484">
          <w:rPr>
            <w:rStyle w:val="Hyperlink"/>
            <w:rFonts w:hint="eastAsia"/>
            <w:b/>
            <w:bCs/>
            <w:noProof/>
            <w:rtl/>
          </w:rPr>
          <w:t>ביניים</w:t>
        </w:r>
        <w:r w:rsidRPr="00911484">
          <w:rPr>
            <w:rStyle w:val="Hyperlink"/>
            <w:b/>
            <w:bCs/>
            <w:noProof/>
            <w:rtl/>
          </w:rPr>
          <w:t xml:space="preserve"> </w:t>
        </w:r>
        <w:r w:rsidRPr="00911484">
          <w:rPr>
            <w:rStyle w:val="Hyperlink"/>
            <w:rFonts w:hint="eastAsia"/>
            <w:b/>
            <w:bCs/>
            <w:noProof/>
            <w:rtl/>
          </w:rPr>
          <w:t>התמציתיים</w:t>
        </w:r>
        <w:r w:rsidRPr="00911484">
          <w:rPr>
            <w:rStyle w:val="Hyperlink"/>
            <w:b/>
            <w:bCs/>
            <w:noProof/>
            <w:rtl/>
          </w:rPr>
          <w:t xml:space="preserve"> </w:t>
        </w:r>
        <w:r w:rsidRPr="00911484">
          <w:rPr>
            <w:rStyle w:val="Hyperlink"/>
            <w:rFonts w:hint="eastAsia"/>
            <w:b/>
            <w:bCs/>
            <w:noProof/>
            <w:rtl/>
          </w:rPr>
          <w:t>ליום</w:t>
        </w:r>
        <w:r w:rsidRPr="00911484">
          <w:rPr>
            <w:rStyle w:val="Hyperlink"/>
            <w:b/>
            <w:bCs/>
            <w:noProof/>
            <w:rtl/>
          </w:rPr>
          <w:t xml:space="preserve"> 30 </w:t>
        </w:r>
        <w:r w:rsidRPr="00911484">
          <w:rPr>
            <w:rStyle w:val="Hyperlink"/>
            <w:rFonts w:hint="eastAsia"/>
            <w:b/>
            <w:bCs/>
            <w:noProof/>
            <w:rtl/>
          </w:rPr>
          <w:t>ביוני</w:t>
        </w:r>
        <w:r w:rsidRPr="00911484">
          <w:rPr>
            <w:rStyle w:val="Hyperlink"/>
            <w:b/>
            <w:bCs/>
            <w:noProof/>
            <w:rtl/>
          </w:rPr>
          <w:t xml:space="preserve"> </w:t>
        </w:r>
        <w:r w:rsidRPr="00911484">
          <w:rPr>
            <w:rStyle w:val="Hyperlink"/>
            <w:b/>
            <w:bCs/>
            <w:noProof/>
          </w:rPr>
          <w:t>2026</w:t>
        </w:r>
        <w:r w:rsidRPr="00911484">
          <w:rPr>
            <w:b/>
            <w:bCs/>
            <w:noProof/>
            <w:webHidden/>
            <w:rtl/>
          </w:rPr>
          <w:tab/>
        </w:r>
        <w:r w:rsidRPr="00911484">
          <w:rPr>
            <w:b/>
            <w:bCs/>
            <w:noProof/>
            <w:webHidden/>
            <w:rtl/>
          </w:rPr>
          <w:fldChar w:fldCharType="begin" w:fldLock="1"/>
        </w:r>
        <w:r w:rsidRPr="00911484">
          <w:rPr>
            <w:b/>
            <w:bCs/>
            <w:noProof/>
            <w:webHidden/>
            <w:rtl/>
          </w:rPr>
          <w:instrText xml:space="preserve"> </w:instrText>
        </w:r>
        <w:r w:rsidRPr="00911484">
          <w:rPr>
            <w:b/>
            <w:bCs/>
            <w:noProof/>
            <w:webHidden/>
          </w:rPr>
          <w:instrText>PAGEREF</w:instrText>
        </w:r>
        <w:r w:rsidRPr="00911484">
          <w:rPr>
            <w:b/>
            <w:bCs/>
            <w:noProof/>
            <w:webHidden/>
            <w:rtl/>
          </w:rPr>
          <w:instrText xml:space="preserve"> _</w:instrText>
        </w:r>
        <w:r w:rsidRPr="00911484">
          <w:rPr>
            <w:b/>
            <w:bCs/>
            <w:noProof/>
            <w:webHidden/>
          </w:rPr>
          <w:instrText>Toc226448097 \h</w:instrText>
        </w:r>
        <w:r w:rsidRPr="00911484">
          <w:rPr>
            <w:b/>
            <w:bCs/>
            <w:noProof/>
            <w:webHidden/>
            <w:rtl/>
          </w:rPr>
          <w:instrText xml:space="preserve"> </w:instrText>
        </w:r>
        <w:r w:rsidRPr="00911484">
          <w:rPr>
            <w:b/>
            <w:bCs/>
            <w:noProof/>
            <w:webHidden/>
            <w:rtl/>
          </w:rPr>
        </w:r>
        <w:r w:rsidRPr="00911484">
          <w:rPr>
            <w:b/>
            <w:bCs/>
            <w:noProof/>
            <w:webHidden/>
            <w:rtl/>
          </w:rPr>
          <w:fldChar w:fldCharType="separate"/>
        </w:r>
        <w:r w:rsidR="00D3002D" w:rsidRPr="00911484">
          <w:rPr>
            <w:b/>
            <w:bCs/>
            <w:noProof/>
            <w:webHidden/>
            <w:rtl/>
          </w:rPr>
          <w:t>21</w:t>
        </w:r>
        <w:r w:rsidRPr="00911484">
          <w:rPr>
            <w:b/>
            <w:bCs/>
            <w:noProof/>
            <w:webHidden/>
            <w:rtl/>
          </w:rPr>
          <w:fldChar w:fldCharType="end"/>
        </w:r>
      </w:hyperlink>
    </w:p>
    <w:p w14:paraId="69C61A04" w14:textId="2EB4895D" w:rsidR="00F92483" w:rsidRPr="00F92483" w:rsidRDefault="00F92483" w:rsidP="00224304">
      <w:pPr>
        <w:pStyle w:val="TOC3"/>
        <w:rPr>
          <w:rtl/>
        </w:rPr>
      </w:pPr>
      <w:hyperlink w:anchor="_Toc226448098" w:history="1">
        <w:r w:rsidRPr="00F92483">
          <w:rPr>
            <w:rStyle w:val="Hyperlink"/>
            <w:rFonts w:asciiTheme="minorHAnsi" w:eastAsiaTheme="minorEastAsia" w:hAnsiTheme="minorHAnsi" w:cstheme="minorBidi"/>
            <w:kern w:val="2"/>
            <w:rtl/>
            <w14:ligatures w14:val="standardContextual"/>
          </w:rPr>
          <w:t>1</w:t>
        </w:r>
        <w:r w:rsidRPr="00F92483">
          <w:rPr>
            <w:rStyle w:val="Hyperlink"/>
            <w:rFonts w:asciiTheme="minorHAnsi" w:eastAsiaTheme="minorEastAsia" w:hAnsiTheme="minorHAnsi"/>
            <w:kern w:val="2"/>
            <w:rtl/>
            <w14:ligatures w14:val="standardContextual"/>
          </w:rPr>
          <w:tab/>
        </w:r>
        <w:r w:rsidRPr="00F92483">
          <w:rPr>
            <w:rStyle w:val="Hyperlink"/>
            <w:rFonts w:asciiTheme="minorHAnsi" w:eastAsiaTheme="minorEastAsia" w:hAnsiTheme="minorHAnsi" w:cstheme="minorBidi" w:hint="eastAsia"/>
            <w:kern w:val="2"/>
            <w:rtl/>
            <w14:ligatures w14:val="standardContextual"/>
          </w:rPr>
          <w:t>כללי</w:t>
        </w:r>
        <w:r w:rsidRPr="00F92483">
          <w:rPr>
            <w:rStyle w:val="Hyperlink"/>
            <w:rFonts w:asciiTheme="minorHAnsi" w:eastAsiaTheme="minorEastAsia" w:hAnsiTheme="minorHAnsi" w:cstheme="minorBidi"/>
            <w:webHidden/>
            <w:kern w:val="2"/>
            <w:rtl/>
            <w14:ligatures w14:val="standardContextual"/>
          </w:rPr>
          <w:tab/>
        </w:r>
        <w:r w:rsidRPr="00F92483">
          <w:rPr>
            <w:rStyle w:val="Hyperlink"/>
            <w:rFonts w:asciiTheme="minorHAnsi" w:eastAsiaTheme="minorEastAsia" w:hAnsiTheme="minorHAnsi" w:cstheme="minorBidi"/>
            <w:webHidden/>
            <w:kern w:val="2"/>
            <w:rtl/>
            <w14:ligatures w14:val="standardContextual"/>
          </w:rPr>
          <w:fldChar w:fldCharType="begin" w:fldLock="1"/>
        </w:r>
        <w:r w:rsidRPr="00F92483">
          <w:rPr>
            <w:rStyle w:val="Hyperlink"/>
            <w:rFonts w:asciiTheme="minorHAnsi" w:eastAsiaTheme="minorEastAsia" w:hAnsiTheme="minorHAnsi" w:cstheme="minorBidi"/>
            <w:webHidden/>
            <w:kern w:val="2"/>
            <w:rtl/>
            <w14:ligatures w14:val="standardContextual"/>
          </w:rPr>
          <w:instrText xml:space="preserve"> </w:instrText>
        </w:r>
        <w:r w:rsidRPr="00F92483">
          <w:rPr>
            <w:rStyle w:val="Hyperlink"/>
            <w:rFonts w:asciiTheme="minorHAnsi" w:eastAsiaTheme="minorEastAsia" w:hAnsiTheme="minorHAnsi" w:cstheme="minorBidi"/>
            <w:webHidden/>
            <w:kern w:val="2"/>
            <w14:ligatures w14:val="standardContextual"/>
          </w:rPr>
          <w:instrText>PAGEREF</w:instrText>
        </w:r>
        <w:r w:rsidRPr="00F92483">
          <w:rPr>
            <w:rStyle w:val="Hyperlink"/>
            <w:rFonts w:asciiTheme="minorHAnsi" w:eastAsiaTheme="minorEastAsia" w:hAnsiTheme="minorHAnsi" w:cstheme="minorBidi"/>
            <w:webHidden/>
            <w:kern w:val="2"/>
            <w:rtl/>
            <w14:ligatures w14:val="standardContextual"/>
          </w:rPr>
          <w:instrText xml:space="preserve"> _</w:instrText>
        </w:r>
        <w:r w:rsidRPr="00F92483">
          <w:rPr>
            <w:rStyle w:val="Hyperlink"/>
            <w:rFonts w:asciiTheme="minorHAnsi" w:eastAsiaTheme="minorEastAsia" w:hAnsiTheme="minorHAnsi" w:cstheme="minorBidi"/>
            <w:webHidden/>
            <w:kern w:val="2"/>
            <w14:ligatures w14:val="standardContextual"/>
          </w:rPr>
          <w:instrText>Toc226448098 \h</w:instrText>
        </w:r>
        <w:r w:rsidRPr="00F92483">
          <w:rPr>
            <w:rStyle w:val="Hyperlink"/>
            <w:rFonts w:asciiTheme="minorHAnsi" w:eastAsiaTheme="minorEastAsia" w:hAnsiTheme="minorHAnsi" w:cstheme="minorBidi"/>
            <w:webHidden/>
            <w:kern w:val="2"/>
            <w:rtl/>
            <w14:ligatures w14:val="standardContextual"/>
          </w:rPr>
          <w:instrText xml:space="preserve"> </w:instrText>
        </w:r>
        <w:r w:rsidRPr="00F92483">
          <w:rPr>
            <w:rStyle w:val="Hyperlink"/>
            <w:rFonts w:asciiTheme="minorHAnsi" w:eastAsiaTheme="minorEastAsia" w:hAnsiTheme="minorHAnsi" w:cstheme="minorBidi"/>
            <w:webHidden/>
            <w:kern w:val="2"/>
            <w:rtl/>
            <w14:ligatures w14:val="standardContextual"/>
          </w:rPr>
        </w:r>
        <w:r w:rsidRPr="00F92483">
          <w:rPr>
            <w:rStyle w:val="Hyperlink"/>
            <w:rFonts w:asciiTheme="minorHAnsi" w:eastAsiaTheme="minorEastAsia" w:hAnsiTheme="minorHAnsi" w:cstheme="minorBidi"/>
            <w:webHidden/>
            <w:kern w:val="2"/>
            <w:rtl/>
            <w14:ligatures w14:val="standardContextual"/>
          </w:rPr>
          <w:fldChar w:fldCharType="separate"/>
        </w:r>
        <w:r w:rsidR="00D3002D">
          <w:rPr>
            <w:rStyle w:val="Hyperlink"/>
            <w:rFonts w:asciiTheme="minorHAnsi" w:eastAsiaTheme="minorEastAsia" w:hAnsiTheme="minorHAnsi" w:cstheme="minorBidi"/>
            <w:webHidden/>
            <w:kern w:val="2"/>
            <w:rtl/>
            <w14:ligatures w14:val="standardContextual"/>
          </w:rPr>
          <w:t>21</w:t>
        </w:r>
        <w:r w:rsidRPr="00F92483">
          <w:rPr>
            <w:rStyle w:val="Hyperlink"/>
            <w:rFonts w:asciiTheme="minorHAnsi" w:eastAsiaTheme="minorEastAsia" w:hAnsiTheme="minorHAnsi" w:cstheme="minorBidi"/>
            <w:webHidden/>
            <w:kern w:val="2"/>
            <w:rtl/>
            <w14:ligatures w14:val="standardContextual"/>
          </w:rPr>
          <w:fldChar w:fldCharType="end"/>
        </w:r>
      </w:hyperlink>
    </w:p>
    <w:p w14:paraId="6FE0EC1C" w14:textId="156BE85C" w:rsidR="00F92483" w:rsidRDefault="00F92483" w:rsidP="00224304">
      <w:pPr>
        <w:pStyle w:val="TOC3"/>
        <w:rPr>
          <w:rFonts w:eastAsiaTheme="minorEastAsia" w:cstheme="minorBidi"/>
          <w:kern w:val="2"/>
          <w:sz w:val="24"/>
          <w:szCs w:val="24"/>
          <w:rtl/>
          <w14:ligatures w14:val="standardContextual"/>
        </w:rPr>
      </w:pPr>
      <w:hyperlink w:anchor="_Toc226448099" w:history="1">
        <w:r w:rsidRPr="00E71327">
          <w:rPr>
            <w:rStyle w:val="Hyperlink"/>
          </w:rPr>
          <w:t>2</w:t>
        </w:r>
        <w:r>
          <w:rPr>
            <w:rFonts w:eastAsiaTheme="minorEastAsia" w:cstheme="minorBidi"/>
            <w:kern w:val="2"/>
            <w:sz w:val="24"/>
            <w:szCs w:val="24"/>
            <w:rtl/>
            <w14:ligatures w14:val="standardContextual"/>
          </w:rPr>
          <w:tab/>
        </w:r>
        <w:r w:rsidRPr="00E71327">
          <w:rPr>
            <w:rStyle w:val="Hyperlink"/>
            <w:rFonts w:hint="eastAsia"/>
            <w:rtl/>
          </w:rPr>
          <w:t>עיקרי</w:t>
        </w:r>
        <w:r w:rsidRPr="00E71327">
          <w:rPr>
            <w:rStyle w:val="Hyperlink"/>
            <w:rtl/>
          </w:rPr>
          <w:t xml:space="preserve"> </w:t>
        </w:r>
        <w:r w:rsidRPr="00E71327">
          <w:rPr>
            <w:rStyle w:val="Hyperlink"/>
            <w:rFonts w:hint="eastAsia"/>
            <w:rtl/>
          </w:rPr>
          <w:t>המדיניות</w:t>
        </w:r>
        <w:r w:rsidRPr="00E71327">
          <w:rPr>
            <w:rStyle w:val="Hyperlink"/>
            <w:rtl/>
          </w:rPr>
          <w:t xml:space="preserve"> </w:t>
        </w:r>
        <w:r w:rsidRPr="00E71327">
          <w:rPr>
            <w:rStyle w:val="Hyperlink"/>
            <w:rFonts w:hint="eastAsia"/>
            <w:rtl/>
          </w:rPr>
          <w:t>החשבונאית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Toc226448099 \h</w:instrText>
        </w:r>
        <w:r>
          <w:rPr>
            <w:webHidden/>
            <w:rtl/>
          </w:rPr>
          <w:instrText xml:space="preserve"> </w:instrText>
        </w:r>
        <w:r>
          <w:rPr>
            <w:webHidden/>
            <w:rtl/>
          </w:rPr>
        </w:r>
        <w:r>
          <w:rPr>
            <w:webHidden/>
            <w:rtl/>
          </w:rPr>
          <w:fldChar w:fldCharType="separate"/>
        </w:r>
        <w:r w:rsidR="00D3002D">
          <w:rPr>
            <w:webHidden/>
            <w:rtl/>
          </w:rPr>
          <w:t>21</w:t>
        </w:r>
        <w:r>
          <w:rPr>
            <w:webHidden/>
            <w:rtl/>
          </w:rPr>
          <w:fldChar w:fldCharType="end"/>
        </w:r>
      </w:hyperlink>
    </w:p>
    <w:p w14:paraId="22CED427" w14:textId="38C10C39" w:rsidR="00F92483" w:rsidRDefault="00F92483" w:rsidP="00224304">
      <w:pPr>
        <w:pStyle w:val="TOC3"/>
        <w:rPr>
          <w:rFonts w:eastAsiaTheme="minorEastAsia" w:cstheme="minorBidi"/>
          <w:kern w:val="2"/>
          <w:sz w:val="24"/>
          <w:szCs w:val="24"/>
          <w:rtl/>
          <w14:ligatures w14:val="standardContextual"/>
        </w:rPr>
      </w:pPr>
      <w:hyperlink w:anchor="_Toc226448100" w:history="1">
        <w:r w:rsidRPr="00E71327">
          <w:rPr>
            <w:rStyle w:val="Hyperlink"/>
            <w:rtl/>
          </w:rPr>
          <w:t>3</w:t>
        </w:r>
        <w:r>
          <w:rPr>
            <w:rFonts w:eastAsiaTheme="minorEastAsia" w:cstheme="minorBidi"/>
            <w:kern w:val="2"/>
            <w:sz w:val="24"/>
            <w:szCs w:val="24"/>
            <w:rtl/>
            <w14:ligatures w14:val="standardContextual"/>
          </w:rPr>
          <w:tab/>
        </w:r>
        <w:r w:rsidRPr="00E71327">
          <w:rPr>
            <w:rStyle w:val="Hyperlink"/>
            <w:rFonts w:hint="eastAsia"/>
            <w:rtl/>
          </w:rPr>
          <w:t>אירועים</w:t>
        </w:r>
        <w:r w:rsidRPr="00E71327">
          <w:rPr>
            <w:rStyle w:val="Hyperlink"/>
            <w:rtl/>
          </w:rPr>
          <w:t xml:space="preserve"> </w:t>
        </w:r>
        <w:r w:rsidRPr="00E71327">
          <w:rPr>
            <w:rStyle w:val="Hyperlink"/>
            <w:rFonts w:hint="eastAsia"/>
            <w:rtl/>
          </w:rPr>
          <w:t>ועסקאות</w:t>
        </w:r>
        <w:r w:rsidRPr="00E71327">
          <w:rPr>
            <w:rStyle w:val="Hyperlink"/>
            <w:rtl/>
          </w:rPr>
          <w:t xml:space="preserve"> </w:t>
        </w:r>
        <w:r w:rsidRPr="00E71327">
          <w:rPr>
            <w:rStyle w:val="Hyperlink"/>
            <w:rFonts w:hint="eastAsia"/>
            <w:rtl/>
          </w:rPr>
          <w:t>משמעותיים</w:t>
        </w:r>
        <w:r w:rsidRPr="00E71327">
          <w:rPr>
            <w:rStyle w:val="Hyperlink"/>
            <w:rtl/>
          </w:rPr>
          <w:t xml:space="preserve"> </w:t>
        </w:r>
        <w:r w:rsidRPr="00E71327">
          <w:rPr>
            <w:rStyle w:val="Hyperlink"/>
            <w:rFonts w:hint="eastAsia"/>
            <w:rtl/>
          </w:rPr>
          <w:t>במהלך</w:t>
        </w:r>
        <w:r w:rsidRPr="00E71327">
          <w:rPr>
            <w:rStyle w:val="Hyperlink"/>
            <w:rtl/>
          </w:rPr>
          <w:t xml:space="preserve"> </w:t>
        </w:r>
        <w:r w:rsidRPr="00E71327">
          <w:rPr>
            <w:rStyle w:val="Hyperlink"/>
            <w:rFonts w:hint="eastAsia"/>
            <w:rtl/>
          </w:rPr>
          <w:t>התקופה</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Toc226448100 \h</w:instrText>
        </w:r>
        <w:r>
          <w:rPr>
            <w:webHidden/>
            <w:rtl/>
          </w:rPr>
          <w:instrText xml:space="preserve"> </w:instrText>
        </w:r>
        <w:r>
          <w:rPr>
            <w:webHidden/>
            <w:rtl/>
          </w:rPr>
        </w:r>
        <w:r>
          <w:rPr>
            <w:webHidden/>
            <w:rtl/>
          </w:rPr>
          <w:fldChar w:fldCharType="separate"/>
        </w:r>
        <w:r w:rsidR="00D3002D">
          <w:rPr>
            <w:webHidden/>
            <w:rtl/>
          </w:rPr>
          <w:t>25</w:t>
        </w:r>
        <w:r>
          <w:rPr>
            <w:webHidden/>
            <w:rtl/>
          </w:rPr>
          <w:fldChar w:fldCharType="end"/>
        </w:r>
      </w:hyperlink>
    </w:p>
    <w:p w14:paraId="73AD97E2" w14:textId="198DB020" w:rsidR="00F92483" w:rsidRDefault="00F92483" w:rsidP="00224304">
      <w:pPr>
        <w:pStyle w:val="TOC3"/>
        <w:rPr>
          <w:rFonts w:eastAsiaTheme="minorEastAsia" w:cstheme="minorBidi"/>
          <w:kern w:val="2"/>
          <w:sz w:val="24"/>
          <w:szCs w:val="24"/>
          <w:rtl/>
          <w14:ligatures w14:val="standardContextual"/>
        </w:rPr>
      </w:pPr>
      <w:hyperlink w:anchor="_Toc226448101" w:history="1">
        <w:r w:rsidRPr="00E71327">
          <w:rPr>
            <w:rStyle w:val="Hyperlink"/>
            <w:rtl/>
          </w:rPr>
          <w:t>4</w:t>
        </w:r>
        <w:r>
          <w:rPr>
            <w:rFonts w:eastAsiaTheme="minorEastAsia" w:cstheme="minorBidi"/>
            <w:kern w:val="2"/>
            <w:sz w:val="24"/>
            <w:szCs w:val="24"/>
            <w:rtl/>
            <w14:ligatures w14:val="standardContextual"/>
          </w:rPr>
          <w:tab/>
        </w:r>
        <w:r w:rsidRPr="00E71327">
          <w:rPr>
            <w:rStyle w:val="Hyperlink"/>
            <w:rFonts w:hint="eastAsia"/>
            <w:rtl/>
          </w:rPr>
          <w:t>מידע</w:t>
        </w:r>
        <w:r w:rsidRPr="00E71327">
          <w:rPr>
            <w:rStyle w:val="Hyperlink"/>
            <w:rtl/>
          </w:rPr>
          <w:t xml:space="preserve"> </w:t>
        </w:r>
        <w:r w:rsidRPr="00E71327">
          <w:rPr>
            <w:rStyle w:val="Hyperlink"/>
            <w:rFonts w:hint="eastAsia"/>
            <w:rtl/>
          </w:rPr>
          <w:t>פיננסי</w:t>
        </w:r>
        <w:r w:rsidRPr="00E71327">
          <w:rPr>
            <w:rStyle w:val="Hyperlink"/>
            <w:rtl/>
          </w:rPr>
          <w:t xml:space="preserve"> </w:t>
        </w:r>
        <w:r w:rsidRPr="00E71327">
          <w:rPr>
            <w:rStyle w:val="Hyperlink"/>
            <w:rFonts w:hint="eastAsia"/>
            <w:rtl/>
          </w:rPr>
          <w:t>מתומצת</w:t>
        </w:r>
        <w:r w:rsidRPr="00E71327">
          <w:rPr>
            <w:rStyle w:val="Hyperlink"/>
            <w:rtl/>
          </w:rPr>
          <w:t xml:space="preserve"> </w:t>
        </w:r>
        <w:r w:rsidRPr="00E71327">
          <w:rPr>
            <w:rStyle w:val="Hyperlink"/>
            <w:rFonts w:hint="eastAsia"/>
            <w:rtl/>
          </w:rPr>
          <w:t>לגבי</w:t>
        </w:r>
        <w:r w:rsidRPr="00E71327">
          <w:rPr>
            <w:rStyle w:val="Hyperlink"/>
            <w:rtl/>
          </w:rPr>
          <w:t xml:space="preserve"> </w:t>
        </w:r>
        <w:r w:rsidRPr="00E71327">
          <w:rPr>
            <w:rStyle w:val="Hyperlink"/>
            <w:rFonts w:hint="eastAsia"/>
            <w:rtl/>
          </w:rPr>
          <w:t>חברות</w:t>
        </w:r>
        <w:r w:rsidRPr="00E71327">
          <w:rPr>
            <w:rStyle w:val="Hyperlink"/>
            <w:rtl/>
          </w:rPr>
          <w:t xml:space="preserve"> </w:t>
        </w:r>
        <w:r w:rsidRPr="00E71327">
          <w:rPr>
            <w:rStyle w:val="Hyperlink"/>
            <w:rFonts w:hint="eastAsia"/>
            <w:rtl/>
          </w:rPr>
          <w:t>כלולות</w:t>
        </w:r>
        <w:r w:rsidRPr="00E71327">
          <w:rPr>
            <w:rStyle w:val="Hyperlink"/>
            <w:rtl/>
          </w:rPr>
          <w:t xml:space="preserve"> </w:t>
        </w:r>
        <w:r w:rsidRPr="00E71327">
          <w:rPr>
            <w:rStyle w:val="Hyperlink"/>
            <w:rFonts w:hint="eastAsia"/>
            <w:rtl/>
          </w:rPr>
          <w:t>ועסקאות</w:t>
        </w:r>
        <w:r w:rsidRPr="00E71327">
          <w:rPr>
            <w:rStyle w:val="Hyperlink"/>
            <w:rtl/>
          </w:rPr>
          <w:t xml:space="preserve"> </w:t>
        </w:r>
        <w:r w:rsidRPr="00E71327">
          <w:rPr>
            <w:rStyle w:val="Hyperlink"/>
            <w:rFonts w:hint="eastAsia"/>
            <w:rtl/>
          </w:rPr>
          <w:t>משותפות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Toc226448101 \h</w:instrText>
        </w:r>
        <w:r>
          <w:rPr>
            <w:webHidden/>
            <w:rtl/>
          </w:rPr>
          <w:instrText xml:space="preserve"> </w:instrText>
        </w:r>
        <w:r>
          <w:rPr>
            <w:webHidden/>
            <w:rtl/>
          </w:rPr>
        </w:r>
        <w:r>
          <w:rPr>
            <w:webHidden/>
            <w:rtl/>
          </w:rPr>
          <w:fldChar w:fldCharType="separate"/>
        </w:r>
        <w:r w:rsidR="00D3002D">
          <w:rPr>
            <w:webHidden/>
            <w:rtl/>
          </w:rPr>
          <w:t>26</w:t>
        </w:r>
        <w:r>
          <w:rPr>
            <w:webHidden/>
            <w:rtl/>
          </w:rPr>
          <w:fldChar w:fldCharType="end"/>
        </w:r>
      </w:hyperlink>
    </w:p>
    <w:p w14:paraId="65A8B063" w14:textId="2C7139D8" w:rsidR="00F92483" w:rsidRDefault="00F92483" w:rsidP="00224304">
      <w:pPr>
        <w:pStyle w:val="TOC3"/>
        <w:rPr>
          <w:rFonts w:eastAsiaTheme="minorEastAsia" w:cstheme="minorBidi"/>
          <w:kern w:val="2"/>
          <w:sz w:val="24"/>
          <w:szCs w:val="24"/>
          <w:rtl/>
          <w14:ligatures w14:val="standardContextual"/>
        </w:rPr>
      </w:pPr>
      <w:hyperlink w:anchor="_Toc226448102" w:history="1">
        <w:r w:rsidRPr="00E71327">
          <w:rPr>
            <w:rStyle w:val="Hyperlink"/>
            <w:rtl/>
          </w:rPr>
          <w:t>5</w:t>
        </w:r>
        <w:r>
          <w:rPr>
            <w:rFonts w:eastAsiaTheme="minorEastAsia" w:cstheme="minorBidi"/>
            <w:kern w:val="2"/>
            <w:sz w:val="24"/>
            <w:szCs w:val="24"/>
            <w:rtl/>
            <w14:ligatures w14:val="standardContextual"/>
          </w:rPr>
          <w:tab/>
        </w:r>
        <w:r w:rsidRPr="00E71327">
          <w:rPr>
            <w:rStyle w:val="Hyperlink"/>
            <w:rFonts w:hint="eastAsia"/>
            <w:rtl/>
          </w:rPr>
          <w:t>הכנסות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Toc226448102 \h</w:instrText>
        </w:r>
        <w:r>
          <w:rPr>
            <w:webHidden/>
            <w:rtl/>
          </w:rPr>
          <w:instrText xml:space="preserve"> </w:instrText>
        </w:r>
        <w:r>
          <w:rPr>
            <w:webHidden/>
            <w:rtl/>
          </w:rPr>
        </w:r>
        <w:r>
          <w:rPr>
            <w:webHidden/>
            <w:rtl/>
          </w:rPr>
          <w:fldChar w:fldCharType="separate"/>
        </w:r>
        <w:r w:rsidR="00D3002D">
          <w:rPr>
            <w:webHidden/>
            <w:rtl/>
          </w:rPr>
          <w:t>30</w:t>
        </w:r>
        <w:r>
          <w:rPr>
            <w:webHidden/>
            <w:rtl/>
          </w:rPr>
          <w:fldChar w:fldCharType="end"/>
        </w:r>
      </w:hyperlink>
    </w:p>
    <w:p w14:paraId="1383A667" w14:textId="539D641C" w:rsidR="00F92483" w:rsidRDefault="00F92483" w:rsidP="00224304">
      <w:pPr>
        <w:pStyle w:val="TOC3"/>
        <w:rPr>
          <w:rFonts w:eastAsiaTheme="minorEastAsia" w:cstheme="minorBidi"/>
          <w:kern w:val="2"/>
          <w:sz w:val="24"/>
          <w:szCs w:val="24"/>
          <w:rtl/>
          <w14:ligatures w14:val="standardContextual"/>
        </w:rPr>
      </w:pPr>
      <w:hyperlink w:anchor="_Toc226448103" w:history="1">
        <w:r w:rsidRPr="00E71327">
          <w:rPr>
            <w:rStyle w:val="Hyperlink"/>
            <w:rtl/>
          </w:rPr>
          <w:t>6</w:t>
        </w:r>
        <w:r>
          <w:rPr>
            <w:rFonts w:eastAsiaTheme="minorEastAsia" w:cstheme="minorBidi"/>
            <w:kern w:val="2"/>
            <w:sz w:val="24"/>
            <w:szCs w:val="24"/>
            <w:rtl/>
            <w14:ligatures w14:val="standardContextual"/>
          </w:rPr>
          <w:tab/>
        </w:r>
        <w:r w:rsidRPr="00E71327">
          <w:rPr>
            <w:rStyle w:val="Hyperlink"/>
            <w:rFonts w:hint="eastAsia"/>
            <w:rtl/>
          </w:rPr>
          <w:t>תשלום</w:t>
        </w:r>
        <w:r w:rsidRPr="00E71327">
          <w:rPr>
            <w:rStyle w:val="Hyperlink"/>
            <w:rtl/>
          </w:rPr>
          <w:t xml:space="preserve"> </w:t>
        </w:r>
        <w:r w:rsidRPr="00E71327">
          <w:rPr>
            <w:rStyle w:val="Hyperlink"/>
            <w:rFonts w:hint="eastAsia"/>
            <w:rtl/>
          </w:rPr>
          <w:t>מבוסס</w:t>
        </w:r>
        <w:r w:rsidRPr="00E71327">
          <w:rPr>
            <w:rStyle w:val="Hyperlink"/>
            <w:rtl/>
          </w:rPr>
          <w:t xml:space="preserve"> </w:t>
        </w:r>
        <w:r w:rsidRPr="00E71327">
          <w:rPr>
            <w:rStyle w:val="Hyperlink"/>
            <w:rFonts w:hint="eastAsia"/>
            <w:rtl/>
          </w:rPr>
          <w:t>מניות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Toc226448103 \h</w:instrText>
        </w:r>
        <w:r>
          <w:rPr>
            <w:webHidden/>
            <w:rtl/>
          </w:rPr>
          <w:instrText xml:space="preserve"> </w:instrText>
        </w:r>
        <w:r>
          <w:rPr>
            <w:webHidden/>
            <w:rtl/>
          </w:rPr>
        </w:r>
        <w:r>
          <w:rPr>
            <w:webHidden/>
            <w:rtl/>
          </w:rPr>
          <w:fldChar w:fldCharType="separate"/>
        </w:r>
        <w:r w:rsidR="00D3002D">
          <w:rPr>
            <w:webHidden/>
            <w:rtl/>
          </w:rPr>
          <w:t>35</w:t>
        </w:r>
        <w:r>
          <w:rPr>
            <w:webHidden/>
            <w:rtl/>
          </w:rPr>
          <w:fldChar w:fldCharType="end"/>
        </w:r>
      </w:hyperlink>
    </w:p>
    <w:p w14:paraId="3C936821" w14:textId="770BFE55" w:rsidR="00F92483" w:rsidRDefault="00F92483" w:rsidP="00224304">
      <w:pPr>
        <w:pStyle w:val="TOC3"/>
        <w:rPr>
          <w:rFonts w:eastAsiaTheme="minorEastAsia" w:cstheme="minorBidi"/>
          <w:kern w:val="2"/>
          <w:sz w:val="24"/>
          <w:szCs w:val="24"/>
          <w:rtl/>
          <w14:ligatures w14:val="standardContextual"/>
        </w:rPr>
      </w:pPr>
      <w:hyperlink w:anchor="_Toc226448104" w:history="1">
        <w:r w:rsidRPr="00E71327">
          <w:rPr>
            <w:rStyle w:val="Hyperlink"/>
            <w:rtl/>
          </w:rPr>
          <w:t>7</w:t>
        </w:r>
        <w:r>
          <w:rPr>
            <w:rFonts w:eastAsiaTheme="minorEastAsia" w:cstheme="minorBidi"/>
            <w:kern w:val="2"/>
            <w:sz w:val="24"/>
            <w:szCs w:val="24"/>
            <w:rtl/>
            <w14:ligatures w14:val="standardContextual"/>
          </w:rPr>
          <w:tab/>
        </w:r>
        <w:r w:rsidRPr="00E71327">
          <w:rPr>
            <w:rStyle w:val="Hyperlink"/>
            <w:rFonts w:hint="eastAsia"/>
            <w:rtl/>
          </w:rPr>
          <w:t>פעילויות</w:t>
        </w:r>
        <w:r w:rsidRPr="00E71327">
          <w:rPr>
            <w:rStyle w:val="Hyperlink"/>
            <w:rtl/>
          </w:rPr>
          <w:t xml:space="preserve"> </w:t>
        </w:r>
        <w:r w:rsidRPr="00E71327">
          <w:rPr>
            <w:rStyle w:val="Hyperlink"/>
            <w:rFonts w:hint="eastAsia"/>
            <w:rtl/>
          </w:rPr>
          <w:t>שהופסקו</w:t>
        </w:r>
        <w:r w:rsidRPr="00E71327">
          <w:rPr>
            <w:rStyle w:val="Hyperlink"/>
            <w:vertAlign w:val="superscript"/>
            <w:rtl/>
          </w:rPr>
          <w:t xml:space="preserve"> </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Toc226448104 \h</w:instrText>
        </w:r>
        <w:r>
          <w:rPr>
            <w:webHidden/>
            <w:rtl/>
          </w:rPr>
          <w:instrText xml:space="preserve"> </w:instrText>
        </w:r>
        <w:r>
          <w:rPr>
            <w:webHidden/>
            <w:rtl/>
          </w:rPr>
        </w:r>
        <w:r>
          <w:rPr>
            <w:webHidden/>
            <w:rtl/>
          </w:rPr>
          <w:fldChar w:fldCharType="separate"/>
        </w:r>
        <w:r w:rsidR="00D3002D">
          <w:rPr>
            <w:webHidden/>
            <w:rtl/>
          </w:rPr>
          <w:t>36</w:t>
        </w:r>
        <w:r>
          <w:rPr>
            <w:webHidden/>
            <w:rtl/>
          </w:rPr>
          <w:fldChar w:fldCharType="end"/>
        </w:r>
      </w:hyperlink>
    </w:p>
    <w:p w14:paraId="7E0E81FE" w14:textId="770E403F" w:rsidR="00F92483" w:rsidRDefault="00F92483" w:rsidP="00224304">
      <w:pPr>
        <w:pStyle w:val="TOC3"/>
        <w:rPr>
          <w:rFonts w:eastAsiaTheme="minorEastAsia" w:cstheme="minorBidi"/>
          <w:kern w:val="2"/>
          <w:sz w:val="24"/>
          <w:szCs w:val="24"/>
          <w:rtl/>
          <w14:ligatures w14:val="standardContextual"/>
        </w:rPr>
      </w:pPr>
      <w:hyperlink w:anchor="_Toc226448105" w:history="1">
        <w:r w:rsidRPr="00E71327">
          <w:rPr>
            <w:rStyle w:val="Hyperlink"/>
          </w:rPr>
          <w:t>8</w:t>
        </w:r>
        <w:r>
          <w:rPr>
            <w:rFonts w:eastAsiaTheme="minorEastAsia" w:cstheme="minorBidi"/>
            <w:kern w:val="2"/>
            <w:sz w:val="24"/>
            <w:szCs w:val="24"/>
            <w:rtl/>
            <w14:ligatures w14:val="standardContextual"/>
          </w:rPr>
          <w:tab/>
        </w:r>
        <w:r w:rsidRPr="00E71327">
          <w:rPr>
            <w:rStyle w:val="Hyperlink"/>
            <w:rFonts w:hint="eastAsia"/>
            <w:rtl/>
          </w:rPr>
          <w:t>צירופי</w:t>
        </w:r>
        <w:r w:rsidRPr="00E71327">
          <w:rPr>
            <w:rStyle w:val="Hyperlink"/>
            <w:rtl/>
          </w:rPr>
          <w:t xml:space="preserve"> </w:t>
        </w:r>
        <w:r w:rsidRPr="00E71327">
          <w:rPr>
            <w:rStyle w:val="Hyperlink"/>
            <w:rFonts w:hint="eastAsia"/>
            <w:rtl/>
          </w:rPr>
          <w:t>עסקים</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Toc226448105 \h</w:instrText>
        </w:r>
        <w:r>
          <w:rPr>
            <w:webHidden/>
            <w:rtl/>
          </w:rPr>
          <w:instrText xml:space="preserve"> </w:instrText>
        </w:r>
        <w:r>
          <w:rPr>
            <w:webHidden/>
            <w:rtl/>
          </w:rPr>
        </w:r>
        <w:r>
          <w:rPr>
            <w:webHidden/>
            <w:rtl/>
          </w:rPr>
          <w:fldChar w:fldCharType="separate"/>
        </w:r>
        <w:r w:rsidR="00D3002D">
          <w:rPr>
            <w:webHidden/>
            <w:rtl/>
          </w:rPr>
          <w:t>39</w:t>
        </w:r>
        <w:r>
          <w:rPr>
            <w:webHidden/>
            <w:rtl/>
          </w:rPr>
          <w:fldChar w:fldCharType="end"/>
        </w:r>
      </w:hyperlink>
    </w:p>
    <w:p w14:paraId="0D9DDC78" w14:textId="4D7494FF" w:rsidR="00F92483" w:rsidRDefault="00F92483" w:rsidP="00224304">
      <w:pPr>
        <w:pStyle w:val="TOC3"/>
        <w:rPr>
          <w:rFonts w:eastAsiaTheme="minorEastAsia" w:cstheme="minorBidi"/>
          <w:kern w:val="2"/>
          <w:sz w:val="24"/>
          <w:szCs w:val="24"/>
          <w:rtl/>
          <w14:ligatures w14:val="standardContextual"/>
        </w:rPr>
      </w:pPr>
      <w:hyperlink w:anchor="_Toc226448106" w:history="1">
        <w:r w:rsidRPr="00E71327">
          <w:rPr>
            <w:rStyle w:val="Hyperlink"/>
            <w:rtl/>
          </w:rPr>
          <w:t>9</w:t>
        </w:r>
        <w:r>
          <w:rPr>
            <w:rFonts w:eastAsiaTheme="minorEastAsia" w:cstheme="minorBidi"/>
            <w:kern w:val="2"/>
            <w:sz w:val="24"/>
            <w:szCs w:val="24"/>
            <w:rtl/>
            <w14:ligatures w14:val="standardContextual"/>
          </w:rPr>
          <w:tab/>
        </w:r>
        <w:r w:rsidRPr="00E71327">
          <w:rPr>
            <w:rStyle w:val="Hyperlink"/>
            <w:rFonts w:hint="eastAsia"/>
            <w:rtl/>
          </w:rPr>
          <w:t>מכשירים</w:t>
        </w:r>
        <w:r w:rsidRPr="00E71327">
          <w:rPr>
            <w:rStyle w:val="Hyperlink"/>
            <w:rtl/>
          </w:rPr>
          <w:t xml:space="preserve"> </w:t>
        </w:r>
        <w:r w:rsidRPr="00E71327">
          <w:rPr>
            <w:rStyle w:val="Hyperlink"/>
            <w:rFonts w:hint="eastAsia"/>
            <w:rtl/>
          </w:rPr>
          <w:t>פיננסיים</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Toc226448106 \h</w:instrText>
        </w:r>
        <w:r>
          <w:rPr>
            <w:webHidden/>
            <w:rtl/>
          </w:rPr>
          <w:instrText xml:space="preserve"> </w:instrText>
        </w:r>
        <w:r>
          <w:rPr>
            <w:webHidden/>
            <w:rtl/>
          </w:rPr>
        </w:r>
        <w:r>
          <w:rPr>
            <w:webHidden/>
            <w:rtl/>
          </w:rPr>
          <w:fldChar w:fldCharType="separate"/>
        </w:r>
        <w:r w:rsidR="00D3002D">
          <w:rPr>
            <w:webHidden/>
            <w:rtl/>
          </w:rPr>
          <w:t>45</w:t>
        </w:r>
        <w:r>
          <w:rPr>
            <w:webHidden/>
            <w:rtl/>
          </w:rPr>
          <w:fldChar w:fldCharType="end"/>
        </w:r>
      </w:hyperlink>
    </w:p>
    <w:p w14:paraId="7C1FB059" w14:textId="638AF535" w:rsidR="00F92483" w:rsidRDefault="00F92483" w:rsidP="00224304">
      <w:pPr>
        <w:pStyle w:val="TOC3"/>
        <w:rPr>
          <w:rFonts w:eastAsiaTheme="minorEastAsia" w:cstheme="minorBidi"/>
          <w:kern w:val="2"/>
          <w:sz w:val="24"/>
          <w:szCs w:val="24"/>
          <w:rtl/>
          <w14:ligatures w14:val="standardContextual"/>
        </w:rPr>
      </w:pPr>
      <w:hyperlink w:anchor="_Toc226448107" w:history="1">
        <w:r w:rsidRPr="00E71327">
          <w:rPr>
            <w:rStyle w:val="Hyperlink"/>
            <w:rtl/>
          </w:rPr>
          <w:t>10</w:t>
        </w:r>
        <w:r>
          <w:rPr>
            <w:rFonts w:eastAsiaTheme="minorEastAsia" w:cstheme="minorBidi"/>
            <w:kern w:val="2"/>
            <w:sz w:val="24"/>
            <w:szCs w:val="24"/>
            <w:rtl/>
            <w14:ligatures w14:val="standardContextual"/>
          </w:rPr>
          <w:tab/>
        </w:r>
        <w:r w:rsidRPr="00E71327">
          <w:rPr>
            <w:rStyle w:val="Hyperlink"/>
            <w:rFonts w:hint="eastAsia"/>
            <w:rtl/>
          </w:rPr>
          <w:t>שעבודים</w:t>
        </w:r>
        <w:r w:rsidRPr="00E71327">
          <w:rPr>
            <w:rStyle w:val="Hyperlink"/>
            <w:rtl/>
          </w:rPr>
          <w:t xml:space="preserve">, </w:t>
        </w:r>
        <w:r w:rsidRPr="00E71327">
          <w:rPr>
            <w:rStyle w:val="Hyperlink"/>
            <w:rFonts w:hint="eastAsia"/>
            <w:rtl/>
          </w:rPr>
          <w:t>התחייבויות</w:t>
        </w:r>
        <w:r w:rsidRPr="00E71327">
          <w:rPr>
            <w:rStyle w:val="Hyperlink"/>
            <w:rtl/>
          </w:rPr>
          <w:t xml:space="preserve"> </w:t>
        </w:r>
        <w:r w:rsidRPr="00E71327">
          <w:rPr>
            <w:rStyle w:val="Hyperlink"/>
            <w:rFonts w:hint="eastAsia"/>
            <w:rtl/>
          </w:rPr>
          <w:t>תלויות</w:t>
        </w:r>
        <w:r w:rsidRPr="00E71327">
          <w:rPr>
            <w:rStyle w:val="Hyperlink"/>
            <w:vertAlign w:val="superscript"/>
            <w:rtl/>
          </w:rPr>
          <w:t xml:space="preserve"> </w:t>
        </w:r>
        <w:r w:rsidRPr="00E71327">
          <w:rPr>
            <w:rStyle w:val="Hyperlink"/>
            <w:rtl/>
          </w:rPr>
          <w:t xml:space="preserve">, </w:t>
        </w:r>
        <w:r w:rsidRPr="00E71327">
          <w:rPr>
            <w:rStyle w:val="Hyperlink"/>
            <w:rFonts w:hint="eastAsia"/>
            <w:rtl/>
          </w:rPr>
          <w:t>ערבויות</w:t>
        </w:r>
        <w:r w:rsidRPr="00E71327">
          <w:rPr>
            <w:rStyle w:val="Hyperlink"/>
            <w:rtl/>
          </w:rPr>
          <w:t xml:space="preserve"> </w:t>
        </w:r>
        <w:r w:rsidRPr="00E71327">
          <w:rPr>
            <w:rStyle w:val="Hyperlink"/>
            <w:rFonts w:hint="eastAsia"/>
            <w:rtl/>
          </w:rPr>
          <w:t>והתקשרויות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Toc226448107 \h</w:instrText>
        </w:r>
        <w:r>
          <w:rPr>
            <w:webHidden/>
            <w:rtl/>
          </w:rPr>
          <w:instrText xml:space="preserve"> </w:instrText>
        </w:r>
        <w:r>
          <w:rPr>
            <w:webHidden/>
            <w:rtl/>
          </w:rPr>
        </w:r>
        <w:r>
          <w:rPr>
            <w:webHidden/>
            <w:rtl/>
          </w:rPr>
          <w:fldChar w:fldCharType="separate"/>
        </w:r>
        <w:r w:rsidR="00D3002D">
          <w:rPr>
            <w:webHidden/>
            <w:rtl/>
          </w:rPr>
          <w:t>59</w:t>
        </w:r>
        <w:r>
          <w:rPr>
            <w:webHidden/>
            <w:rtl/>
          </w:rPr>
          <w:fldChar w:fldCharType="end"/>
        </w:r>
      </w:hyperlink>
    </w:p>
    <w:p w14:paraId="66BD2E7B" w14:textId="1C05FABF" w:rsidR="00F92483" w:rsidRDefault="00F92483" w:rsidP="00224304">
      <w:pPr>
        <w:pStyle w:val="TOC3"/>
        <w:rPr>
          <w:rFonts w:eastAsiaTheme="minorEastAsia" w:cstheme="minorBidi"/>
          <w:kern w:val="2"/>
          <w:sz w:val="24"/>
          <w:szCs w:val="24"/>
          <w:rtl/>
          <w14:ligatures w14:val="standardContextual"/>
        </w:rPr>
      </w:pPr>
      <w:hyperlink w:anchor="_Toc226448108" w:history="1">
        <w:r w:rsidRPr="00E71327">
          <w:rPr>
            <w:rStyle w:val="Hyperlink"/>
            <w:rtl/>
          </w:rPr>
          <w:t>11</w:t>
        </w:r>
        <w:r>
          <w:rPr>
            <w:rFonts w:eastAsiaTheme="minorEastAsia" w:cstheme="minorBidi"/>
            <w:kern w:val="2"/>
            <w:sz w:val="24"/>
            <w:szCs w:val="24"/>
            <w:rtl/>
            <w14:ligatures w14:val="standardContextual"/>
          </w:rPr>
          <w:tab/>
        </w:r>
        <w:r w:rsidRPr="00E71327">
          <w:rPr>
            <w:rStyle w:val="Hyperlink"/>
            <w:rFonts w:hint="eastAsia"/>
            <w:rtl/>
          </w:rPr>
          <w:t>עסקאות</w:t>
        </w:r>
        <w:r w:rsidRPr="00E71327">
          <w:rPr>
            <w:rStyle w:val="Hyperlink"/>
            <w:rtl/>
          </w:rPr>
          <w:t xml:space="preserve"> </w:t>
        </w:r>
        <w:r w:rsidRPr="00E71327">
          <w:rPr>
            <w:rStyle w:val="Hyperlink"/>
            <w:rFonts w:hint="eastAsia"/>
            <w:rtl/>
          </w:rPr>
          <w:t>עם</w:t>
        </w:r>
        <w:r w:rsidRPr="00E71327">
          <w:rPr>
            <w:rStyle w:val="Hyperlink"/>
            <w:rtl/>
          </w:rPr>
          <w:t xml:space="preserve"> </w:t>
        </w:r>
        <w:r w:rsidRPr="00E71327">
          <w:rPr>
            <w:rStyle w:val="Hyperlink"/>
            <w:rFonts w:hint="eastAsia"/>
            <w:rtl/>
          </w:rPr>
          <w:t>צדדים</w:t>
        </w:r>
        <w:r w:rsidRPr="00E71327">
          <w:rPr>
            <w:rStyle w:val="Hyperlink"/>
            <w:rtl/>
          </w:rPr>
          <w:t xml:space="preserve"> </w:t>
        </w:r>
        <w:r w:rsidRPr="00E71327">
          <w:rPr>
            <w:rStyle w:val="Hyperlink"/>
            <w:rFonts w:hint="eastAsia"/>
            <w:rtl/>
          </w:rPr>
          <w:t>קשורים</w:t>
        </w:r>
        <w:r w:rsidRPr="00E71327">
          <w:rPr>
            <w:rStyle w:val="Hyperlink"/>
            <w:rtl/>
          </w:rPr>
          <w:t xml:space="preserve"> </w:t>
        </w:r>
        <w:r w:rsidRPr="00E71327">
          <w:rPr>
            <w:rStyle w:val="Hyperlink"/>
            <w:rFonts w:hint="eastAsia"/>
            <w:rtl/>
          </w:rPr>
          <w:t>ועם</w:t>
        </w:r>
        <w:r w:rsidRPr="00E71327">
          <w:rPr>
            <w:rStyle w:val="Hyperlink"/>
            <w:rtl/>
          </w:rPr>
          <w:t xml:space="preserve"> </w:t>
        </w:r>
        <w:r w:rsidRPr="00E71327">
          <w:rPr>
            <w:rStyle w:val="Hyperlink"/>
            <w:rFonts w:hint="eastAsia"/>
            <w:rtl/>
          </w:rPr>
          <w:t>בעלי</w:t>
        </w:r>
        <w:r w:rsidRPr="00E71327">
          <w:rPr>
            <w:rStyle w:val="Hyperlink"/>
            <w:rtl/>
          </w:rPr>
          <w:t xml:space="preserve"> </w:t>
        </w:r>
        <w:r w:rsidRPr="00E71327">
          <w:rPr>
            <w:rStyle w:val="Hyperlink"/>
            <w:rFonts w:hint="eastAsia"/>
            <w:rtl/>
          </w:rPr>
          <w:t>עניין</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Toc226448108 \h</w:instrText>
        </w:r>
        <w:r>
          <w:rPr>
            <w:webHidden/>
            <w:rtl/>
          </w:rPr>
          <w:instrText xml:space="preserve"> </w:instrText>
        </w:r>
        <w:r>
          <w:rPr>
            <w:webHidden/>
            <w:rtl/>
          </w:rPr>
        </w:r>
        <w:r>
          <w:rPr>
            <w:webHidden/>
            <w:rtl/>
          </w:rPr>
          <w:fldChar w:fldCharType="separate"/>
        </w:r>
        <w:r w:rsidR="00D3002D">
          <w:rPr>
            <w:webHidden/>
            <w:rtl/>
          </w:rPr>
          <w:t>59</w:t>
        </w:r>
        <w:r>
          <w:rPr>
            <w:webHidden/>
            <w:rtl/>
          </w:rPr>
          <w:fldChar w:fldCharType="end"/>
        </w:r>
      </w:hyperlink>
    </w:p>
    <w:p w14:paraId="02AD111C" w14:textId="6ADF0BB3" w:rsidR="00F92483" w:rsidRDefault="00F92483" w:rsidP="00224304">
      <w:pPr>
        <w:pStyle w:val="TOC3"/>
        <w:rPr>
          <w:rFonts w:eastAsiaTheme="minorEastAsia" w:cstheme="minorBidi"/>
          <w:kern w:val="2"/>
          <w:sz w:val="24"/>
          <w:szCs w:val="24"/>
          <w:rtl/>
          <w14:ligatures w14:val="standardContextual"/>
        </w:rPr>
      </w:pPr>
      <w:hyperlink w:anchor="_Toc226448109" w:history="1">
        <w:r w:rsidRPr="00E71327">
          <w:rPr>
            <w:rStyle w:val="Hyperlink"/>
            <w:rtl/>
          </w:rPr>
          <w:t>12</w:t>
        </w:r>
        <w:r>
          <w:rPr>
            <w:rFonts w:eastAsiaTheme="minorEastAsia" w:cstheme="minorBidi"/>
            <w:kern w:val="2"/>
            <w:sz w:val="24"/>
            <w:szCs w:val="24"/>
            <w:rtl/>
            <w14:ligatures w14:val="standardContextual"/>
          </w:rPr>
          <w:tab/>
        </w:r>
        <w:r w:rsidRPr="00E71327">
          <w:rPr>
            <w:rStyle w:val="Hyperlink"/>
            <w:rFonts w:hint="eastAsia"/>
            <w:rtl/>
          </w:rPr>
          <w:t>עונתיות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Toc226448109 \h</w:instrText>
        </w:r>
        <w:r>
          <w:rPr>
            <w:webHidden/>
            <w:rtl/>
          </w:rPr>
          <w:instrText xml:space="preserve"> </w:instrText>
        </w:r>
        <w:r>
          <w:rPr>
            <w:webHidden/>
            <w:rtl/>
          </w:rPr>
        </w:r>
        <w:r>
          <w:rPr>
            <w:webHidden/>
            <w:rtl/>
          </w:rPr>
          <w:fldChar w:fldCharType="separate"/>
        </w:r>
        <w:r w:rsidR="00D3002D">
          <w:rPr>
            <w:webHidden/>
            <w:rtl/>
          </w:rPr>
          <w:t>59</w:t>
        </w:r>
        <w:r>
          <w:rPr>
            <w:webHidden/>
            <w:rtl/>
          </w:rPr>
          <w:fldChar w:fldCharType="end"/>
        </w:r>
      </w:hyperlink>
    </w:p>
    <w:p w14:paraId="44760C47" w14:textId="3993DAEA" w:rsidR="00F92483" w:rsidRDefault="00F92483" w:rsidP="00224304">
      <w:pPr>
        <w:pStyle w:val="TOC3"/>
        <w:rPr>
          <w:rFonts w:eastAsiaTheme="minorEastAsia" w:cstheme="minorBidi"/>
          <w:kern w:val="2"/>
          <w:sz w:val="24"/>
          <w:szCs w:val="24"/>
          <w:rtl/>
          <w14:ligatures w14:val="standardContextual"/>
        </w:rPr>
      </w:pPr>
      <w:hyperlink w:anchor="_Toc226448110" w:history="1">
        <w:r w:rsidRPr="00E71327">
          <w:rPr>
            <w:rStyle w:val="Hyperlink"/>
            <w:rtl/>
          </w:rPr>
          <w:t>13</w:t>
        </w:r>
        <w:r>
          <w:rPr>
            <w:rFonts w:eastAsiaTheme="minorEastAsia" w:cstheme="minorBidi"/>
            <w:kern w:val="2"/>
            <w:sz w:val="24"/>
            <w:szCs w:val="24"/>
            <w:rtl/>
            <w14:ligatures w14:val="standardContextual"/>
          </w:rPr>
          <w:tab/>
        </w:r>
        <w:r w:rsidRPr="00E71327">
          <w:rPr>
            <w:rStyle w:val="Hyperlink"/>
            <w:rFonts w:hint="eastAsia"/>
            <w:rtl/>
          </w:rPr>
          <w:t>מגזרי</w:t>
        </w:r>
        <w:r w:rsidRPr="00E71327">
          <w:rPr>
            <w:rStyle w:val="Hyperlink"/>
            <w:rtl/>
          </w:rPr>
          <w:t xml:space="preserve"> </w:t>
        </w:r>
        <w:r w:rsidRPr="00E71327">
          <w:rPr>
            <w:rStyle w:val="Hyperlink"/>
            <w:rFonts w:hint="eastAsia"/>
            <w:rtl/>
          </w:rPr>
          <w:t>פעילות</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Toc226448110 \h</w:instrText>
        </w:r>
        <w:r>
          <w:rPr>
            <w:webHidden/>
            <w:rtl/>
          </w:rPr>
          <w:instrText xml:space="preserve"> </w:instrText>
        </w:r>
        <w:r>
          <w:rPr>
            <w:webHidden/>
            <w:rtl/>
          </w:rPr>
        </w:r>
        <w:r>
          <w:rPr>
            <w:webHidden/>
            <w:rtl/>
          </w:rPr>
          <w:fldChar w:fldCharType="separate"/>
        </w:r>
        <w:r w:rsidR="00D3002D">
          <w:rPr>
            <w:webHidden/>
            <w:rtl/>
          </w:rPr>
          <w:t>59</w:t>
        </w:r>
        <w:r>
          <w:rPr>
            <w:webHidden/>
            <w:rtl/>
          </w:rPr>
          <w:fldChar w:fldCharType="end"/>
        </w:r>
      </w:hyperlink>
    </w:p>
    <w:p w14:paraId="7FC1E6F8" w14:textId="07280367" w:rsidR="00F92483" w:rsidRDefault="00F92483" w:rsidP="00224304">
      <w:pPr>
        <w:pStyle w:val="TOC3"/>
        <w:rPr>
          <w:rFonts w:eastAsiaTheme="minorEastAsia" w:cstheme="minorBidi"/>
          <w:kern w:val="2"/>
          <w:sz w:val="24"/>
          <w:szCs w:val="24"/>
          <w:rtl/>
          <w14:ligatures w14:val="standardContextual"/>
        </w:rPr>
      </w:pPr>
      <w:hyperlink w:anchor="_Toc226448111" w:history="1">
        <w:r w:rsidRPr="00E71327">
          <w:rPr>
            <w:rStyle w:val="Hyperlink"/>
            <w:rtl/>
          </w:rPr>
          <w:t>14</w:t>
        </w:r>
        <w:r>
          <w:rPr>
            <w:rFonts w:eastAsiaTheme="minorEastAsia" w:cstheme="minorBidi"/>
            <w:kern w:val="2"/>
            <w:sz w:val="24"/>
            <w:szCs w:val="24"/>
            <w:rtl/>
            <w14:ligatures w14:val="standardContextual"/>
          </w:rPr>
          <w:tab/>
        </w:r>
        <w:r w:rsidRPr="00E71327">
          <w:rPr>
            <w:rStyle w:val="Hyperlink"/>
            <w:rFonts w:hint="eastAsia"/>
            <w:rtl/>
          </w:rPr>
          <w:t>אירועים</w:t>
        </w:r>
        <w:r w:rsidRPr="00E71327">
          <w:rPr>
            <w:rStyle w:val="Hyperlink"/>
            <w:rtl/>
          </w:rPr>
          <w:t xml:space="preserve"> </w:t>
        </w:r>
        <w:r w:rsidRPr="00E71327">
          <w:rPr>
            <w:rStyle w:val="Hyperlink"/>
            <w:rFonts w:hint="eastAsia"/>
            <w:rtl/>
          </w:rPr>
          <w:t>לאחר</w:t>
        </w:r>
        <w:r w:rsidRPr="00E71327">
          <w:rPr>
            <w:rStyle w:val="Hyperlink"/>
            <w:rtl/>
          </w:rPr>
          <w:t xml:space="preserve"> </w:t>
        </w:r>
        <w:r w:rsidRPr="00E71327">
          <w:rPr>
            <w:rStyle w:val="Hyperlink"/>
            <w:rFonts w:hint="eastAsia"/>
            <w:rtl/>
          </w:rPr>
          <w:t>תקופת</w:t>
        </w:r>
        <w:r w:rsidRPr="00E71327">
          <w:rPr>
            <w:rStyle w:val="Hyperlink"/>
            <w:rtl/>
          </w:rPr>
          <w:t xml:space="preserve"> </w:t>
        </w:r>
        <w:r w:rsidRPr="00E71327">
          <w:rPr>
            <w:rStyle w:val="Hyperlink"/>
            <w:rFonts w:hint="eastAsia"/>
            <w:rtl/>
          </w:rPr>
          <w:t>הדיווח</w:t>
        </w:r>
        <w:r>
          <w:rPr>
            <w:webHidden/>
            <w:rtl/>
          </w:rPr>
          <w:tab/>
        </w:r>
        <w:r>
          <w:rPr>
            <w:webHidden/>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Toc226448111 \h</w:instrText>
        </w:r>
        <w:r>
          <w:rPr>
            <w:webHidden/>
            <w:rtl/>
          </w:rPr>
          <w:instrText xml:space="preserve"> </w:instrText>
        </w:r>
        <w:r>
          <w:rPr>
            <w:webHidden/>
            <w:rtl/>
          </w:rPr>
        </w:r>
        <w:r>
          <w:rPr>
            <w:webHidden/>
            <w:rtl/>
          </w:rPr>
          <w:fldChar w:fldCharType="separate"/>
        </w:r>
        <w:r w:rsidR="00D3002D">
          <w:rPr>
            <w:webHidden/>
            <w:rtl/>
          </w:rPr>
          <w:t>63</w:t>
        </w:r>
        <w:r>
          <w:rPr>
            <w:webHidden/>
            <w:rtl/>
          </w:rPr>
          <w:fldChar w:fldCharType="end"/>
        </w:r>
      </w:hyperlink>
    </w:p>
    <w:p w14:paraId="2223B4E6" w14:textId="20E978BC" w:rsidR="007A40E8" w:rsidRPr="004C5FA3" w:rsidRDefault="00330208" w:rsidP="007A40E8">
      <w:pPr>
        <w:tabs>
          <w:tab w:val="right" w:leader="dot" w:pos="10206"/>
        </w:tabs>
        <w:spacing w:after="60" w:line="240" w:lineRule="auto"/>
        <w:ind w:left="1418"/>
        <w:rPr>
          <w:rFonts w:ascii="Arial" w:hAnsi="Arial"/>
        </w:rPr>
      </w:pPr>
      <w:r w:rsidRPr="00330208">
        <w:rPr>
          <w:b/>
          <w:bCs/>
          <w:noProof/>
          <w:rtl/>
          <w:lang w:val="en-GB"/>
        </w:rPr>
        <w:fldChar w:fldCharType="end"/>
      </w:r>
    </w:p>
    <w:p w14:paraId="7A22304B" w14:textId="4EAB25F8" w:rsidR="00F64EB6" w:rsidRPr="004C5FA3" w:rsidRDefault="00F64EB6" w:rsidP="00005FA0">
      <w:pPr>
        <w:spacing w:after="0" w:line="240" w:lineRule="auto"/>
        <w:ind w:left="1418"/>
        <w:rPr>
          <w:rFonts w:ascii="Arial" w:hAnsi="Arial"/>
          <w:rtl/>
        </w:rPr>
        <w:sectPr w:rsidR="00F64EB6" w:rsidRPr="004C5FA3" w:rsidSect="00E64DA7">
          <w:headerReference w:type="default" r:id="rId19"/>
          <w:pgSz w:w="11906" w:h="16838" w:code="9"/>
          <w:pgMar w:top="851" w:right="851" w:bottom="851" w:left="851" w:header="567" w:footer="567" w:gutter="0"/>
          <w:pgNumType w:chapSep="enDash"/>
          <w:cols w:space="708"/>
          <w:bidi/>
          <w:rtlGutter/>
          <w:docGrid w:linePitch="360"/>
        </w:sectPr>
      </w:pPr>
    </w:p>
    <w:p w14:paraId="0CA3B013" w14:textId="41D3D44B" w:rsidR="00F64EB6" w:rsidRPr="008F7799" w:rsidRDefault="00F64EB6" w:rsidP="00237B80">
      <w:pPr>
        <w:pStyle w:val="Heading2"/>
        <w:rPr>
          <w:sz w:val="22"/>
          <w:rtl/>
        </w:rPr>
      </w:pPr>
      <w:bookmarkStart w:id="53" w:name="_Toc6143242"/>
      <w:bookmarkStart w:id="54" w:name="_Toc123198323"/>
      <w:bookmarkStart w:id="55" w:name="_Toc6272661"/>
      <w:bookmarkStart w:id="56" w:name="_Toc6323410"/>
      <w:bookmarkStart w:id="57" w:name="_Toc29832806"/>
      <w:bookmarkStart w:id="58" w:name="_Toc33548380"/>
      <w:bookmarkStart w:id="59" w:name="_Toc33623510"/>
      <w:bookmarkStart w:id="60" w:name="_Toc33623606"/>
      <w:bookmarkStart w:id="61" w:name="_Toc33623684"/>
      <w:bookmarkStart w:id="62" w:name="_Toc33623812"/>
      <w:bookmarkStart w:id="63" w:name="_Toc35762968"/>
      <w:bookmarkStart w:id="64" w:name="_Toc36376902"/>
      <w:bookmarkStart w:id="65" w:name="_Toc37001453"/>
      <w:bookmarkStart w:id="66" w:name="_Toc37001788"/>
      <w:bookmarkStart w:id="67" w:name="_Toc37001903"/>
      <w:bookmarkStart w:id="68" w:name="_Toc37002533"/>
      <w:bookmarkStart w:id="69" w:name="_Toc37165923"/>
      <w:bookmarkStart w:id="70" w:name="_Toc64473955"/>
      <w:bookmarkStart w:id="71" w:name="_Toc64474108"/>
      <w:bookmarkStart w:id="72" w:name="_Toc100245495"/>
      <w:bookmarkStart w:id="73" w:name="_Toc100246504"/>
      <w:bookmarkStart w:id="74" w:name="_Toc100474024"/>
      <w:bookmarkStart w:id="75" w:name="_Toc121747389"/>
      <w:bookmarkStart w:id="76" w:name="_Toc154415313"/>
      <w:bookmarkStart w:id="77" w:name="_Toc184569349"/>
      <w:bookmarkStart w:id="78" w:name="_Toc226448091"/>
      <w:bookmarkStart w:id="79" w:name="_Toc226449437"/>
      <w:bookmarkStart w:id="80" w:name="_Toc226450542"/>
      <w:bookmarkStart w:id="81" w:name="_Toc226634668"/>
      <w:r w:rsidRPr="008F7799">
        <w:rPr>
          <w:sz w:val="22"/>
          <w:rtl/>
        </w:rPr>
        <w:lastRenderedPageBreak/>
        <w:t>דוח סקירה</w:t>
      </w:r>
      <w:bookmarkEnd w:id="53"/>
      <w:r w:rsidRPr="008F7799">
        <w:rPr>
          <w:sz w:val="22"/>
          <w:rtl/>
        </w:rPr>
        <w:t xml:space="preserve"> של רואה החשבון המבקר לבעלי המניות של חברה מדווחת לדוגמה</w:t>
      </w:r>
      <w:r w:rsidR="00D743FA" w:rsidRPr="008F7799">
        <w:rPr>
          <w:sz w:val="22"/>
          <w:rtl/>
        </w:rPr>
        <w:t xml:space="preserve"> בע"מ</w:t>
      </w:r>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p>
    <w:p w14:paraId="6850DF5B" w14:textId="7A276EAB" w:rsidR="00CF49AC" w:rsidRPr="00E64DA7" w:rsidRDefault="00CF49AC" w:rsidP="00E64DA7">
      <w:pPr>
        <w:spacing w:after="0" w:line="240" w:lineRule="auto"/>
        <w:ind w:left="1418"/>
        <w:rPr>
          <w:rStyle w:val="SubtleEmphasis"/>
          <w:rFonts w:ascii="Arial" w:hAnsi="Arial"/>
          <w:rtl/>
        </w:rPr>
      </w:pPr>
    </w:p>
    <w:p w14:paraId="55CD9BA4" w14:textId="0AE6007B" w:rsidR="00CF49AC" w:rsidRPr="00E64DA7" w:rsidRDefault="00CF49AC" w:rsidP="00E64DA7">
      <w:pPr>
        <w:spacing w:after="0" w:line="240" w:lineRule="auto"/>
        <w:ind w:left="1418"/>
        <w:rPr>
          <w:rStyle w:val="SubtleEmphasis"/>
          <w:rFonts w:ascii="Arial" w:hAnsi="Arial"/>
          <w:rtl/>
        </w:rPr>
      </w:pPr>
    </w:p>
    <w:p w14:paraId="34AD2AA1" w14:textId="0F3CB1D2" w:rsidR="00CF49AC" w:rsidRPr="00E64DA7" w:rsidRDefault="00CF49AC" w:rsidP="00E64DA7">
      <w:pPr>
        <w:spacing w:after="0" w:line="240" w:lineRule="auto"/>
        <w:ind w:left="1418"/>
        <w:rPr>
          <w:rStyle w:val="SubtleEmphasis"/>
          <w:rFonts w:ascii="Arial" w:hAnsi="Arial"/>
          <w:rtl/>
        </w:rPr>
      </w:pPr>
    </w:p>
    <w:p w14:paraId="267E70C0" w14:textId="5783A57F" w:rsidR="00CF49AC" w:rsidRPr="00E64DA7" w:rsidRDefault="00CF49AC" w:rsidP="00E64DA7">
      <w:pPr>
        <w:spacing w:after="0" w:line="240" w:lineRule="auto"/>
        <w:ind w:left="1418"/>
        <w:rPr>
          <w:rStyle w:val="SubtleEmphasis"/>
          <w:rFonts w:ascii="Arial" w:hAnsi="Arial"/>
          <w:rtl/>
        </w:rPr>
      </w:pPr>
    </w:p>
    <w:p w14:paraId="7070D452" w14:textId="386C3856" w:rsidR="00CF49AC" w:rsidRPr="00E64DA7" w:rsidRDefault="00CF49AC" w:rsidP="00E64DA7">
      <w:pPr>
        <w:spacing w:after="0" w:line="240" w:lineRule="auto"/>
        <w:ind w:left="1418"/>
        <w:rPr>
          <w:rStyle w:val="SubtleEmphasis"/>
          <w:rFonts w:ascii="Arial" w:hAnsi="Arial"/>
          <w:rtl/>
        </w:rPr>
      </w:pPr>
    </w:p>
    <w:p w14:paraId="2AB9FCE2" w14:textId="322167EE" w:rsidR="00CF49AC" w:rsidRPr="00E64DA7" w:rsidRDefault="00CF49AC" w:rsidP="00E64DA7">
      <w:pPr>
        <w:spacing w:after="0" w:line="240" w:lineRule="auto"/>
        <w:ind w:left="1418"/>
        <w:rPr>
          <w:rStyle w:val="SubtleEmphasis"/>
          <w:rFonts w:ascii="Arial" w:hAnsi="Arial"/>
          <w:rtl/>
        </w:rPr>
      </w:pPr>
    </w:p>
    <w:p w14:paraId="7CF8310F" w14:textId="042CEF83" w:rsidR="00131489" w:rsidRPr="00E64DA7" w:rsidRDefault="00131489" w:rsidP="00E64DA7">
      <w:pPr>
        <w:spacing w:after="0" w:line="240" w:lineRule="auto"/>
        <w:ind w:left="1418"/>
        <w:rPr>
          <w:rStyle w:val="SubtleEmphasis"/>
          <w:rFonts w:ascii="Arial" w:hAnsi="Arial"/>
          <w:rtl/>
        </w:rPr>
      </w:pPr>
    </w:p>
    <w:p w14:paraId="01C1EEF5" w14:textId="11453168" w:rsidR="008379C5" w:rsidRDefault="008379C5" w:rsidP="002E39C0">
      <w:pPr>
        <w:pStyle w:val="Signature"/>
        <w:rPr>
          <w:rFonts w:ascii="Arial" w:hAnsi="Arial"/>
          <w:rtl/>
        </w:rPr>
      </w:pPr>
      <w:r>
        <w:rPr>
          <w:rFonts w:ascii="Arial" w:hAnsi="Arial"/>
          <w:rtl/>
        </w:rPr>
        <w:br w:type="page"/>
      </w:r>
    </w:p>
    <w:p w14:paraId="4DA61FBB" w14:textId="466C7878" w:rsidR="00F64EB6" w:rsidRPr="008F7799" w:rsidRDefault="00F64EB6" w:rsidP="00237B80">
      <w:pPr>
        <w:pStyle w:val="Heading2"/>
        <w:rPr>
          <w:sz w:val="22"/>
          <w:rtl/>
        </w:rPr>
      </w:pPr>
      <w:bookmarkStart w:id="82" w:name="_Toc6143243"/>
      <w:bookmarkStart w:id="83" w:name="_Toc6272662"/>
      <w:bookmarkStart w:id="84" w:name="_Toc6323411"/>
      <w:bookmarkStart w:id="85" w:name="_Toc29832807"/>
      <w:bookmarkStart w:id="86" w:name="_Toc33548381"/>
      <w:bookmarkStart w:id="87" w:name="_Toc33623511"/>
      <w:bookmarkStart w:id="88" w:name="_Toc33623607"/>
      <w:bookmarkStart w:id="89" w:name="_Toc33623685"/>
      <w:bookmarkStart w:id="90" w:name="_Toc33623813"/>
      <w:bookmarkStart w:id="91" w:name="_Toc35762969"/>
      <w:bookmarkStart w:id="92" w:name="_Toc36376903"/>
      <w:bookmarkStart w:id="93" w:name="_Toc37001454"/>
      <w:bookmarkStart w:id="94" w:name="_Toc37001789"/>
      <w:bookmarkStart w:id="95" w:name="_Toc37001904"/>
      <w:bookmarkStart w:id="96" w:name="_Toc37002534"/>
      <w:bookmarkStart w:id="97" w:name="_Toc37165924"/>
      <w:bookmarkStart w:id="98" w:name="_Toc64473956"/>
      <w:bookmarkStart w:id="99" w:name="_Toc64474109"/>
      <w:bookmarkStart w:id="100" w:name="_Toc100245496"/>
      <w:bookmarkStart w:id="101" w:name="_Toc100246505"/>
      <w:bookmarkStart w:id="102" w:name="_Toc100474025"/>
      <w:bookmarkStart w:id="103" w:name="_Toc121747390"/>
      <w:bookmarkStart w:id="104" w:name="_Toc123198324"/>
      <w:bookmarkStart w:id="105" w:name="_Toc154415314"/>
      <w:bookmarkStart w:id="106" w:name="_Toc184569350"/>
      <w:bookmarkStart w:id="107" w:name="_Toc226448092"/>
      <w:bookmarkStart w:id="108" w:name="_Toc226449438"/>
      <w:bookmarkStart w:id="109" w:name="_Toc226450543"/>
      <w:bookmarkStart w:id="110" w:name="_Toc226634669"/>
      <w:r w:rsidRPr="008F7799">
        <w:rPr>
          <w:sz w:val="22"/>
          <w:rtl/>
        </w:rPr>
        <w:lastRenderedPageBreak/>
        <w:t>מכתב הסכמה</w:t>
      </w:r>
      <w:bookmarkEnd w:id="82"/>
      <w:r w:rsidRPr="008F7799">
        <w:rPr>
          <w:sz w:val="22"/>
          <w:rtl/>
        </w:rPr>
        <w:t xml:space="preserve"> </w:t>
      </w:r>
      <w:r w:rsidR="00B33BCB" w:rsidRPr="008F7799">
        <w:rPr>
          <w:sz w:val="22"/>
          <w:rtl/>
        </w:rPr>
        <w:t xml:space="preserve">להכללת דוחות </w:t>
      </w:r>
      <w:r w:rsidRPr="008F7799">
        <w:rPr>
          <w:sz w:val="22"/>
          <w:rtl/>
        </w:rPr>
        <w:t xml:space="preserve">רואה החשבון המבקר </w:t>
      </w:r>
      <w:r w:rsidR="00B33BCB" w:rsidRPr="008F7799">
        <w:rPr>
          <w:sz w:val="22"/>
          <w:rtl/>
        </w:rPr>
        <w:t xml:space="preserve">של החברה </w:t>
      </w:r>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r w:rsidR="00B33BCB" w:rsidRPr="008F7799">
        <w:rPr>
          <w:sz w:val="22"/>
          <w:rtl/>
        </w:rPr>
        <w:t>הניתן בד בבד עם פרסום דוח עיתי</w:t>
      </w:r>
      <w:bookmarkEnd w:id="98"/>
      <w:bookmarkEnd w:id="99"/>
      <w:bookmarkEnd w:id="100"/>
      <w:bookmarkEnd w:id="101"/>
      <w:bookmarkEnd w:id="102"/>
      <w:bookmarkEnd w:id="103"/>
      <w:bookmarkEnd w:id="104"/>
      <w:bookmarkEnd w:id="105"/>
      <w:bookmarkEnd w:id="106"/>
      <w:bookmarkEnd w:id="107"/>
      <w:bookmarkEnd w:id="108"/>
      <w:bookmarkEnd w:id="109"/>
      <w:bookmarkEnd w:id="110"/>
    </w:p>
    <w:p w14:paraId="3D4955EE" w14:textId="77777777" w:rsidR="00487AF6" w:rsidRPr="00E64DA7" w:rsidRDefault="00487AF6" w:rsidP="00487AF6">
      <w:pPr>
        <w:spacing w:after="0" w:line="240" w:lineRule="auto"/>
        <w:ind w:left="1418"/>
        <w:rPr>
          <w:rStyle w:val="SubtleEmphasis"/>
          <w:rFonts w:ascii="Arial" w:hAnsi="Arial"/>
          <w:rtl/>
        </w:rPr>
      </w:pPr>
    </w:p>
    <w:p w14:paraId="41725D5C" w14:textId="77777777" w:rsidR="00487AF6" w:rsidRPr="00E64DA7" w:rsidRDefault="00487AF6" w:rsidP="00487AF6">
      <w:pPr>
        <w:spacing w:after="0" w:line="240" w:lineRule="auto"/>
        <w:ind w:left="1418"/>
        <w:rPr>
          <w:rStyle w:val="SubtleEmphasis"/>
          <w:rFonts w:ascii="Arial" w:hAnsi="Arial"/>
          <w:rtl/>
        </w:rPr>
      </w:pPr>
    </w:p>
    <w:p w14:paraId="5B745A5A" w14:textId="77777777" w:rsidR="00487AF6" w:rsidRPr="00E64DA7" w:rsidRDefault="00487AF6" w:rsidP="00487AF6">
      <w:pPr>
        <w:spacing w:after="0" w:line="240" w:lineRule="auto"/>
        <w:ind w:left="1418"/>
        <w:rPr>
          <w:rStyle w:val="SubtleEmphasis"/>
          <w:rFonts w:ascii="Arial" w:hAnsi="Arial"/>
          <w:rtl/>
        </w:rPr>
      </w:pPr>
    </w:p>
    <w:p w14:paraId="1AAC7E70" w14:textId="77777777" w:rsidR="00487AF6" w:rsidRPr="00E64DA7" w:rsidRDefault="00487AF6" w:rsidP="00487AF6">
      <w:pPr>
        <w:spacing w:after="0" w:line="240" w:lineRule="auto"/>
        <w:ind w:left="1418"/>
        <w:rPr>
          <w:rStyle w:val="SubtleEmphasis"/>
          <w:rFonts w:ascii="Arial" w:hAnsi="Arial"/>
          <w:rtl/>
        </w:rPr>
      </w:pPr>
    </w:p>
    <w:p w14:paraId="667B599D" w14:textId="77777777" w:rsidR="00487AF6" w:rsidRPr="00E64DA7" w:rsidRDefault="00487AF6" w:rsidP="00487AF6">
      <w:pPr>
        <w:spacing w:after="0" w:line="240" w:lineRule="auto"/>
        <w:ind w:left="1418"/>
        <w:rPr>
          <w:rStyle w:val="SubtleEmphasis"/>
          <w:rFonts w:ascii="Arial" w:hAnsi="Arial"/>
          <w:rtl/>
        </w:rPr>
      </w:pPr>
    </w:p>
    <w:p w14:paraId="1DD5DB22" w14:textId="77777777" w:rsidR="00487AF6" w:rsidRPr="00744DDF" w:rsidRDefault="00487AF6" w:rsidP="00E64DA7">
      <w:pPr>
        <w:spacing w:after="0" w:line="240" w:lineRule="auto"/>
        <w:ind w:left="1418"/>
        <w:rPr>
          <w:rFonts w:ascii="Arial" w:eastAsia="Trebuchet MS" w:hAnsi="Arial"/>
          <w:rtl/>
        </w:rPr>
      </w:pPr>
    </w:p>
    <w:p w14:paraId="226F5B7A" w14:textId="52CEE835" w:rsidR="00F64EB6" w:rsidRPr="004C5FA3" w:rsidRDefault="00F64EB6" w:rsidP="00015C9C">
      <w:pPr>
        <w:pStyle w:val="Signature"/>
        <w:rPr>
          <w:rFonts w:ascii="Arial" w:hAnsi="Arial"/>
          <w:rtl/>
        </w:rPr>
        <w:sectPr w:rsidR="00F64EB6" w:rsidRPr="004C5FA3" w:rsidSect="000B766F">
          <w:headerReference w:type="default" r:id="rId20"/>
          <w:headerReference w:type="first" r:id="rId21"/>
          <w:footerReference w:type="first" r:id="rId22"/>
          <w:pgSz w:w="11906" w:h="16838" w:code="9"/>
          <w:pgMar w:top="851" w:right="851" w:bottom="851" w:left="851" w:header="567" w:footer="567" w:gutter="0"/>
          <w:cols w:space="708"/>
          <w:titlePg/>
          <w:bidi/>
          <w:rtlGutter/>
          <w:docGrid w:linePitch="360"/>
        </w:sectPr>
      </w:pPr>
    </w:p>
    <w:p w14:paraId="251517C3" w14:textId="4A566E7B" w:rsidR="00F64EB6" w:rsidRPr="008F7799" w:rsidRDefault="00F64EB6" w:rsidP="00237B80">
      <w:pPr>
        <w:pStyle w:val="Heading2"/>
        <w:rPr>
          <w:sz w:val="22"/>
          <w:rtl/>
        </w:rPr>
      </w:pPr>
      <w:bookmarkStart w:id="111" w:name="_Toc6272663"/>
      <w:bookmarkStart w:id="112" w:name="_Toc6323412"/>
      <w:bookmarkStart w:id="113" w:name="_Toc29832808"/>
      <w:bookmarkStart w:id="114" w:name="_Toc33623512"/>
      <w:bookmarkStart w:id="115" w:name="_Toc33623608"/>
      <w:bookmarkStart w:id="116" w:name="_Toc33623686"/>
      <w:bookmarkStart w:id="117" w:name="_Toc33623814"/>
      <w:bookmarkStart w:id="118" w:name="_Toc35762970"/>
      <w:bookmarkStart w:id="119" w:name="_Toc36376904"/>
      <w:bookmarkStart w:id="120" w:name="_Toc37001455"/>
      <w:bookmarkStart w:id="121" w:name="_Toc37001790"/>
      <w:bookmarkStart w:id="122" w:name="_Toc37001905"/>
      <w:bookmarkStart w:id="123" w:name="_Toc37002000"/>
      <w:bookmarkStart w:id="124" w:name="_Toc37002535"/>
      <w:bookmarkStart w:id="125" w:name="_Toc37165925"/>
      <w:bookmarkStart w:id="126" w:name="_Toc64473957"/>
      <w:bookmarkStart w:id="127" w:name="_Toc64474110"/>
      <w:bookmarkStart w:id="128" w:name="_Toc100245497"/>
      <w:bookmarkStart w:id="129" w:name="_Toc100246506"/>
      <w:bookmarkStart w:id="130" w:name="_Toc100474026"/>
      <w:bookmarkStart w:id="131" w:name="_Toc121747391"/>
      <w:bookmarkStart w:id="132" w:name="_Toc123198325"/>
      <w:bookmarkStart w:id="133" w:name="_Toc154415315"/>
      <w:bookmarkStart w:id="134" w:name="_Toc184569351"/>
      <w:bookmarkStart w:id="135" w:name="_Toc226448093"/>
      <w:bookmarkStart w:id="136" w:name="_Toc226449439"/>
      <w:bookmarkStart w:id="137" w:name="_Toc226450544"/>
      <w:bookmarkStart w:id="138" w:name="_Toc226634670"/>
      <w:r w:rsidRPr="008F7799">
        <w:rPr>
          <w:sz w:val="22"/>
          <w:rtl/>
        </w:rPr>
        <w:lastRenderedPageBreak/>
        <w:t xml:space="preserve">דוחות מאוחדים </w:t>
      </w:r>
      <w:r w:rsidR="000B766F" w:rsidRPr="008F7799">
        <w:rPr>
          <w:rFonts w:hint="cs"/>
          <w:sz w:val="22"/>
          <w:rtl/>
        </w:rPr>
        <w:t xml:space="preserve">ביניים תמציתיים </w:t>
      </w:r>
      <w:r w:rsidRPr="008F7799">
        <w:rPr>
          <w:sz w:val="22"/>
          <w:rtl/>
        </w:rPr>
        <w:t>על המצב הכספי</w:t>
      </w:r>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p>
    <w:p w14:paraId="5CF825F4" w14:textId="77777777" w:rsidR="00705803" w:rsidRPr="001B69B9" w:rsidRDefault="00705803" w:rsidP="00E64DA7">
      <w:pPr>
        <w:spacing w:after="0" w:line="240" w:lineRule="auto"/>
        <w:ind w:left="1418"/>
        <w:rPr>
          <w:sz w:val="17"/>
          <w:szCs w:val="17"/>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4"/>
        <w:gridCol w:w="4649"/>
        <w:gridCol w:w="851"/>
        <w:gridCol w:w="1134"/>
        <w:gridCol w:w="1134"/>
        <w:gridCol w:w="1134"/>
      </w:tblGrid>
      <w:tr w:rsidR="006C39F4" w:rsidRPr="004C5FA3" w14:paraId="680CEE44" w14:textId="77777777" w:rsidTr="00C53338">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1110AEDE" w14:textId="5B26367E" w:rsidR="006C39F4" w:rsidRPr="00431D26" w:rsidRDefault="006C39F4" w:rsidP="00B5592B">
            <w:pPr>
              <w:bidi w:val="0"/>
              <w:spacing w:after="0" w:line="240" w:lineRule="auto"/>
              <w:ind w:left="-57" w:right="-57"/>
              <w:contextualSpacing w:val="0"/>
              <w:jc w:val="right"/>
              <w:rPr>
                <w:rFonts w:ascii="Arial" w:hAnsi="Arial"/>
              </w:rPr>
            </w:pPr>
            <w:r w:rsidRPr="00431D26">
              <w:rPr>
                <w:rFonts w:ascii="Arial" w:hAnsi="Arial"/>
              </w:rPr>
              <w:t>IAS 34.8(a), 10</w:t>
            </w:r>
            <w:r w:rsidR="00825BDD">
              <w:rPr>
                <w:rFonts w:ascii="Arial" w:hAnsi="Arial"/>
              </w:rPr>
              <w:t xml:space="preserve">, </w:t>
            </w:r>
            <w:r w:rsidRPr="00431D26">
              <w:rPr>
                <w:rFonts w:ascii="Arial" w:hAnsi="Arial"/>
              </w:rPr>
              <w:t>20(a)</w:t>
            </w:r>
          </w:p>
        </w:tc>
        <w:tc>
          <w:tcPr>
            <w:tcW w:w="4649" w:type="dxa"/>
          </w:tcPr>
          <w:p w14:paraId="48113338" w14:textId="77777777" w:rsidR="006C39F4" w:rsidRPr="00C2731E" w:rsidRDefault="006C39F4" w:rsidP="006C39F4">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56E6CA80" w14:textId="2ACA47DE" w:rsidR="006C39F4" w:rsidRPr="00C2731E" w:rsidRDefault="006C39F4" w:rsidP="006C39F4">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1134" w:type="dxa"/>
          </w:tcPr>
          <w:p w14:paraId="6EF38490" w14:textId="5D9CD03F" w:rsidR="006C39F4" w:rsidRPr="00C2731E" w:rsidRDefault="006C39F4" w:rsidP="006C39F4">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sz w:val="18"/>
                <w:szCs w:val="18"/>
                <w:rtl/>
              </w:rPr>
              <w:t xml:space="preserve">30 ביוני </w:t>
            </w:r>
            <w:r w:rsidRPr="00C2731E">
              <w:rPr>
                <w:rFonts w:asciiTheme="minorBidi" w:hAnsiTheme="minorBidi" w:cstheme="minorBidi"/>
                <w:sz w:val="18"/>
                <w:szCs w:val="18"/>
              </w:rPr>
              <w:fldChar w:fldCharType="begin" w:fldLock="1"/>
            </w:r>
            <w:r w:rsidRPr="00C2731E">
              <w:rPr>
                <w:rFonts w:asciiTheme="minorBidi" w:hAnsiTheme="minorBidi" w:cstheme="minorBidi"/>
                <w:sz w:val="18"/>
                <w:szCs w:val="18"/>
              </w:rPr>
              <w:instrText xml:space="preserve"> DOCPROPERTY  CY  \* MERGEFORMAT </w:instrText>
            </w:r>
            <w:r w:rsidRPr="00C2731E">
              <w:rPr>
                <w:rFonts w:asciiTheme="minorBidi" w:hAnsiTheme="minorBidi" w:cstheme="minorBidi"/>
                <w:sz w:val="18"/>
                <w:szCs w:val="18"/>
              </w:rPr>
              <w:fldChar w:fldCharType="separate"/>
            </w:r>
            <w:r w:rsidR="00D3002D">
              <w:rPr>
                <w:rFonts w:asciiTheme="minorBidi" w:hAnsiTheme="minorBidi" w:cstheme="minorBidi"/>
                <w:sz w:val="18"/>
                <w:szCs w:val="18"/>
              </w:rPr>
              <w:t>2026</w:t>
            </w:r>
            <w:r w:rsidRPr="00C2731E">
              <w:rPr>
                <w:rFonts w:asciiTheme="minorBidi" w:hAnsiTheme="minorBidi" w:cstheme="minorBidi"/>
                <w:sz w:val="18"/>
                <w:szCs w:val="18"/>
              </w:rPr>
              <w:fldChar w:fldCharType="end"/>
            </w:r>
          </w:p>
        </w:tc>
        <w:tc>
          <w:tcPr>
            <w:tcW w:w="1134" w:type="dxa"/>
          </w:tcPr>
          <w:p w14:paraId="0F317004" w14:textId="39B5C32C" w:rsidR="006C39F4" w:rsidRPr="00C2731E" w:rsidRDefault="006C39F4" w:rsidP="006C39F4">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sz w:val="18"/>
                <w:szCs w:val="18"/>
                <w:rtl/>
              </w:rPr>
              <w:t xml:space="preserve">30 ביוני </w:t>
            </w:r>
            <w:r w:rsidRPr="00C2731E">
              <w:rPr>
                <w:rFonts w:asciiTheme="minorBidi" w:hAnsiTheme="minorBidi" w:cstheme="minorBidi"/>
                <w:sz w:val="18"/>
                <w:szCs w:val="18"/>
              </w:rPr>
              <w:fldChar w:fldCharType="begin" w:fldLock="1"/>
            </w:r>
            <w:r w:rsidRPr="00C2731E">
              <w:rPr>
                <w:rFonts w:asciiTheme="minorBidi" w:hAnsiTheme="minorBidi" w:cstheme="minorBidi"/>
                <w:sz w:val="18"/>
                <w:szCs w:val="18"/>
              </w:rPr>
              <w:instrText xml:space="preserve"> DOCPROPERTY  PY  \* MERGEFORMAT </w:instrText>
            </w:r>
            <w:r w:rsidRPr="00C2731E">
              <w:rPr>
                <w:rFonts w:asciiTheme="minorBidi" w:hAnsiTheme="minorBidi" w:cstheme="minorBidi"/>
                <w:sz w:val="18"/>
                <w:szCs w:val="18"/>
              </w:rPr>
              <w:fldChar w:fldCharType="separate"/>
            </w:r>
            <w:r w:rsidR="00D3002D">
              <w:rPr>
                <w:rFonts w:asciiTheme="minorBidi" w:hAnsiTheme="minorBidi" w:cstheme="minorBidi"/>
                <w:sz w:val="18"/>
                <w:szCs w:val="18"/>
              </w:rPr>
              <w:t>2025</w:t>
            </w:r>
            <w:r w:rsidRPr="00C2731E">
              <w:rPr>
                <w:rFonts w:asciiTheme="minorBidi" w:hAnsiTheme="minorBidi" w:cstheme="minorBidi"/>
                <w:sz w:val="18"/>
                <w:szCs w:val="18"/>
              </w:rPr>
              <w:fldChar w:fldCharType="end"/>
            </w:r>
          </w:p>
        </w:tc>
        <w:tc>
          <w:tcPr>
            <w:tcW w:w="1134" w:type="dxa"/>
          </w:tcPr>
          <w:p w14:paraId="76A30BE9" w14:textId="4DEF8385" w:rsidR="006C39F4" w:rsidRPr="00C2731E" w:rsidRDefault="006C39F4" w:rsidP="006C39F4">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sz w:val="18"/>
                <w:szCs w:val="18"/>
                <w:rtl/>
              </w:rPr>
              <w:t xml:space="preserve">31 בדצמבר </w:t>
            </w:r>
            <w:bookmarkStart w:id="139" w:name="_Hlk100229427"/>
            <w:r w:rsidRPr="00C2731E">
              <w:rPr>
                <w:rFonts w:asciiTheme="minorBidi" w:hAnsiTheme="minorBidi" w:cstheme="minorBidi"/>
                <w:sz w:val="18"/>
                <w:szCs w:val="18"/>
              </w:rPr>
              <w:fldChar w:fldCharType="begin" w:fldLock="1"/>
            </w:r>
            <w:r w:rsidRPr="00C2731E">
              <w:rPr>
                <w:rFonts w:asciiTheme="minorBidi" w:hAnsiTheme="minorBidi" w:cstheme="minorBidi"/>
                <w:sz w:val="18"/>
                <w:szCs w:val="18"/>
              </w:rPr>
              <w:instrText xml:space="preserve"> DOCPROPERTY  PY  \* MERGEFORMAT </w:instrText>
            </w:r>
            <w:r w:rsidRPr="00C2731E">
              <w:rPr>
                <w:rFonts w:asciiTheme="minorBidi" w:hAnsiTheme="minorBidi" w:cstheme="minorBidi"/>
                <w:sz w:val="18"/>
                <w:szCs w:val="18"/>
              </w:rPr>
              <w:fldChar w:fldCharType="separate"/>
            </w:r>
            <w:r w:rsidR="00D3002D">
              <w:rPr>
                <w:rFonts w:asciiTheme="minorBidi" w:hAnsiTheme="minorBidi" w:cstheme="minorBidi"/>
                <w:sz w:val="18"/>
                <w:szCs w:val="18"/>
              </w:rPr>
              <w:t>2025</w:t>
            </w:r>
            <w:r w:rsidRPr="00C2731E">
              <w:rPr>
                <w:rFonts w:asciiTheme="minorBidi" w:hAnsiTheme="minorBidi" w:cstheme="minorBidi"/>
                <w:sz w:val="18"/>
                <w:szCs w:val="18"/>
              </w:rPr>
              <w:fldChar w:fldCharType="end"/>
            </w:r>
            <w:bookmarkEnd w:id="139"/>
          </w:p>
        </w:tc>
      </w:tr>
      <w:tr w:rsidR="006C39F4" w:rsidRPr="004C5FA3" w14:paraId="4CD0B5F7" w14:textId="77777777" w:rsidTr="006C39F4">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70110D3F" w14:textId="6CD93D99" w:rsidR="006C39F4" w:rsidRPr="00431D26" w:rsidRDefault="00C53338" w:rsidP="00B5592B">
            <w:pPr>
              <w:bidi w:val="0"/>
              <w:spacing w:after="0" w:line="240" w:lineRule="auto"/>
              <w:ind w:left="-57" w:right="-57"/>
              <w:contextualSpacing w:val="0"/>
              <w:jc w:val="right"/>
              <w:rPr>
                <w:rFonts w:ascii="Arial" w:hAnsi="Arial"/>
              </w:rPr>
            </w:pPr>
            <w:r w:rsidRPr="00431D26">
              <w:rPr>
                <w:rFonts w:ascii="Arial" w:hAnsi="Arial"/>
                <w:rtl/>
              </w:rPr>
              <w:t>תקנה 40(ג), 41(א)</w:t>
            </w:r>
          </w:p>
        </w:tc>
        <w:tc>
          <w:tcPr>
            <w:tcW w:w="4649" w:type="dxa"/>
          </w:tcPr>
          <w:p w14:paraId="59362E5C" w14:textId="77777777" w:rsidR="006C39F4" w:rsidRPr="00C2731E" w:rsidRDefault="006C39F4" w:rsidP="006C39F4">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E9D5EA9" w14:textId="77777777" w:rsidR="006C39F4" w:rsidRPr="00C2731E" w:rsidRDefault="006C39F4" w:rsidP="006C39F4">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3402" w:type="dxa"/>
            <w:gridSpan w:val="3"/>
          </w:tcPr>
          <w:p w14:paraId="30ABE082" w14:textId="2030DEB3" w:rsidR="006C39F4" w:rsidRPr="00C2731E" w:rsidRDefault="006C39F4" w:rsidP="006C39F4">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b/>
                <w:bCs/>
                <w:sz w:val="18"/>
                <w:szCs w:val="18"/>
                <w:rtl/>
              </w:rPr>
              <w:t>אלפי ש"ח</w:t>
            </w:r>
          </w:p>
        </w:tc>
      </w:tr>
      <w:tr w:rsidR="006C39F4" w:rsidRPr="004C5FA3" w14:paraId="0AADB317" w14:textId="77777777" w:rsidTr="006C39F4">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67164AAB" w14:textId="77777777" w:rsidR="006C39F4" w:rsidRPr="00431D26" w:rsidRDefault="006C39F4" w:rsidP="00B5592B">
            <w:pPr>
              <w:bidi w:val="0"/>
              <w:spacing w:after="0" w:line="240" w:lineRule="auto"/>
              <w:ind w:left="-57" w:right="-57"/>
              <w:contextualSpacing w:val="0"/>
              <w:jc w:val="right"/>
              <w:rPr>
                <w:rFonts w:ascii="Arial" w:hAnsi="Arial"/>
              </w:rPr>
            </w:pPr>
          </w:p>
        </w:tc>
        <w:tc>
          <w:tcPr>
            <w:tcW w:w="4649" w:type="dxa"/>
          </w:tcPr>
          <w:p w14:paraId="5D3B7536" w14:textId="77777777" w:rsidR="006C39F4" w:rsidRPr="00C2731E" w:rsidRDefault="006C39F4" w:rsidP="006C39F4">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4D0C7275" w14:textId="0673C4FC" w:rsidR="006C39F4" w:rsidRPr="00C2731E" w:rsidRDefault="006C39F4" w:rsidP="006C39F4">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b/>
                <w:bCs/>
                <w:sz w:val="18"/>
                <w:szCs w:val="18"/>
                <w:rtl/>
              </w:rPr>
            </w:pPr>
            <w:r w:rsidRPr="00C2731E">
              <w:rPr>
                <w:b/>
                <w:bCs/>
                <w:sz w:val="18"/>
                <w:szCs w:val="18"/>
                <w:rtl/>
              </w:rPr>
              <w:t>ביאור</w:t>
            </w:r>
          </w:p>
        </w:tc>
        <w:tc>
          <w:tcPr>
            <w:tcW w:w="2268" w:type="dxa"/>
            <w:gridSpan w:val="2"/>
          </w:tcPr>
          <w:p w14:paraId="3365CBBD" w14:textId="394C7199" w:rsidR="006C39F4" w:rsidRPr="00C2731E" w:rsidRDefault="006C39F4" w:rsidP="006C39F4">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b/>
                <w:bCs/>
                <w:sz w:val="18"/>
                <w:szCs w:val="18"/>
                <w:rtl/>
              </w:rPr>
              <w:t>בלתי מבוקר</w:t>
            </w:r>
          </w:p>
        </w:tc>
        <w:tc>
          <w:tcPr>
            <w:tcW w:w="1134" w:type="dxa"/>
          </w:tcPr>
          <w:p w14:paraId="6345DFF5" w14:textId="77777777" w:rsidR="006C39F4" w:rsidRPr="00C2731E" w:rsidRDefault="006C39F4" w:rsidP="006C39F4">
            <w:pPr>
              <w:pStyle w:val="X1underline"/>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6C39F4" w:rsidRPr="00A41D43" w14:paraId="3840D536"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7BF18D4"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39284745" w14:textId="77777777" w:rsidR="006C39F4" w:rsidRPr="00C2731E" w:rsidRDefault="006C39F4" w:rsidP="006C39F4">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C2731E">
              <w:rPr>
                <w:rStyle w:val="Strong"/>
                <w:sz w:val="18"/>
                <w:szCs w:val="18"/>
                <w:rtl/>
              </w:rPr>
              <w:t>נכסים</w:t>
            </w:r>
          </w:p>
        </w:tc>
        <w:tc>
          <w:tcPr>
            <w:tcW w:w="851" w:type="dxa"/>
          </w:tcPr>
          <w:p w14:paraId="5942FC21"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9CF6490"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451DBB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36657B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7267A665"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A4053A8"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00D6221C" w14:textId="4AD47611" w:rsidR="006C39F4" w:rsidRPr="00C2731E" w:rsidRDefault="006C39F4" w:rsidP="006C39F4">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Style w:val="Strong"/>
                <w:sz w:val="18"/>
                <w:szCs w:val="18"/>
                <w:rtl/>
              </w:rPr>
            </w:pPr>
            <w:r w:rsidRPr="00C2731E">
              <w:rPr>
                <w:rStyle w:val="Strong"/>
                <w:sz w:val="18"/>
                <w:szCs w:val="18"/>
                <w:rtl/>
              </w:rPr>
              <w:t>נכסים שוטפים:</w:t>
            </w:r>
            <w:bookmarkStart w:id="140" w:name="_Ref5204672"/>
            <w:r w:rsidRPr="000518BE">
              <w:rPr>
                <w:rStyle w:val="FootnoteReference"/>
                <w:b/>
                <w:bCs/>
                <w:rtl/>
              </w:rPr>
              <w:footnoteReference w:id="8"/>
            </w:r>
            <w:bookmarkEnd w:id="140"/>
          </w:p>
        </w:tc>
        <w:tc>
          <w:tcPr>
            <w:tcW w:w="851" w:type="dxa"/>
          </w:tcPr>
          <w:p w14:paraId="31E749FD"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10E4322"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B32349F"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019A1FA"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0FD5565A"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D6761D7"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52211AA5" w14:textId="2D510345"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מזומנים ושווי מזומנים</w:t>
            </w:r>
            <w:bookmarkStart w:id="141" w:name="_Ref123464405"/>
            <w:r w:rsidRPr="00C2731E">
              <w:rPr>
                <w:rStyle w:val="FootnoteReference"/>
                <w:rtl/>
              </w:rPr>
              <w:footnoteReference w:id="9"/>
            </w:r>
            <w:bookmarkEnd w:id="141"/>
          </w:p>
        </w:tc>
        <w:tc>
          <w:tcPr>
            <w:tcW w:w="851" w:type="dxa"/>
          </w:tcPr>
          <w:p w14:paraId="5B0805DB"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DD57B33"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1E428C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8FDE8B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12A3DBD2"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70EBE11B" w14:textId="5F0F5C0D"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2427B65B" w14:textId="14ACDC00" w:rsidR="006C39F4" w:rsidRPr="00C2731E" w:rsidRDefault="006C39F4" w:rsidP="00D3002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 xml:space="preserve">מזומנים </w:t>
            </w:r>
            <w:r w:rsidRPr="00C2731E">
              <w:rPr>
                <w:rFonts w:hint="cs"/>
                <w:sz w:val="18"/>
                <w:szCs w:val="18"/>
                <w:rtl/>
              </w:rPr>
              <w:t>ושווי מזומנים –</w:t>
            </w:r>
            <w:r w:rsidRPr="00C2731E">
              <w:rPr>
                <w:sz w:val="18"/>
                <w:szCs w:val="18"/>
                <w:rtl/>
              </w:rPr>
              <w:t xml:space="preserve"> </w:t>
            </w:r>
            <w:r w:rsidRPr="00C2731E">
              <w:rPr>
                <w:rFonts w:hint="cs"/>
                <w:sz w:val="18"/>
                <w:szCs w:val="18"/>
                <w:rtl/>
              </w:rPr>
              <w:t>פיקדונות לשירות חוב</w:t>
            </w:r>
            <w:r w:rsidRPr="00C2731E">
              <w:rPr>
                <w:sz w:val="18"/>
                <w:szCs w:val="18"/>
                <w:rtl/>
              </w:rPr>
              <w:fldChar w:fldCharType="begin" w:fldLock="1"/>
            </w:r>
            <w:r w:rsidRPr="00C2731E">
              <w:rPr>
                <w:sz w:val="18"/>
                <w:szCs w:val="18"/>
                <w:rtl/>
              </w:rPr>
              <w:instrText xml:space="preserve"> </w:instrText>
            </w:r>
            <w:r w:rsidRPr="00C2731E">
              <w:rPr>
                <w:sz w:val="18"/>
                <w:szCs w:val="18"/>
              </w:rPr>
              <w:instrText>NOTEREF</w:instrText>
            </w:r>
            <w:r w:rsidRPr="00C2731E">
              <w:rPr>
                <w:sz w:val="18"/>
                <w:szCs w:val="18"/>
                <w:rtl/>
              </w:rPr>
              <w:instrText xml:space="preserve"> _</w:instrText>
            </w:r>
            <w:r w:rsidRPr="00C2731E">
              <w:rPr>
                <w:sz w:val="18"/>
                <w:szCs w:val="18"/>
              </w:rPr>
              <w:instrText>Ref123464405 \f \h</w:instrText>
            </w:r>
            <w:r w:rsidRPr="00C2731E">
              <w:rPr>
                <w:sz w:val="18"/>
                <w:szCs w:val="18"/>
                <w:rtl/>
              </w:rPr>
              <w:instrText xml:space="preserve">  \* </w:instrText>
            </w:r>
            <w:r w:rsidRPr="00C2731E">
              <w:rPr>
                <w:sz w:val="18"/>
                <w:szCs w:val="18"/>
              </w:rPr>
              <w:instrText>MERGEFORMAT</w:instrText>
            </w:r>
            <w:r w:rsidRPr="00C2731E">
              <w:rPr>
                <w:sz w:val="18"/>
                <w:szCs w:val="18"/>
                <w:rtl/>
              </w:rPr>
              <w:instrText xml:space="preserve"> </w:instrText>
            </w:r>
            <w:r w:rsidRPr="00C2731E">
              <w:rPr>
                <w:sz w:val="18"/>
                <w:szCs w:val="18"/>
                <w:rtl/>
              </w:rPr>
            </w:r>
            <w:r w:rsidRPr="00C2731E">
              <w:rPr>
                <w:sz w:val="18"/>
                <w:szCs w:val="18"/>
                <w:rtl/>
              </w:rPr>
              <w:fldChar w:fldCharType="separate"/>
            </w:r>
            <w:r w:rsidR="00D3002D" w:rsidRPr="00D3002D">
              <w:rPr>
                <w:rStyle w:val="FootnoteReference"/>
                <w:rtl/>
              </w:rPr>
              <w:t>8</w:t>
            </w:r>
            <w:r w:rsidRPr="00C2731E">
              <w:rPr>
                <w:sz w:val="18"/>
                <w:szCs w:val="18"/>
                <w:rtl/>
              </w:rPr>
              <w:fldChar w:fldCharType="end"/>
            </w:r>
          </w:p>
        </w:tc>
        <w:tc>
          <w:tcPr>
            <w:tcW w:w="851" w:type="dxa"/>
          </w:tcPr>
          <w:p w14:paraId="228B8A1E"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E3E5832"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8CA51F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4B6C4A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58615B13"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65E721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704AD8EE" w14:textId="3D6FA74D"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פיננסיים</w:t>
            </w:r>
            <w:bookmarkStart w:id="142" w:name="_Ref188267405"/>
            <w:r w:rsidRPr="00C2731E">
              <w:rPr>
                <w:rStyle w:val="FootnoteReference"/>
                <w:rtl/>
              </w:rPr>
              <w:footnoteReference w:id="10"/>
            </w:r>
            <w:bookmarkEnd w:id="142"/>
          </w:p>
        </w:tc>
        <w:tc>
          <w:tcPr>
            <w:tcW w:w="851" w:type="dxa"/>
          </w:tcPr>
          <w:p w14:paraId="02710BBD"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5DC0D1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5EE93AF"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CA45BC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67CCAE2E"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9EFBED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6D784CBD"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לקוחות</w:t>
            </w:r>
          </w:p>
        </w:tc>
        <w:tc>
          <w:tcPr>
            <w:tcW w:w="851" w:type="dxa"/>
          </w:tcPr>
          <w:p w14:paraId="3B24CF51"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0E323C8E"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849DD2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4B67C5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344EA7BC"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2430ABB"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50FF709D"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בגין חוזים עם לקוחות</w:t>
            </w:r>
            <w:r w:rsidRPr="00C2731E">
              <w:rPr>
                <w:rStyle w:val="FootnoteReference"/>
                <w:rtl/>
              </w:rPr>
              <w:footnoteReference w:id="11"/>
            </w:r>
          </w:p>
        </w:tc>
        <w:tc>
          <w:tcPr>
            <w:tcW w:w="851" w:type="dxa"/>
          </w:tcPr>
          <w:p w14:paraId="72901837"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CFDE660"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37BB608"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C0343D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71184D1"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4885B136"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4BEC3D42"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עלויות להשגה ולקיום של חוזים עם לקוחות</w:t>
            </w:r>
          </w:p>
        </w:tc>
        <w:tc>
          <w:tcPr>
            <w:tcW w:w="851" w:type="dxa"/>
          </w:tcPr>
          <w:p w14:paraId="40F6E23F"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A52597C"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43FD8A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066E950"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6A650234"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6212F34"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421C993C"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 xml:space="preserve">חייבים ויתרות חובה </w:t>
            </w:r>
          </w:p>
        </w:tc>
        <w:tc>
          <w:tcPr>
            <w:tcW w:w="851" w:type="dxa"/>
          </w:tcPr>
          <w:p w14:paraId="5E2F673D"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B988432"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51467B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ADC242E"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02B55139"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40126AB8"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1D94E8EA"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מלאי</w:t>
            </w:r>
          </w:p>
        </w:tc>
        <w:tc>
          <w:tcPr>
            <w:tcW w:w="851" w:type="dxa"/>
          </w:tcPr>
          <w:p w14:paraId="74B82B34"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85E4DB2"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4D77D68"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9F2CD28"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7B7B810"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0F9BB7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0798BFB0"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מלאי דירות למכירה</w:t>
            </w:r>
          </w:p>
        </w:tc>
        <w:tc>
          <w:tcPr>
            <w:tcW w:w="851" w:type="dxa"/>
          </w:tcPr>
          <w:p w14:paraId="09FE810D"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03A9865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9930FC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9D1FBDA"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66ACC800"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6E1D100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6BFC0087"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מלאי מקרקעין בפיתוח/לצורך הקמת דירות למכירה</w:t>
            </w:r>
          </w:p>
        </w:tc>
        <w:tc>
          <w:tcPr>
            <w:tcW w:w="851" w:type="dxa"/>
          </w:tcPr>
          <w:p w14:paraId="3DAD3926"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9763541"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6E5DF4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BB3400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3BFB9494"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D81985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3FBD3FFB"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ביולוגיים</w:t>
            </w:r>
          </w:p>
        </w:tc>
        <w:tc>
          <w:tcPr>
            <w:tcW w:w="851" w:type="dxa"/>
          </w:tcPr>
          <w:p w14:paraId="5A4C50E1"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CC7B9A1"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52932EC"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89374F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32BF47EB"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D7FD1F9"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6BA71FFC" w14:textId="77777777"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מס הכנסה לקבל</w:t>
            </w:r>
            <w:bookmarkStart w:id="143" w:name="_Ref31903607"/>
            <w:r w:rsidRPr="00C2731E">
              <w:rPr>
                <w:rStyle w:val="FootnoteReference"/>
                <w:rtl/>
              </w:rPr>
              <w:footnoteReference w:id="12"/>
            </w:r>
            <w:bookmarkEnd w:id="143"/>
          </w:p>
        </w:tc>
        <w:tc>
          <w:tcPr>
            <w:tcW w:w="851" w:type="dxa"/>
          </w:tcPr>
          <w:p w14:paraId="05830149"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0DD4EF0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CE2275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B0C525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305D179"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6F36CF5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24BC6B89" w14:textId="110E6C71" w:rsidR="006C39F4" w:rsidRPr="00C2731E" w:rsidRDefault="006C39F4" w:rsidP="006C39F4">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המסווגים כמוחזקים למכירה ונכסים של קבוצות מימוש המסווגות כמוחזקות למכירה</w:t>
            </w:r>
            <w:bookmarkStart w:id="144" w:name="_Ref534195070"/>
            <w:r w:rsidRPr="00C2731E">
              <w:rPr>
                <w:rStyle w:val="FootnoteReference"/>
                <w:rtl/>
              </w:rPr>
              <w:footnoteReference w:id="13"/>
            </w:r>
            <w:bookmarkEnd w:id="144"/>
            <w:r w:rsidRPr="00C2731E">
              <w:rPr>
                <w:sz w:val="18"/>
                <w:szCs w:val="18"/>
                <w:vertAlign w:val="superscript"/>
                <w:rtl/>
              </w:rPr>
              <w:t xml:space="preserve"> </w:t>
            </w:r>
            <w:bookmarkStart w:id="145" w:name="_Ref534195080"/>
            <w:r w:rsidRPr="00C2731E">
              <w:rPr>
                <w:rStyle w:val="FootnoteReference"/>
                <w:rtl/>
              </w:rPr>
              <w:footnoteReference w:id="14"/>
            </w:r>
            <w:bookmarkEnd w:id="145"/>
          </w:p>
        </w:tc>
        <w:tc>
          <w:tcPr>
            <w:tcW w:w="851" w:type="dxa"/>
          </w:tcPr>
          <w:p w14:paraId="6B762C3A"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2F8B958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8F3F140"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17AE73C"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1B19308E"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5141DF48"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vAlign w:val="center"/>
          </w:tcPr>
          <w:p w14:paraId="671F9C34" w14:textId="522547CD" w:rsidR="006C39F4" w:rsidRPr="00C2731E" w:rsidRDefault="006C39F4" w:rsidP="00D3002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המיוחסים לפעילויות שהופסקו</w:t>
            </w:r>
            <w:r w:rsidRPr="00C2731E">
              <w:rPr>
                <w:rStyle w:val="FootnoteReference"/>
                <w:rtl/>
              </w:rPr>
              <w:fldChar w:fldCharType="begin" w:fldLock="1"/>
            </w:r>
            <w:r w:rsidRPr="00C2731E">
              <w:rPr>
                <w:rStyle w:val="FootnoteReference"/>
                <w:rtl/>
              </w:rPr>
              <w:instrText xml:space="preserve"> </w:instrText>
            </w:r>
            <w:r w:rsidRPr="00C2731E">
              <w:rPr>
                <w:rStyle w:val="FootnoteReference"/>
              </w:rPr>
              <w:instrText xml:space="preserve">NOTEREF _Ref534195070 \f \h  \* MERGEFORMAT </w:instrText>
            </w:r>
            <w:r w:rsidRPr="00C2731E">
              <w:rPr>
                <w:rStyle w:val="FootnoteReference"/>
                <w:rtl/>
              </w:rPr>
            </w:r>
            <w:r w:rsidRPr="00C2731E">
              <w:rPr>
                <w:rStyle w:val="FootnoteReference"/>
                <w:rtl/>
              </w:rPr>
              <w:fldChar w:fldCharType="separate"/>
            </w:r>
            <w:r w:rsidR="00D3002D" w:rsidRPr="00D3002D">
              <w:rPr>
                <w:rStyle w:val="FootnoteReference"/>
                <w:rtl/>
              </w:rPr>
              <w:t>12</w:t>
            </w:r>
            <w:r w:rsidRPr="00C2731E">
              <w:rPr>
                <w:rStyle w:val="FootnoteReference"/>
                <w:rtl/>
              </w:rPr>
              <w:fldChar w:fldCharType="end"/>
            </w:r>
            <w:r w:rsidRPr="00C2731E">
              <w:rPr>
                <w:rStyle w:val="FootnoteReference"/>
                <w:rtl/>
              </w:rPr>
              <w:t xml:space="preserve"> </w:t>
            </w:r>
            <w:r w:rsidRPr="00C2731E">
              <w:rPr>
                <w:rStyle w:val="FootnoteReference"/>
                <w:rtl/>
              </w:rPr>
              <w:fldChar w:fldCharType="begin" w:fldLock="1"/>
            </w:r>
            <w:r w:rsidRPr="00C2731E">
              <w:rPr>
                <w:rStyle w:val="FootnoteReference"/>
                <w:rtl/>
              </w:rPr>
              <w:instrText xml:space="preserve"> </w:instrText>
            </w:r>
            <w:r w:rsidRPr="00C2731E">
              <w:rPr>
                <w:rStyle w:val="FootnoteReference"/>
              </w:rPr>
              <w:instrText>NOTEREF _Ref534195080 \f</w:instrText>
            </w:r>
            <w:r w:rsidRPr="00C2731E">
              <w:rPr>
                <w:sz w:val="18"/>
                <w:szCs w:val="18"/>
              </w:rPr>
              <w:instrText xml:space="preserve"> \h  \*</w:instrText>
            </w:r>
            <w:r w:rsidRPr="00C2731E">
              <w:rPr>
                <w:rStyle w:val="FootnoteReference"/>
              </w:rPr>
              <w:instrText xml:space="preserve"> MERGEFORMAT </w:instrText>
            </w:r>
            <w:r w:rsidRPr="00C2731E">
              <w:rPr>
                <w:rStyle w:val="FootnoteReference"/>
                <w:rtl/>
              </w:rPr>
            </w:r>
            <w:r w:rsidRPr="00C2731E">
              <w:rPr>
                <w:rStyle w:val="FootnoteReference"/>
                <w:rtl/>
              </w:rPr>
              <w:fldChar w:fldCharType="separate"/>
            </w:r>
            <w:r w:rsidR="00D3002D" w:rsidRPr="00D3002D">
              <w:rPr>
                <w:rStyle w:val="FootnoteReference"/>
                <w:rtl/>
              </w:rPr>
              <w:t>13</w:t>
            </w:r>
            <w:r w:rsidRPr="00C2731E">
              <w:rPr>
                <w:sz w:val="18"/>
                <w:szCs w:val="18"/>
                <w:rtl/>
              </w:rPr>
              <w:fldChar w:fldCharType="end"/>
            </w:r>
          </w:p>
        </w:tc>
        <w:tc>
          <w:tcPr>
            <w:tcW w:w="851" w:type="dxa"/>
            <w:vAlign w:val="center"/>
          </w:tcPr>
          <w:p w14:paraId="42B868EF"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79E5DD6"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1829962"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A4318C0"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1CA508DC"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06870E8"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vAlign w:val="center"/>
          </w:tcPr>
          <w:p w14:paraId="31C04C66" w14:textId="77777777" w:rsidR="006C39F4" w:rsidRPr="00C2731E" w:rsidRDefault="006C39F4" w:rsidP="006C39F4">
            <w:pPr>
              <w:pStyle w:val="1-B"/>
              <w:ind w:left="397" w:hanging="113"/>
              <w:cnfStyle w:val="000000000000" w:firstRow="0" w:lastRow="0" w:firstColumn="0" w:lastColumn="0" w:oddVBand="0" w:evenVBand="0" w:oddHBand="0" w:evenHBand="0" w:firstRowFirstColumn="0" w:firstRowLastColumn="0" w:lastRowFirstColumn="0" w:lastRowLastColumn="0"/>
              <w:rPr>
                <w:rStyle w:val="Strong"/>
                <w:b/>
                <w:bCs/>
                <w:sz w:val="18"/>
                <w:szCs w:val="18"/>
                <w:rtl/>
              </w:rPr>
            </w:pPr>
            <w:r w:rsidRPr="00C2731E">
              <w:rPr>
                <w:rStyle w:val="Strong"/>
                <w:b/>
                <w:bCs/>
                <w:sz w:val="18"/>
                <w:szCs w:val="18"/>
                <w:rtl/>
              </w:rPr>
              <w:t>סה"כ נכסים שוטפים</w:t>
            </w:r>
          </w:p>
        </w:tc>
        <w:tc>
          <w:tcPr>
            <w:tcW w:w="851" w:type="dxa"/>
            <w:vAlign w:val="center"/>
          </w:tcPr>
          <w:p w14:paraId="393FAFE9"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B4C42BA"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7A8C58B"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0AF3585"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6592C03E"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25195B9"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0EE99DB9" w14:textId="7330EABA" w:rsidR="006C39F4" w:rsidRPr="00C2731E" w:rsidRDefault="006C39F4" w:rsidP="00D3002D">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sz w:val="18"/>
                <w:szCs w:val="18"/>
                <w:rtl/>
              </w:rPr>
            </w:pPr>
            <w:r w:rsidRPr="00C2731E">
              <w:rPr>
                <w:rStyle w:val="Strong"/>
                <w:sz w:val="18"/>
                <w:szCs w:val="18"/>
                <w:rtl/>
              </w:rPr>
              <w:t>נכסים לא שוטפים</w:t>
            </w:r>
            <w:r w:rsidRPr="00C2731E">
              <w:rPr>
                <w:rStyle w:val="Strong"/>
                <w:rFonts w:hint="cs"/>
                <w:sz w:val="18"/>
                <w:szCs w:val="18"/>
                <w:rtl/>
              </w:rPr>
              <w:t>:</w:t>
            </w:r>
            <w:r w:rsidRPr="000518BE">
              <w:rPr>
                <w:rStyle w:val="Strong"/>
                <w:b w:val="0"/>
                <w:bCs w:val="0"/>
                <w:sz w:val="18"/>
                <w:szCs w:val="18"/>
                <w:vertAlign w:val="superscript"/>
                <w:rtl/>
              </w:rPr>
              <w:fldChar w:fldCharType="begin" w:fldLock="1"/>
            </w:r>
            <w:r w:rsidRPr="000518BE">
              <w:rPr>
                <w:rStyle w:val="Strong"/>
                <w:b w:val="0"/>
                <w:bCs w:val="0"/>
                <w:sz w:val="18"/>
                <w:szCs w:val="18"/>
                <w:vertAlign w:val="superscript"/>
                <w:rtl/>
              </w:rPr>
              <w:instrText xml:space="preserve"> </w:instrText>
            </w:r>
            <w:r w:rsidRPr="000518BE">
              <w:rPr>
                <w:rStyle w:val="Strong"/>
                <w:b w:val="0"/>
                <w:bCs w:val="0"/>
                <w:sz w:val="18"/>
                <w:szCs w:val="18"/>
                <w:vertAlign w:val="superscript"/>
              </w:rPr>
              <w:instrText>NOTEREF  _Ref5204672 \f \h  \* MERGEFORMAT</w:instrText>
            </w:r>
            <w:r w:rsidRPr="000518BE">
              <w:rPr>
                <w:rStyle w:val="Strong"/>
                <w:b w:val="0"/>
                <w:bCs w:val="0"/>
                <w:sz w:val="18"/>
                <w:szCs w:val="18"/>
                <w:vertAlign w:val="superscript"/>
                <w:rtl/>
              </w:rPr>
              <w:instrText xml:space="preserve"> </w:instrText>
            </w:r>
            <w:r w:rsidRPr="000518BE">
              <w:rPr>
                <w:rStyle w:val="Strong"/>
                <w:b w:val="0"/>
                <w:bCs w:val="0"/>
                <w:sz w:val="18"/>
                <w:szCs w:val="18"/>
                <w:vertAlign w:val="superscript"/>
                <w:rtl/>
              </w:rPr>
            </w:r>
            <w:r w:rsidRPr="000518BE">
              <w:rPr>
                <w:rStyle w:val="Strong"/>
                <w:b w:val="0"/>
                <w:bCs w:val="0"/>
                <w:sz w:val="18"/>
                <w:szCs w:val="18"/>
                <w:vertAlign w:val="superscript"/>
                <w:rtl/>
              </w:rPr>
              <w:fldChar w:fldCharType="separate"/>
            </w:r>
            <w:r w:rsidR="00D3002D" w:rsidRPr="00D3002D">
              <w:rPr>
                <w:rStyle w:val="FootnoteReference"/>
                <w:b/>
                <w:bCs/>
                <w:rtl/>
              </w:rPr>
              <w:t>7</w:t>
            </w:r>
            <w:r w:rsidRPr="000518BE">
              <w:rPr>
                <w:rStyle w:val="Strong"/>
                <w:b w:val="0"/>
                <w:bCs w:val="0"/>
                <w:sz w:val="18"/>
                <w:szCs w:val="18"/>
                <w:vertAlign w:val="superscript"/>
                <w:rtl/>
              </w:rPr>
              <w:fldChar w:fldCharType="end"/>
            </w:r>
          </w:p>
        </w:tc>
        <w:tc>
          <w:tcPr>
            <w:tcW w:w="851" w:type="dxa"/>
          </w:tcPr>
          <w:p w14:paraId="33546893"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83C99E2"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7E83BB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34768F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61192E87"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5C38A7B6"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0486CDA8" w14:textId="2C08548B" w:rsidR="006C39F4" w:rsidRPr="00C2731E" w:rsidRDefault="006C39F4"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rFonts w:hint="cs"/>
                <w:sz w:val="18"/>
                <w:szCs w:val="18"/>
                <w:rtl/>
              </w:rPr>
              <w:t>מזומנים ושווי מזומנים</w:t>
            </w:r>
            <w:r w:rsidRPr="00C2731E">
              <w:rPr>
                <w:sz w:val="18"/>
                <w:szCs w:val="18"/>
                <w:rtl/>
              </w:rPr>
              <w:fldChar w:fldCharType="begin" w:fldLock="1"/>
            </w:r>
            <w:r w:rsidRPr="00C2731E">
              <w:rPr>
                <w:sz w:val="18"/>
                <w:szCs w:val="18"/>
                <w:rtl/>
              </w:rPr>
              <w:instrText xml:space="preserve"> </w:instrText>
            </w:r>
            <w:r w:rsidRPr="00C2731E">
              <w:rPr>
                <w:rFonts w:hint="cs"/>
                <w:sz w:val="18"/>
                <w:szCs w:val="18"/>
              </w:rPr>
              <w:instrText>NOTEREF</w:instrText>
            </w:r>
            <w:r w:rsidRPr="00C2731E">
              <w:rPr>
                <w:rFonts w:hint="cs"/>
                <w:sz w:val="18"/>
                <w:szCs w:val="18"/>
                <w:rtl/>
              </w:rPr>
              <w:instrText xml:space="preserve"> _</w:instrText>
            </w:r>
            <w:r w:rsidRPr="00C2731E">
              <w:rPr>
                <w:rFonts w:hint="cs"/>
                <w:sz w:val="18"/>
                <w:szCs w:val="18"/>
              </w:rPr>
              <w:instrText>Ref123464405 \f \h</w:instrText>
            </w:r>
            <w:r w:rsidRPr="00C2731E">
              <w:rPr>
                <w:sz w:val="18"/>
                <w:szCs w:val="18"/>
                <w:rtl/>
              </w:rPr>
              <w:instrText xml:space="preserve">  \* </w:instrText>
            </w:r>
            <w:r w:rsidRPr="00C2731E">
              <w:rPr>
                <w:sz w:val="18"/>
                <w:szCs w:val="18"/>
              </w:rPr>
              <w:instrText>MERGEFORMAT</w:instrText>
            </w:r>
            <w:r w:rsidRPr="00C2731E">
              <w:rPr>
                <w:sz w:val="18"/>
                <w:szCs w:val="18"/>
                <w:rtl/>
              </w:rPr>
              <w:instrText xml:space="preserve"> </w:instrText>
            </w:r>
            <w:r w:rsidRPr="00C2731E">
              <w:rPr>
                <w:sz w:val="18"/>
                <w:szCs w:val="18"/>
                <w:rtl/>
              </w:rPr>
            </w:r>
            <w:r w:rsidRPr="00C2731E">
              <w:rPr>
                <w:sz w:val="18"/>
                <w:szCs w:val="18"/>
                <w:rtl/>
              </w:rPr>
              <w:fldChar w:fldCharType="separate"/>
            </w:r>
            <w:r w:rsidR="00D3002D" w:rsidRPr="00D3002D">
              <w:rPr>
                <w:rStyle w:val="FootnoteReference"/>
                <w:rtl/>
              </w:rPr>
              <w:t>8</w:t>
            </w:r>
            <w:r w:rsidRPr="00C2731E">
              <w:rPr>
                <w:sz w:val="18"/>
                <w:szCs w:val="18"/>
                <w:rtl/>
              </w:rPr>
              <w:fldChar w:fldCharType="end"/>
            </w:r>
          </w:p>
        </w:tc>
        <w:tc>
          <w:tcPr>
            <w:tcW w:w="851" w:type="dxa"/>
          </w:tcPr>
          <w:p w14:paraId="428C6605"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F32AC4E"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608E1AF"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DC6DD00"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30A873F9"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7B24C834" w14:textId="29966335"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4D21672E" w14:textId="58BB15CE" w:rsidR="006C39F4" w:rsidRPr="00C2731E" w:rsidRDefault="006C39F4"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 xml:space="preserve">מזומנים </w:t>
            </w:r>
            <w:r w:rsidRPr="00C2731E">
              <w:rPr>
                <w:rFonts w:hint="cs"/>
                <w:sz w:val="18"/>
                <w:szCs w:val="18"/>
                <w:rtl/>
              </w:rPr>
              <w:t>ושווי מזומנים –</w:t>
            </w:r>
            <w:r w:rsidRPr="00C2731E">
              <w:rPr>
                <w:sz w:val="18"/>
                <w:szCs w:val="18"/>
                <w:rtl/>
              </w:rPr>
              <w:t xml:space="preserve"> פיקדונות </w:t>
            </w:r>
            <w:r w:rsidRPr="00C2731E">
              <w:rPr>
                <w:rFonts w:hint="cs"/>
                <w:sz w:val="18"/>
                <w:szCs w:val="18"/>
                <w:rtl/>
              </w:rPr>
              <w:t>לשירות חוב</w:t>
            </w:r>
            <w:r w:rsidRPr="00C2731E">
              <w:rPr>
                <w:sz w:val="18"/>
                <w:szCs w:val="18"/>
                <w:rtl/>
              </w:rPr>
              <w:fldChar w:fldCharType="begin" w:fldLock="1"/>
            </w:r>
            <w:r w:rsidRPr="00C2731E">
              <w:rPr>
                <w:sz w:val="18"/>
                <w:szCs w:val="18"/>
                <w:rtl/>
              </w:rPr>
              <w:instrText xml:space="preserve"> </w:instrText>
            </w:r>
            <w:r w:rsidRPr="00C2731E">
              <w:rPr>
                <w:sz w:val="18"/>
                <w:szCs w:val="18"/>
              </w:rPr>
              <w:instrText>NOTEREF</w:instrText>
            </w:r>
            <w:r w:rsidRPr="00C2731E">
              <w:rPr>
                <w:sz w:val="18"/>
                <w:szCs w:val="18"/>
                <w:rtl/>
              </w:rPr>
              <w:instrText xml:space="preserve"> _</w:instrText>
            </w:r>
            <w:r w:rsidRPr="00C2731E">
              <w:rPr>
                <w:sz w:val="18"/>
                <w:szCs w:val="18"/>
              </w:rPr>
              <w:instrText>Ref123464405 \f \h</w:instrText>
            </w:r>
            <w:r w:rsidRPr="00C2731E">
              <w:rPr>
                <w:sz w:val="18"/>
                <w:szCs w:val="18"/>
                <w:rtl/>
              </w:rPr>
              <w:instrText xml:space="preserve">  \* </w:instrText>
            </w:r>
            <w:r w:rsidRPr="00C2731E">
              <w:rPr>
                <w:sz w:val="18"/>
                <w:szCs w:val="18"/>
              </w:rPr>
              <w:instrText>MERGEFORMAT</w:instrText>
            </w:r>
            <w:r w:rsidRPr="00C2731E">
              <w:rPr>
                <w:sz w:val="18"/>
                <w:szCs w:val="18"/>
                <w:rtl/>
              </w:rPr>
              <w:instrText xml:space="preserve"> </w:instrText>
            </w:r>
            <w:r w:rsidRPr="00C2731E">
              <w:rPr>
                <w:sz w:val="18"/>
                <w:szCs w:val="18"/>
                <w:rtl/>
              </w:rPr>
            </w:r>
            <w:r w:rsidRPr="00C2731E">
              <w:rPr>
                <w:sz w:val="18"/>
                <w:szCs w:val="18"/>
                <w:rtl/>
              </w:rPr>
              <w:fldChar w:fldCharType="separate"/>
            </w:r>
            <w:r w:rsidR="00D3002D" w:rsidRPr="00D3002D">
              <w:rPr>
                <w:rStyle w:val="FootnoteReference"/>
                <w:rtl/>
              </w:rPr>
              <w:t>8</w:t>
            </w:r>
            <w:r w:rsidRPr="00C2731E">
              <w:rPr>
                <w:sz w:val="18"/>
                <w:szCs w:val="18"/>
                <w:rtl/>
              </w:rPr>
              <w:fldChar w:fldCharType="end"/>
            </w:r>
          </w:p>
        </w:tc>
        <w:tc>
          <w:tcPr>
            <w:tcW w:w="851" w:type="dxa"/>
          </w:tcPr>
          <w:p w14:paraId="158025F5"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03CDE1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A216AD4"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F0C29B3"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F7E8549"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49E5F5AC" w14:textId="77777777" w:rsidR="006C39F4" w:rsidRPr="008305DA" w:rsidRDefault="006C39F4" w:rsidP="00B5592B">
            <w:pPr>
              <w:bidi w:val="0"/>
              <w:spacing w:after="0" w:line="240" w:lineRule="auto"/>
              <w:ind w:left="-57" w:right="-57"/>
              <w:contextualSpacing w:val="0"/>
              <w:jc w:val="right"/>
              <w:rPr>
                <w:rFonts w:ascii="Arial" w:hAnsi="Arial"/>
              </w:rPr>
            </w:pPr>
          </w:p>
        </w:tc>
        <w:tc>
          <w:tcPr>
            <w:tcW w:w="4649" w:type="dxa"/>
          </w:tcPr>
          <w:p w14:paraId="160EAE97" w14:textId="7ECD0D23"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מלאי</w:t>
            </w:r>
            <w:r w:rsidRPr="00C2731E">
              <w:rPr>
                <w:rStyle w:val="FootnoteReference"/>
                <w:rtl/>
              </w:rPr>
              <w:footnoteReference w:id="15"/>
            </w:r>
          </w:p>
        </w:tc>
        <w:tc>
          <w:tcPr>
            <w:tcW w:w="851" w:type="dxa"/>
          </w:tcPr>
          <w:p w14:paraId="4C4C87EF"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2F07B4B1"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5ABAE1C"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64350C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5D91A67B"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43CC14B1"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0742959C" w14:textId="6BBFF363" w:rsidR="006C39F4" w:rsidRPr="00C2731E" w:rsidRDefault="006C39F4"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פיננסיים</w:t>
            </w:r>
            <w:r w:rsidRPr="00C2731E">
              <w:rPr>
                <w:sz w:val="18"/>
                <w:szCs w:val="18"/>
                <w:rtl/>
              </w:rPr>
              <w:fldChar w:fldCharType="begin" w:fldLock="1"/>
            </w:r>
            <w:r w:rsidRPr="00C2731E">
              <w:rPr>
                <w:sz w:val="18"/>
                <w:szCs w:val="18"/>
                <w:rtl/>
              </w:rPr>
              <w:instrText xml:space="preserve"> </w:instrText>
            </w:r>
            <w:r w:rsidRPr="00C2731E">
              <w:rPr>
                <w:sz w:val="18"/>
                <w:szCs w:val="18"/>
              </w:rPr>
              <w:instrText>NOTEREF</w:instrText>
            </w:r>
            <w:r w:rsidRPr="00C2731E">
              <w:rPr>
                <w:sz w:val="18"/>
                <w:szCs w:val="18"/>
                <w:rtl/>
              </w:rPr>
              <w:instrText xml:space="preserve"> _</w:instrText>
            </w:r>
            <w:r w:rsidRPr="00C2731E">
              <w:rPr>
                <w:sz w:val="18"/>
                <w:szCs w:val="18"/>
              </w:rPr>
              <w:instrText>Ref188267405 \f \h</w:instrText>
            </w:r>
            <w:r w:rsidRPr="00C2731E">
              <w:rPr>
                <w:sz w:val="18"/>
                <w:szCs w:val="18"/>
                <w:rtl/>
              </w:rPr>
              <w:instrText xml:space="preserve">  \* </w:instrText>
            </w:r>
            <w:r w:rsidRPr="00C2731E">
              <w:rPr>
                <w:sz w:val="18"/>
                <w:szCs w:val="18"/>
              </w:rPr>
              <w:instrText>MERGEFORMAT</w:instrText>
            </w:r>
            <w:r w:rsidRPr="00C2731E">
              <w:rPr>
                <w:sz w:val="18"/>
                <w:szCs w:val="18"/>
                <w:rtl/>
              </w:rPr>
              <w:instrText xml:space="preserve"> </w:instrText>
            </w:r>
            <w:r w:rsidRPr="00C2731E">
              <w:rPr>
                <w:sz w:val="18"/>
                <w:szCs w:val="18"/>
                <w:rtl/>
              </w:rPr>
            </w:r>
            <w:r w:rsidRPr="00C2731E">
              <w:rPr>
                <w:sz w:val="18"/>
                <w:szCs w:val="18"/>
                <w:rtl/>
              </w:rPr>
              <w:fldChar w:fldCharType="separate"/>
            </w:r>
            <w:r w:rsidR="00D3002D" w:rsidRPr="00D3002D">
              <w:rPr>
                <w:rStyle w:val="FootnoteReference"/>
                <w:rtl/>
              </w:rPr>
              <w:t>9</w:t>
            </w:r>
            <w:r w:rsidRPr="00C2731E">
              <w:rPr>
                <w:sz w:val="18"/>
                <w:szCs w:val="18"/>
                <w:rtl/>
              </w:rPr>
              <w:fldChar w:fldCharType="end"/>
            </w:r>
          </w:p>
        </w:tc>
        <w:tc>
          <w:tcPr>
            <w:tcW w:w="851" w:type="dxa"/>
          </w:tcPr>
          <w:p w14:paraId="207223D7"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5D5C25A"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48DC8F8"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E639681"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566623C1"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7ACB1CC"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772DB546" w14:textId="70B93D90"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חייבים ויתרות חובה</w:t>
            </w:r>
            <w:r w:rsidRPr="00C2731E">
              <w:rPr>
                <w:rStyle w:val="FootnoteReference"/>
                <w:rtl/>
              </w:rPr>
              <w:footnoteReference w:id="16"/>
            </w:r>
          </w:p>
        </w:tc>
        <w:tc>
          <w:tcPr>
            <w:tcW w:w="851" w:type="dxa"/>
          </w:tcPr>
          <w:p w14:paraId="2F903A4A"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B18E61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540364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B6F42E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76BFF95"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77697C7"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0BA98004" w14:textId="4249DD2E"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 הטבה מוגדרת</w:t>
            </w:r>
            <w:r w:rsidRPr="00C2731E">
              <w:rPr>
                <w:rFonts w:hint="cs"/>
                <w:sz w:val="18"/>
                <w:szCs w:val="18"/>
                <w:rtl/>
              </w:rPr>
              <w:t>,</w:t>
            </w:r>
            <w:r w:rsidRPr="00C2731E">
              <w:rPr>
                <w:sz w:val="18"/>
                <w:szCs w:val="18"/>
                <w:rtl/>
              </w:rPr>
              <w:t xml:space="preserve"> נטו</w:t>
            </w:r>
            <w:r w:rsidRPr="00C2731E">
              <w:rPr>
                <w:rStyle w:val="FootnoteReference"/>
                <w:rtl/>
              </w:rPr>
              <w:footnoteReference w:id="17"/>
            </w:r>
          </w:p>
        </w:tc>
        <w:tc>
          <w:tcPr>
            <w:tcW w:w="851" w:type="dxa"/>
          </w:tcPr>
          <w:p w14:paraId="00A0E150"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6F074F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1C3AC01"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AAA6EDE"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058AF91E"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1538D52B"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40568486" w14:textId="77777777"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השקעות המטופלות לפי שיטת השווי המאזני</w:t>
            </w:r>
          </w:p>
        </w:tc>
        <w:tc>
          <w:tcPr>
            <w:tcW w:w="851" w:type="dxa"/>
          </w:tcPr>
          <w:p w14:paraId="5226E178"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8A49BC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DF9CDD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35A2D5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3E1D2D22"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F83AD72"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39A1B512" w14:textId="77777777"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ביולוגיים</w:t>
            </w:r>
          </w:p>
        </w:tc>
        <w:tc>
          <w:tcPr>
            <w:tcW w:w="851" w:type="dxa"/>
          </w:tcPr>
          <w:p w14:paraId="0BAC5865"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DC7E0E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80BB8F7"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4C3944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777F0E24"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0593F0E"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7AD4BD6C" w14:textId="32617455" w:rsidR="006C39F4" w:rsidRPr="00C2731E" w:rsidRDefault="006C39F4"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נדל"ן להשקעה</w:t>
            </w:r>
            <w:r w:rsidRPr="00C2731E">
              <w:rPr>
                <w:rStyle w:val="FootnoteReference"/>
                <w:rtl/>
              </w:rPr>
              <w:fldChar w:fldCharType="begin" w:fldLock="1"/>
            </w:r>
            <w:r w:rsidRPr="00C2731E">
              <w:rPr>
                <w:rStyle w:val="FootnoteReference"/>
                <w:rtl/>
              </w:rPr>
              <w:instrText xml:space="preserve"> </w:instrText>
            </w:r>
            <w:r w:rsidRPr="00C2731E">
              <w:rPr>
                <w:rStyle w:val="FootnoteReference"/>
              </w:rPr>
              <w:instrText>NOTEREF</w:instrText>
            </w:r>
            <w:r w:rsidRPr="00C2731E">
              <w:rPr>
                <w:rStyle w:val="FootnoteReference"/>
                <w:rtl/>
              </w:rPr>
              <w:instrText xml:space="preserve"> _</w:instrText>
            </w:r>
            <w:r w:rsidRPr="00C2731E">
              <w:rPr>
                <w:rStyle w:val="FootnoteReference"/>
              </w:rPr>
              <w:instrText>Ref5790549 \f \h</w:instrText>
            </w:r>
            <w:r w:rsidRPr="00C2731E">
              <w:rPr>
                <w:rStyle w:val="FootnoteReference"/>
                <w:rtl/>
              </w:rPr>
              <w:instrText xml:space="preserve">  \* </w:instrText>
            </w:r>
            <w:r w:rsidRPr="00C2731E">
              <w:rPr>
                <w:rStyle w:val="FootnoteReference"/>
              </w:rPr>
              <w:instrText>MERGEFORMAT</w:instrText>
            </w:r>
            <w:r w:rsidRPr="00C2731E">
              <w:rPr>
                <w:rStyle w:val="FootnoteReference"/>
                <w:rtl/>
              </w:rPr>
              <w:instrText xml:space="preserve"> </w:instrText>
            </w:r>
            <w:r w:rsidRPr="00C2731E">
              <w:rPr>
                <w:rStyle w:val="FootnoteReference"/>
                <w:rtl/>
              </w:rPr>
            </w:r>
            <w:r w:rsidRPr="00C2731E">
              <w:rPr>
                <w:rStyle w:val="FootnoteReference"/>
                <w:rtl/>
              </w:rPr>
              <w:fldChar w:fldCharType="separate"/>
            </w:r>
            <w:r w:rsidR="00D3002D" w:rsidRPr="00D3002D">
              <w:rPr>
                <w:rStyle w:val="FootnoteReference"/>
                <w:rtl/>
              </w:rPr>
              <w:t>17</w:t>
            </w:r>
            <w:r w:rsidRPr="00C2731E">
              <w:rPr>
                <w:rStyle w:val="FootnoteReference"/>
                <w:rtl/>
              </w:rPr>
              <w:fldChar w:fldCharType="end"/>
            </w:r>
          </w:p>
        </w:tc>
        <w:tc>
          <w:tcPr>
            <w:tcW w:w="851" w:type="dxa"/>
          </w:tcPr>
          <w:p w14:paraId="4E73C10F"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9C2492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D7DE5F7"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1EC0B6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796EE9CA"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604E6819"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3AFC6C03" w14:textId="23E1942D"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 זכות שימוש</w:t>
            </w:r>
            <w:bookmarkStart w:id="146" w:name="_Ref5790549"/>
            <w:r w:rsidRPr="00C2731E">
              <w:rPr>
                <w:rStyle w:val="FootnoteReference"/>
                <w:rtl/>
              </w:rPr>
              <w:footnoteReference w:id="18"/>
            </w:r>
            <w:bookmarkEnd w:id="146"/>
          </w:p>
        </w:tc>
        <w:tc>
          <w:tcPr>
            <w:tcW w:w="851" w:type="dxa"/>
          </w:tcPr>
          <w:p w14:paraId="00C87C45"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265419FE"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375DE3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BDAF17B"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26DCC8FB"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F0BD455"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73DD94B9" w14:textId="4C531CDA" w:rsidR="006C39F4" w:rsidRPr="00C2731E" w:rsidRDefault="006C39F4"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רכוש קבוע</w:t>
            </w:r>
            <w:r w:rsidRPr="00C2731E">
              <w:rPr>
                <w:rStyle w:val="FootnoteReference"/>
                <w:rtl/>
              </w:rPr>
              <w:fldChar w:fldCharType="begin" w:fldLock="1"/>
            </w:r>
            <w:r w:rsidRPr="00C2731E">
              <w:rPr>
                <w:rStyle w:val="FootnoteReference"/>
                <w:rtl/>
              </w:rPr>
              <w:instrText xml:space="preserve"> </w:instrText>
            </w:r>
            <w:r w:rsidRPr="00C2731E">
              <w:rPr>
                <w:rStyle w:val="FootnoteReference"/>
              </w:rPr>
              <w:instrText>NOTEREF</w:instrText>
            </w:r>
            <w:r w:rsidRPr="00C2731E">
              <w:rPr>
                <w:rStyle w:val="FootnoteReference"/>
                <w:rtl/>
              </w:rPr>
              <w:instrText xml:space="preserve"> _</w:instrText>
            </w:r>
            <w:r w:rsidRPr="00C2731E">
              <w:rPr>
                <w:rStyle w:val="FootnoteReference"/>
              </w:rPr>
              <w:instrText>Ref5790549 \f \h</w:instrText>
            </w:r>
            <w:r w:rsidRPr="00C2731E">
              <w:rPr>
                <w:rStyle w:val="FootnoteReference"/>
                <w:rtl/>
              </w:rPr>
              <w:instrText xml:space="preserve">  \* </w:instrText>
            </w:r>
            <w:r w:rsidRPr="00C2731E">
              <w:rPr>
                <w:rStyle w:val="FootnoteReference"/>
              </w:rPr>
              <w:instrText>MERGEFORMAT</w:instrText>
            </w:r>
            <w:r w:rsidRPr="00C2731E">
              <w:rPr>
                <w:rStyle w:val="FootnoteReference"/>
                <w:rtl/>
              </w:rPr>
              <w:instrText xml:space="preserve"> </w:instrText>
            </w:r>
            <w:r w:rsidRPr="00C2731E">
              <w:rPr>
                <w:rStyle w:val="FootnoteReference"/>
                <w:rtl/>
              </w:rPr>
            </w:r>
            <w:r w:rsidRPr="00C2731E">
              <w:rPr>
                <w:rStyle w:val="FootnoteReference"/>
                <w:rtl/>
              </w:rPr>
              <w:fldChar w:fldCharType="separate"/>
            </w:r>
            <w:r w:rsidR="00D3002D" w:rsidRPr="00D3002D">
              <w:rPr>
                <w:rStyle w:val="FootnoteReference"/>
                <w:rtl/>
              </w:rPr>
              <w:t>17</w:t>
            </w:r>
            <w:r w:rsidRPr="00C2731E">
              <w:rPr>
                <w:rStyle w:val="FootnoteReference"/>
                <w:rtl/>
              </w:rPr>
              <w:fldChar w:fldCharType="end"/>
            </w:r>
            <w:r w:rsidRPr="00C2731E">
              <w:rPr>
                <w:sz w:val="18"/>
                <w:szCs w:val="18"/>
                <w:vertAlign w:val="superscript"/>
                <w:rtl/>
              </w:rPr>
              <w:t xml:space="preserve"> </w:t>
            </w:r>
            <w:r w:rsidRPr="00C2731E">
              <w:rPr>
                <w:rStyle w:val="FootnoteReference"/>
                <w:rtl/>
              </w:rPr>
              <w:footnoteReference w:id="19"/>
            </w:r>
          </w:p>
        </w:tc>
        <w:tc>
          <w:tcPr>
            <w:tcW w:w="851" w:type="dxa"/>
          </w:tcPr>
          <w:p w14:paraId="169F60DD"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B53C83C"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835B0B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EC92D5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7564461F"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7F171A60"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345BC2DF" w14:textId="77777777"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נכסים בלתי מוחשיים</w:t>
            </w:r>
          </w:p>
        </w:tc>
        <w:tc>
          <w:tcPr>
            <w:tcW w:w="851" w:type="dxa"/>
          </w:tcPr>
          <w:p w14:paraId="3F4FB15D"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F541A25"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87BE3B9"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3DBE170"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06392DC"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2E31B8F"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7DA50002" w14:textId="77777777" w:rsidR="006C39F4" w:rsidRPr="00C2731E" w:rsidRDefault="006C39F4" w:rsidP="006C39F4">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מוניטין</w:t>
            </w:r>
          </w:p>
        </w:tc>
        <w:tc>
          <w:tcPr>
            <w:tcW w:w="851" w:type="dxa"/>
          </w:tcPr>
          <w:p w14:paraId="3DFE3C5F"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D5ED4DD"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A18FFA6"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C144338" w14:textId="77777777" w:rsidR="006C39F4" w:rsidRPr="00C2731E" w:rsidRDefault="006C39F4" w:rsidP="006C39F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64BEFAA5"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4705E1C1"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tcPr>
          <w:p w14:paraId="47B28F2A" w14:textId="6AB54742" w:rsidR="006C39F4" w:rsidRPr="00C2731E" w:rsidRDefault="006C39F4"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C2731E">
              <w:rPr>
                <w:sz w:val="18"/>
                <w:szCs w:val="18"/>
                <w:rtl/>
              </w:rPr>
              <w:t>מסים</w:t>
            </w:r>
            <w:proofErr w:type="spellEnd"/>
            <w:r w:rsidRPr="00C2731E">
              <w:rPr>
                <w:sz w:val="18"/>
                <w:szCs w:val="18"/>
                <w:rtl/>
              </w:rPr>
              <w:t xml:space="preserve"> נדחים</w:t>
            </w:r>
            <w:r w:rsidRPr="00C2731E">
              <w:rPr>
                <w:sz w:val="18"/>
                <w:szCs w:val="18"/>
                <w:rtl/>
              </w:rPr>
              <w:fldChar w:fldCharType="begin" w:fldLock="1"/>
            </w:r>
            <w:r w:rsidRPr="00C2731E">
              <w:rPr>
                <w:sz w:val="18"/>
                <w:szCs w:val="18"/>
                <w:rtl/>
              </w:rPr>
              <w:instrText xml:space="preserve"> </w:instrText>
            </w:r>
            <w:r w:rsidRPr="00C2731E">
              <w:rPr>
                <w:sz w:val="18"/>
                <w:szCs w:val="18"/>
              </w:rPr>
              <w:instrText>NOTEREF</w:instrText>
            </w:r>
            <w:r w:rsidRPr="00C2731E">
              <w:rPr>
                <w:sz w:val="18"/>
                <w:szCs w:val="18"/>
                <w:rtl/>
              </w:rPr>
              <w:instrText xml:space="preserve"> _</w:instrText>
            </w:r>
            <w:r w:rsidRPr="00C2731E">
              <w:rPr>
                <w:sz w:val="18"/>
                <w:szCs w:val="18"/>
              </w:rPr>
              <w:instrText>Ref31903607 \f \h</w:instrText>
            </w:r>
            <w:r w:rsidRPr="00C2731E">
              <w:rPr>
                <w:sz w:val="18"/>
                <w:szCs w:val="18"/>
                <w:rtl/>
              </w:rPr>
              <w:instrText xml:space="preserve">  \* </w:instrText>
            </w:r>
            <w:r w:rsidRPr="00C2731E">
              <w:rPr>
                <w:sz w:val="18"/>
                <w:szCs w:val="18"/>
              </w:rPr>
              <w:instrText>MERGEFORMAT</w:instrText>
            </w:r>
            <w:r w:rsidRPr="00C2731E">
              <w:rPr>
                <w:sz w:val="18"/>
                <w:szCs w:val="18"/>
                <w:rtl/>
              </w:rPr>
              <w:instrText xml:space="preserve"> </w:instrText>
            </w:r>
            <w:r w:rsidRPr="00C2731E">
              <w:rPr>
                <w:sz w:val="18"/>
                <w:szCs w:val="18"/>
                <w:rtl/>
              </w:rPr>
            </w:r>
            <w:r w:rsidRPr="00C2731E">
              <w:rPr>
                <w:sz w:val="18"/>
                <w:szCs w:val="18"/>
                <w:rtl/>
              </w:rPr>
              <w:fldChar w:fldCharType="separate"/>
            </w:r>
            <w:r w:rsidR="00D3002D" w:rsidRPr="00D3002D">
              <w:rPr>
                <w:rStyle w:val="FootnoteReference"/>
                <w:rtl/>
              </w:rPr>
              <w:t>11</w:t>
            </w:r>
            <w:r w:rsidRPr="00C2731E">
              <w:rPr>
                <w:sz w:val="18"/>
                <w:szCs w:val="18"/>
                <w:rtl/>
              </w:rPr>
              <w:fldChar w:fldCharType="end"/>
            </w:r>
            <w:r w:rsidRPr="00C2731E">
              <w:rPr>
                <w:sz w:val="18"/>
                <w:szCs w:val="18"/>
                <w:vertAlign w:val="superscript"/>
                <w:rtl/>
              </w:rPr>
              <w:t xml:space="preserve"> </w:t>
            </w:r>
            <w:r w:rsidRPr="00C2731E">
              <w:rPr>
                <w:rStyle w:val="FootnoteReference"/>
                <w:rtl/>
              </w:rPr>
              <w:footnoteReference w:id="20"/>
            </w:r>
            <w:r w:rsidRPr="00C2731E">
              <w:rPr>
                <w:sz w:val="18"/>
                <w:szCs w:val="18"/>
                <w:rtl/>
              </w:rPr>
              <w:t xml:space="preserve"> </w:t>
            </w:r>
          </w:p>
        </w:tc>
        <w:tc>
          <w:tcPr>
            <w:tcW w:w="851" w:type="dxa"/>
          </w:tcPr>
          <w:p w14:paraId="282B273C"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A8CEEA2"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BAB7B6B"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CAA850B"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48490435"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DA26B54"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vAlign w:val="center"/>
          </w:tcPr>
          <w:p w14:paraId="2AFC31C2" w14:textId="77777777" w:rsidR="006C39F4" w:rsidRPr="00C2731E" w:rsidRDefault="006C39F4" w:rsidP="006C39F4">
            <w:pPr>
              <w:pStyle w:val="1-B"/>
              <w:ind w:left="397" w:hanging="113"/>
              <w:cnfStyle w:val="000000000000" w:firstRow="0" w:lastRow="0" w:firstColumn="0" w:lastColumn="0" w:oddVBand="0" w:evenVBand="0" w:oddHBand="0" w:evenHBand="0" w:firstRowFirstColumn="0" w:firstRowLastColumn="0" w:lastRowFirstColumn="0" w:lastRowLastColumn="0"/>
              <w:rPr>
                <w:rStyle w:val="Strong"/>
                <w:b/>
                <w:bCs/>
                <w:sz w:val="18"/>
                <w:szCs w:val="18"/>
                <w:rtl/>
              </w:rPr>
            </w:pPr>
            <w:r w:rsidRPr="00C2731E">
              <w:rPr>
                <w:rStyle w:val="Strong"/>
                <w:b/>
                <w:bCs/>
                <w:sz w:val="18"/>
                <w:szCs w:val="18"/>
                <w:rtl/>
              </w:rPr>
              <w:t>סה"כ נכסים לא שוטפים</w:t>
            </w:r>
          </w:p>
        </w:tc>
        <w:tc>
          <w:tcPr>
            <w:tcW w:w="851" w:type="dxa"/>
            <w:vAlign w:val="center"/>
          </w:tcPr>
          <w:p w14:paraId="280DBAD1"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1C4A783"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05B2048"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2F2663D" w14:textId="77777777" w:rsidR="006C39F4" w:rsidRPr="00C2731E" w:rsidRDefault="006C39F4" w:rsidP="006C39F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6C39F4" w:rsidRPr="00A41D43" w14:paraId="5443E967" w14:textId="77777777" w:rsidTr="00A93A5C">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34333B1F" w14:textId="77777777" w:rsidR="006C39F4" w:rsidRPr="00E64DA7" w:rsidRDefault="006C39F4" w:rsidP="00B5592B">
            <w:pPr>
              <w:bidi w:val="0"/>
              <w:spacing w:after="0" w:line="240" w:lineRule="auto"/>
              <w:ind w:left="-57" w:right="-57"/>
              <w:contextualSpacing w:val="0"/>
              <w:jc w:val="right"/>
              <w:rPr>
                <w:rFonts w:ascii="Arial" w:hAnsi="Arial"/>
              </w:rPr>
            </w:pPr>
          </w:p>
        </w:tc>
        <w:tc>
          <w:tcPr>
            <w:tcW w:w="4649" w:type="dxa"/>
            <w:vAlign w:val="center"/>
          </w:tcPr>
          <w:p w14:paraId="2C6FF43F" w14:textId="5CADF18E" w:rsidR="006C39F4" w:rsidRPr="00C2731E" w:rsidRDefault="006C39F4" w:rsidP="006C39F4">
            <w:pPr>
              <w:spacing w:after="0" w:line="240" w:lineRule="auto"/>
              <w:ind w:left="397" w:hanging="113"/>
              <w:cnfStyle w:val="000000000000" w:firstRow="0" w:lastRow="0" w:firstColumn="0" w:lastColumn="0" w:oddVBand="0" w:evenVBand="0" w:oddHBand="0" w:evenHBand="0" w:firstRowFirstColumn="0" w:firstRowLastColumn="0" w:lastRowFirstColumn="0" w:lastRowLastColumn="0"/>
              <w:rPr>
                <w:rFonts w:ascii="Arial" w:hAnsi="Arial"/>
                <w:b/>
                <w:bCs/>
                <w:sz w:val="18"/>
                <w:szCs w:val="18"/>
                <w:rtl/>
              </w:rPr>
            </w:pPr>
            <w:r w:rsidRPr="00C2731E">
              <w:rPr>
                <w:rFonts w:ascii="Arial" w:hAnsi="Arial" w:hint="cs"/>
                <w:b/>
                <w:bCs/>
                <w:sz w:val="18"/>
                <w:szCs w:val="18"/>
                <w:rtl/>
              </w:rPr>
              <w:t>ס</w:t>
            </w:r>
            <w:r w:rsidRPr="00C2731E">
              <w:rPr>
                <w:rFonts w:hint="cs"/>
                <w:b/>
                <w:bCs/>
                <w:sz w:val="18"/>
                <w:szCs w:val="18"/>
                <w:rtl/>
              </w:rPr>
              <w:t>ה"כ נכסים</w:t>
            </w:r>
          </w:p>
        </w:tc>
        <w:tc>
          <w:tcPr>
            <w:tcW w:w="851" w:type="dxa"/>
            <w:vAlign w:val="center"/>
          </w:tcPr>
          <w:p w14:paraId="5DF9E283" w14:textId="77777777" w:rsidR="006C39F4" w:rsidRPr="00C2731E" w:rsidRDefault="006C39F4" w:rsidP="006C39F4">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6739C52" w14:textId="77777777" w:rsidR="006C39F4" w:rsidRPr="00C2731E" w:rsidRDefault="006C39F4" w:rsidP="006C39F4">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C40E2BC" w14:textId="77777777" w:rsidR="006C39F4" w:rsidRPr="00C2731E" w:rsidRDefault="006C39F4" w:rsidP="006C39F4">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047242E" w14:textId="77777777" w:rsidR="006C39F4" w:rsidRPr="00C2731E" w:rsidRDefault="006C39F4" w:rsidP="006C39F4">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bl>
    <w:p w14:paraId="6FF0DE16" w14:textId="77777777" w:rsidR="00E64DA7" w:rsidRDefault="00E64DA7" w:rsidP="00E64DA7">
      <w:pPr>
        <w:spacing w:after="0" w:line="240" w:lineRule="auto"/>
        <w:ind w:left="1418"/>
      </w:pPr>
      <w:bookmarkStart w:id="147" w:name="_Hlk184735561"/>
    </w:p>
    <w:bookmarkEnd w:id="147"/>
    <w:p w14:paraId="5C7460A0" w14:textId="1FFE3F57" w:rsidR="003B469C" w:rsidRPr="006222CF" w:rsidRDefault="003B469C" w:rsidP="003B469C">
      <w:pPr>
        <w:pageBreakBefore/>
        <w:widowControl w:val="0"/>
        <w:pBdr>
          <w:bottom w:val="single" w:sz="8" w:space="1" w:color="auto"/>
        </w:pBdr>
        <w:spacing w:after="0" w:line="240" w:lineRule="auto"/>
        <w:ind w:left="1418"/>
        <w:rPr>
          <w:sz w:val="22"/>
          <w:szCs w:val="22"/>
          <w:rtl/>
        </w:rPr>
      </w:pPr>
      <w:r w:rsidRPr="006222CF">
        <w:rPr>
          <w:rFonts w:ascii="Arial" w:hAnsi="Arial"/>
          <w:b/>
          <w:bCs/>
          <w:sz w:val="22"/>
          <w:szCs w:val="22"/>
          <w:rtl/>
        </w:rPr>
        <w:lastRenderedPageBreak/>
        <w:t xml:space="preserve">דוחות מאוחדים </w:t>
      </w:r>
      <w:r w:rsidR="00D13F46" w:rsidRPr="006222CF">
        <w:rPr>
          <w:rFonts w:ascii="Arial" w:hAnsi="Arial"/>
          <w:b/>
          <w:bCs/>
          <w:sz w:val="22"/>
          <w:szCs w:val="22"/>
          <w:rtl/>
        </w:rPr>
        <w:t xml:space="preserve">ביניים תמציתיים </w:t>
      </w:r>
      <w:r w:rsidRPr="006222CF">
        <w:rPr>
          <w:rFonts w:ascii="Arial" w:hAnsi="Arial"/>
          <w:b/>
          <w:bCs/>
          <w:sz w:val="22"/>
          <w:szCs w:val="22"/>
          <w:rtl/>
        </w:rPr>
        <w:t>על המצב הכספי</w:t>
      </w:r>
      <w:r w:rsidRPr="006222CF">
        <w:rPr>
          <w:rFonts w:hint="cs"/>
          <w:sz w:val="22"/>
          <w:szCs w:val="22"/>
          <w:rtl/>
        </w:rPr>
        <w:t xml:space="preserve"> (המשך)</w:t>
      </w:r>
    </w:p>
    <w:p w14:paraId="79E7D271" w14:textId="77777777" w:rsidR="003B469C" w:rsidRPr="001B69B9" w:rsidRDefault="003B469C" w:rsidP="002E4AE3">
      <w:pPr>
        <w:spacing w:after="0" w:line="240" w:lineRule="auto"/>
        <w:ind w:left="1418"/>
        <w:rPr>
          <w:sz w:val="17"/>
          <w:szCs w:val="17"/>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4"/>
        <w:gridCol w:w="4649"/>
        <w:gridCol w:w="851"/>
        <w:gridCol w:w="1134"/>
        <w:gridCol w:w="1134"/>
        <w:gridCol w:w="1134"/>
      </w:tblGrid>
      <w:tr w:rsidR="00684370" w:rsidRPr="004C5FA3" w14:paraId="6C9105A9" w14:textId="77777777" w:rsidTr="00C2731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4543F516" w14:textId="52B843E1" w:rsidR="00684370" w:rsidRPr="00431D26" w:rsidRDefault="00684370" w:rsidP="00B5592B">
            <w:pPr>
              <w:widowControl w:val="0"/>
              <w:spacing w:after="0" w:line="240" w:lineRule="auto"/>
              <w:ind w:left="-57" w:right="-57"/>
              <w:contextualSpacing w:val="0"/>
              <w:rPr>
                <w:rFonts w:ascii="Arial" w:hAnsi="Arial"/>
              </w:rPr>
            </w:pPr>
          </w:p>
        </w:tc>
        <w:tc>
          <w:tcPr>
            <w:tcW w:w="4649" w:type="dxa"/>
            <w:vAlign w:val="center"/>
          </w:tcPr>
          <w:p w14:paraId="5B1E2675" w14:textId="77777777" w:rsidR="00684370" w:rsidRPr="00C2731E" w:rsidRDefault="00684370" w:rsidP="00C2731E">
            <w:pPr>
              <w:widowControl w:val="0"/>
              <w:spacing w:after="0"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EB62BB3" w14:textId="77777777" w:rsidR="00684370" w:rsidRPr="00C2731E" w:rsidRDefault="00684370" w:rsidP="00C2731E">
            <w:pPr>
              <w:pStyle w:val="X1underline"/>
              <w:widowControl w:val="0"/>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1134" w:type="dxa"/>
          </w:tcPr>
          <w:p w14:paraId="1DB739A9" w14:textId="69FD22EE" w:rsidR="00684370" w:rsidRPr="00C2731E" w:rsidRDefault="00684370" w:rsidP="00C2731E">
            <w:pPr>
              <w:pStyle w:val="X1underline"/>
              <w:widowControl w:val="0"/>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sz w:val="18"/>
                <w:szCs w:val="18"/>
                <w:rtl/>
              </w:rPr>
              <w:t xml:space="preserve">30 ביוני </w:t>
            </w:r>
            <w:r w:rsidRPr="00C2731E">
              <w:rPr>
                <w:rFonts w:asciiTheme="minorBidi" w:hAnsiTheme="minorBidi" w:cstheme="minorBidi"/>
                <w:sz w:val="18"/>
                <w:szCs w:val="18"/>
              </w:rPr>
              <w:fldChar w:fldCharType="begin" w:fldLock="1"/>
            </w:r>
            <w:r w:rsidRPr="00C2731E">
              <w:rPr>
                <w:rFonts w:asciiTheme="minorBidi" w:hAnsiTheme="minorBidi" w:cstheme="minorBidi"/>
                <w:sz w:val="18"/>
                <w:szCs w:val="18"/>
              </w:rPr>
              <w:instrText xml:space="preserve"> DOCPROPERTY  CY  \* MERGEFORMAT </w:instrText>
            </w:r>
            <w:r w:rsidRPr="00C2731E">
              <w:rPr>
                <w:rFonts w:asciiTheme="minorBidi" w:hAnsiTheme="minorBidi" w:cstheme="minorBidi"/>
                <w:sz w:val="18"/>
                <w:szCs w:val="18"/>
              </w:rPr>
              <w:fldChar w:fldCharType="separate"/>
            </w:r>
            <w:r w:rsidR="00D3002D">
              <w:rPr>
                <w:rFonts w:asciiTheme="minorBidi" w:hAnsiTheme="minorBidi" w:cstheme="minorBidi"/>
                <w:sz w:val="18"/>
                <w:szCs w:val="18"/>
              </w:rPr>
              <w:t>2026</w:t>
            </w:r>
            <w:r w:rsidRPr="00C2731E">
              <w:rPr>
                <w:rFonts w:asciiTheme="minorBidi" w:hAnsiTheme="minorBidi" w:cstheme="minorBidi"/>
                <w:sz w:val="18"/>
                <w:szCs w:val="18"/>
              </w:rPr>
              <w:fldChar w:fldCharType="end"/>
            </w:r>
          </w:p>
        </w:tc>
        <w:tc>
          <w:tcPr>
            <w:tcW w:w="1134" w:type="dxa"/>
          </w:tcPr>
          <w:p w14:paraId="192BD4C0" w14:textId="2BB62D45" w:rsidR="00684370" w:rsidRPr="00C2731E" w:rsidRDefault="00684370" w:rsidP="00C2731E">
            <w:pPr>
              <w:pStyle w:val="X1underline"/>
              <w:widowControl w:val="0"/>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sz w:val="18"/>
                <w:szCs w:val="18"/>
                <w:rtl/>
              </w:rPr>
              <w:t xml:space="preserve">30 ביוני </w:t>
            </w:r>
            <w:r w:rsidRPr="00C2731E">
              <w:rPr>
                <w:rFonts w:asciiTheme="minorBidi" w:hAnsiTheme="minorBidi" w:cstheme="minorBidi"/>
                <w:sz w:val="18"/>
                <w:szCs w:val="18"/>
              </w:rPr>
              <w:fldChar w:fldCharType="begin" w:fldLock="1"/>
            </w:r>
            <w:r w:rsidRPr="00C2731E">
              <w:rPr>
                <w:rFonts w:asciiTheme="minorBidi" w:hAnsiTheme="minorBidi" w:cstheme="minorBidi"/>
                <w:sz w:val="18"/>
                <w:szCs w:val="18"/>
              </w:rPr>
              <w:instrText xml:space="preserve"> DOCPROPERTY  PY  \* MERGEFORMAT </w:instrText>
            </w:r>
            <w:r w:rsidRPr="00C2731E">
              <w:rPr>
                <w:rFonts w:asciiTheme="minorBidi" w:hAnsiTheme="minorBidi" w:cstheme="minorBidi"/>
                <w:sz w:val="18"/>
                <w:szCs w:val="18"/>
              </w:rPr>
              <w:fldChar w:fldCharType="separate"/>
            </w:r>
            <w:r w:rsidR="00D3002D">
              <w:rPr>
                <w:rFonts w:asciiTheme="minorBidi" w:hAnsiTheme="minorBidi" w:cstheme="minorBidi"/>
                <w:sz w:val="18"/>
                <w:szCs w:val="18"/>
              </w:rPr>
              <w:t>2025</w:t>
            </w:r>
            <w:r w:rsidRPr="00C2731E">
              <w:rPr>
                <w:rFonts w:asciiTheme="minorBidi" w:hAnsiTheme="minorBidi" w:cstheme="minorBidi"/>
                <w:sz w:val="18"/>
                <w:szCs w:val="18"/>
              </w:rPr>
              <w:fldChar w:fldCharType="end"/>
            </w:r>
          </w:p>
        </w:tc>
        <w:tc>
          <w:tcPr>
            <w:tcW w:w="1134" w:type="dxa"/>
          </w:tcPr>
          <w:p w14:paraId="418D80BF" w14:textId="45049D39" w:rsidR="00684370" w:rsidRPr="00C2731E" w:rsidRDefault="00684370" w:rsidP="00C2731E">
            <w:pPr>
              <w:pStyle w:val="X1underline"/>
              <w:widowControl w:val="0"/>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sz w:val="18"/>
                <w:szCs w:val="18"/>
                <w:rtl/>
              </w:rPr>
              <w:t xml:space="preserve">31 בדצמבר </w:t>
            </w:r>
            <w:r w:rsidRPr="00C2731E">
              <w:rPr>
                <w:rFonts w:asciiTheme="minorBidi" w:hAnsiTheme="minorBidi" w:cstheme="minorBidi"/>
                <w:sz w:val="18"/>
                <w:szCs w:val="18"/>
              </w:rPr>
              <w:fldChar w:fldCharType="begin" w:fldLock="1"/>
            </w:r>
            <w:r w:rsidRPr="00C2731E">
              <w:rPr>
                <w:rFonts w:asciiTheme="minorBidi" w:hAnsiTheme="minorBidi" w:cstheme="minorBidi"/>
                <w:sz w:val="18"/>
                <w:szCs w:val="18"/>
              </w:rPr>
              <w:instrText xml:space="preserve"> DOCPROPERTY  PY  \* MERGEFORMAT </w:instrText>
            </w:r>
            <w:r w:rsidRPr="00C2731E">
              <w:rPr>
                <w:rFonts w:asciiTheme="minorBidi" w:hAnsiTheme="minorBidi" w:cstheme="minorBidi"/>
                <w:sz w:val="18"/>
                <w:szCs w:val="18"/>
              </w:rPr>
              <w:fldChar w:fldCharType="separate"/>
            </w:r>
            <w:r w:rsidR="00D3002D">
              <w:rPr>
                <w:rFonts w:asciiTheme="minorBidi" w:hAnsiTheme="minorBidi" w:cstheme="minorBidi"/>
                <w:sz w:val="18"/>
                <w:szCs w:val="18"/>
              </w:rPr>
              <w:t>2025</w:t>
            </w:r>
            <w:r w:rsidRPr="00C2731E">
              <w:rPr>
                <w:rFonts w:asciiTheme="minorBidi" w:hAnsiTheme="minorBidi" w:cstheme="minorBidi"/>
                <w:sz w:val="18"/>
                <w:szCs w:val="18"/>
              </w:rPr>
              <w:fldChar w:fldCharType="end"/>
            </w:r>
          </w:p>
        </w:tc>
      </w:tr>
      <w:tr w:rsidR="00684370" w:rsidRPr="004C5FA3" w14:paraId="6854AA3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12932247" w14:textId="0210ECA1" w:rsidR="00684370" w:rsidRPr="00431D26" w:rsidRDefault="00684370" w:rsidP="00B5592B">
            <w:pPr>
              <w:widowControl w:val="0"/>
              <w:spacing w:after="0" w:line="240" w:lineRule="auto"/>
              <w:ind w:left="-57" w:right="-57"/>
              <w:contextualSpacing w:val="0"/>
              <w:rPr>
                <w:rFonts w:ascii="Arial" w:hAnsi="Arial"/>
              </w:rPr>
            </w:pPr>
          </w:p>
        </w:tc>
        <w:tc>
          <w:tcPr>
            <w:tcW w:w="4649" w:type="dxa"/>
            <w:vAlign w:val="center"/>
          </w:tcPr>
          <w:p w14:paraId="3196B744" w14:textId="77777777" w:rsidR="00684370" w:rsidRPr="00C2731E" w:rsidRDefault="00684370" w:rsidP="00C2731E">
            <w:pPr>
              <w:widowControl w:val="0"/>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E016B64" w14:textId="77777777" w:rsidR="00684370" w:rsidRPr="00C2731E" w:rsidRDefault="00684370" w:rsidP="00C2731E">
            <w:pPr>
              <w:pStyle w:val="X1underline"/>
              <w:widowControl w:val="0"/>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3402" w:type="dxa"/>
            <w:gridSpan w:val="3"/>
          </w:tcPr>
          <w:p w14:paraId="1781C44E" w14:textId="77777777" w:rsidR="00684370" w:rsidRPr="00C2731E" w:rsidRDefault="00684370" w:rsidP="00C2731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b/>
                <w:bCs/>
                <w:sz w:val="18"/>
                <w:szCs w:val="18"/>
                <w:rtl/>
              </w:rPr>
              <w:t>אלפי ש"ח</w:t>
            </w:r>
          </w:p>
        </w:tc>
      </w:tr>
      <w:tr w:rsidR="00684370" w:rsidRPr="004C5FA3" w14:paraId="7E96F5B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1313F86C" w14:textId="77777777" w:rsidR="00684370" w:rsidRPr="00431D26" w:rsidRDefault="00684370" w:rsidP="00B5592B">
            <w:pPr>
              <w:widowControl w:val="0"/>
              <w:spacing w:after="0" w:line="240" w:lineRule="auto"/>
              <w:ind w:left="-57" w:right="-57"/>
              <w:contextualSpacing w:val="0"/>
              <w:rPr>
                <w:rFonts w:ascii="Arial" w:hAnsi="Arial"/>
              </w:rPr>
            </w:pPr>
          </w:p>
        </w:tc>
        <w:tc>
          <w:tcPr>
            <w:tcW w:w="4649" w:type="dxa"/>
            <w:vAlign w:val="center"/>
          </w:tcPr>
          <w:p w14:paraId="002E104B" w14:textId="77777777" w:rsidR="00684370" w:rsidRPr="00C2731E" w:rsidRDefault="00684370" w:rsidP="00C2731E">
            <w:pPr>
              <w:widowControl w:val="0"/>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233C48C" w14:textId="77777777" w:rsidR="00684370" w:rsidRPr="00C2731E" w:rsidRDefault="00684370" w:rsidP="00C2731E">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b/>
                <w:bCs/>
                <w:sz w:val="18"/>
                <w:szCs w:val="18"/>
                <w:rtl/>
              </w:rPr>
            </w:pPr>
            <w:r w:rsidRPr="00C2731E">
              <w:rPr>
                <w:b/>
                <w:bCs/>
                <w:sz w:val="18"/>
                <w:szCs w:val="18"/>
                <w:rtl/>
              </w:rPr>
              <w:t>ביאור</w:t>
            </w:r>
          </w:p>
        </w:tc>
        <w:tc>
          <w:tcPr>
            <w:tcW w:w="2268" w:type="dxa"/>
            <w:gridSpan w:val="2"/>
          </w:tcPr>
          <w:p w14:paraId="1707E44A" w14:textId="77777777" w:rsidR="00684370" w:rsidRPr="00C2731E" w:rsidRDefault="00684370" w:rsidP="00C2731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C2731E">
              <w:rPr>
                <w:rFonts w:asciiTheme="minorBidi" w:hAnsiTheme="minorBidi" w:cstheme="minorBidi"/>
                <w:b/>
                <w:bCs/>
                <w:sz w:val="18"/>
                <w:szCs w:val="18"/>
                <w:rtl/>
              </w:rPr>
              <w:t>בלתי מבוקר</w:t>
            </w:r>
          </w:p>
        </w:tc>
        <w:tc>
          <w:tcPr>
            <w:tcW w:w="1134" w:type="dxa"/>
          </w:tcPr>
          <w:p w14:paraId="24CD99EE" w14:textId="77777777" w:rsidR="00684370" w:rsidRPr="00C2731E" w:rsidRDefault="00684370" w:rsidP="00C2731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D95E35" w:rsidRPr="00A41D43" w14:paraId="05C790C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05B1E59"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22A82F0D" w14:textId="122BEBE2" w:rsidR="00F64EB6" w:rsidRPr="00C2731E" w:rsidRDefault="00F64EB6" w:rsidP="00C2731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והון</w:t>
            </w:r>
          </w:p>
        </w:tc>
        <w:tc>
          <w:tcPr>
            <w:tcW w:w="851" w:type="dxa"/>
          </w:tcPr>
          <w:p w14:paraId="2921BCB9"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0E51C52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2040DC6"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0916B21"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2CA72E23"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89507E3" w14:textId="77777777" w:rsidR="001B69B9" w:rsidRPr="002E4AE3" w:rsidRDefault="001B69B9" w:rsidP="00B5592B">
            <w:pPr>
              <w:widowControl w:val="0"/>
              <w:spacing w:after="0" w:line="240" w:lineRule="auto"/>
              <w:ind w:left="-57" w:right="-57"/>
              <w:contextualSpacing w:val="0"/>
              <w:rPr>
                <w:rFonts w:ascii="Arial" w:hAnsi="Arial"/>
              </w:rPr>
            </w:pPr>
          </w:p>
        </w:tc>
        <w:tc>
          <w:tcPr>
            <w:tcW w:w="4649" w:type="dxa"/>
            <w:vAlign w:val="center"/>
          </w:tcPr>
          <w:p w14:paraId="385C6CC0" w14:textId="1D8561E5" w:rsidR="001B69B9" w:rsidRPr="00C2731E" w:rsidRDefault="001B69B9" w:rsidP="00C2731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rFonts w:hint="cs"/>
                <w:sz w:val="18"/>
                <w:szCs w:val="18"/>
                <w:rtl/>
              </w:rPr>
              <w:t>התחייבויות</w:t>
            </w:r>
          </w:p>
        </w:tc>
        <w:tc>
          <w:tcPr>
            <w:tcW w:w="851" w:type="dxa"/>
          </w:tcPr>
          <w:p w14:paraId="4CC4E10F" w14:textId="77777777" w:rsidR="001B69B9" w:rsidRPr="00C2731E" w:rsidRDefault="001B69B9"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7FAD816" w14:textId="77777777" w:rsidR="001B69B9" w:rsidRPr="00C2731E" w:rsidRDefault="001B69B9" w:rsidP="00C2731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D40A374" w14:textId="77777777" w:rsidR="001B69B9" w:rsidRPr="00C2731E" w:rsidRDefault="001B69B9" w:rsidP="00C2731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3CB5C5A" w14:textId="77777777" w:rsidR="001B69B9" w:rsidRPr="00C2731E" w:rsidRDefault="001B69B9" w:rsidP="00C2731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5CB893E8"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BB498D6" w14:textId="77777777" w:rsidR="00290D1C" w:rsidRPr="002E4AE3" w:rsidRDefault="00290D1C" w:rsidP="00B5592B">
            <w:pPr>
              <w:widowControl w:val="0"/>
              <w:spacing w:after="0" w:line="240" w:lineRule="auto"/>
              <w:ind w:left="-57" w:right="-57"/>
              <w:contextualSpacing w:val="0"/>
              <w:rPr>
                <w:rFonts w:ascii="Arial" w:hAnsi="Arial"/>
              </w:rPr>
            </w:pPr>
          </w:p>
        </w:tc>
        <w:tc>
          <w:tcPr>
            <w:tcW w:w="4649" w:type="dxa"/>
            <w:vAlign w:val="center"/>
          </w:tcPr>
          <w:p w14:paraId="7A581AF6" w14:textId="6CF3D32E" w:rsidR="00290D1C" w:rsidRPr="00C2731E" w:rsidRDefault="00290D1C" w:rsidP="00C2731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שוטפות:</w:t>
            </w:r>
            <w:bookmarkStart w:id="148" w:name="_Ref127182854"/>
            <w:r w:rsidRPr="000518BE">
              <w:rPr>
                <w:rStyle w:val="FootnoteReference"/>
                <w:rtl/>
              </w:rPr>
              <w:footnoteReference w:id="21"/>
            </w:r>
            <w:bookmarkEnd w:id="148"/>
          </w:p>
        </w:tc>
        <w:tc>
          <w:tcPr>
            <w:tcW w:w="851" w:type="dxa"/>
          </w:tcPr>
          <w:p w14:paraId="210F4BAD" w14:textId="77777777" w:rsidR="00290D1C" w:rsidRPr="00C2731E" w:rsidRDefault="00290D1C"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2D6EC82" w14:textId="77777777" w:rsidR="00290D1C" w:rsidRPr="00C2731E" w:rsidRDefault="00290D1C"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A3C2E10" w14:textId="77777777" w:rsidR="00290D1C" w:rsidRPr="00C2731E" w:rsidRDefault="00290D1C"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1BFF8CD" w14:textId="77777777" w:rsidR="00290D1C" w:rsidRPr="00C2731E" w:rsidRDefault="00290D1C"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4EB310A9"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95CA8BF"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72C299CD" w14:textId="6448633A"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הלוואות מתאגידים בנקאיים ומאחרים</w:t>
            </w:r>
            <w:bookmarkStart w:id="149" w:name="_Ref156201973"/>
            <w:r w:rsidR="006B385A" w:rsidRPr="00C2731E">
              <w:rPr>
                <w:rStyle w:val="FootnoteReference"/>
                <w:rtl/>
              </w:rPr>
              <w:footnoteReference w:id="22"/>
            </w:r>
            <w:bookmarkEnd w:id="149"/>
          </w:p>
        </w:tc>
        <w:tc>
          <w:tcPr>
            <w:tcW w:w="851" w:type="dxa"/>
          </w:tcPr>
          <w:p w14:paraId="2E933566"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074617F"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BCD1E0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704D02D"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4ECF2F90"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692F3B8"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0E9CA8E5" w14:textId="5CE52766"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איגרות חוב</w:t>
            </w:r>
            <w:r w:rsidR="001B4235" w:rsidRPr="00C2731E">
              <w:rPr>
                <w:sz w:val="18"/>
                <w:szCs w:val="18"/>
                <w:rtl/>
              </w:rPr>
              <w:fldChar w:fldCharType="begin" w:fldLock="1"/>
            </w:r>
            <w:r w:rsidR="001B4235" w:rsidRPr="00C2731E">
              <w:rPr>
                <w:sz w:val="18"/>
                <w:szCs w:val="18"/>
                <w:rtl/>
              </w:rPr>
              <w:instrText xml:space="preserve"> </w:instrText>
            </w:r>
            <w:r w:rsidR="001B4235" w:rsidRPr="00C2731E">
              <w:rPr>
                <w:sz w:val="18"/>
                <w:szCs w:val="18"/>
              </w:rPr>
              <w:instrText>NOTEREF</w:instrText>
            </w:r>
            <w:r w:rsidR="001B4235" w:rsidRPr="00C2731E">
              <w:rPr>
                <w:sz w:val="18"/>
                <w:szCs w:val="18"/>
                <w:rtl/>
              </w:rPr>
              <w:instrText xml:space="preserve"> _</w:instrText>
            </w:r>
            <w:r w:rsidR="001B4235" w:rsidRPr="00C2731E">
              <w:rPr>
                <w:sz w:val="18"/>
                <w:szCs w:val="18"/>
              </w:rPr>
              <w:instrText>Ref156201973 \f \h</w:instrText>
            </w:r>
            <w:r w:rsidR="001B4235" w:rsidRPr="00C2731E">
              <w:rPr>
                <w:sz w:val="18"/>
                <w:szCs w:val="18"/>
                <w:rtl/>
              </w:rPr>
              <w:instrText xml:space="preserve"> </w:instrText>
            </w:r>
            <w:r w:rsidR="00C106AB" w:rsidRPr="00C2731E">
              <w:rPr>
                <w:sz w:val="18"/>
                <w:szCs w:val="18"/>
                <w:rtl/>
              </w:rPr>
              <w:instrText xml:space="preserve"> \* </w:instrText>
            </w:r>
            <w:r w:rsidR="00C106AB" w:rsidRPr="00C2731E">
              <w:rPr>
                <w:sz w:val="18"/>
                <w:szCs w:val="18"/>
              </w:rPr>
              <w:instrText>MERGEFORMAT</w:instrText>
            </w:r>
            <w:r w:rsidR="00C106AB" w:rsidRPr="00C2731E">
              <w:rPr>
                <w:sz w:val="18"/>
                <w:szCs w:val="18"/>
                <w:rtl/>
              </w:rPr>
              <w:instrText xml:space="preserve"> </w:instrText>
            </w:r>
            <w:r w:rsidR="001B4235" w:rsidRPr="00C2731E">
              <w:rPr>
                <w:sz w:val="18"/>
                <w:szCs w:val="18"/>
                <w:rtl/>
              </w:rPr>
            </w:r>
            <w:r w:rsidR="001B4235" w:rsidRPr="00C2731E">
              <w:rPr>
                <w:sz w:val="18"/>
                <w:szCs w:val="18"/>
                <w:rtl/>
              </w:rPr>
              <w:fldChar w:fldCharType="separate"/>
            </w:r>
            <w:r w:rsidR="00D3002D" w:rsidRPr="00D3002D">
              <w:rPr>
                <w:rStyle w:val="FootnoteReference"/>
                <w:rtl/>
              </w:rPr>
              <w:t>21</w:t>
            </w:r>
            <w:r w:rsidR="001B4235" w:rsidRPr="00C2731E">
              <w:rPr>
                <w:sz w:val="18"/>
                <w:szCs w:val="18"/>
                <w:rtl/>
              </w:rPr>
              <w:fldChar w:fldCharType="end"/>
            </w:r>
          </w:p>
        </w:tc>
        <w:tc>
          <w:tcPr>
            <w:tcW w:w="851" w:type="dxa"/>
          </w:tcPr>
          <w:p w14:paraId="2B0824DF"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27B440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DED58D1"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575447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413BD70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7D608DF6" w14:textId="77777777" w:rsidR="00DA1790" w:rsidRPr="002E4AE3" w:rsidRDefault="00DA1790" w:rsidP="00B5592B">
            <w:pPr>
              <w:widowControl w:val="0"/>
              <w:spacing w:after="0" w:line="240" w:lineRule="auto"/>
              <w:ind w:left="-57" w:right="-57"/>
              <w:contextualSpacing w:val="0"/>
              <w:rPr>
                <w:rFonts w:ascii="Arial" w:hAnsi="Arial"/>
              </w:rPr>
            </w:pPr>
          </w:p>
        </w:tc>
        <w:tc>
          <w:tcPr>
            <w:tcW w:w="4649" w:type="dxa"/>
            <w:vAlign w:val="center"/>
          </w:tcPr>
          <w:p w14:paraId="7C3310B9" w14:textId="335B4B3D" w:rsidR="00DA1790" w:rsidRPr="00C2731E" w:rsidRDefault="00DA1790" w:rsidP="00C2731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C2731E">
              <w:rPr>
                <w:rFonts w:ascii="Arial" w:hAnsi="Arial"/>
                <w:sz w:val="18"/>
                <w:szCs w:val="18"/>
                <w:rtl/>
              </w:rPr>
              <w:t>התחייבויות חכירה</w:t>
            </w:r>
            <w:bookmarkStart w:id="150" w:name="_Ref68610317"/>
            <w:r w:rsidRPr="00C2731E">
              <w:rPr>
                <w:rStyle w:val="FootnoteReference"/>
              </w:rPr>
              <w:footnoteReference w:id="23"/>
            </w:r>
            <w:bookmarkEnd w:id="150"/>
          </w:p>
        </w:tc>
        <w:tc>
          <w:tcPr>
            <w:tcW w:w="851" w:type="dxa"/>
            <w:vAlign w:val="top"/>
          </w:tcPr>
          <w:p w14:paraId="4E157ADF" w14:textId="77777777" w:rsidR="00DA1790" w:rsidRPr="00C2731E" w:rsidRDefault="00DA1790"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vAlign w:val="top"/>
          </w:tcPr>
          <w:p w14:paraId="2917ABFB" w14:textId="77777777" w:rsidR="00DA1790" w:rsidRPr="00C2731E" w:rsidRDefault="00DA1790"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vAlign w:val="top"/>
          </w:tcPr>
          <w:p w14:paraId="0C2D9667" w14:textId="77777777" w:rsidR="00DA1790" w:rsidRPr="00C2731E" w:rsidRDefault="00DA1790"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vAlign w:val="top"/>
          </w:tcPr>
          <w:p w14:paraId="4BEF9534" w14:textId="77777777" w:rsidR="00DA1790" w:rsidRPr="00C2731E" w:rsidRDefault="00DA1790"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318123FC"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FB56ABC" w14:textId="77777777" w:rsidR="006C5008" w:rsidRPr="002E4AE3" w:rsidRDefault="006C5008" w:rsidP="00B5592B">
            <w:pPr>
              <w:widowControl w:val="0"/>
              <w:spacing w:after="0" w:line="240" w:lineRule="auto"/>
              <w:ind w:left="-57" w:right="-57"/>
              <w:contextualSpacing w:val="0"/>
              <w:rPr>
                <w:rFonts w:ascii="Arial" w:hAnsi="Arial"/>
              </w:rPr>
            </w:pPr>
          </w:p>
        </w:tc>
        <w:tc>
          <w:tcPr>
            <w:tcW w:w="4649" w:type="dxa"/>
            <w:vAlign w:val="center"/>
          </w:tcPr>
          <w:p w14:paraId="5DCC6871" w14:textId="57EDBE94" w:rsidR="006C5008" w:rsidRPr="00C2731E" w:rsidRDefault="006C5008" w:rsidP="00D3002D">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C2731E">
              <w:rPr>
                <w:rFonts w:ascii="Arial" w:hAnsi="Arial"/>
                <w:sz w:val="18"/>
                <w:szCs w:val="18"/>
                <w:rtl/>
              </w:rPr>
              <w:t>התחייבויות פיננסיות אחרות</w:t>
            </w:r>
            <w:r w:rsidR="00CA0077" w:rsidRPr="00C2731E">
              <w:rPr>
                <w:rFonts w:ascii="Arial" w:hAnsi="Arial"/>
                <w:sz w:val="18"/>
                <w:szCs w:val="18"/>
              </w:rPr>
              <w:fldChar w:fldCharType="begin" w:fldLock="1"/>
            </w:r>
            <w:r w:rsidR="00CA0077" w:rsidRPr="00C2731E">
              <w:rPr>
                <w:rFonts w:ascii="Arial" w:hAnsi="Arial"/>
                <w:sz w:val="18"/>
                <w:szCs w:val="18"/>
              </w:rPr>
              <w:instrText xml:space="preserve"> NOTEREF _Ref68531240 \f \h </w:instrText>
            </w:r>
            <w:r w:rsidR="00F350E4" w:rsidRPr="00C2731E">
              <w:rPr>
                <w:rFonts w:ascii="Arial" w:hAnsi="Arial"/>
                <w:sz w:val="18"/>
                <w:szCs w:val="18"/>
              </w:rPr>
              <w:instrText xml:space="preserve"> \* MERGEFORMAT </w:instrText>
            </w:r>
            <w:r w:rsidR="00CA0077" w:rsidRPr="00C2731E">
              <w:rPr>
                <w:rFonts w:ascii="Arial" w:hAnsi="Arial"/>
                <w:sz w:val="18"/>
                <w:szCs w:val="18"/>
              </w:rPr>
            </w:r>
            <w:r w:rsidR="00CA0077" w:rsidRPr="00C2731E">
              <w:rPr>
                <w:rFonts w:ascii="Arial" w:hAnsi="Arial"/>
                <w:sz w:val="18"/>
                <w:szCs w:val="18"/>
              </w:rPr>
              <w:fldChar w:fldCharType="separate"/>
            </w:r>
            <w:r w:rsidR="00D3002D" w:rsidRPr="00D3002D">
              <w:rPr>
                <w:rStyle w:val="FootnoteReference"/>
              </w:rPr>
              <w:t>23</w:t>
            </w:r>
            <w:r w:rsidR="00CA0077" w:rsidRPr="00C2731E">
              <w:rPr>
                <w:rFonts w:ascii="Arial" w:hAnsi="Arial"/>
                <w:sz w:val="18"/>
                <w:szCs w:val="18"/>
              </w:rPr>
              <w:fldChar w:fldCharType="end"/>
            </w:r>
          </w:p>
        </w:tc>
        <w:tc>
          <w:tcPr>
            <w:tcW w:w="851" w:type="dxa"/>
            <w:vAlign w:val="top"/>
          </w:tcPr>
          <w:p w14:paraId="05CF8F18" w14:textId="77777777" w:rsidR="006C5008" w:rsidRPr="00C2731E" w:rsidRDefault="006C5008"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vAlign w:val="top"/>
          </w:tcPr>
          <w:p w14:paraId="06B14F9C" w14:textId="77777777" w:rsidR="006C5008" w:rsidRPr="00C2731E" w:rsidRDefault="006C5008"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vAlign w:val="top"/>
          </w:tcPr>
          <w:p w14:paraId="5B47B683" w14:textId="77777777" w:rsidR="006C5008" w:rsidRPr="00C2731E" w:rsidRDefault="006C5008"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vAlign w:val="top"/>
          </w:tcPr>
          <w:p w14:paraId="6931AB2F" w14:textId="77777777" w:rsidR="006C5008" w:rsidRPr="00C2731E" w:rsidRDefault="006C5008"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26EFD0B1"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24E4254"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4F536ACE" w14:textId="77777777"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ספקים ונותני שירותים</w:t>
            </w:r>
            <w:bookmarkStart w:id="151" w:name="_Ref68531240"/>
            <w:r w:rsidR="00CA0077" w:rsidRPr="00C2731E">
              <w:rPr>
                <w:rStyle w:val="FootnoteReference"/>
                <w:rtl/>
              </w:rPr>
              <w:footnoteReference w:id="24"/>
            </w:r>
            <w:bookmarkEnd w:id="151"/>
          </w:p>
        </w:tc>
        <w:tc>
          <w:tcPr>
            <w:tcW w:w="851" w:type="dxa"/>
          </w:tcPr>
          <w:p w14:paraId="4E3535F4"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A63B8AA"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EB04899"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BDDCC3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4C9F925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925DC0F"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1C780969" w14:textId="77777777"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בגין חוזים עם לקוחות</w:t>
            </w:r>
            <w:r w:rsidRPr="00C2731E">
              <w:rPr>
                <w:rStyle w:val="FootnoteReference"/>
                <w:rtl/>
              </w:rPr>
              <w:footnoteReference w:id="25"/>
            </w:r>
          </w:p>
        </w:tc>
        <w:tc>
          <w:tcPr>
            <w:tcW w:w="851" w:type="dxa"/>
          </w:tcPr>
          <w:p w14:paraId="440DD271"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14F15F6"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20A6133"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33FAB68"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4F99B7A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0BEF4F8"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58C8993F" w14:textId="77777777"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זכאים ויתרות זכות</w:t>
            </w:r>
          </w:p>
        </w:tc>
        <w:tc>
          <w:tcPr>
            <w:tcW w:w="851" w:type="dxa"/>
          </w:tcPr>
          <w:p w14:paraId="22ABE6D9"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7C3C7F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CDAD386"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1F1AD7F"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728DF14B"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728602E"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42FEB9F9" w14:textId="017EBB30"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הפרשות</w:t>
            </w:r>
            <w:bookmarkStart w:id="152" w:name="_Ref96871704"/>
            <w:r w:rsidR="005576CB" w:rsidRPr="00C2731E">
              <w:rPr>
                <w:rStyle w:val="FootnoteReference"/>
                <w:rtl/>
              </w:rPr>
              <w:footnoteReference w:id="26"/>
            </w:r>
            <w:bookmarkEnd w:id="152"/>
          </w:p>
        </w:tc>
        <w:tc>
          <w:tcPr>
            <w:tcW w:w="851" w:type="dxa"/>
          </w:tcPr>
          <w:p w14:paraId="41316990"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FAB8691"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2562692"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E1263DE"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73D2EE98"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A6ECC8C"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17A9EBE8" w14:textId="77777777"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מס הכנסה לשלם</w:t>
            </w:r>
            <w:bookmarkStart w:id="153" w:name="_Ref31904679"/>
            <w:r w:rsidRPr="00C2731E">
              <w:rPr>
                <w:rStyle w:val="FootnoteReference"/>
                <w:rtl/>
              </w:rPr>
              <w:footnoteReference w:id="27"/>
            </w:r>
            <w:bookmarkEnd w:id="153"/>
          </w:p>
        </w:tc>
        <w:tc>
          <w:tcPr>
            <w:tcW w:w="851" w:type="dxa"/>
          </w:tcPr>
          <w:p w14:paraId="6CCBDCF9"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3E9376A"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4FFBA33"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196DE16"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12786A6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E18400A"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035DC589" w14:textId="1E851EA9"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של קבוצות מימוש המסווגות כמוחזקות למכירה</w:t>
            </w:r>
            <w:bookmarkStart w:id="154" w:name="_Ref536790533"/>
            <w:r w:rsidRPr="00C2731E">
              <w:rPr>
                <w:rStyle w:val="FootnoteReference"/>
                <w:rtl/>
              </w:rPr>
              <w:footnoteReference w:id="28"/>
            </w:r>
            <w:bookmarkEnd w:id="154"/>
            <w:r w:rsidRPr="00C2731E">
              <w:rPr>
                <w:sz w:val="18"/>
                <w:szCs w:val="18"/>
                <w:vertAlign w:val="superscript"/>
                <w:rtl/>
              </w:rPr>
              <w:t xml:space="preserve"> </w:t>
            </w:r>
            <w:bookmarkStart w:id="155" w:name="_Ref536790509"/>
            <w:r w:rsidRPr="00C2731E">
              <w:rPr>
                <w:rStyle w:val="FootnoteReference"/>
                <w:rtl/>
              </w:rPr>
              <w:footnoteReference w:id="29"/>
            </w:r>
            <w:bookmarkEnd w:id="155"/>
          </w:p>
        </w:tc>
        <w:tc>
          <w:tcPr>
            <w:tcW w:w="851" w:type="dxa"/>
          </w:tcPr>
          <w:p w14:paraId="3F6FBCA9"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CA5797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331641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8D946A9"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23D5C335"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095F2CA"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03900A46" w14:textId="115BC120"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המיוחסות לפעילויות שהופסקו</w:t>
            </w:r>
            <w:r w:rsidRPr="00C2731E">
              <w:rPr>
                <w:rStyle w:val="EndnoteReference"/>
                <w:sz w:val="18"/>
                <w:szCs w:val="18"/>
                <w:rtl/>
              </w:rPr>
              <w:fldChar w:fldCharType="begin" w:fldLock="1"/>
            </w:r>
            <w:r w:rsidRPr="00C2731E">
              <w:rPr>
                <w:rStyle w:val="EndnoteReference"/>
                <w:sz w:val="18"/>
                <w:szCs w:val="18"/>
                <w:rtl/>
              </w:rPr>
              <w:instrText xml:space="preserve"> </w:instrText>
            </w:r>
            <w:r w:rsidRPr="00C2731E">
              <w:rPr>
                <w:rStyle w:val="EndnoteReference"/>
                <w:sz w:val="18"/>
                <w:szCs w:val="18"/>
              </w:rPr>
              <w:instrText>NOTEREF  _Ref536790533 \f \h  \* MERGEFORMAT</w:instrText>
            </w:r>
            <w:r w:rsidRPr="00C2731E">
              <w:rPr>
                <w:rStyle w:val="EndnoteReference"/>
                <w:sz w:val="18"/>
                <w:szCs w:val="18"/>
                <w:rtl/>
              </w:rPr>
              <w:instrText xml:space="preserve"> </w:instrText>
            </w:r>
            <w:r w:rsidRPr="00C2731E">
              <w:rPr>
                <w:rStyle w:val="EndnoteReference"/>
                <w:sz w:val="18"/>
                <w:szCs w:val="18"/>
                <w:rtl/>
              </w:rPr>
            </w:r>
            <w:r w:rsidRPr="00C2731E">
              <w:rPr>
                <w:rStyle w:val="EndnoteReference"/>
                <w:sz w:val="18"/>
                <w:szCs w:val="18"/>
                <w:rtl/>
              </w:rPr>
              <w:fldChar w:fldCharType="separate"/>
            </w:r>
            <w:r w:rsidR="00D3002D" w:rsidRPr="00D3002D">
              <w:rPr>
                <w:rStyle w:val="EndnoteReference"/>
                <w:rtl/>
              </w:rPr>
              <w:t>27</w:t>
            </w:r>
            <w:r w:rsidRPr="00C2731E">
              <w:rPr>
                <w:rStyle w:val="EndnoteReference"/>
                <w:sz w:val="18"/>
                <w:szCs w:val="18"/>
                <w:rtl/>
              </w:rPr>
              <w:fldChar w:fldCharType="end"/>
            </w:r>
            <w:r w:rsidRPr="00C2731E">
              <w:rPr>
                <w:rStyle w:val="EndnoteReference"/>
                <w:sz w:val="18"/>
                <w:szCs w:val="18"/>
                <w:rtl/>
              </w:rPr>
              <w:t xml:space="preserve"> </w:t>
            </w:r>
            <w:r w:rsidRPr="00C2731E">
              <w:rPr>
                <w:rStyle w:val="EndnoteReference"/>
                <w:sz w:val="18"/>
                <w:szCs w:val="18"/>
                <w:rtl/>
              </w:rPr>
              <w:fldChar w:fldCharType="begin" w:fldLock="1"/>
            </w:r>
            <w:r w:rsidRPr="00C2731E">
              <w:rPr>
                <w:rStyle w:val="EndnoteReference"/>
                <w:sz w:val="18"/>
                <w:szCs w:val="18"/>
                <w:rtl/>
              </w:rPr>
              <w:instrText xml:space="preserve"> </w:instrText>
            </w:r>
            <w:r w:rsidRPr="00C2731E">
              <w:rPr>
                <w:rStyle w:val="EndnoteReference"/>
                <w:sz w:val="18"/>
                <w:szCs w:val="18"/>
              </w:rPr>
              <w:instrText>NOTEREF  _Ref536790509 \f \h  \* MERGEFORMAT</w:instrText>
            </w:r>
            <w:r w:rsidRPr="00C2731E">
              <w:rPr>
                <w:rStyle w:val="EndnoteReference"/>
                <w:sz w:val="18"/>
                <w:szCs w:val="18"/>
                <w:rtl/>
              </w:rPr>
              <w:instrText xml:space="preserve"> </w:instrText>
            </w:r>
            <w:r w:rsidRPr="00C2731E">
              <w:rPr>
                <w:rStyle w:val="EndnoteReference"/>
                <w:sz w:val="18"/>
                <w:szCs w:val="18"/>
                <w:rtl/>
              </w:rPr>
            </w:r>
            <w:r w:rsidRPr="00C2731E">
              <w:rPr>
                <w:rStyle w:val="EndnoteReference"/>
                <w:sz w:val="18"/>
                <w:szCs w:val="18"/>
                <w:rtl/>
              </w:rPr>
              <w:fldChar w:fldCharType="separate"/>
            </w:r>
            <w:r w:rsidR="00D3002D" w:rsidRPr="00D3002D">
              <w:rPr>
                <w:rStyle w:val="EndnoteReference"/>
                <w:rtl/>
              </w:rPr>
              <w:t>28</w:t>
            </w:r>
            <w:r w:rsidRPr="00C2731E">
              <w:rPr>
                <w:rStyle w:val="EndnoteReference"/>
                <w:sz w:val="18"/>
                <w:szCs w:val="18"/>
                <w:rtl/>
              </w:rPr>
              <w:fldChar w:fldCharType="end"/>
            </w:r>
          </w:p>
        </w:tc>
        <w:tc>
          <w:tcPr>
            <w:tcW w:w="851" w:type="dxa"/>
          </w:tcPr>
          <w:p w14:paraId="47E6DF91"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F1BAA18"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359548D"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50D8C8C"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261491AF"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AAE94E7"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76935B26" w14:textId="77777777" w:rsidR="00F64EB6" w:rsidRPr="00C2731E" w:rsidRDefault="00F64EB6" w:rsidP="00C2731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סה"כ התחייבויות שוטפות</w:t>
            </w:r>
          </w:p>
        </w:tc>
        <w:tc>
          <w:tcPr>
            <w:tcW w:w="851" w:type="dxa"/>
            <w:vAlign w:val="center"/>
          </w:tcPr>
          <w:p w14:paraId="0E1CBCF7"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F8A0274"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C8D1B37"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C5A0F94"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43268C54"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E25B638"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07CC85C6" w14:textId="69CCE096" w:rsidR="00F64EB6" w:rsidRPr="00C2731E" w:rsidRDefault="00F64EB6" w:rsidP="00D3002D">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לא שוטפות:</w:t>
            </w:r>
            <w:r w:rsidR="00232051" w:rsidRPr="000518BE">
              <w:rPr>
                <w:sz w:val="18"/>
                <w:szCs w:val="18"/>
                <w:rtl/>
              </w:rPr>
              <w:fldChar w:fldCharType="begin" w:fldLock="1"/>
            </w:r>
            <w:r w:rsidR="00232051" w:rsidRPr="000518BE">
              <w:rPr>
                <w:sz w:val="18"/>
                <w:szCs w:val="18"/>
                <w:rtl/>
              </w:rPr>
              <w:instrText xml:space="preserve"> </w:instrText>
            </w:r>
            <w:r w:rsidR="00232051" w:rsidRPr="000518BE">
              <w:rPr>
                <w:sz w:val="18"/>
                <w:szCs w:val="18"/>
              </w:rPr>
              <w:instrText>NOTEREF</w:instrText>
            </w:r>
            <w:r w:rsidR="00232051" w:rsidRPr="000518BE">
              <w:rPr>
                <w:sz w:val="18"/>
                <w:szCs w:val="18"/>
                <w:rtl/>
              </w:rPr>
              <w:instrText xml:space="preserve"> _</w:instrText>
            </w:r>
            <w:r w:rsidR="00232051" w:rsidRPr="000518BE">
              <w:rPr>
                <w:sz w:val="18"/>
                <w:szCs w:val="18"/>
              </w:rPr>
              <w:instrText>Ref127182854 \f \h</w:instrText>
            </w:r>
            <w:r w:rsidR="00232051" w:rsidRPr="000518BE">
              <w:rPr>
                <w:sz w:val="18"/>
                <w:szCs w:val="18"/>
                <w:rtl/>
              </w:rPr>
              <w:instrText xml:space="preserve"> </w:instrText>
            </w:r>
            <w:r w:rsidR="006B2906" w:rsidRPr="000518BE">
              <w:rPr>
                <w:sz w:val="18"/>
                <w:szCs w:val="18"/>
                <w:rtl/>
              </w:rPr>
              <w:instrText xml:space="preserve"> \* </w:instrText>
            </w:r>
            <w:r w:rsidR="006B2906" w:rsidRPr="000518BE">
              <w:rPr>
                <w:sz w:val="18"/>
                <w:szCs w:val="18"/>
              </w:rPr>
              <w:instrText>MERGEFORMAT</w:instrText>
            </w:r>
            <w:r w:rsidR="006B2906" w:rsidRPr="000518BE">
              <w:rPr>
                <w:sz w:val="18"/>
                <w:szCs w:val="18"/>
                <w:rtl/>
              </w:rPr>
              <w:instrText xml:space="preserve"> </w:instrText>
            </w:r>
            <w:r w:rsidR="00232051" w:rsidRPr="000518BE">
              <w:rPr>
                <w:sz w:val="18"/>
                <w:szCs w:val="18"/>
                <w:rtl/>
              </w:rPr>
            </w:r>
            <w:r w:rsidR="00232051" w:rsidRPr="000518BE">
              <w:rPr>
                <w:sz w:val="18"/>
                <w:szCs w:val="18"/>
                <w:rtl/>
              </w:rPr>
              <w:fldChar w:fldCharType="separate"/>
            </w:r>
            <w:r w:rsidR="00D3002D" w:rsidRPr="00D3002D">
              <w:rPr>
                <w:rStyle w:val="FootnoteReference"/>
                <w:rtl/>
              </w:rPr>
              <w:t>20</w:t>
            </w:r>
            <w:r w:rsidR="00232051" w:rsidRPr="000518BE">
              <w:rPr>
                <w:sz w:val="18"/>
                <w:szCs w:val="18"/>
                <w:rtl/>
              </w:rPr>
              <w:fldChar w:fldCharType="end"/>
            </w:r>
          </w:p>
        </w:tc>
        <w:tc>
          <w:tcPr>
            <w:tcW w:w="851" w:type="dxa"/>
          </w:tcPr>
          <w:p w14:paraId="4C34A11F"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A15F1D7"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6EB74D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1EE044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38E9BDA9"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8E2545F"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5DCBA2E4" w14:textId="2A663E40"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הלוואות מתאגידים בנקאיים ומאחרים</w:t>
            </w:r>
            <w:r w:rsidR="00CF518B" w:rsidRPr="00C2731E">
              <w:rPr>
                <w:sz w:val="18"/>
                <w:szCs w:val="18"/>
                <w:rtl/>
              </w:rPr>
              <w:fldChar w:fldCharType="begin" w:fldLock="1"/>
            </w:r>
            <w:r w:rsidR="00CF518B" w:rsidRPr="00C2731E">
              <w:rPr>
                <w:sz w:val="18"/>
                <w:szCs w:val="18"/>
                <w:rtl/>
              </w:rPr>
              <w:instrText xml:space="preserve"> </w:instrText>
            </w:r>
            <w:r w:rsidR="00CF518B" w:rsidRPr="00C2731E">
              <w:rPr>
                <w:sz w:val="18"/>
                <w:szCs w:val="18"/>
              </w:rPr>
              <w:instrText>NOTEREF</w:instrText>
            </w:r>
            <w:r w:rsidR="00CF518B" w:rsidRPr="00C2731E">
              <w:rPr>
                <w:sz w:val="18"/>
                <w:szCs w:val="18"/>
                <w:rtl/>
              </w:rPr>
              <w:instrText xml:space="preserve"> _</w:instrText>
            </w:r>
            <w:r w:rsidR="00CF518B" w:rsidRPr="00C2731E">
              <w:rPr>
                <w:sz w:val="18"/>
                <w:szCs w:val="18"/>
              </w:rPr>
              <w:instrText>Ref156201973 \f \h</w:instrText>
            </w:r>
            <w:r w:rsidR="00CF518B" w:rsidRPr="00C2731E">
              <w:rPr>
                <w:sz w:val="18"/>
                <w:szCs w:val="18"/>
                <w:rtl/>
              </w:rPr>
              <w:instrText xml:space="preserve">  \* </w:instrText>
            </w:r>
            <w:r w:rsidR="00CF518B" w:rsidRPr="00C2731E">
              <w:rPr>
                <w:sz w:val="18"/>
                <w:szCs w:val="18"/>
              </w:rPr>
              <w:instrText>MERGEFORMAT</w:instrText>
            </w:r>
            <w:r w:rsidR="00CF518B" w:rsidRPr="00C2731E">
              <w:rPr>
                <w:sz w:val="18"/>
                <w:szCs w:val="18"/>
                <w:rtl/>
              </w:rPr>
              <w:instrText xml:space="preserve"> </w:instrText>
            </w:r>
            <w:r w:rsidR="00CF518B" w:rsidRPr="00C2731E">
              <w:rPr>
                <w:sz w:val="18"/>
                <w:szCs w:val="18"/>
                <w:rtl/>
              </w:rPr>
            </w:r>
            <w:r w:rsidR="00CF518B" w:rsidRPr="00C2731E">
              <w:rPr>
                <w:sz w:val="18"/>
                <w:szCs w:val="18"/>
                <w:rtl/>
              </w:rPr>
              <w:fldChar w:fldCharType="separate"/>
            </w:r>
            <w:r w:rsidR="00D3002D" w:rsidRPr="00D3002D">
              <w:rPr>
                <w:rStyle w:val="FootnoteReference"/>
                <w:rtl/>
              </w:rPr>
              <w:t>21</w:t>
            </w:r>
            <w:r w:rsidR="00CF518B" w:rsidRPr="00C2731E">
              <w:rPr>
                <w:sz w:val="18"/>
                <w:szCs w:val="18"/>
                <w:rtl/>
              </w:rPr>
              <w:fldChar w:fldCharType="end"/>
            </w:r>
          </w:p>
        </w:tc>
        <w:tc>
          <w:tcPr>
            <w:tcW w:w="851" w:type="dxa"/>
          </w:tcPr>
          <w:p w14:paraId="6834F19F"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2265713"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3E7467A"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A87703D"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76DB4F1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A1DCCA4"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64409E05" w14:textId="4A0238F7"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איגרות חוב</w:t>
            </w:r>
            <w:r w:rsidR="00817BCF" w:rsidRPr="00C2731E">
              <w:rPr>
                <w:sz w:val="18"/>
                <w:szCs w:val="18"/>
                <w:rtl/>
              </w:rPr>
              <w:fldChar w:fldCharType="begin" w:fldLock="1"/>
            </w:r>
            <w:r w:rsidR="00817BCF" w:rsidRPr="00C2731E">
              <w:rPr>
                <w:sz w:val="18"/>
                <w:szCs w:val="18"/>
                <w:rtl/>
              </w:rPr>
              <w:instrText xml:space="preserve"> </w:instrText>
            </w:r>
            <w:r w:rsidR="00817BCF" w:rsidRPr="00C2731E">
              <w:rPr>
                <w:sz w:val="18"/>
                <w:szCs w:val="18"/>
              </w:rPr>
              <w:instrText>NOTEREF</w:instrText>
            </w:r>
            <w:r w:rsidR="00817BCF" w:rsidRPr="00C2731E">
              <w:rPr>
                <w:sz w:val="18"/>
                <w:szCs w:val="18"/>
                <w:rtl/>
              </w:rPr>
              <w:instrText xml:space="preserve"> _</w:instrText>
            </w:r>
            <w:r w:rsidR="00817BCF" w:rsidRPr="00C2731E">
              <w:rPr>
                <w:sz w:val="18"/>
                <w:szCs w:val="18"/>
              </w:rPr>
              <w:instrText>Ref156201973 \f \h</w:instrText>
            </w:r>
            <w:r w:rsidR="00817BCF" w:rsidRPr="00C2731E">
              <w:rPr>
                <w:sz w:val="18"/>
                <w:szCs w:val="18"/>
                <w:rtl/>
              </w:rPr>
              <w:instrText xml:space="preserve"> </w:instrText>
            </w:r>
            <w:r w:rsidR="002E4AE3" w:rsidRPr="00C2731E">
              <w:rPr>
                <w:sz w:val="18"/>
                <w:szCs w:val="18"/>
                <w:rtl/>
              </w:rPr>
              <w:instrText xml:space="preserve"> \* </w:instrText>
            </w:r>
            <w:r w:rsidR="002E4AE3" w:rsidRPr="00C2731E">
              <w:rPr>
                <w:sz w:val="18"/>
                <w:szCs w:val="18"/>
              </w:rPr>
              <w:instrText>MERGEFORMAT</w:instrText>
            </w:r>
            <w:r w:rsidR="002E4AE3" w:rsidRPr="00C2731E">
              <w:rPr>
                <w:sz w:val="18"/>
                <w:szCs w:val="18"/>
                <w:rtl/>
              </w:rPr>
              <w:instrText xml:space="preserve"> </w:instrText>
            </w:r>
            <w:r w:rsidR="00817BCF" w:rsidRPr="00C2731E">
              <w:rPr>
                <w:sz w:val="18"/>
                <w:szCs w:val="18"/>
                <w:rtl/>
              </w:rPr>
            </w:r>
            <w:r w:rsidR="00817BCF" w:rsidRPr="00C2731E">
              <w:rPr>
                <w:sz w:val="18"/>
                <w:szCs w:val="18"/>
                <w:rtl/>
              </w:rPr>
              <w:fldChar w:fldCharType="separate"/>
            </w:r>
            <w:r w:rsidR="00D3002D" w:rsidRPr="00D3002D">
              <w:rPr>
                <w:rStyle w:val="FootnoteReference"/>
                <w:rtl/>
              </w:rPr>
              <w:t>21</w:t>
            </w:r>
            <w:r w:rsidR="00817BCF" w:rsidRPr="00C2731E">
              <w:rPr>
                <w:sz w:val="18"/>
                <w:szCs w:val="18"/>
                <w:rtl/>
              </w:rPr>
              <w:fldChar w:fldCharType="end"/>
            </w:r>
          </w:p>
        </w:tc>
        <w:tc>
          <w:tcPr>
            <w:tcW w:w="851" w:type="dxa"/>
          </w:tcPr>
          <w:p w14:paraId="1DFB1C21"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572F08F"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5837E3B"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08E86F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53D7BD15"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67553FC"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6E23C5E2" w14:textId="6ACAAC35"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חכירה</w:t>
            </w:r>
            <w:r w:rsidR="006F4FF1" w:rsidRPr="00C2731E">
              <w:rPr>
                <w:sz w:val="18"/>
                <w:szCs w:val="18"/>
                <w:rtl/>
              </w:rPr>
              <w:fldChar w:fldCharType="begin" w:fldLock="1"/>
            </w:r>
            <w:r w:rsidR="006F4FF1" w:rsidRPr="00C2731E">
              <w:rPr>
                <w:sz w:val="18"/>
                <w:szCs w:val="18"/>
                <w:rtl/>
              </w:rPr>
              <w:instrText xml:space="preserve"> </w:instrText>
            </w:r>
            <w:r w:rsidR="006F4FF1" w:rsidRPr="00C2731E">
              <w:rPr>
                <w:sz w:val="18"/>
                <w:szCs w:val="18"/>
              </w:rPr>
              <w:instrText>NOTEREF</w:instrText>
            </w:r>
            <w:r w:rsidR="006F4FF1" w:rsidRPr="00C2731E">
              <w:rPr>
                <w:sz w:val="18"/>
                <w:szCs w:val="18"/>
                <w:rtl/>
              </w:rPr>
              <w:instrText xml:space="preserve"> _</w:instrText>
            </w:r>
            <w:r w:rsidR="006F4FF1" w:rsidRPr="00C2731E">
              <w:rPr>
                <w:sz w:val="18"/>
                <w:szCs w:val="18"/>
              </w:rPr>
              <w:instrText>Ref68610317 \f \h</w:instrText>
            </w:r>
            <w:r w:rsidR="006F4FF1" w:rsidRPr="00C2731E">
              <w:rPr>
                <w:sz w:val="18"/>
                <w:szCs w:val="18"/>
                <w:rtl/>
              </w:rPr>
              <w:instrText xml:space="preserve"> </w:instrText>
            </w:r>
            <w:r w:rsidR="009C4C8D" w:rsidRPr="00C2731E">
              <w:rPr>
                <w:sz w:val="18"/>
                <w:szCs w:val="18"/>
                <w:rtl/>
              </w:rPr>
              <w:instrText xml:space="preserve"> \* </w:instrText>
            </w:r>
            <w:r w:rsidR="009C4C8D" w:rsidRPr="00C2731E">
              <w:rPr>
                <w:sz w:val="18"/>
                <w:szCs w:val="18"/>
              </w:rPr>
              <w:instrText>MERGEFORMAT</w:instrText>
            </w:r>
            <w:r w:rsidR="009C4C8D" w:rsidRPr="00C2731E">
              <w:rPr>
                <w:sz w:val="18"/>
                <w:szCs w:val="18"/>
                <w:rtl/>
              </w:rPr>
              <w:instrText xml:space="preserve"> </w:instrText>
            </w:r>
            <w:r w:rsidR="006F4FF1" w:rsidRPr="00C2731E">
              <w:rPr>
                <w:sz w:val="18"/>
                <w:szCs w:val="18"/>
                <w:rtl/>
              </w:rPr>
            </w:r>
            <w:r w:rsidR="006F4FF1" w:rsidRPr="00C2731E">
              <w:rPr>
                <w:sz w:val="18"/>
                <w:szCs w:val="18"/>
                <w:rtl/>
              </w:rPr>
              <w:fldChar w:fldCharType="separate"/>
            </w:r>
            <w:r w:rsidR="00D3002D" w:rsidRPr="00D3002D">
              <w:rPr>
                <w:rStyle w:val="FootnoteReference"/>
                <w:rtl/>
              </w:rPr>
              <w:t>22</w:t>
            </w:r>
            <w:r w:rsidR="006F4FF1" w:rsidRPr="00C2731E">
              <w:rPr>
                <w:sz w:val="18"/>
                <w:szCs w:val="18"/>
                <w:rtl/>
              </w:rPr>
              <w:fldChar w:fldCharType="end"/>
            </w:r>
          </w:p>
        </w:tc>
        <w:tc>
          <w:tcPr>
            <w:tcW w:w="851" w:type="dxa"/>
          </w:tcPr>
          <w:p w14:paraId="6D6B590C"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A441B91"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1E26D68"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68BFF8E"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46595B4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67DA7F2"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6DA0B62B" w14:textId="5A388349"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פיננסיות אחרות</w:t>
            </w:r>
            <w:r w:rsidR="006F4FF1" w:rsidRPr="00C2731E">
              <w:rPr>
                <w:sz w:val="18"/>
                <w:szCs w:val="18"/>
                <w:rtl/>
              </w:rPr>
              <w:fldChar w:fldCharType="begin" w:fldLock="1"/>
            </w:r>
            <w:r w:rsidR="006F4FF1" w:rsidRPr="00C2731E">
              <w:rPr>
                <w:sz w:val="18"/>
                <w:szCs w:val="18"/>
                <w:rtl/>
              </w:rPr>
              <w:instrText xml:space="preserve"> </w:instrText>
            </w:r>
            <w:r w:rsidR="006F4FF1" w:rsidRPr="00C2731E">
              <w:rPr>
                <w:sz w:val="18"/>
                <w:szCs w:val="18"/>
              </w:rPr>
              <w:instrText>NOTEREF</w:instrText>
            </w:r>
            <w:r w:rsidR="006F4FF1" w:rsidRPr="00C2731E">
              <w:rPr>
                <w:sz w:val="18"/>
                <w:szCs w:val="18"/>
                <w:rtl/>
              </w:rPr>
              <w:instrText xml:space="preserve"> _</w:instrText>
            </w:r>
            <w:r w:rsidR="006F4FF1" w:rsidRPr="00C2731E">
              <w:rPr>
                <w:sz w:val="18"/>
                <w:szCs w:val="18"/>
              </w:rPr>
              <w:instrText>Ref68531240 \f \h</w:instrText>
            </w:r>
            <w:r w:rsidR="006F4FF1" w:rsidRPr="00C2731E">
              <w:rPr>
                <w:sz w:val="18"/>
                <w:szCs w:val="18"/>
                <w:rtl/>
              </w:rPr>
              <w:instrText xml:space="preserve"> </w:instrText>
            </w:r>
            <w:r w:rsidR="009C4C8D" w:rsidRPr="00C2731E">
              <w:rPr>
                <w:sz w:val="18"/>
                <w:szCs w:val="18"/>
                <w:rtl/>
              </w:rPr>
              <w:instrText xml:space="preserve"> \* </w:instrText>
            </w:r>
            <w:r w:rsidR="009C4C8D" w:rsidRPr="00C2731E">
              <w:rPr>
                <w:sz w:val="18"/>
                <w:szCs w:val="18"/>
              </w:rPr>
              <w:instrText>MERGEFORMAT</w:instrText>
            </w:r>
            <w:r w:rsidR="009C4C8D" w:rsidRPr="00C2731E">
              <w:rPr>
                <w:sz w:val="18"/>
                <w:szCs w:val="18"/>
                <w:rtl/>
              </w:rPr>
              <w:instrText xml:space="preserve"> </w:instrText>
            </w:r>
            <w:r w:rsidR="006F4FF1" w:rsidRPr="00C2731E">
              <w:rPr>
                <w:sz w:val="18"/>
                <w:szCs w:val="18"/>
                <w:rtl/>
              </w:rPr>
            </w:r>
            <w:r w:rsidR="006F4FF1" w:rsidRPr="00C2731E">
              <w:rPr>
                <w:sz w:val="18"/>
                <w:szCs w:val="18"/>
                <w:rtl/>
              </w:rPr>
              <w:fldChar w:fldCharType="separate"/>
            </w:r>
            <w:r w:rsidR="00D3002D" w:rsidRPr="00D3002D">
              <w:rPr>
                <w:rStyle w:val="FootnoteReference"/>
                <w:rtl/>
              </w:rPr>
              <w:t>23</w:t>
            </w:r>
            <w:r w:rsidR="006F4FF1" w:rsidRPr="00C2731E">
              <w:rPr>
                <w:sz w:val="18"/>
                <w:szCs w:val="18"/>
                <w:rtl/>
              </w:rPr>
              <w:fldChar w:fldCharType="end"/>
            </w:r>
          </w:p>
        </w:tc>
        <w:tc>
          <w:tcPr>
            <w:tcW w:w="851" w:type="dxa"/>
          </w:tcPr>
          <w:p w14:paraId="497985DC"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61114AC"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852FCD3"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2BA0B89"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39FDF76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D0FFB86"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19313520" w14:textId="77777777"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זכאים ויתרות זכות</w:t>
            </w:r>
          </w:p>
        </w:tc>
        <w:tc>
          <w:tcPr>
            <w:tcW w:w="851" w:type="dxa"/>
          </w:tcPr>
          <w:p w14:paraId="0FCFC067"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014F69A"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F453ADA"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DEF8CEC"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1951EA3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F08F0B3"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7506EB66" w14:textId="6A5E46DA"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w:t>
            </w:r>
            <w:r w:rsidR="0093597F" w:rsidRPr="00C2731E">
              <w:rPr>
                <w:rFonts w:hint="cs"/>
                <w:sz w:val="18"/>
                <w:szCs w:val="18"/>
                <w:rtl/>
              </w:rPr>
              <w:t xml:space="preserve"> הטבה מוגדרת</w:t>
            </w:r>
            <w:r w:rsidRPr="00C2731E">
              <w:rPr>
                <w:sz w:val="18"/>
                <w:szCs w:val="18"/>
                <w:rtl/>
              </w:rPr>
              <w:t>, נטו</w:t>
            </w:r>
          </w:p>
        </w:tc>
        <w:tc>
          <w:tcPr>
            <w:tcW w:w="851" w:type="dxa"/>
          </w:tcPr>
          <w:p w14:paraId="2581A93C"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A461BF7"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EABC34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E6F27AD"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73BF9BE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6924B8A"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6568E2FE" w14:textId="49A53781"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הפרשות</w:t>
            </w:r>
            <w:r w:rsidR="000E0649" w:rsidRPr="00C2731E">
              <w:rPr>
                <w:sz w:val="18"/>
                <w:szCs w:val="18"/>
                <w:rtl/>
              </w:rPr>
              <w:fldChar w:fldCharType="begin" w:fldLock="1"/>
            </w:r>
            <w:r w:rsidR="000E0649" w:rsidRPr="00C2731E">
              <w:rPr>
                <w:sz w:val="18"/>
                <w:szCs w:val="18"/>
                <w:rtl/>
              </w:rPr>
              <w:instrText xml:space="preserve"> </w:instrText>
            </w:r>
            <w:r w:rsidR="000E0649" w:rsidRPr="00C2731E">
              <w:rPr>
                <w:sz w:val="18"/>
                <w:szCs w:val="18"/>
              </w:rPr>
              <w:instrText>NOTEREF</w:instrText>
            </w:r>
            <w:r w:rsidR="000E0649" w:rsidRPr="00C2731E">
              <w:rPr>
                <w:sz w:val="18"/>
                <w:szCs w:val="18"/>
                <w:rtl/>
              </w:rPr>
              <w:instrText xml:space="preserve"> _</w:instrText>
            </w:r>
            <w:r w:rsidR="000E0649" w:rsidRPr="00C2731E">
              <w:rPr>
                <w:sz w:val="18"/>
                <w:szCs w:val="18"/>
              </w:rPr>
              <w:instrText>Ref96871704 \f \h</w:instrText>
            </w:r>
            <w:r w:rsidR="000E0649" w:rsidRPr="00C2731E">
              <w:rPr>
                <w:sz w:val="18"/>
                <w:szCs w:val="18"/>
                <w:rtl/>
              </w:rPr>
              <w:instrText xml:space="preserve"> </w:instrText>
            </w:r>
            <w:r w:rsidR="002E4AE3" w:rsidRPr="00C2731E">
              <w:rPr>
                <w:sz w:val="18"/>
                <w:szCs w:val="18"/>
                <w:rtl/>
              </w:rPr>
              <w:instrText xml:space="preserve"> \* </w:instrText>
            </w:r>
            <w:r w:rsidR="002E4AE3" w:rsidRPr="00C2731E">
              <w:rPr>
                <w:sz w:val="18"/>
                <w:szCs w:val="18"/>
              </w:rPr>
              <w:instrText>MERGEFORMAT</w:instrText>
            </w:r>
            <w:r w:rsidR="002E4AE3" w:rsidRPr="00C2731E">
              <w:rPr>
                <w:sz w:val="18"/>
                <w:szCs w:val="18"/>
                <w:rtl/>
              </w:rPr>
              <w:instrText xml:space="preserve"> </w:instrText>
            </w:r>
            <w:r w:rsidR="000E0649" w:rsidRPr="00C2731E">
              <w:rPr>
                <w:sz w:val="18"/>
                <w:szCs w:val="18"/>
                <w:rtl/>
              </w:rPr>
            </w:r>
            <w:r w:rsidR="000E0649" w:rsidRPr="00C2731E">
              <w:rPr>
                <w:sz w:val="18"/>
                <w:szCs w:val="18"/>
                <w:rtl/>
              </w:rPr>
              <w:fldChar w:fldCharType="separate"/>
            </w:r>
            <w:r w:rsidR="00D3002D" w:rsidRPr="00D3002D">
              <w:rPr>
                <w:rStyle w:val="FootnoteReference"/>
                <w:rtl/>
              </w:rPr>
              <w:t>25</w:t>
            </w:r>
            <w:r w:rsidR="000E0649" w:rsidRPr="00C2731E">
              <w:rPr>
                <w:sz w:val="18"/>
                <w:szCs w:val="18"/>
                <w:rtl/>
              </w:rPr>
              <w:fldChar w:fldCharType="end"/>
            </w:r>
          </w:p>
        </w:tc>
        <w:tc>
          <w:tcPr>
            <w:tcW w:w="851" w:type="dxa"/>
          </w:tcPr>
          <w:p w14:paraId="03D91FD7"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BA72E5B"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7AA3C31"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8D3E33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3D36C96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8CCC350"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026D982D" w14:textId="77777777" w:rsidR="00F64EB6" w:rsidRPr="00C2731E" w:rsidRDefault="00F64EB6" w:rsidP="00C2731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התחייבויות בגין הפסדי חברות המטופלות לפי שיטת השווי המאזני</w:t>
            </w:r>
          </w:p>
        </w:tc>
        <w:tc>
          <w:tcPr>
            <w:tcW w:w="851" w:type="dxa"/>
          </w:tcPr>
          <w:p w14:paraId="4173AE18"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0DEAADF5"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F20554F"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675B894"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2B724041"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9DA3542"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433A1CF0" w14:textId="1186F57F" w:rsidR="00F64EB6" w:rsidRPr="00C2731E" w:rsidRDefault="00F64EB6" w:rsidP="00D3002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C2731E">
              <w:rPr>
                <w:sz w:val="18"/>
                <w:szCs w:val="18"/>
                <w:rtl/>
              </w:rPr>
              <w:t>מסים</w:t>
            </w:r>
            <w:proofErr w:type="spellEnd"/>
            <w:r w:rsidRPr="00C2731E">
              <w:rPr>
                <w:sz w:val="18"/>
                <w:szCs w:val="18"/>
                <w:rtl/>
              </w:rPr>
              <w:t xml:space="preserve"> נדחים</w:t>
            </w:r>
            <w:r w:rsidRPr="00C2731E">
              <w:rPr>
                <w:sz w:val="18"/>
                <w:szCs w:val="18"/>
                <w:rtl/>
              </w:rPr>
              <w:fldChar w:fldCharType="begin" w:fldLock="1"/>
            </w:r>
            <w:r w:rsidRPr="00C2731E">
              <w:rPr>
                <w:sz w:val="18"/>
                <w:szCs w:val="18"/>
                <w:rtl/>
              </w:rPr>
              <w:instrText xml:space="preserve"> </w:instrText>
            </w:r>
            <w:r w:rsidRPr="00C2731E">
              <w:rPr>
                <w:sz w:val="18"/>
                <w:szCs w:val="18"/>
              </w:rPr>
              <w:instrText>NOTEREF</w:instrText>
            </w:r>
            <w:r w:rsidRPr="00C2731E">
              <w:rPr>
                <w:sz w:val="18"/>
                <w:szCs w:val="18"/>
                <w:rtl/>
              </w:rPr>
              <w:instrText xml:space="preserve"> _</w:instrText>
            </w:r>
            <w:r w:rsidRPr="00C2731E">
              <w:rPr>
                <w:sz w:val="18"/>
                <w:szCs w:val="18"/>
              </w:rPr>
              <w:instrText>Ref31904679 \f \h</w:instrText>
            </w:r>
            <w:r w:rsidRPr="00C2731E">
              <w:rPr>
                <w:sz w:val="18"/>
                <w:szCs w:val="18"/>
                <w:rtl/>
              </w:rPr>
              <w:instrText xml:space="preserve"> </w:instrText>
            </w:r>
            <w:r w:rsidR="00132F4F" w:rsidRPr="00C2731E">
              <w:rPr>
                <w:sz w:val="18"/>
                <w:szCs w:val="18"/>
                <w:rtl/>
              </w:rPr>
              <w:instrText xml:space="preserve"> \* </w:instrText>
            </w:r>
            <w:r w:rsidR="00132F4F" w:rsidRPr="00C2731E">
              <w:rPr>
                <w:sz w:val="18"/>
                <w:szCs w:val="18"/>
              </w:rPr>
              <w:instrText>MERGEFORMAT</w:instrText>
            </w:r>
            <w:r w:rsidR="00132F4F" w:rsidRPr="00C2731E">
              <w:rPr>
                <w:sz w:val="18"/>
                <w:szCs w:val="18"/>
                <w:rtl/>
              </w:rPr>
              <w:instrText xml:space="preserve"> </w:instrText>
            </w:r>
            <w:r w:rsidRPr="00C2731E">
              <w:rPr>
                <w:sz w:val="18"/>
                <w:szCs w:val="18"/>
                <w:rtl/>
              </w:rPr>
            </w:r>
            <w:r w:rsidRPr="00C2731E">
              <w:rPr>
                <w:sz w:val="18"/>
                <w:szCs w:val="18"/>
                <w:rtl/>
              </w:rPr>
              <w:fldChar w:fldCharType="separate"/>
            </w:r>
            <w:r w:rsidR="00D3002D" w:rsidRPr="00D3002D">
              <w:rPr>
                <w:rStyle w:val="FootnoteReference"/>
                <w:rtl/>
              </w:rPr>
              <w:t>26</w:t>
            </w:r>
            <w:r w:rsidRPr="00C2731E">
              <w:rPr>
                <w:sz w:val="18"/>
                <w:szCs w:val="18"/>
                <w:rtl/>
              </w:rPr>
              <w:fldChar w:fldCharType="end"/>
            </w:r>
          </w:p>
        </w:tc>
        <w:tc>
          <w:tcPr>
            <w:tcW w:w="851" w:type="dxa"/>
          </w:tcPr>
          <w:p w14:paraId="2774F5AF"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D0213E3"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3C1D915"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EB1F0DE"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4505396B"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917BBA7"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7E86DECA" w14:textId="77777777" w:rsidR="00F64EB6" w:rsidRPr="00C2731E" w:rsidRDefault="00F64EB6" w:rsidP="00C2731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סה"כ התחייבויות לא שוטפות</w:t>
            </w:r>
          </w:p>
        </w:tc>
        <w:tc>
          <w:tcPr>
            <w:tcW w:w="851" w:type="dxa"/>
          </w:tcPr>
          <w:p w14:paraId="171DE585"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70FAD5C9"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1E8823E"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2FD9790A"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5FE224F0"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4788DF7"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4FEB439A" w14:textId="77777777" w:rsidR="00F64EB6" w:rsidRPr="00C2731E" w:rsidRDefault="00F64EB6" w:rsidP="00C2731E">
            <w:pPr>
              <w:pStyle w:val="2-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סה"כ התחייבויות</w:t>
            </w:r>
          </w:p>
        </w:tc>
        <w:tc>
          <w:tcPr>
            <w:tcW w:w="851" w:type="dxa"/>
          </w:tcPr>
          <w:p w14:paraId="0F8D42FD"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94FA7CC"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FE50651"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503016A9"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1034AE0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1AFF956"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56FD0C2B" w14:textId="3DD10F48" w:rsidR="00F64EB6" w:rsidRPr="00C2731E" w:rsidRDefault="00F64EB6" w:rsidP="00C2731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הון</w:t>
            </w:r>
          </w:p>
        </w:tc>
        <w:tc>
          <w:tcPr>
            <w:tcW w:w="851" w:type="dxa"/>
          </w:tcPr>
          <w:p w14:paraId="44C8A2BE"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60182AB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A2A8FB6"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DD7F090"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75866BAF"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7C0F462" w14:textId="77777777" w:rsidR="00F64EB6" w:rsidRPr="002E4AE3" w:rsidRDefault="00F64EB6" w:rsidP="00B5592B">
            <w:pPr>
              <w:widowControl w:val="0"/>
              <w:tabs>
                <w:tab w:val="clear" w:pos="180"/>
                <w:tab w:val="clear" w:pos="360"/>
                <w:tab w:val="clear" w:pos="540"/>
              </w:tabs>
              <w:spacing w:after="0" w:line="240" w:lineRule="auto"/>
              <w:ind w:left="-57" w:right="-57"/>
              <w:contextualSpacing w:val="0"/>
              <w:rPr>
                <w:rFonts w:ascii="Arial" w:hAnsi="Arial"/>
              </w:rPr>
            </w:pPr>
          </w:p>
        </w:tc>
        <w:tc>
          <w:tcPr>
            <w:tcW w:w="4649" w:type="dxa"/>
            <w:vAlign w:val="center"/>
          </w:tcPr>
          <w:p w14:paraId="006C3337" w14:textId="77777777" w:rsidR="00F64EB6" w:rsidRPr="00C2731E" w:rsidRDefault="00F64EB6" w:rsidP="00C2731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C2731E">
              <w:rPr>
                <w:rFonts w:ascii="Arial" w:hAnsi="Arial"/>
                <w:sz w:val="18"/>
                <w:szCs w:val="18"/>
                <w:rtl/>
              </w:rPr>
              <w:t>הון מניות נפרע וקרנות הון</w:t>
            </w:r>
          </w:p>
        </w:tc>
        <w:tc>
          <w:tcPr>
            <w:tcW w:w="851" w:type="dxa"/>
          </w:tcPr>
          <w:p w14:paraId="51F56FC4"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FCD812E"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9E191E3"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DA67293" w14:textId="77777777" w:rsidR="00F64EB6" w:rsidRPr="00C2731E" w:rsidRDefault="00F64EB6" w:rsidP="00C2731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D95E35" w:rsidRPr="00A41D43" w14:paraId="3A163A1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0DE0333"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202D814A" w14:textId="77777777" w:rsidR="00F64EB6" w:rsidRPr="00C2731E" w:rsidRDefault="00F64EB6" w:rsidP="00C2731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C2731E">
              <w:rPr>
                <w:rFonts w:ascii="Arial" w:hAnsi="Arial"/>
                <w:sz w:val="18"/>
                <w:szCs w:val="18"/>
                <w:rtl/>
              </w:rPr>
              <w:t>עודפים</w:t>
            </w:r>
          </w:p>
        </w:tc>
        <w:tc>
          <w:tcPr>
            <w:tcW w:w="851" w:type="dxa"/>
          </w:tcPr>
          <w:p w14:paraId="0CC5AB7C"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6505EFC"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2458A019"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7029B8C"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0D41FEA9"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1BFD52F"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37622878" w14:textId="77777777" w:rsidR="00F64EB6" w:rsidRPr="00C2731E" w:rsidRDefault="00F64EB6" w:rsidP="00C2731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סה"כ הון המיוחס לבעלים של החברה האם</w:t>
            </w:r>
          </w:p>
        </w:tc>
        <w:tc>
          <w:tcPr>
            <w:tcW w:w="851" w:type="dxa"/>
          </w:tcPr>
          <w:p w14:paraId="4BB74682"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5118BB92" w14:textId="77777777" w:rsidR="00F64EB6" w:rsidRPr="00C2731E" w:rsidRDefault="00F64EB6" w:rsidP="00C2731E">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CE0C1C8" w14:textId="77777777" w:rsidR="00F64EB6" w:rsidRPr="00C2731E" w:rsidRDefault="00F64EB6" w:rsidP="00C2731E">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576E528" w14:textId="77777777" w:rsidR="00F64EB6" w:rsidRPr="00C2731E" w:rsidRDefault="00F64EB6" w:rsidP="00C2731E">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49FDAB3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7D345AE"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3F24E519" w14:textId="6DE1E0AA" w:rsidR="00F64EB6" w:rsidRPr="00C2731E" w:rsidRDefault="00F64EB6" w:rsidP="00C2731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 xml:space="preserve">הון </w:t>
            </w:r>
            <w:r w:rsidR="001B69B9" w:rsidRPr="00C2731E">
              <w:rPr>
                <w:rFonts w:hint="cs"/>
                <w:sz w:val="18"/>
                <w:szCs w:val="18"/>
                <w:rtl/>
              </w:rPr>
              <w:t>ה</w:t>
            </w:r>
            <w:r w:rsidRPr="00C2731E">
              <w:rPr>
                <w:sz w:val="18"/>
                <w:szCs w:val="18"/>
                <w:rtl/>
              </w:rPr>
              <w:t>מיוחס לזכויות שאינן מקנות שליטה</w:t>
            </w:r>
          </w:p>
        </w:tc>
        <w:tc>
          <w:tcPr>
            <w:tcW w:w="851" w:type="dxa"/>
          </w:tcPr>
          <w:p w14:paraId="0575D577"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148AE07E"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2ED30656"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0A6CC6F"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4DE1C541"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39D7428" w14:textId="77777777" w:rsidR="00F64EB6" w:rsidRPr="002E4AE3" w:rsidRDefault="00F64EB6" w:rsidP="00B5592B">
            <w:pPr>
              <w:widowControl w:val="0"/>
              <w:spacing w:after="0" w:line="240" w:lineRule="auto"/>
              <w:ind w:left="-57" w:right="-57"/>
              <w:contextualSpacing w:val="0"/>
              <w:rPr>
                <w:rFonts w:ascii="Arial" w:hAnsi="Arial"/>
              </w:rPr>
            </w:pPr>
          </w:p>
        </w:tc>
        <w:tc>
          <w:tcPr>
            <w:tcW w:w="4649" w:type="dxa"/>
            <w:vAlign w:val="center"/>
          </w:tcPr>
          <w:p w14:paraId="6A7DF7F2" w14:textId="77777777" w:rsidR="00F64EB6" w:rsidRPr="00C2731E" w:rsidRDefault="00F64EB6" w:rsidP="00C2731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סה"כ הון</w:t>
            </w:r>
          </w:p>
        </w:tc>
        <w:tc>
          <w:tcPr>
            <w:tcW w:w="851" w:type="dxa"/>
          </w:tcPr>
          <w:p w14:paraId="7D9E01CF" w14:textId="77777777" w:rsidR="00F64EB6" w:rsidRPr="00C2731E" w:rsidRDefault="00F64EB6"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31B86EEA"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0B83E5A5"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5E0DAE3A" w14:textId="77777777" w:rsidR="00F64EB6" w:rsidRPr="00C2731E" w:rsidRDefault="00F64EB6" w:rsidP="00C2731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D95E35" w:rsidRPr="00A41D43" w14:paraId="3211B0A5"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8853A5E" w14:textId="77777777" w:rsidR="001837AD" w:rsidRPr="002E4AE3" w:rsidRDefault="001837AD" w:rsidP="00B5592B">
            <w:pPr>
              <w:widowControl w:val="0"/>
              <w:spacing w:after="0" w:line="240" w:lineRule="auto"/>
              <w:ind w:left="-57" w:right="-57"/>
              <w:contextualSpacing w:val="0"/>
              <w:rPr>
                <w:rFonts w:ascii="Arial" w:hAnsi="Arial"/>
              </w:rPr>
            </w:pPr>
          </w:p>
        </w:tc>
        <w:tc>
          <w:tcPr>
            <w:tcW w:w="4649" w:type="dxa"/>
            <w:vAlign w:val="center"/>
          </w:tcPr>
          <w:p w14:paraId="4A1CE19E" w14:textId="2E8ABCF2" w:rsidR="001837AD" w:rsidRPr="00C2731E" w:rsidRDefault="001B69B9" w:rsidP="00C2731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rFonts w:hint="cs"/>
                <w:sz w:val="18"/>
                <w:szCs w:val="18"/>
                <w:rtl/>
              </w:rPr>
              <w:t>סה"כ התחייבויות והון</w:t>
            </w:r>
          </w:p>
        </w:tc>
        <w:tc>
          <w:tcPr>
            <w:tcW w:w="851" w:type="dxa"/>
          </w:tcPr>
          <w:p w14:paraId="51085073" w14:textId="77777777" w:rsidR="001837AD" w:rsidRPr="00C2731E" w:rsidRDefault="001837AD" w:rsidP="00C2731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tcPr>
          <w:p w14:paraId="470334C0" w14:textId="77777777" w:rsidR="001837AD" w:rsidRPr="00C2731E" w:rsidRDefault="001837AD" w:rsidP="00C2731E">
            <w:pPr>
              <w:pStyle w:val="X1underline"/>
              <w:widowControl w:val="0"/>
              <w:pBdr>
                <w:bottom w:val="double" w:sz="4" w:space="1"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10B95F2" w14:textId="77777777" w:rsidR="001837AD" w:rsidRPr="00C2731E" w:rsidRDefault="001837AD" w:rsidP="00C2731E">
            <w:pPr>
              <w:pStyle w:val="X1underline"/>
              <w:widowControl w:val="0"/>
              <w:pBdr>
                <w:bottom w:val="double" w:sz="4" w:space="1"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48449D8" w14:textId="77777777" w:rsidR="001837AD" w:rsidRPr="00C2731E" w:rsidRDefault="001837AD" w:rsidP="00C2731E">
            <w:pPr>
              <w:pStyle w:val="X1underline"/>
              <w:widowControl w:val="0"/>
              <w:pBdr>
                <w:bottom w:val="double" w:sz="4" w:space="1"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bl>
    <w:p w14:paraId="3237C325" w14:textId="77777777" w:rsidR="003B469C" w:rsidRPr="00C2731E" w:rsidRDefault="003B469C" w:rsidP="001B69B9">
      <w:pPr>
        <w:spacing w:after="0" w:line="240" w:lineRule="auto"/>
        <w:ind w:left="1418"/>
        <w:rPr>
          <w:sz w:val="18"/>
          <w:szCs w:val="18"/>
        </w:rPr>
      </w:pPr>
    </w:p>
    <w:tbl>
      <w:tblPr>
        <w:tblStyle w:val="TableGrid"/>
        <w:bidiVisual/>
        <w:tblW w:w="10206" w:type="dxa"/>
        <w:jc w:val="left"/>
        <w:tblLayout w:type="fixed"/>
        <w:tblCellMar>
          <w:left w:w="113" w:type="dxa"/>
          <w:right w:w="113" w:type="dxa"/>
        </w:tblCellMar>
        <w:tblLook w:val="0680" w:firstRow="0" w:lastRow="0" w:firstColumn="1" w:lastColumn="0" w:noHBand="1" w:noVBand="1"/>
      </w:tblPr>
      <w:tblGrid>
        <w:gridCol w:w="1304"/>
        <w:gridCol w:w="8902"/>
      </w:tblGrid>
      <w:tr w:rsidR="00F64EB6" w:rsidRPr="00C2731E" w14:paraId="04E579DB"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0D99F2E" w14:textId="77777777" w:rsidR="00F64EB6" w:rsidRPr="00C2731E" w:rsidRDefault="00F64EB6" w:rsidP="00B5592B">
            <w:pPr>
              <w:widowControl w:val="0"/>
              <w:spacing w:after="0" w:line="240" w:lineRule="auto"/>
              <w:ind w:left="-57" w:right="-57"/>
              <w:contextualSpacing w:val="0"/>
              <w:rPr>
                <w:rFonts w:ascii="Arial" w:hAnsi="Arial"/>
              </w:rPr>
            </w:pPr>
            <w:r w:rsidRPr="00C2731E">
              <w:rPr>
                <w:rFonts w:ascii="Arial" w:hAnsi="Arial"/>
                <w:rtl/>
              </w:rPr>
              <w:t>תקנה 42(ג)</w:t>
            </w:r>
          </w:p>
        </w:tc>
        <w:tc>
          <w:tcPr>
            <w:tcW w:w="8902" w:type="dxa"/>
          </w:tcPr>
          <w:p w14:paraId="27BC7BC8" w14:textId="6FBED82A" w:rsidR="00F64EB6" w:rsidRPr="00C2731E" w:rsidRDefault="00F64EB6" w:rsidP="00705803">
            <w:pPr>
              <w:widowControl w:val="0"/>
              <w:tabs>
                <w:tab w:val="clear" w:pos="180"/>
                <w:tab w:val="clear" w:pos="360"/>
                <w:tab w:val="clear" w:pos="540"/>
              </w:tabs>
              <w:spacing w:after="0"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C2731E">
              <w:rPr>
                <w:rFonts w:ascii="Arial" w:hAnsi="Arial"/>
                <w:sz w:val="18"/>
                <w:szCs w:val="18"/>
                <w:rtl/>
              </w:rPr>
              <w:t>(*)</w:t>
            </w:r>
            <w:bookmarkStart w:id="156" w:name="_Ref222330232"/>
            <w:r w:rsidR="00CE61BD" w:rsidRPr="00C2731E">
              <w:rPr>
                <w:rStyle w:val="FootnoteReference"/>
                <w:rtl/>
              </w:rPr>
              <w:footnoteReference w:id="30"/>
            </w:r>
            <w:bookmarkEnd w:id="156"/>
            <w:r w:rsidRPr="00C2731E">
              <w:rPr>
                <w:rFonts w:ascii="Arial" w:hAnsi="Arial"/>
                <w:sz w:val="18"/>
                <w:szCs w:val="18"/>
                <w:rtl/>
              </w:rPr>
              <w:tab/>
              <w:t xml:space="preserve">יושם למפרע / הוצג מחדש / סווג מחדש / </w:t>
            </w:r>
            <w:r w:rsidR="00DD74C7" w:rsidRPr="00C2731E">
              <w:rPr>
                <w:rFonts w:ascii="Arial" w:hAnsi="Arial" w:hint="cs"/>
                <w:sz w:val="18"/>
                <w:szCs w:val="18"/>
                <w:rtl/>
              </w:rPr>
              <w:t xml:space="preserve">הצגה מחדש בגין </w:t>
            </w:r>
            <w:r w:rsidRPr="00C2731E">
              <w:rPr>
                <w:rFonts w:ascii="Arial" w:hAnsi="Arial"/>
                <w:sz w:val="18"/>
                <w:szCs w:val="18"/>
                <w:rtl/>
              </w:rPr>
              <w:t xml:space="preserve">התאמה לא מהותית של מספרי השוואה </w:t>
            </w:r>
            <w:r w:rsidR="00705803" w:rsidRPr="00C2731E">
              <w:rPr>
                <w:rFonts w:ascii="Arial" w:hAnsi="Arial" w:hint="cs"/>
                <w:sz w:val="18"/>
                <w:szCs w:val="18"/>
                <w:rtl/>
              </w:rPr>
              <w:t>–</w:t>
            </w:r>
            <w:r w:rsidRPr="00C2731E">
              <w:rPr>
                <w:rFonts w:ascii="Arial" w:hAnsi="Arial"/>
                <w:sz w:val="18"/>
                <w:szCs w:val="18"/>
                <w:rtl/>
              </w:rPr>
              <w:t xml:space="preserve"> </w:t>
            </w:r>
            <w:r w:rsidR="00215FAA" w:rsidRPr="00C2731E">
              <w:rPr>
                <w:rFonts w:ascii="Arial" w:hAnsi="Arial"/>
                <w:sz w:val="18"/>
                <w:szCs w:val="18"/>
                <w:rtl/>
              </w:rPr>
              <w:t>ראו</w:t>
            </w:r>
            <w:r w:rsidRPr="00C2731E">
              <w:rPr>
                <w:rFonts w:ascii="Arial" w:hAnsi="Arial"/>
                <w:sz w:val="18"/>
                <w:szCs w:val="18"/>
                <w:rtl/>
              </w:rPr>
              <w:t xml:space="preserve"> ביאור ‏___‏.‏</w:t>
            </w:r>
          </w:p>
        </w:tc>
      </w:tr>
      <w:tr w:rsidR="001B69B9" w:rsidRPr="00C2731E" w14:paraId="377319D7" w14:textId="77777777" w:rsidTr="005E1EAA">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6D50993D" w14:textId="77777777" w:rsidR="001B69B9" w:rsidRPr="00C2731E" w:rsidRDefault="001B69B9" w:rsidP="00B5592B">
            <w:pPr>
              <w:widowControl w:val="0"/>
              <w:spacing w:after="0" w:line="240" w:lineRule="auto"/>
              <w:ind w:left="-57" w:right="-57"/>
              <w:contextualSpacing w:val="0"/>
              <w:rPr>
                <w:rFonts w:ascii="Arial" w:hAnsi="Arial"/>
              </w:rPr>
            </w:pPr>
          </w:p>
        </w:tc>
        <w:tc>
          <w:tcPr>
            <w:tcW w:w="8902" w:type="dxa"/>
          </w:tcPr>
          <w:p w14:paraId="4813B77D" w14:textId="77777777" w:rsidR="001B69B9" w:rsidRPr="00C2731E" w:rsidRDefault="001B69B9" w:rsidP="001B69B9">
            <w:pPr>
              <w:widowControl w:val="0"/>
              <w:spacing w:after="0" w:line="240" w:lineRule="auto"/>
              <w:cnfStyle w:val="000000000000" w:firstRow="0" w:lastRow="0" w:firstColumn="0" w:lastColumn="0" w:oddVBand="0" w:evenVBand="0" w:oddHBand="0" w:evenHBand="0" w:firstRowFirstColumn="0" w:firstRowLastColumn="0" w:lastRowFirstColumn="0" w:lastRowLastColumn="0"/>
              <w:rPr>
                <w:rStyle w:val="Strong"/>
                <w:sz w:val="18"/>
                <w:szCs w:val="18"/>
                <w:rtl/>
              </w:rPr>
            </w:pPr>
          </w:p>
        </w:tc>
      </w:tr>
      <w:tr w:rsidR="00F64EB6" w:rsidRPr="00C2731E" w14:paraId="1B19067A" w14:textId="77777777" w:rsidTr="005E1EAA">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728083FF" w14:textId="77777777" w:rsidR="00F64EB6" w:rsidRPr="00C2731E" w:rsidRDefault="00F64EB6" w:rsidP="00B5592B">
            <w:pPr>
              <w:widowControl w:val="0"/>
              <w:spacing w:after="0" w:line="240" w:lineRule="auto"/>
              <w:ind w:left="-57" w:right="-57"/>
              <w:contextualSpacing w:val="0"/>
              <w:rPr>
                <w:rFonts w:ascii="Arial" w:hAnsi="Arial"/>
              </w:rPr>
            </w:pPr>
          </w:p>
        </w:tc>
        <w:tc>
          <w:tcPr>
            <w:tcW w:w="8902" w:type="dxa"/>
          </w:tcPr>
          <w:p w14:paraId="4754CBBE" w14:textId="06DA3D6B" w:rsidR="00F64EB6" w:rsidRPr="001A267A" w:rsidRDefault="00F64EB6" w:rsidP="001B69B9">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Style w:val="Strong"/>
                <w:b w:val="0"/>
                <w:bCs w:val="0"/>
                <w:sz w:val="18"/>
                <w:szCs w:val="18"/>
                <w:rtl/>
              </w:rPr>
            </w:pPr>
            <w:r w:rsidRPr="001A267A">
              <w:rPr>
                <w:rStyle w:val="Strong"/>
                <w:b w:val="0"/>
                <w:bCs w:val="0"/>
                <w:sz w:val="18"/>
                <w:szCs w:val="18"/>
                <w:rtl/>
              </w:rPr>
              <w:t xml:space="preserve">הביאורים המצורפים </w:t>
            </w:r>
            <w:r w:rsidR="001B69B9" w:rsidRPr="001A267A">
              <w:rPr>
                <w:rStyle w:val="Strong"/>
                <w:rFonts w:hint="cs"/>
                <w:b w:val="0"/>
                <w:bCs w:val="0"/>
                <w:sz w:val="18"/>
                <w:szCs w:val="18"/>
                <w:rtl/>
              </w:rPr>
              <w:t xml:space="preserve">הם </w:t>
            </w:r>
            <w:r w:rsidRPr="001A267A">
              <w:rPr>
                <w:rStyle w:val="Strong"/>
                <w:b w:val="0"/>
                <w:bCs w:val="0"/>
                <w:sz w:val="18"/>
                <w:szCs w:val="18"/>
                <w:rtl/>
              </w:rPr>
              <w:t xml:space="preserve">חלק בלתי נפרד מהדוחות הכספיים </w:t>
            </w:r>
            <w:r w:rsidR="001B69B9" w:rsidRPr="001A267A">
              <w:rPr>
                <w:rStyle w:val="Strong"/>
                <w:rFonts w:hint="cs"/>
                <w:b w:val="0"/>
                <w:bCs w:val="0"/>
                <w:sz w:val="18"/>
                <w:szCs w:val="18"/>
                <w:rtl/>
              </w:rPr>
              <w:t xml:space="preserve">המאוחדים ביניים </w:t>
            </w:r>
            <w:r w:rsidRPr="001A267A">
              <w:rPr>
                <w:rStyle w:val="Strong"/>
                <w:b w:val="0"/>
                <w:bCs w:val="0"/>
                <w:sz w:val="18"/>
                <w:szCs w:val="18"/>
                <w:rtl/>
              </w:rPr>
              <w:t>התמציתיים.</w:t>
            </w:r>
          </w:p>
        </w:tc>
      </w:tr>
    </w:tbl>
    <w:p w14:paraId="32AE0308" w14:textId="77777777" w:rsidR="001B69B9" w:rsidRPr="00C2731E" w:rsidRDefault="001B69B9" w:rsidP="00705803">
      <w:pPr>
        <w:spacing w:after="0" w:line="240" w:lineRule="auto"/>
        <w:ind w:left="1418"/>
        <w:rPr>
          <w:sz w:val="18"/>
          <w:szCs w:val="18"/>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294"/>
        <w:gridCol w:w="1913"/>
        <w:gridCol w:w="246"/>
        <w:gridCol w:w="2251"/>
        <w:gridCol w:w="2251"/>
        <w:gridCol w:w="2251"/>
      </w:tblGrid>
      <w:tr w:rsidR="00535652" w:rsidRPr="00C2731E" w14:paraId="11B32B3A" w14:textId="77777777" w:rsidTr="00AF5CB4">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2A1A309E" w14:textId="77777777" w:rsidR="00F64EB6" w:rsidRPr="00C2731E" w:rsidRDefault="00F64EB6" w:rsidP="00B5592B">
            <w:pPr>
              <w:spacing w:after="0" w:line="240" w:lineRule="auto"/>
              <w:ind w:left="-57" w:right="-57"/>
              <w:contextualSpacing w:val="0"/>
              <w:rPr>
                <w:rFonts w:ascii="Arial" w:hAnsi="Arial"/>
                <w:rtl/>
              </w:rPr>
            </w:pPr>
            <w:r w:rsidRPr="00C2731E">
              <w:rPr>
                <w:rFonts w:ascii="Arial" w:hAnsi="Arial"/>
                <w:rtl/>
              </w:rPr>
              <w:t>תקנה 5, 46</w:t>
            </w:r>
          </w:p>
        </w:tc>
        <w:tc>
          <w:tcPr>
            <w:tcW w:w="1928" w:type="dxa"/>
          </w:tcPr>
          <w:p w14:paraId="49C7DD03" w14:textId="77777777" w:rsidR="00F64EB6" w:rsidRPr="00C2731E" w:rsidRDefault="00F64EB6" w:rsidP="00AF5CB4">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c>
          <w:tcPr>
            <w:tcW w:w="170" w:type="dxa"/>
          </w:tcPr>
          <w:p w14:paraId="13769E19" w14:textId="77777777" w:rsidR="00F64EB6" w:rsidRPr="00C2731E" w:rsidRDefault="00F64EB6" w:rsidP="00AF5CB4">
            <w:pPr>
              <w:spacing w:after="0"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2268" w:type="dxa"/>
          </w:tcPr>
          <w:p w14:paraId="489BEF09" w14:textId="77777777" w:rsidR="00F64EB6" w:rsidRPr="00C2731E" w:rsidRDefault="00F64EB6" w:rsidP="00AF5CB4">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c>
          <w:tcPr>
            <w:tcW w:w="2268" w:type="dxa"/>
          </w:tcPr>
          <w:p w14:paraId="212E10D3" w14:textId="77777777" w:rsidR="00F64EB6" w:rsidRPr="00C2731E" w:rsidRDefault="00F64EB6" w:rsidP="00AF5CB4">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c>
          <w:tcPr>
            <w:tcW w:w="2268" w:type="dxa"/>
          </w:tcPr>
          <w:p w14:paraId="7F483F59" w14:textId="77777777" w:rsidR="00F64EB6" w:rsidRPr="00C2731E" w:rsidRDefault="00F64EB6" w:rsidP="00AF5CB4">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r>
      <w:tr w:rsidR="00535652" w:rsidRPr="00C2731E" w14:paraId="17CB86DC" w14:textId="77777777" w:rsidTr="00AF5CB4">
        <w:trPr>
          <w:jc w:val="left"/>
        </w:trPr>
        <w:tc>
          <w:tcPr>
            <w:cnfStyle w:val="001000000000" w:firstRow="0" w:lastRow="0" w:firstColumn="1" w:lastColumn="0" w:oddVBand="0" w:evenVBand="0" w:oddHBand="0" w:evenHBand="0" w:firstRowFirstColumn="0" w:firstRowLastColumn="0" w:lastRowFirstColumn="0" w:lastRowLastColumn="0"/>
            <w:tcW w:w="1304" w:type="dxa"/>
            <w:vAlign w:val="top"/>
            <w:hideMark/>
          </w:tcPr>
          <w:p w14:paraId="218E0725" w14:textId="77777777" w:rsidR="00F64EB6" w:rsidRPr="00C2731E" w:rsidRDefault="00F64EB6" w:rsidP="00B5592B">
            <w:pPr>
              <w:pStyle w:val="a2"/>
              <w:ind w:left="-57" w:right="-57"/>
              <w:contextualSpacing w:val="0"/>
              <w:jc w:val="left"/>
              <w:rPr>
                <w:sz w:val="14"/>
                <w:rtl/>
              </w:rPr>
            </w:pPr>
          </w:p>
        </w:tc>
        <w:tc>
          <w:tcPr>
            <w:tcW w:w="1928" w:type="dxa"/>
            <w:vAlign w:val="top"/>
            <w:hideMark/>
          </w:tcPr>
          <w:p w14:paraId="60B4DD52" w14:textId="16765701" w:rsidR="00F64EB6" w:rsidRPr="00C2731E" w:rsidRDefault="00F64EB6" w:rsidP="00AF5CB4">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 xml:space="preserve">תאריך אישור הדוחות הכספיים </w:t>
            </w:r>
            <w:r w:rsidR="00EE7B3C" w:rsidRPr="00C2731E">
              <w:rPr>
                <w:rFonts w:hint="cs"/>
                <w:sz w:val="18"/>
                <w:szCs w:val="18"/>
                <w:rtl/>
              </w:rPr>
              <w:t xml:space="preserve">ביניים </w:t>
            </w:r>
            <w:r w:rsidRPr="00C2731E">
              <w:rPr>
                <w:sz w:val="18"/>
                <w:szCs w:val="18"/>
                <w:rtl/>
              </w:rPr>
              <w:t>לפרסום</w:t>
            </w:r>
          </w:p>
        </w:tc>
        <w:tc>
          <w:tcPr>
            <w:tcW w:w="170" w:type="dxa"/>
            <w:vAlign w:val="top"/>
          </w:tcPr>
          <w:p w14:paraId="159B8C8D" w14:textId="77777777" w:rsidR="00F64EB6" w:rsidRPr="00C2731E" w:rsidRDefault="00F64EB6" w:rsidP="00AF5CB4">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2268" w:type="dxa"/>
            <w:vAlign w:val="top"/>
            <w:hideMark/>
          </w:tcPr>
          <w:p w14:paraId="0B6BB712" w14:textId="77777777" w:rsidR="00F64EB6" w:rsidRPr="00C2731E" w:rsidRDefault="00F64EB6" w:rsidP="00AF5CB4">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w:t>
            </w:r>
            <w:r w:rsidRPr="00C2731E">
              <w:rPr>
                <w:rStyle w:val="SubtleReference"/>
                <w:sz w:val="18"/>
                <w:szCs w:val="18"/>
                <w:rtl/>
              </w:rPr>
              <w:t>שם ושם משפחה</w:t>
            </w:r>
            <w:r w:rsidRPr="00C2731E">
              <w:rPr>
                <w:sz w:val="18"/>
                <w:szCs w:val="18"/>
                <w:rtl/>
              </w:rPr>
              <w:t>]</w:t>
            </w:r>
          </w:p>
          <w:p w14:paraId="3E5AE9B5" w14:textId="2ED6D20A" w:rsidR="00F64EB6" w:rsidRPr="00C2731E" w:rsidRDefault="00F64EB6" w:rsidP="00D3002D">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יו"ר הדירקטוריון</w:t>
            </w:r>
            <w:r w:rsidRPr="00C2731E">
              <w:rPr>
                <w:sz w:val="18"/>
                <w:szCs w:val="18"/>
              </w:rPr>
              <w:fldChar w:fldCharType="begin" w:fldLock="1"/>
            </w:r>
            <w:r w:rsidRPr="00C2731E">
              <w:rPr>
                <w:sz w:val="18"/>
                <w:szCs w:val="18"/>
                <w:rtl/>
              </w:rPr>
              <w:instrText xml:space="preserve"> </w:instrText>
            </w:r>
            <w:r w:rsidRPr="00C2731E">
              <w:rPr>
                <w:sz w:val="18"/>
                <w:szCs w:val="18"/>
              </w:rPr>
              <w:instrText xml:space="preserve">NOTEREF _Ref6333339 \f \h  \* MERGEFORMAT </w:instrText>
            </w:r>
            <w:r w:rsidRPr="00C2731E">
              <w:rPr>
                <w:sz w:val="18"/>
                <w:szCs w:val="18"/>
              </w:rPr>
            </w:r>
            <w:r w:rsidRPr="00C2731E">
              <w:rPr>
                <w:sz w:val="18"/>
                <w:szCs w:val="18"/>
              </w:rPr>
              <w:fldChar w:fldCharType="separate"/>
            </w:r>
            <w:r w:rsidR="00D3002D" w:rsidRPr="00D3002D">
              <w:rPr>
                <w:rStyle w:val="FootnoteReference"/>
                <w:rtl/>
              </w:rPr>
              <w:t>30</w:t>
            </w:r>
            <w:r w:rsidRPr="00C2731E">
              <w:rPr>
                <w:sz w:val="18"/>
                <w:szCs w:val="18"/>
              </w:rPr>
              <w:fldChar w:fldCharType="end"/>
            </w:r>
            <w:r w:rsidRPr="00C2731E">
              <w:rPr>
                <w:sz w:val="18"/>
                <w:szCs w:val="18"/>
                <w:rtl/>
              </w:rPr>
              <w:t xml:space="preserve"> </w:t>
            </w:r>
            <w:r w:rsidRPr="00C2731E">
              <w:rPr>
                <w:sz w:val="18"/>
                <w:szCs w:val="18"/>
              </w:rPr>
              <w:fldChar w:fldCharType="begin" w:fldLock="1"/>
            </w:r>
            <w:r w:rsidRPr="00C2731E">
              <w:rPr>
                <w:sz w:val="18"/>
                <w:szCs w:val="18"/>
                <w:rtl/>
              </w:rPr>
              <w:instrText xml:space="preserve"> </w:instrText>
            </w:r>
            <w:r w:rsidRPr="00C2731E">
              <w:rPr>
                <w:sz w:val="18"/>
                <w:szCs w:val="18"/>
              </w:rPr>
              <w:instrText xml:space="preserve">NOTEREF _Ref6333351 \f \h  \* MERGEFORMAT </w:instrText>
            </w:r>
            <w:r w:rsidRPr="00C2731E">
              <w:rPr>
                <w:sz w:val="18"/>
                <w:szCs w:val="18"/>
              </w:rPr>
            </w:r>
            <w:r w:rsidRPr="00C2731E">
              <w:rPr>
                <w:sz w:val="18"/>
                <w:szCs w:val="18"/>
              </w:rPr>
              <w:fldChar w:fldCharType="separate"/>
            </w:r>
            <w:r w:rsidR="00D3002D" w:rsidRPr="00D3002D">
              <w:rPr>
                <w:rStyle w:val="FootnoteReference"/>
                <w:rtl/>
              </w:rPr>
              <w:t>31</w:t>
            </w:r>
            <w:r w:rsidRPr="00C2731E">
              <w:rPr>
                <w:sz w:val="18"/>
                <w:szCs w:val="18"/>
              </w:rPr>
              <w:fldChar w:fldCharType="end"/>
            </w:r>
          </w:p>
        </w:tc>
        <w:tc>
          <w:tcPr>
            <w:tcW w:w="2268" w:type="dxa"/>
            <w:vAlign w:val="top"/>
            <w:hideMark/>
          </w:tcPr>
          <w:p w14:paraId="40C49920" w14:textId="77777777" w:rsidR="00F64EB6" w:rsidRPr="00C2731E" w:rsidRDefault="00F64EB6" w:rsidP="00AF5CB4">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w:t>
            </w:r>
            <w:r w:rsidRPr="00C2731E">
              <w:rPr>
                <w:rStyle w:val="SubtleReference"/>
                <w:sz w:val="18"/>
                <w:szCs w:val="18"/>
                <w:rtl/>
              </w:rPr>
              <w:t>שם ושם משפחה</w:t>
            </w:r>
            <w:r w:rsidRPr="00C2731E">
              <w:rPr>
                <w:sz w:val="18"/>
                <w:szCs w:val="18"/>
                <w:rtl/>
              </w:rPr>
              <w:t>]</w:t>
            </w:r>
          </w:p>
          <w:p w14:paraId="51332855" w14:textId="6FF3F24A" w:rsidR="00F64EB6" w:rsidRPr="00C2731E" w:rsidRDefault="00F64EB6" w:rsidP="00AF5CB4">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מנכ"ל</w:t>
            </w:r>
            <w:bookmarkStart w:id="157" w:name="_Ref6333339"/>
            <w:r w:rsidRPr="00C2731E">
              <w:rPr>
                <w:rStyle w:val="FootnoteReference"/>
                <w:rtl/>
              </w:rPr>
              <w:footnoteReference w:id="31"/>
            </w:r>
            <w:bookmarkEnd w:id="157"/>
            <w:r w:rsidRPr="00C2731E">
              <w:rPr>
                <w:sz w:val="18"/>
                <w:szCs w:val="18"/>
                <w:vertAlign w:val="superscript"/>
                <w:rtl/>
              </w:rPr>
              <w:t xml:space="preserve"> </w:t>
            </w:r>
            <w:bookmarkStart w:id="158" w:name="_Ref6333351"/>
            <w:r w:rsidRPr="00C2731E">
              <w:rPr>
                <w:rStyle w:val="FootnoteReference"/>
                <w:rtl/>
              </w:rPr>
              <w:footnoteReference w:id="32"/>
            </w:r>
            <w:bookmarkEnd w:id="158"/>
            <w:r w:rsidR="00CE61BD" w:rsidRPr="00C2731E">
              <w:rPr>
                <w:rFonts w:hint="cs"/>
                <w:sz w:val="18"/>
                <w:szCs w:val="18"/>
                <w:vertAlign w:val="superscript"/>
                <w:rtl/>
              </w:rPr>
              <w:t xml:space="preserve"> </w:t>
            </w:r>
            <w:r w:rsidR="00CE61BD" w:rsidRPr="00C2731E">
              <w:rPr>
                <w:rStyle w:val="FootnoteReference"/>
                <w:rtl/>
              </w:rPr>
              <w:footnoteReference w:id="33"/>
            </w:r>
          </w:p>
        </w:tc>
        <w:tc>
          <w:tcPr>
            <w:tcW w:w="2268" w:type="dxa"/>
            <w:vAlign w:val="top"/>
            <w:hideMark/>
          </w:tcPr>
          <w:p w14:paraId="329F1833" w14:textId="77777777" w:rsidR="00F64EB6" w:rsidRPr="00C2731E" w:rsidRDefault="00F64EB6" w:rsidP="00AF5CB4">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2731E">
              <w:rPr>
                <w:sz w:val="18"/>
                <w:szCs w:val="18"/>
                <w:rtl/>
              </w:rPr>
              <w:t>[</w:t>
            </w:r>
            <w:r w:rsidRPr="00C2731E">
              <w:rPr>
                <w:rStyle w:val="SubtleReference"/>
                <w:sz w:val="18"/>
                <w:szCs w:val="18"/>
                <w:rtl/>
              </w:rPr>
              <w:t>שם ושם משפחה</w:t>
            </w:r>
            <w:r w:rsidRPr="00C2731E">
              <w:rPr>
                <w:sz w:val="18"/>
                <w:szCs w:val="18"/>
                <w:rtl/>
              </w:rPr>
              <w:t>]</w:t>
            </w:r>
          </w:p>
          <w:p w14:paraId="1C7035C5" w14:textId="6955D40E" w:rsidR="00F64EB6" w:rsidRPr="00C2731E" w:rsidRDefault="00F64EB6" w:rsidP="00D3002D">
            <w:pPr>
              <w:pStyle w:val="a2"/>
              <w:contextualSpacing w:val="0"/>
              <w:cnfStyle w:val="000000000000" w:firstRow="0" w:lastRow="0" w:firstColumn="0" w:lastColumn="0" w:oddVBand="0" w:evenVBand="0" w:oddHBand="0" w:evenHBand="0" w:firstRowFirstColumn="0" w:firstRowLastColumn="0" w:lastRowFirstColumn="0" w:lastRowLastColumn="0"/>
              <w:rPr>
                <w:sz w:val="18"/>
                <w:szCs w:val="18"/>
              </w:rPr>
            </w:pPr>
            <w:r w:rsidRPr="00C2731E">
              <w:rPr>
                <w:sz w:val="18"/>
                <w:szCs w:val="18"/>
                <w:rtl/>
              </w:rPr>
              <w:t>נושא המשרה הבכיר ביותר בתחום הכספים</w:t>
            </w:r>
            <w:r w:rsidRPr="00C2731E">
              <w:rPr>
                <w:sz w:val="18"/>
                <w:szCs w:val="18"/>
              </w:rPr>
              <w:fldChar w:fldCharType="begin" w:fldLock="1"/>
            </w:r>
            <w:r w:rsidRPr="00C2731E">
              <w:rPr>
                <w:sz w:val="18"/>
                <w:szCs w:val="18"/>
                <w:rtl/>
              </w:rPr>
              <w:instrText xml:space="preserve"> </w:instrText>
            </w:r>
            <w:r w:rsidRPr="00C2731E">
              <w:rPr>
                <w:sz w:val="18"/>
                <w:szCs w:val="18"/>
              </w:rPr>
              <w:instrText xml:space="preserve">NOTEREF _Ref6333339 \f \h  \* MERGEFORMAT </w:instrText>
            </w:r>
            <w:r w:rsidRPr="00C2731E">
              <w:rPr>
                <w:sz w:val="18"/>
                <w:szCs w:val="18"/>
              </w:rPr>
            </w:r>
            <w:r w:rsidRPr="00C2731E">
              <w:rPr>
                <w:sz w:val="18"/>
                <w:szCs w:val="18"/>
              </w:rPr>
              <w:fldChar w:fldCharType="separate"/>
            </w:r>
            <w:r w:rsidR="00D3002D" w:rsidRPr="00D3002D">
              <w:rPr>
                <w:rStyle w:val="FootnoteReference"/>
                <w:rtl/>
              </w:rPr>
              <w:t>30</w:t>
            </w:r>
            <w:r w:rsidRPr="00C2731E">
              <w:rPr>
                <w:sz w:val="18"/>
                <w:szCs w:val="18"/>
              </w:rPr>
              <w:fldChar w:fldCharType="end"/>
            </w:r>
            <w:r w:rsidRPr="00C2731E">
              <w:rPr>
                <w:sz w:val="18"/>
                <w:szCs w:val="18"/>
                <w:rtl/>
              </w:rPr>
              <w:t xml:space="preserve"> </w:t>
            </w:r>
            <w:r w:rsidRPr="00C2731E">
              <w:rPr>
                <w:sz w:val="18"/>
                <w:szCs w:val="18"/>
              </w:rPr>
              <w:fldChar w:fldCharType="begin" w:fldLock="1"/>
            </w:r>
            <w:r w:rsidRPr="00C2731E">
              <w:rPr>
                <w:sz w:val="18"/>
                <w:szCs w:val="18"/>
                <w:rtl/>
              </w:rPr>
              <w:instrText xml:space="preserve"> </w:instrText>
            </w:r>
            <w:r w:rsidRPr="00C2731E">
              <w:rPr>
                <w:sz w:val="18"/>
                <w:szCs w:val="18"/>
              </w:rPr>
              <w:instrText xml:space="preserve">NOTEREF _Ref6333351 \f \h  \* MERGEFORMAT </w:instrText>
            </w:r>
            <w:r w:rsidRPr="00C2731E">
              <w:rPr>
                <w:sz w:val="18"/>
                <w:szCs w:val="18"/>
              </w:rPr>
            </w:r>
            <w:r w:rsidRPr="00C2731E">
              <w:rPr>
                <w:sz w:val="18"/>
                <w:szCs w:val="18"/>
              </w:rPr>
              <w:fldChar w:fldCharType="separate"/>
            </w:r>
            <w:r w:rsidR="00D3002D" w:rsidRPr="00D3002D">
              <w:rPr>
                <w:rStyle w:val="FootnoteReference"/>
                <w:rtl/>
              </w:rPr>
              <w:t>31</w:t>
            </w:r>
            <w:r w:rsidRPr="00C2731E">
              <w:rPr>
                <w:sz w:val="18"/>
                <w:szCs w:val="18"/>
              </w:rPr>
              <w:fldChar w:fldCharType="end"/>
            </w:r>
          </w:p>
        </w:tc>
      </w:tr>
    </w:tbl>
    <w:p w14:paraId="2BEF39D1" w14:textId="002873BB" w:rsidR="00F64EB6" w:rsidRPr="008F7799" w:rsidRDefault="00F64EB6" w:rsidP="00C2731E">
      <w:pPr>
        <w:pStyle w:val="Heading2"/>
        <w:pageBreakBefore/>
        <w:rPr>
          <w:sz w:val="22"/>
        </w:rPr>
      </w:pPr>
      <w:bookmarkStart w:id="159" w:name="_Toc6143245"/>
      <w:bookmarkStart w:id="160" w:name="_Toc6272664"/>
      <w:bookmarkStart w:id="161" w:name="_Toc6323413"/>
      <w:bookmarkStart w:id="162" w:name="_Toc29832810"/>
      <w:bookmarkStart w:id="163" w:name="_Toc33623513"/>
      <w:bookmarkStart w:id="164" w:name="_Toc33623609"/>
      <w:bookmarkStart w:id="165" w:name="_Toc33623687"/>
      <w:bookmarkStart w:id="166" w:name="_Toc33623815"/>
      <w:bookmarkStart w:id="167" w:name="_Toc35762971"/>
      <w:bookmarkStart w:id="168" w:name="_Toc36376905"/>
      <w:bookmarkStart w:id="169" w:name="_Toc37001456"/>
      <w:bookmarkStart w:id="170" w:name="_Toc37001791"/>
      <w:bookmarkStart w:id="171" w:name="_Toc37001906"/>
      <w:bookmarkStart w:id="172" w:name="_Toc37002001"/>
      <w:bookmarkStart w:id="173" w:name="_Toc37002536"/>
      <w:bookmarkStart w:id="174" w:name="_Toc37165926"/>
      <w:bookmarkStart w:id="175" w:name="_Toc64473958"/>
      <w:bookmarkStart w:id="176" w:name="_Toc64474111"/>
      <w:bookmarkStart w:id="177" w:name="_Toc100245498"/>
      <w:bookmarkStart w:id="178" w:name="_Toc100246507"/>
      <w:bookmarkStart w:id="179" w:name="_Toc100474027"/>
      <w:bookmarkStart w:id="180" w:name="_Toc121747392"/>
      <w:bookmarkStart w:id="181" w:name="_Toc123198326"/>
      <w:bookmarkStart w:id="182" w:name="_Toc154415316"/>
      <w:bookmarkStart w:id="183" w:name="_Toc184569352"/>
      <w:bookmarkStart w:id="184" w:name="_Toc226448094"/>
      <w:bookmarkStart w:id="185" w:name="_Toc226449440"/>
      <w:bookmarkStart w:id="186" w:name="_Toc226450545"/>
      <w:bookmarkStart w:id="187" w:name="_Toc226634671"/>
      <w:r w:rsidRPr="008F7799">
        <w:rPr>
          <w:sz w:val="22"/>
          <w:rtl/>
        </w:rPr>
        <w:lastRenderedPageBreak/>
        <w:t xml:space="preserve">דוחות מאוחדים </w:t>
      </w:r>
      <w:r w:rsidR="003005FD" w:rsidRPr="008F7799">
        <w:rPr>
          <w:sz w:val="22"/>
          <w:rtl/>
        </w:rPr>
        <w:t xml:space="preserve">ביניים תמציתיים </w:t>
      </w:r>
      <w:r w:rsidRPr="008F7799">
        <w:rPr>
          <w:sz w:val="22"/>
          <w:rtl/>
        </w:rPr>
        <w:t xml:space="preserve">על </w:t>
      </w:r>
      <w:r w:rsidR="0015064B" w:rsidRPr="008F7799">
        <w:rPr>
          <w:rFonts w:hint="cs"/>
          <w:sz w:val="22"/>
          <w:rtl/>
        </w:rPr>
        <w:t>ה</w:t>
      </w:r>
      <w:r w:rsidRPr="008F7799">
        <w:rPr>
          <w:sz w:val="22"/>
          <w:rtl/>
        </w:rPr>
        <w:t>רווח או הפסד ו</w:t>
      </w:r>
      <w:r w:rsidR="0015064B" w:rsidRPr="008F7799">
        <w:rPr>
          <w:rFonts w:hint="cs"/>
          <w:sz w:val="22"/>
          <w:rtl/>
        </w:rPr>
        <w:t>ה</w:t>
      </w:r>
      <w:r w:rsidRPr="008F7799">
        <w:rPr>
          <w:sz w:val="22"/>
          <w:rtl/>
        </w:rPr>
        <w:t xml:space="preserve">רווח </w:t>
      </w:r>
      <w:r w:rsidR="0015064B" w:rsidRPr="008F7799">
        <w:rPr>
          <w:rFonts w:hint="cs"/>
          <w:sz w:val="22"/>
          <w:rtl/>
        </w:rPr>
        <w:t>ה</w:t>
      </w:r>
      <w:r w:rsidRPr="008F7799">
        <w:rPr>
          <w:sz w:val="22"/>
          <w:rtl/>
        </w:rPr>
        <w:t xml:space="preserve">כולל </w:t>
      </w:r>
      <w:r w:rsidR="0015064B" w:rsidRPr="008F7799">
        <w:rPr>
          <w:rFonts w:hint="cs"/>
          <w:sz w:val="22"/>
          <w:rtl/>
        </w:rPr>
        <w:t>ה</w:t>
      </w:r>
      <w:r w:rsidRPr="008F7799">
        <w:rPr>
          <w:sz w:val="22"/>
          <w:rtl/>
        </w:rPr>
        <w:t>אחר</w:t>
      </w:r>
      <w:bookmarkEnd w:id="159"/>
      <w:r w:rsidRPr="001A267A">
        <w:rPr>
          <w:rStyle w:val="FootnoteReference"/>
          <w:b w:val="0"/>
          <w:bCs w:val="0"/>
          <w:sz w:val="22"/>
          <w:szCs w:val="22"/>
          <w:rtl/>
        </w:rPr>
        <w:footnoteReference w:id="34"/>
      </w:r>
      <w:r w:rsidRPr="001A267A">
        <w:rPr>
          <w:sz w:val="22"/>
          <w:vertAlign w:val="superscript"/>
          <w:rtl/>
        </w:rPr>
        <w:t xml:space="preserve"> </w:t>
      </w:r>
      <w:r w:rsidRPr="001A267A">
        <w:rPr>
          <w:rStyle w:val="FootnoteReference"/>
          <w:b w:val="0"/>
          <w:bCs w:val="0"/>
          <w:sz w:val="22"/>
          <w:szCs w:val="22"/>
          <w:rtl/>
        </w:rPr>
        <w:footnoteReference w:id="35"/>
      </w:r>
      <w:r w:rsidRPr="001A267A">
        <w:rPr>
          <w:sz w:val="22"/>
          <w:vertAlign w:val="superscript"/>
          <w:rtl/>
        </w:rPr>
        <w:t xml:space="preserve"> </w:t>
      </w:r>
      <w:r w:rsidRPr="001A267A">
        <w:rPr>
          <w:rStyle w:val="FootnoteReference"/>
          <w:b w:val="0"/>
          <w:bCs w:val="0"/>
          <w:sz w:val="22"/>
          <w:szCs w:val="22"/>
          <w:rtl/>
        </w:rPr>
        <w:footnoteReference w:id="36"/>
      </w:r>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p>
    <w:p w14:paraId="60DBF286" w14:textId="41EBA9BC" w:rsidR="009D07E5" w:rsidRPr="009D07E5" w:rsidRDefault="009D07E5" w:rsidP="009D07E5">
      <w:pPr>
        <w:spacing w:after="0" w:line="240" w:lineRule="auto"/>
        <w:ind w:left="1418"/>
        <w:rPr>
          <w:sz w:val="16"/>
          <w:szCs w:val="16"/>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289"/>
        <w:gridCol w:w="794"/>
        <w:gridCol w:w="964"/>
        <w:gridCol w:w="964"/>
        <w:gridCol w:w="964"/>
        <w:gridCol w:w="964"/>
        <w:gridCol w:w="964"/>
      </w:tblGrid>
      <w:tr w:rsidR="00057984" w:rsidRPr="00981F4E" w14:paraId="4B7D2886" w14:textId="77777777" w:rsidTr="000E74F2">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tcPr>
          <w:p w14:paraId="0101E34B" w14:textId="782D7F8D" w:rsidR="00057984" w:rsidRPr="00C66DDD" w:rsidRDefault="00057984" w:rsidP="00B5592B">
            <w:pPr>
              <w:bidi w:val="0"/>
              <w:spacing w:after="0" w:line="240" w:lineRule="auto"/>
              <w:ind w:left="-57" w:right="-57"/>
              <w:contextualSpacing w:val="0"/>
              <w:jc w:val="right"/>
              <w:rPr>
                <w:rFonts w:ascii="Arial" w:hAnsi="Arial"/>
              </w:rPr>
            </w:pPr>
            <w:r w:rsidRPr="00C66DDD">
              <w:rPr>
                <w:rFonts w:ascii="Arial" w:hAnsi="Arial"/>
              </w:rPr>
              <w:t>IAS 34.8(b), 10</w:t>
            </w:r>
            <w:r w:rsidR="006E6F60">
              <w:rPr>
                <w:rFonts w:ascii="Arial" w:hAnsi="Arial"/>
              </w:rPr>
              <w:t xml:space="preserve">, </w:t>
            </w:r>
            <w:r w:rsidRPr="00C66DDD">
              <w:rPr>
                <w:rFonts w:ascii="Arial" w:hAnsi="Arial"/>
              </w:rPr>
              <w:t>20(b)</w:t>
            </w:r>
          </w:p>
          <w:p w14:paraId="12A6D69A" w14:textId="40797702" w:rsidR="00057984" w:rsidRPr="00C66DDD" w:rsidRDefault="00057984" w:rsidP="00B5592B">
            <w:pPr>
              <w:bidi w:val="0"/>
              <w:spacing w:after="0" w:line="240" w:lineRule="auto"/>
              <w:ind w:left="-57" w:right="-57"/>
              <w:jc w:val="right"/>
              <w:rPr>
                <w:rFonts w:ascii="Arial" w:hAnsi="Arial"/>
              </w:rPr>
            </w:pPr>
            <w:r w:rsidRPr="00C66DDD">
              <w:rPr>
                <w:rFonts w:ascii="Arial" w:hAnsi="Arial"/>
                <w:rtl/>
              </w:rPr>
              <w:t>תקנה 40(ד), 41(ב)</w:t>
            </w:r>
          </w:p>
        </w:tc>
        <w:tc>
          <w:tcPr>
            <w:tcW w:w="3289" w:type="dxa"/>
          </w:tcPr>
          <w:p w14:paraId="258392D6" w14:textId="77777777" w:rsidR="00057984" w:rsidRPr="008B0FD3" w:rsidRDefault="00057984" w:rsidP="00057984">
            <w:pPr>
              <w:pStyle w:val="0"/>
              <w:widowControl w:val="0"/>
              <w:ind w:left="113" w:hanging="113"/>
              <w:contextualSpacing w:val="0"/>
              <w:cnfStyle w:val="100000000000" w:firstRow="1" w:lastRow="0" w:firstColumn="0" w:lastColumn="0" w:oddVBand="0" w:evenVBand="0" w:oddHBand="0" w:evenHBand="0" w:firstRowFirstColumn="0" w:firstRowLastColumn="0" w:lastRowFirstColumn="0" w:lastRowLastColumn="0"/>
              <w:rPr>
                <w:sz w:val="16"/>
                <w:szCs w:val="16"/>
                <w:rtl/>
              </w:rPr>
            </w:pPr>
          </w:p>
        </w:tc>
        <w:tc>
          <w:tcPr>
            <w:tcW w:w="794" w:type="dxa"/>
          </w:tcPr>
          <w:p w14:paraId="43A4E642" w14:textId="77777777" w:rsidR="00057984" w:rsidRPr="008B0FD3" w:rsidRDefault="00057984" w:rsidP="00057984">
            <w:pPr>
              <w:pStyle w:val="a2"/>
              <w:keepNext w:val="0"/>
              <w:widowControl w:val="0"/>
              <w:tabs>
                <w:tab w:val="clear" w:pos="180"/>
                <w:tab w:val="clear" w:pos="360"/>
                <w:tab w:val="clear" w:pos="540"/>
              </w:tabs>
              <w:jc w:val="left"/>
              <w:cnfStyle w:val="100000000000" w:firstRow="1" w:lastRow="0" w:firstColumn="0" w:lastColumn="0" w:oddVBand="0" w:evenVBand="0" w:oddHBand="0" w:evenHBand="0" w:firstRowFirstColumn="0" w:firstRowLastColumn="0" w:lastRowFirstColumn="0" w:lastRowLastColumn="0"/>
              <w:rPr>
                <w:sz w:val="16"/>
                <w:szCs w:val="16"/>
              </w:rPr>
            </w:pPr>
          </w:p>
        </w:tc>
        <w:tc>
          <w:tcPr>
            <w:tcW w:w="1928" w:type="dxa"/>
            <w:gridSpan w:val="2"/>
          </w:tcPr>
          <w:p w14:paraId="4793C92F" w14:textId="04833272" w:rsidR="00057984" w:rsidRPr="008B0FD3" w:rsidRDefault="00057984" w:rsidP="000E74F2">
            <w:pPr>
              <w:widowControl w:val="0"/>
              <w:pBdr>
                <w:bottom w:val="single" w:sz="4" w:space="1" w:color="auto"/>
              </w:pBd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6"/>
                <w:szCs w:val="16"/>
              </w:rPr>
            </w:pPr>
            <w:r w:rsidRPr="008B0FD3">
              <w:rPr>
                <w:sz w:val="16"/>
                <w:szCs w:val="16"/>
                <w:rtl/>
              </w:rPr>
              <w:t xml:space="preserve">לשישה חודשים </w:t>
            </w:r>
            <w:r>
              <w:rPr>
                <w:sz w:val="16"/>
                <w:szCs w:val="16"/>
                <w:rtl/>
              </w:rPr>
              <w:br/>
            </w:r>
            <w:r w:rsidRPr="008B0FD3">
              <w:rPr>
                <w:sz w:val="16"/>
                <w:szCs w:val="16"/>
                <w:rtl/>
              </w:rPr>
              <w:t>שהסתיימו ביום</w:t>
            </w:r>
            <w:r>
              <w:rPr>
                <w:rFonts w:hint="cs"/>
                <w:sz w:val="16"/>
                <w:szCs w:val="16"/>
                <w:rtl/>
              </w:rPr>
              <w:t xml:space="preserve"> </w:t>
            </w:r>
            <w:r>
              <w:rPr>
                <w:sz w:val="16"/>
                <w:szCs w:val="16"/>
                <w:rtl/>
              </w:rPr>
              <w:br/>
            </w:r>
            <w:r w:rsidRPr="008B0FD3">
              <w:rPr>
                <w:sz w:val="16"/>
                <w:szCs w:val="16"/>
                <w:rtl/>
              </w:rPr>
              <w:t>30 ביוני</w:t>
            </w:r>
          </w:p>
        </w:tc>
        <w:tc>
          <w:tcPr>
            <w:tcW w:w="1928" w:type="dxa"/>
            <w:gridSpan w:val="2"/>
          </w:tcPr>
          <w:p w14:paraId="2B508070" w14:textId="3832FA62" w:rsidR="00057984" w:rsidRPr="008B0FD3" w:rsidRDefault="00057984" w:rsidP="000E74F2">
            <w:pPr>
              <w:widowControl w:val="0"/>
              <w:pBdr>
                <w:bottom w:val="single" w:sz="4" w:space="1" w:color="auto"/>
              </w:pBd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6"/>
                <w:szCs w:val="16"/>
              </w:rPr>
            </w:pPr>
            <w:r w:rsidRPr="008B0FD3">
              <w:rPr>
                <w:sz w:val="16"/>
                <w:szCs w:val="16"/>
                <w:rtl/>
              </w:rPr>
              <w:t xml:space="preserve">לשלושה חודשים </w:t>
            </w:r>
            <w:r>
              <w:rPr>
                <w:sz w:val="16"/>
                <w:szCs w:val="16"/>
                <w:rtl/>
              </w:rPr>
              <w:br/>
            </w:r>
            <w:r w:rsidRPr="008B0FD3">
              <w:rPr>
                <w:sz w:val="16"/>
                <w:szCs w:val="16"/>
                <w:rtl/>
              </w:rPr>
              <w:t>שהסתיימו ביום</w:t>
            </w:r>
            <w:r>
              <w:rPr>
                <w:sz w:val="16"/>
                <w:szCs w:val="16"/>
                <w:rtl/>
              </w:rPr>
              <w:br/>
            </w:r>
            <w:r w:rsidRPr="008B0FD3">
              <w:rPr>
                <w:sz w:val="16"/>
                <w:szCs w:val="16"/>
                <w:rtl/>
              </w:rPr>
              <w:t>30 ביוני</w:t>
            </w:r>
          </w:p>
        </w:tc>
        <w:tc>
          <w:tcPr>
            <w:tcW w:w="964" w:type="dxa"/>
          </w:tcPr>
          <w:p w14:paraId="4A5C217A" w14:textId="396AED85" w:rsidR="00057984" w:rsidRPr="008B0FD3" w:rsidRDefault="00057984" w:rsidP="000E74F2">
            <w:pPr>
              <w:widowControl w:val="0"/>
              <w:spacing w:after="0" w:line="240" w:lineRule="auto"/>
              <w:ind w:left="-57" w:right="-57"/>
              <w:cnfStyle w:val="100000000000" w:firstRow="1" w:lastRow="0" w:firstColumn="0" w:lastColumn="0" w:oddVBand="0" w:evenVBand="0" w:oddHBand="0" w:evenHBand="0" w:firstRowFirstColumn="0" w:firstRowLastColumn="0" w:lastRowFirstColumn="0" w:lastRowLastColumn="0"/>
              <w:rPr>
                <w:rFonts w:ascii="Arial" w:hAnsi="Arial"/>
                <w:sz w:val="16"/>
                <w:szCs w:val="16"/>
              </w:rPr>
            </w:pPr>
            <w:r w:rsidRPr="008B0FD3">
              <w:rPr>
                <w:sz w:val="16"/>
                <w:szCs w:val="16"/>
                <w:rtl/>
              </w:rPr>
              <w:t xml:space="preserve">לשנה שהסתיימה ביום </w:t>
            </w:r>
            <w:r w:rsidRPr="008B0FD3">
              <w:rPr>
                <w:sz w:val="16"/>
                <w:szCs w:val="16"/>
                <w:rtl/>
              </w:rPr>
              <w:br/>
              <w:t>31 בדצמבר</w:t>
            </w:r>
          </w:p>
        </w:tc>
      </w:tr>
      <w:tr w:rsidR="00057984" w:rsidRPr="00981F4E" w14:paraId="73969B73"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947DDE5" w14:textId="77777777" w:rsidR="00057984" w:rsidRPr="00C66DDD" w:rsidRDefault="00057984" w:rsidP="00B5592B">
            <w:pPr>
              <w:bidi w:val="0"/>
              <w:spacing w:after="0" w:line="240" w:lineRule="auto"/>
              <w:ind w:left="-57" w:right="-57"/>
              <w:jc w:val="right"/>
              <w:rPr>
                <w:rFonts w:ascii="Arial" w:hAnsi="Arial"/>
              </w:rPr>
            </w:pPr>
          </w:p>
        </w:tc>
        <w:tc>
          <w:tcPr>
            <w:tcW w:w="3289" w:type="dxa"/>
          </w:tcPr>
          <w:p w14:paraId="5518826A" w14:textId="77777777" w:rsidR="00057984" w:rsidRPr="008B0FD3" w:rsidRDefault="00057984" w:rsidP="00057984">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28500FD3" w14:textId="77777777" w:rsidR="00057984" w:rsidRPr="008B0FD3" w:rsidRDefault="00057984" w:rsidP="00057984">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27BDA09" w14:textId="6B0EF31B"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CY  \* MERGEFORMAT </w:instrText>
            </w:r>
            <w:r w:rsidRPr="008B0FD3">
              <w:rPr>
                <w:b/>
                <w:bCs/>
                <w:sz w:val="16"/>
                <w:szCs w:val="16"/>
              </w:rPr>
              <w:fldChar w:fldCharType="separate"/>
            </w:r>
            <w:r w:rsidR="00D3002D">
              <w:rPr>
                <w:b/>
                <w:bCs/>
                <w:sz w:val="16"/>
                <w:szCs w:val="16"/>
              </w:rPr>
              <w:t>2026</w:t>
            </w:r>
            <w:r w:rsidRPr="008B0FD3">
              <w:rPr>
                <w:b/>
                <w:bCs/>
                <w:sz w:val="16"/>
                <w:szCs w:val="16"/>
              </w:rPr>
              <w:fldChar w:fldCharType="end"/>
            </w:r>
          </w:p>
        </w:tc>
        <w:tc>
          <w:tcPr>
            <w:tcW w:w="964" w:type="dxa"/>
          </w:tcPr>
          <w:p w14:paraId="04685095" w14:textId="5902DBB0"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PY  \* MERGEFORMAT </w:instrText>
            </w:r>
            <w:r w:rsidRPr="008B0FD3">
              <w:rPr>
                <w:b/>
                <w:bCs/>
                <w:sz w:val="16"/>
                <w:szCs w:val="16"/>
              </w:rPr>
              <w:fldChar w:fldCharType="separate"/>
            </w:r>
            <w:r w:rsidR="00D3002D">
              <w:rPr>
                <w:b/>
                <w:bCs/>
                <w:sz w:val="16"/>
                <w:szCs w:val="16"/>
              </w:rPr>
              <w:t>2025</w:t>
            </w:r>
            <w:r w:rsidRPr="008B0FD3">
              <w:rPr>
                <w:b/>
                <w:bCs/>
                <w:sz w:val="16"/>
                <w:szCs w:val="16"/>
              </w:rPr>
              <w:fldChar w:fldCharType="end"/>
            </w:r>
          </w:p>
        </w:tc>
        <w:tc>
          <w:tcPr>
            <w:tcW w:w="964" w:type="dxa"/>
          </w:tcPr>
          <w:p w14:paraId="30E81848" w14:textId="2E51B187"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CY  \* MERGEFORMAT </w:instrText>
            </w:r>
            <w:r w:rsidRPr="008B0FD3">
              <w:rPr>
                <w:b/>
                <w:bCs/>
                <w:sz w:val="16"/>
                <w:szCs w:val="16"/>
              </w:rPr>
              <w:fldChar w:fldCharType="separate"/>
            </w:r>
            <w:r w:rsidR="00D3002D">
              <w:rPr>
                <w:b/>
                <w:bCs/>
                <w:sz w:val="16"/>
                <w:szCs w:val="16"/>
              </w:rPr>
              <w:t>2026</w:t>
            </w:r>
            <w:r w:rsidRPr="008B0FD3">
              <w:rPr>
                <w:b/>
                <w:bCs/>
                <w:sz w:val="16"/>
                <w:szCs w:val="16"/>
              </w:rPr>
              <w:fldChar w:fldCharType="end"/>
            </w:r>
          </w:p>
        </w:tc>
        <w:tc>
          <w:tcPr>
            <w:tcW w:w="964" w:type="dxa"/>
          </w:tcPr>
          <w:p w14:paraId="52F845D1" w14:textId="19BA26C5"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PY  \* MERGEFORMAT </w:instrText>
            </w:r>
            <w:r w:rsidRPr="008B0FD3">
              <w:rPr>
                <w:b/>
                <w:bCs/>
                <w:sz w:val="16"/>
                <w:szCs w:val="16"/>
              </w:rPr>
              <w:fldChar w:fldCharType="separate"/>
            </w:r>
            <w:r w:rsidR="00D3002D">
              <w:rPr>
                <w:b/>
                <w:bCs/>
                <w:sz w:val="16"/>
                <w:szCs w:val="16"/>
              </w:rPr>
              <w:t>2025</w:t>
            </w:r>
            <w:r w:rsidRPr="008B0FD3">
              <w:rPr>
                <w:b/>
                <w:bCs/>
                <w:sz w:val="16"/>
                <w:szCs w:val="16"/>
              </w:rPr>
              <w:fldChar w:fldCharType="end"/>
            </w:r>
          </w:p>
        </w:tc>
        <w:tc>
          <w:tcPr>
            <w:tcW w:w="964" w:type="dxa"/>
          </w:tcPr>
          <w:p w14:paraId="199B3D97" w14:textId="3C66BC42"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PY  \* MERGEFORMAT </w:instrText>
            </w:r>
            <w:r w:rsidRPr="008B0FD3">
              <w:rPr>
                <w:b/>
                <w:bCs/>
                <w:sz w:val="16"/>
                <w:szCs w:val="16"/>
              </w:rPr>
              <w:fldChar w:fldCharType="separate"/>
            </w:r>
            <w:r w:rsidR="00D3002D">
              <w:rPr>
                <w:b/>
                <w:bCs/>
                <w:sz w:val="16"/>
                <w:szCs w:val="16"/>
              </w:rPr>
              <w:t>2025</w:t>
            </w:r>
            <w:r w:rsidRPr="008B0FD3">
              <w:rPr>
                <w:b/>
                <w:bCs/>
                <w:sz w:val="16"/>
                <w:szCs w:val="16"/>
              </w:rPr>
              <w:fldChar w:fldCharType="end"/>
            </w:r>
          </w:p>
        </w:tc>
      </w:tr>
      <w:tr w:rsidR="00057984" w:rsidRPr="00981F4E" w14:paraId="60DE09A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941DB57" w14:textId="77777777" w:rsidR="00057984" w:rsidRPr="00C66DDD" w:rsidRDefault="00057984" w:rsidP="00B5592B">
            <w:pPr>
              <w:bidi w:val="0"/>
              <w:spacing w:after="0" w:line="240" w:lineRule="auto"/>
              <w:ind w:left="-57" w:right="-57"/>
              <w:jc w:val="right"/>
              <w:rPr>
                <w:rFonts w:ascii="Arial" w:hAnsi="Arial"/>
              </w:rPr>
            </w:pPr>
          </w:p>
        </w:tc>
        <w:tc>
          <w:tcPr>
            <w:tcW w:w="3289" w:type="dxa"/>
          </w:tcPr>
          <w:p w14:paraId="7E888120" w14:textId="77777777" w:rsidR="00057984" w:rsidRPr="008B0FD3" w:rsidRDefault="00057984" w:rsidP="00057984">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55CEB7BD" w14:textId="77777777" w:rsidR="00057984" w:rsidRPr="008B0FD3" w:rsidRDefault="00057984" w:rsidP="00057984">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6"/>
                <w:szCs w:val="16"/>
              </w:rPr>
            </w:pPr>
          </w:p>
        </w:tc>
        <w:tc>
          <w:tcPr>
            <w:tcW w:w="4820" w:type="dxa"/>
            <w:gridSpan w:val="5"/>
          </w:tcPr>
          <w:p w14:paraId="570E7652" w14:textId="7A58FAB7"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tl/>
              </w:rPr>
              <w:t>אלפי ש"ח</w:t>
            </w:r>
          </w:p>
        </w:tc>
      </w:tr>
      <w:tr w:rsidR="00057984" w:rsidRPr="00981F4E" w14:paraId="17CB238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A7A5ADD" w14:textId="77777777" w:rsidR="00057984" w:rsidRPr="00C66DDD" w:rsidRDefault="00057984" w:rsidP="00B5592B">
            <w:pPr>
              <w:bidi w:val="0"/>
              <w:spacing w:after="0" w:line="240" w:lineRule="auto"/>
              <w:ind w:left="-57" w:right="-57"/>
              <w:jc w:val="right"/>
              <w:rPr>
                <w:rFonts w:ascii="Arial" w:hAnsi="Arial"/>
              </w:rPr>
            </w:pPr>
          </w:p>
        </w:tc>
        <w:tc>
          <w:tcPr>
            <w:tcW w:w="3289" w:type="dxa"/>
          </w:tcPr>
          <w:p w14:paraId="72FCB4B0" w14:textId="77777777" w:rsidR="00057984" w:rsidRPr="008B0FD3" w:rsidRDefault="00057984" w:rsidP="00057984">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63ACAD0F" w14:textId="71C53C95" w:rsidR="00057984" w:rsidRPr="00057984" w:rsidRDefault="00057984" w:rsidP="000E74F2">
            <w:pPr>
              <w:pStyle w:val="a2"/>
              <w:keepNext w:val="0"/>
              <w:widowControl w:val="0"/>
              <w:pBdr>
                <w:bottom w:val="single" w:sz="4" w:space="1" w:color="auto"/>
              </w:pBdr>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b/>
                <w:bCs/>
                <w:sz w:val="16"/>
                <w:szCs w:val="16"/>
              </w:rPr>
            </w:pPr>
            <w:r w:rsidRPr="00057984">
              <w:rPr>
                <w:b/>
                <w:bCs/>
                <w:sz w:val="16"/>
                <w:szCs w:val="16"/>
                <w:rtl/>
                <w:lang w:val="en-US"/>
              </w:rPr>
              <w:t>ביאור</w:t>
            </w:r>
          </w:p>
        </w:tc>
        <w:tc>
          <w:tcPr>
            <w:tcW w:w="3856" w:type="dxa"/>
            <w:gridSpan w:val="4"/>
          </w:tcPr>
          <w:p w14:paraId="0399DE63" w14:textId="312C2A75" w:rsidR="00057984" w:rsidRPr="008B0FD3" w:rsidRDefault="00057984" w:rsidP="000E74F2">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tl/>
              </w:rPr>
              <w:t>בלתי מבוקר</w:t>
            </w:r>
          </w:p>
        </w:tc>
        <w:tc>
          <w:tcPr>
            <w:tcW w:w="964" w:type="dxa"/>
          </w:tcPr>
          <w:p w14:paraId="40F5264D" w14:textId="77777777" w:rsidR="00057984" w:rsidRPr="008B0FD3" w:rsidRDefault="00057984" w:rsidP="00057984">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15496B" w:rsidRPr="00981F4E" w14:paraId="6220C718"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1B8C14E" w14:textId="77777777" w:rsidR="0015496B" w:rsidRPr="00C66DDD" w:rsidRDefault="0015496B" w:rsidP="00B5592B">
            <w:pPr>
              <w:bidi w:val="0"/>
              <w:spacing w:after="0" w:line="240" w:lineRule="auto"/>
              <w:ind w:left="-57" w:right="-57"/>
              <w:jc w:val="right"/>
              <w:rPr>
                <w:rFonts w:ascii="Arial" w:hAnsi="Arial"/>
              </w:rPr>
            </w:pPr>
          </w:p>
        </w:tc>
        <w:tc>
          <w:tcPr>
            <w:tcW w:w="3289" w:type="dxa"/>
          </w:tcPr>
          <w:p w14:paraId="07DCA72E" w14:textId="77777777" w:rsidR="0015496B" w:rsidRPr="008B0FD3" w:rsidRDefault="0015496B" w:rsidP="00057984">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37063B05" w14:textId="77777777" w:rsidR="0015496B" w:rsidRPr="008B0FD3" w:rsidRDefault="0015496B" w:rsidP="00057984">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5130836" w14:textId="77777777" w:rsidR="0015496B" w:rsidRPr="008B0FD3" w:rsidRDefault="0015496B" w:rsidP="00057984">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62EA77B" w14:textId="77777777" w:rsidR="0015496B" w:rsidRPr="008B0FD3" w:rsidRDefault="0015496B" w:rsidP="00057984">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6DBE571" w14:textId="77777777" w:rsidR="0015496B" w:rsidRPr="008B0FD3" w:rsidRDefault="0015496B" w:rsidP="00057984">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CFDC5AA" w14:textId="77777777" w:rsidR="0015496B" w:rsidRPr="008B0FD3" w:rsidRDefault="0015496B" w:rsidP="00057984">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E94EBA3" w14:textId="77777777" w:rsidR="0015496B" w:rsidRPr="008B0FD3" w:rsidRDefault="0015496B" w:rsidP="00057984">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02203AE6"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44AE4DF"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483AFFF9" w14:textId="77777777" w:rsidR="00057984" w:rsidRPr="008B0FD3"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8B0FD3">
              <w:rPr>
                <w:sz w:val="16"/>
                <w:szCs w:val="16"/>
                <w:rtl/>
              </w:rPr>
              <w:t>הכנסות</w:t>
            </w:r>
            <w:bookmarkStart w:id="188" w:name="_Ref531876184"/>
            <w:r w:rsidRPr="008B0FD3">
              <w:rPr>
                <w:rStyle w:val="FootnoteReference"/>
                <w:sz w:val="16"/>
                <w:szCs w:val="16"/>
                <w:rtl/>
              </w:rPr>
              <w:footnoteReference w:id="37"/>
            </w:r>
            <w:bookmarkEnd w:id="188"/>
          </w:p>
        </w:tc>
        <w:tc>
          <w:tcPr>
            <w:tcW w:w="794" w:type="dxa"/>
          </w:tcPr>
          <w:p w14:paraId="1A7ADFCE" w14:textId="37C97CF2" w:rsidR="00057984" w:rsidRPr="00FD37E0" w:rsidRDefault="00057984" w:rsidP="000518BE">
            <w:pPr>
              <w:pStyle w:val="a2"/>
              <w:keepNext w:val="0"/>
              <w:widowControl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6"/>
                <w:szCs w:val="16"/>
                <w:rtl/>
                <w:lang w:val="en-US"/>
              </w:rPr>
            </w:pPr>
            <w:r w:rsidRPr="008B0FD3">
              <w:rPr>
                <w:sz w:val="16"/>
                <w:szCs w:val="16"/>
              </w:rPr>
              <w:fldChar w:fldCharType="begin" w:fldLock="1"/>
            </w:r>
            <w:r w:rsidRPr="008B0FD3">
              <w:rPr>
                <w:sz w:val="16"/>
                <w:szCs w:val="16"/>
                <w:rtl/>
              </w:rPr>
              <w:instrText xml:space="preserve"> </w:instrText>
            </w:r>
            <w:r w:rsidRPr="008B0FD3">
              <w:rPr>
                <w:sz w:val="16"/>
                <w:szCs w:val="16"/>
              </w:rPr>
              <w:instrText xml:space="preserve">REF _Ref6333448 \n \h  \* MERGEFORMAT </w:instrText>
            </w:r>
            <w:r w:rsidRPr="008B0FD3">
              <w:rPr>
                <w:sz w:val="16"/>
                <w:szCs w:val="16"/>
              </w:rPr>
            </w:r>
            <w:r w:rsidRPr="008B0FD3">
              <w:rPr>
                <w:sz w:val="16"/>
                <w:szCs w:val="16"/>
              </w:rPr>
              <w:fldChar w:fldCharType="separate"/>
            </w:r>
            <w:r w:rsidR="00D3002D">
              <w:rPr>
                <w:sz w:val="16"/>
                <w:szCs w:val="16"/>
                <w:cs/>
              </w:rPr>
              <w:t>‎</w:t>
            </w:r>
            <w:r w:rsidRPr="008B0FD3">
              <w:rPr>
                <w:sz w:val="16"/>
                <w:szCs w:val="16"/>
              </w:rPr>
              <w:fldChar w:fldCharType="end"/>
            </w:r>
            <w:r w:rsidR="000518BE">
              <w:rPr>
                <w:sz w:val="16"/>
                <w:szCs w:val="16"/>
                <w:rtl/>
                <w:lang w:val="en-US"/>
              </w:rPr>
              <w:fldChar w:fldCharType="begin" w:fldLock="1"/>
            </w:r>
            <w:r w:rsidR="000518BE">
              <w:rPr>
                <w:sz w:val="16"/>
                <w:szCs w:val="16"/>
                <w:rtl/>
                <w:lang w:val="en-US"/>
              </w:rPr>
              <w:instrText xml:space="preserve"> </w:instrText>
            </w:r>
            <w:r w:rsidR="000518BE">
              <w:rPr>
                <w:sz w:val="16"/>
                <w:szCs w:val="16"/>
                <w:lang w:val="en-US"/>
              </w:rPr>
              <w:instrText>REF</w:instrText>
            </w:r>
            <w:r w:rsidR="000518BE">
              <w:rPr>
                <w:sz w:val="16"/>
                <w:szCs w:val="16"/>
                <w:rtl/>
                <w:lang w:val="en-US"/>
              </w:rPr>
              <w:instrText xml:space="preserve"> _</w:instrText>
            </w:r>
            <w:r w:rsidR="000518BE">
              <w:rPr>
                <w:sz w:val="16"/>
                <w:szCs w:val="16"/>
                <w:lang w:val="en-US"/>
              </w:rPr>
              <w:instrText>Ref223533257 \n \h</w:instrText>
            </w:r>
            <w:r w:rsidR="000518BE">
              <w:rPr>
                <w:sz w:val="16"/>
                <w:szCs w:val="16"/>
                <w:rtl/>
                <w:lang w:val="en-US"/>
              </w:rPr>
              <w:instrText xml:space="preserve"> </w:instrText>
            </w:r>
            <w:r w:rsidR="000518BE">
              <w:rPr>
                <w:sz w:val="16"/>
                <w:szCs w:val="16"/>
                <w:rtl/>
                <w:lang w:val="en-US"/>
              </w:rPr>
            </w:r>
            <w:r w:rsidR="000518BE">
              <w:rPr>
                <w:sz w:val="16"/>
                <w:szCs w:val="16"/>
                <w:rtl/>
                <w:lang w:val="en-US"/>
              </w:rPr>
              <w:fldChar w:fldCharType="separate"/>
            </w:r>
            <w:r w:rsidR="00D3002D">
              <w:rPr>
                <w:sz w:val="16"/>
                <w:szCs w:val="16"/>
                <w:cs/>
                <w:lang w:val="en-US"/>
              </w:rPr>
              <w:t>‎</w:t>
            </w:r>
            <w:r w:rsidR="00D3002D">
              <w:rPr>
                <w:sz w:val="16"/>
                <w:szCs w:val="16"/>
                <w:lang w:val="en-US"/>
              </w:rPr>
              <w:t>5</w:t>
            </w:r>
            <w:r w:rsidR="000518BE">
              <w:rPr>
                <w:sz w:val="16"/>
                <w:szCs w:val="16"/>
                <w:rtl/>
                <w:lang w:val="en-US"/>
              </w:rPr>
              <w:fldChar w:fldCharType="end"/>
            </w:r>
          </w:p>
        </w:tc>
        <w:tc>
          <w:tcPr>
            <w:tcW w:w="964" w:type="dxa"/>
          </w:tcPr>
          <w:p w14:paraId="76E8AE5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775048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F3C002B"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BDF49E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0226241"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7CCD416A"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9803085"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35D2232E" w14:textId="5493A999"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 xml:space="preserve">עלות ההכנסות </w:t>
            </w:r>
            <w:r w:rsidRPr="00D25288">
              <w:rPr>
                <w:b/>
                <w:bCs/>
                <w:sz w:val="16"/>
                <w:szCs w:val="16"/>
                <w:rtl/>
              </w:rPr>
              <w:t>[</w:t>
            </w:r>
            <w:r w:rsidRPr="00D25288">
              <w:rPr>
                <w:sz w:val="16"/>
                <w:szCs w:val="16"/>
                <w:rtl/>
              </w:rPr>
              <w:t>לפני השפעת השינויים בשווי הוגן של נכסים ביולוגיים</w:t>
            </w:r>
            <w:bookmarkStart w:id="189" w:name="_Ref61537088"/>
            <w:r w:rsidRPr="00D25288">
              <w:rPr>
                <w:rStyle w:val="FootnoteReference"/>
                <w:sz w:val="16"/>
                <w:szCs w:val="16"/>
                <w:rtl/>
              </w:rPr>
              <w:footnoteReference w:id="38"/>
            </w:r>
            <w:bookmarkEnd w:id="189"/>
          </w:p>
        </w:tc>
        <w:tc>
          <w:tcPr>
            <w:tcW w:w="794" w:type="dxa"/>
          </w:tcPr>
          <w:p w14:paraId="599C636B"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5F9ED331"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B18D80A"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324DE49"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8706AAA"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BB8D4EB"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057984" w:rsidRPr="00981F4E" w14:paraId="42A9AA42"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9537E0F"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4317FDB6" w14:textId="6DD2C478" w:rsidR="00057984" w:rsidRPr="00F3087C" w:rsidRDefault="00057984" w:rsidP="00D3002D">
            <w:pPr>
              <w:pStyle w:val="1-B"/>
              <w:cnfStyle w:val="000000000000" w:firstRow="0" w:lastRow="0" w:firstColumn="0" w:lastColumn="0" w:oddVBand="0" w:evenVBand="0" w:oddHBand="0" w:evenHBand="0" w:firstRowFirstColumn="0" w:firstRowLastColumn="0" w:lastRowFirstColumn="0" w:lastRowLastColumn="0"/>
              <w:rPr>
                <w:sz w:val="16"/>
                <w:szCs w:val="16"/>
                <w:rtl/>
              </w:rPr>
            </w:pPr>
            <w:r w:rsidRPr="00F3087C">
              <w:rPr>
                <w:sz w:val="16"/>
                <w:szCs w:val="16"/>
                <w:rtl/>
              </w:rPr>
              <w:t>רווח גולמי לפני השפעת השינויים בשווי הוגן של נכסים ביולוגיים</w:t>
            </w:r>
            <w:r w:rsidRPr="00F3087C">
              <w:rPr>
                <w:b w:val="0"/>
                <w:bCs w:val="0"/>
                <w:sz w:val="16"/>
                <w:szCs w:val="16"/>
                <w:rtl/>
              </w:rPr>
              <w:fldChar w:fldCharType="begin" w:fldLock="1"/>
            </w:r>
            <w:r w:rsidRPr="00F3087C">
              <w:rPr>
                <w:b w:val="0"/>
                <w:bCs w:val="0"/>
                <w:sz w:val="16"/>
                <w:szCs w:val="16"/>
                <w:rtl/>
              </w:rPr>
              <w:instrText xml:space="preserve"> </w:instrText>
            </w:r>
            <w:r w:rsidRPr="00F3087C">
              <w:rPr>
                <w:b w:val="0"/>
                <w:bCs w:val="0"/>
                <w:sz w:val="16"/>
                <w:szCs w:val="16"/>
              </w:rPr>
              <w:instrText>NOTEREF</w:instrText>
            </w:r>
            <w:r w:rsidRPr="00F3087C">
              <w:rPr>
                <w:b w:val="0"/>
                <w:bCs w:val="0"/>
                <w:sz w:val="16"/>
                <w:szCs w:val="16"/>
                <w:rtl/>
              </w:rPr>
              <w:instrText xml:space="preserve"> _</w:instrText>
            </w:r>
            <w:r w:rsidRPr="00F3087C">
              <w:rPr>
                <w:b w:val="0"/>
                <w:bCs w:val="0"/>
                <w:sz w:val="16"/>
                <w:szCs w:val="16"/>
              </w:rPr>
              <w:instrText>Ref61537088 \f \h</w:instrText>
            </w:r>
            <w:r w:rsidRPr="00F3087C">
              <w:rPr>
                <w:b w:val="0"/>
                <w:bCs w:val="0"/>
                <w:sz w:val="16"/>
                <w:szCs w:val="16"/>
                <w:rtl/>
              </w:rPr>
              <w:instrText xml:space="preserve">  \* </w:instrText>
            </w:r>
            <w:r w:rsidRPr="00F3087C">
              <w:rPr>
                <w:b w:val="0"/>
                <w:bCs w:val="0"/>
                <w:sz w:val="16"/>
                <w:szCs w:val="16"/>
              </w:rPr>
              <w:instrText>MERGEFORMAT</w:instrText>
            </w:r>
            <w:r w:rsidRPr="00F3087C">
              <w:rPr>
                <w:b w:val="0"/>
                <w:bCs w:val="0"/>
                <w:sz w:val="16"/>
                <w:szCs w:val="16"/>
                <w:rtl/>
              </w:rPr>
              <w:instrText xml:space="preserve"> </w:instrText>
            </w:r>
            <w:r w:rsidRPr="00F3087C">
              <w:rPr>
                <w:b w:val="0"/>
                <w:bCs w:val="0"/>
                <w:sz w:val="16"/>
                <w:szCs w:val="16"/>
                <w:rtl/>
              </w:rPr>
            </w:r>
            <w:r w:rsidRPr="00F3087C">
              <w:rPr>
                <w:b w:val="0"/>
                <w:bCs w:val="0"/>
                <w:sz w:val="16"/>
                <w:szCs w:val="16"/>
                <w:rtl/>
              </w:rPr>
              <w:fldChar w:fldCharType="separate"/>
            </w:r>
            <w:r w:rsidR="00D3002D" w:rsidRPr="00D3002D">
              <w:rPr>
                <w:rStyle w:val="FootnoteReference"/>
                <w:b w:val="0"/>
                <w:bCs w:val="0"/>
                <w:sz w:val="16"/>
                <w:szCs w:val="16"/>
                <w:rtl/>
              </w:rPr>
              <w:t>37</w:t>
            </w:r>
            <w:r w:rsidRPr="00F3087C">
              <w:rPr>
                <w:b w:val="0"/>
                <w:bCs w:val="0"/>
                <w:sz w:val="16"/>
                <w:szCs w:val="16"/>
                <w:rtl/>
              </w:rPr>
              <w:fldChar w:fldCharType="end"/>
            </w:r>
          </w:p>
        </w:tc>
        <w:tc>
          <w:tcPr>
            <w:tcW w:w="794" w:type="dxa"/>
          </w:tcPr>
          <w:p w14:paraId="0A6CF70D"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14E6F9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91B9A5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2FDEFEE"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2EA2087"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AEEB52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15C027FE"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1F58C2F"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440F9142" w14:textId="1BBF863F" w:rsidR="00057984" w:rsidRPr="00D25288" w:rsidRDefault="00057984"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סך השינויים בשווי הוגן של נכסים ביולוגיים</w:t>
            </w:r>
            <w:r w:rsidRPr="00D25288">
              <w:rPr>
                <w:sz w:val="16"/>
                <w:szCs w:val="16"/>
                <w:rtl/>
              </w:rPr>
              <w:fldChar w:fldCharType="begin" w:fldLock="1"/>
            </w:r>
            <w:r w:rsidRPr="00D25288">
              <w:rPr>
                <w:sz w:val="16"/>
                <w:szCs w:val="16"/>
                <w:rtl/>
              </w:rPr>
              <w:instrText xml:space="preserve"> </w:instrText>
            </w:r>
            <w:r w:rsidRPr="00D25288">
              <w:rPr>
                <w:sz w:val="16"/>
                <w:szCs w:val="16"/>
              </w:rPr>
              <w:instrText>NOTEREF</w:instrText>
            </w:r>
            <w:r w:rsidRPr="00D25288">
              <w:rPr>
                <w:sz w:val="16"/>
                <w:szCs w:val="16"/>
                <w:rtl/>
              </w:rPr>
              <w:instrText xml:space="preserve"> _</w:instrText>
            </w:r>
            <w:r w:rsidRPr="00D25288">
              <w:rPr>
                <w:sz w:val="16"/>
                <w:szCs w:val="16"/>
              </w:rPr>
              <w:instrText>Ref61537088 \f \h</w:instrText>
            </w:r>
            <w:r w:rsidRPr="00D25288">
              <w:rPr>
                <w:sz w:val="16"/>
                <w:szCs w:val="16"/>
                <w:rtl/>
              </w:rPr>
              <w:instrText xml:space="preserve">  \* </w:instrText>
            </w:r>
            <w:r w:rsidRPr="00D25288">
              <w:rPr>
                <w:sz w:val="16"/>
                <w:szCs w:val="16"/>
              </w:rPr>
              <w:instrText>MERGEFORMAT</w:instrText>
            </w:r>
            <w:r w:rsidRPr="00D25288">
              <w:rPr>
                <w:sz w:val="16"/>
                <w:szCs w:val="16"/>
                <w:rtl/>
              </w:rPr>
              <w:instrText xml:space="preserve"> </w:instrText>
            </w:r>
            <w:r w:rsidRPr="00D25288">
              <w:rPr>
                <w:sz w:val="16"/>
                <w:szCs w:val="16"/>
                <w:rtl/>
              </w:rPr>
            </w:r>
            <w:r w:rsidRPr="00D25288">
              <w:rPr>
                <w:sz w:val="16"/>
                <w:szCs w:val="16"/>
                <w:rtl/>
              </w:rPr>
              <w:fldChar w:fldCharType="separate"/>
            </w:r>
            <w:r w:rsidR="00D3002D" w:rsidRPr="00D3002D">
              <w:rPr>
                <w:rStyle w:val="FootnoteReference"/>
                <w:sz w:val="16"/>
                <w:szCs w:val="16"/>
                <w:rtl/>
              </w:rPr>
              <w:t>37</w:t>
            </w:r>
            <w:r w:rsidRPr="00D25288">
              <w:rPr>
                <w:sz w:val="16"/>
                <w:szCs w:val="16"/>
                <w:rtl/>
              </w:rPr>
              <w:fldChar w:fldCharType="end"/>
            </w:r>
          </w:p>
        </w:tc>
        <w:tc>
          <w:tcPr>
            <w:tcW w:w="794" w:type="dxa"/>
          </w:tcPr>
          <w:p w14:paraId="244474EF"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146CB24" w14:textId="77777777" w:rsidR="00057984" w:rsidRPr="008B0FD3" w:rsidRDefault="00057984" w:rsidP="00057984">
            <w:pPr>
              <w:widowControl w:val="0"/>
              <w:tabs>
                <w:tab w:val="clear" w:pos="180"/>
                <w:tab w:val="clear" w:pos="360"/>
                <w:tab w:val="clear" w:pos="540"/>
              </w:tabs>
              <w:bidi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3EC078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0E8E190"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1223B44"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9484D0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6C6BE067"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7CAE6F6" w14:textId="77777777" w:rsidR="00057984" w:rsidRPr="00C66DDD" w:rsidRDefault="00057984" w:rsidP="00B5592B">
            <w:pPr>
              <w:bidi w:val="0"/>
              <w:spacing w:after="0" w:line="240" w:lineRule="auto"/>
              <w:ind w:left="-57" w:right="-57"/>
              <w:contextualSpacing w:val="0"/>
              <w:jc w:val="right"/>
              <w:rPr>
                <w:rFonts w:ascii="Arial" w:hAnsi="Arial"/>
                <w:rtl/>
              </w:rPr>
            </w:pPr>
          </w:p>
        </w:tc>
        <w:tc>
          <w:tcPr>
            <w:tcW w:w="3289" w:type="dxa"/>
          </w:tcPr>
          <w:p w14:paraId="0E0B1AE0" w14:textId="672A902B" w:rsidR="00057984" w:rsidRPr="00D25288" w:rsidRDefault="00057984"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שינויי שווי הוגן של נכסים ביולוגיים שמומשו</w:t>
            </w:r>
            <w:r w:rsidRPr="00D25288">
              <w:rPr>
                <w:b/>
                <w:bCs/>
                <w:sz w:val="16"/>
                <w:szCs w:val="16"/>
                <w:rtl/>
              </w:rPr>
              <w:fldChar w:fldCharType="begin" w:fldLock="1"/>
            </w:r>
            <w:r w:rsidRPr="00D25288">
              <w:rPr>
                <w:b/>
                <w:bCs/>
                <w:sz w:val="16"/>
                <w:szCs w:val="16"/>
                <w:rtl/>
              </w:rPr>
              <w:instrText xml:space="preserve"> </w:instrText>
            </w:r>
            <w:r w:rsidRPr="00D25288">
              <w:rPr>
                <w:b/>
                <w:bCs/>
                <w:sz w:val="16"/>
                <w:szCs w:val="16"/>
              </w:rPr>
              <w:instrText>NOTEREF</w:instrText>
            </w:r>
            <w:r w:rsidRPr="00D25288">
              <w:rPr>
                <w:b/>
                <w:bCs/>
                <w:sz w:val="16"/>
                <w:szCs w:val="16"/>
                <w:rtl/>
              </w:rPr>
              <w:instrText xml:space="preserve"> _</w:instrText>
            </w:r>
            <w:r w:rsidRPr="00D25288">
              <w:rPr>
                <w:b/>
                <w:bCs/>
                <w:sz w:val="16"/>
                <w:szCs w:val="16"/>
              </w:rPr>
              <w:instrText>Ref61537088 \f \h</w:instrText>
            </w:r>
            <w:r w:rsidRPr="00D25288">
              <w:rPr>
                <w:b/>
                <w:bCs/>
                <w:sz w:val="16"/>
                <w:szCs w:val="16"/>
                <w:rtl/>
              </w:rPr>
              <w:instrText xml:space="preserve">  \* </w:instrText>
            </w:r>
            <w:r w:rsidRPr="00D25288">
              <w:rPr>
                <w:b/>
                <w:bCs/>
                <w:sz w:val="16"/>
                <w:szCs w:val="16"/>
              </w:rPr>
              <w:instrText>MERGEFORMAT</w:instrText>
            </w:r>
            <w:r w:rsidRPr="00D25288">
              <w:rPr>
                <w:b/>
                <w:bCs/>
                <w:sz w:val="16"/>
                <w:szCs w:val="16"/>
                <w:rtl/>
              </w:rPr>
              <w:instrText xml:space="preserve"> </w:instrText>
            </w:r>
            <w:r w:rsidRPr="00D25288">
              <w:rPr>
                <w:b/>
                <w:bCs/>
                <w:sz w:val="16"/>
                <w:szCs w:val="16"/>
                <w:rtl/>
              </w:rPr>
            </w:r>
            <w:r w:rsidRPr="00D25288">
              <w:rPr>
                <w:b/>
                <w:bCs/>
                <w:sz w:val="16"/>
                <w:szCs w:val="16"/>
                <w:rtl/>
              </w:rPr>
              <w:fldChar w:fldCharType="separate"/>
            </w:r>
            <w:r w:rsidR="00D3002D" w:rsidRPr="00D3002D">
              <w:rPr>
                <w:rStyle w:val="FootnoteReference"/>
                <w:sz w:val="16"/>
                <w:szCs w:val="16"/>
                <w:rtl/>
              </w:rPr>
              <w:t>37</w:t>
            </w:r>
            <w:r w:rsidRPr="00D25288">
              <w:rPr>
                <w:b/>
                <w:bCs/>
                <w:sz w:val="16"/>
                <w:szCs w:val="16"/>
                <w:rtl/>
              </w:rPr>
              <w:fldChar w:fldCharType="end"/>
            </w:r>
            <w:r w:rsidRPr="00D25288">
              <w:rPr>
                <w:b/>
                <w:bCs/>
                <w:sz w:val="16"/>
                <w:szCs w:val="16"/>
                <w:rtl/>
              </w:rPr>
              <w:t>]</w:t>
            </w:r>
          </w:p>
        </w:tc>
        <w:tc>
          <w:tcPr>
            <w:tcW w:w="794" w:type="dxa"/>
          </w:tcPr>
          <w:p w14:paraId="5B12BCFE"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highlight w:val="yellow"/>
                <w:rtl/>
              </w:rPr>
            </w:pPr>
          </w:p>
        </w:tc>
        <w:tc>
          <w:tcPr>
            <w:tcW w:w="964" w:type="dxa"/>
          </w:tcPr>
          <w:p w14:paraId="78E95042" w14:textId="77777777" w:rsidR="00057984" w:rsidRPr="008B0FD3" w:rsidRDefault="00057984" w:rsidP="00057984">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highlight w:val="yellow"/>
                <w:rtl/>
              </w:rPr>
            </w:pPr>
          </w:p>
        </w:tc>
        <w:tc>
          <w:tcPr>
            <w:tcW w:w="964" w:type="dxa"/>
          </w:tcPr>
          <w:p w14:paraId="29B8FB13" w14:textId="77777777" w:rsidR="00057984" w:rsidRPr="008B0FD3" w:rsidRDefault="00057984" w:rsidP="00057984">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highlight w:val="yellow"/>
                <w:rtl/>
              </w:rPr>
            </w:pPr>
          </w:p>
        </w:tc>
        <w:tc>
          <w:tcPr>
            <w:tcW w:w="964" w:type="dxa"/>
          </w:tcPr>
          <w:p w14:paraId="3884CE8F" w14:textId="77777777" w:rsidR="00057984" w:rsidRPr="008B0FD3" w:rsidRDefault="00057984" w:rsidP="00057984">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highlight w:val="yellow"/>
                <w:rtl/>
              </w:rPr>
            </w:pPr>
          </w:p>
        </w:tc>
        <w:tc>
          <w:tcPr>
            <w:tcW w:w="964" w:type="dxa"/>
          </w:tcPr>
          <w:p w14:paraId="59F528CD" w14:textId="77777777" w:rsidR="00057984" w:rsidRPr="008B0FD3" w:rsidRDefault="00057984" w:rsidP="00057984">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highlight w:val="yellow"/>
                <w:rtl/>
              </w:rPr>
            </w:pPr>
          </w:p>
        </w:tc>
        <w:tc>
          <w:tcPr>
            <w:tcW w:w="964" w:type="dxa"/>
          </w:tcPr>
          <w:p w14:paraId="2D2B2D0C" w14:textId="77777777" w:rsidR="00057984" w:rsidRPr="008B0FD3" w:rsidRDefault="00057984" w:rsidP="00057984">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highlight w:val="yellow"/>
                <w:rtl/>
              </w:rPr>
            </w:pPr>
          </w:p>
        </w:tc>
      </w:tr>
      <w:tr w:rsidR="00057984" w:rsidRPr="00981F4E" w14:paraId="1CA127EF"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18CAE5B" w14:textId="77777777" w:rsidR="00057984" w:rsidRPr="00C66DDD" w:rsidRDefault="00057984" w:rsidP="00B5592B">
            <w:pPr>
              <w:bidi w:val="0"/>
              <w:spacing w:after="0" w:line="240" w:lineRule="auto"/>
              <w:ind w:left="-57" w:right="-57"/>
              <w:contextualSpacing w:val="0"/>
              <w:jc w:val="right"/>
              <w:rPr>
                <w:rFonts w:ascii="Arial" w:hAnsi="Arial"/>
                <w:rtl/>
              </w:rPr>
            </w:pPr>
          </w:p>
        </w:tc>
        <w:tc>
          <w:tcPr>
            <w:tcW w:w="3289" w:type="dxa"/>
          </w:tcPr>
          <w:p w14:paraId="0D0991EF" w14:textId="77777777" w:rsidR="00057984" w:rsidRPr="00D25288" w:rsidRDefault="00057984" w:rsidP="00057984">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 גולמי</w:t>
            </w:r>
          </w:p>
        </w:tc>
        <w:tc>
          <w:tcPr>
            <w:tcW w:w="794" w:type="dxa"/>
          </w:tcPr>
          <w:p w14:paraId="43302C22"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A19DD12" w14:textId="77777777" w:rsidR="00057984" w:rsidRPr="008B0FD3" w:rsidRDefault="00057984" w:rsidP="00057984">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D42CD10" w14:textId="77777777" w:rsidR="00057984" w:rsidRPr="008B0FD3" w:rsidRDefault="00057984" w:rsidP="00057984">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6C1AA44" w14:textId="77777777" w:rsidR="00057984" w:rsidRPr="008B0FD3" w:rsidRDefault="00057984" w:rsidP="00057984">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EADC92C" w14:textId="77777777" w:rsidR="00057984" w:rsidRPr="008B0FD3" w:rsidRDefault="00057984" w:rsidP="00057984">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C0B67FD" w14:textId="77777777" w:rsidR="00057984" w:rsidRPr="008B0FD3" w:rsidRDefault="00057984" w:rsidP="00057984">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r>
      <w:tr w:rsidR="00057984" w:rsidRPr="00981F4E" w14:paraId="65DED96A"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D85B930"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3E1E5D93"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עליית (ירידת) ערך שווי הוגן נדל"ן להשקעה</w:t>
            </w:r>
          </w:p>
        </w:tc>
        <w:tc>
          <w:tcPr>
            <w:tcW w:w="794" w:type="dxa"/>
          </w:tcPr>
          <w:p w14:paraId="2DF8A30D"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693EA9D"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39C480C"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D84EB5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F4579E4"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762017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3F0FF816"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147B7A3"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275CB2EC"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הוצאות מחקר ופיתוח</w:t>
            </w:r>
          </w:p>
        </w:tc>
        <w:tc>
          <w:tcPr>
            <w:tcW w:w="794" w:type="dxa"/>
          </w:tcPr>
          <w:p w14:paraId="2A48BEE2"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3CFB1F4"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1EAACEB"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2F86D9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F9118DD"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C73BC6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5E85A021"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2AD4C11"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2D4C0D7B"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הוצאות מכירה ושיווק</w:t>
            </w:r>
          </w:p>
        </w:tc>
        <w:tc>
          <w:tcPr>
            <w:tcW w:w="794" w:type="dxa"/>
          </w:tcPr>
          <w:p w14:paraId="59ADF156"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01105F4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C2454B3"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8D2476C"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60ACAE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717FE5B"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0BBF12CD"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75CFF3C"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55B87431"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הוצאות הנהלה וכלליות</w:t>
            </w:r>
          </w:p>
        </w:tc>
        <w:tc>
          <w:tcPr>
            <w:tcW w:w="794" w:type="dxa"/>
          </w:tcPr>
          <w:p w14:paraId="204E5C03"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92C9B41"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F4D0759"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91FA931"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EAA77B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CBEB8A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34A2443A"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C40E910"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2139D332" w14:textId="56A22A7E"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הפסדים (ביטול הפסדים) מירידת ערך לקוחות ונכסים בגין חוזים עם לקוחות</w:t>
            </w:r>
          </w:p>
        </w:tc>
        <w:tc>
          <w:tcPr>
            <w:tcW w:w="794" w:type="dxa"/>
          </w:tcPr>
          <w:p w14:paraId="4267EA79"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79AFE79"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0212B9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3932711"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F4E626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D2236E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5F936BC7"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020231C"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7BEFD24B"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הכנסות אחרות</w:t>
            </w:r>
            <w:bookmarkStart w:id="190" w:name="_Ref534283731"/>
            <w:r w:rsidRPr="00D25288">
              <w:rPr>
                <w:rStyle w:val="FootnoteReference"/>
                <w:sz w:val="16"/>
                <w:szCs w:val="16"/>
                <w:rtl/>
              </w:rPr>
              <w:footnoteReference w:id="39"/>
            </w:r>
            <w:bookmarkEnd w:id="190"/>
          </w:p>
        </w:tc>
        <w:tc>
          <w:tcPr>
            <w:tcW w:w="794" w:type="dxa"/>
          </w:tcPr>
          <w:p w14:paraId="3A638161"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6674314"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2850BC4"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5212C3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4A9A41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B0951C9"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592F8559"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59A9087"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05A75FB7" w14:textId="2CD81A34" w:rsidR="00057984" w:rsidRPr="00D25288" w:rsidRDefault="00057984"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הוצאות אחרות</w:t>
            </w:r>
            <w:r w:rsidRPr="00D25288">
              <w:rPr>
                <w:rStyle w:val="EndnoteReference"/>
                <w:sz w:val="16"/>
                <w:szCs w:val="16"/>
                <w:rtl/>
              </w:rPr>
              <w:fldChar w:fldCharType="begin" w:fldLock="1"/>
            </w:r>
            <w:r w:rsidRPr="00D25288">
              <w:rPr>
                <w:rStyle w:val="EndnoteReference"/>
                <w:sz w:val="16"/>
                <w:szCs w:val="16"/>
                <w:rtl/>
              </w:rPr>
              <w:instrText xml:space="preserve"> </w:instrText>
            </w:r>
            <w:r w:rsidRPr="00D25288">
              <w:rPr>
                <w:rStyle w:val="EndnoteReference"/>
                <w:sz w:val="16"/>
                <w:szCs w:val="16"/>
              </w:rPr>
              <w:instrText>NOTEREF  _Ref534283731 \f \h  \* MERGEFORMAT</w:instrText>
            </w:r>
            <w:r w:rsidRPr="00D25288">
              <w:rPr>
                <w:rStyle w:val="EndnoteReference"/>
                <w:sz w:val="16"/>
                <w:szCs w:val="16"/>
                <w:rtl/>
              </w:rPr>
              <w:instrText xml:space="preserve"> </w:instrText>
            </w:r>
            <w:r w:rsidRPr="00D25288">
              <w:rPr>
                <w:rStyle w:val="EndnoteReference"/>
                <w:sz w:val="16"/>
                <w:szCs w:val="16"/>
                <w:rtl/>
              </w:rPr>
            </w:r>
            <w:r w:rsidRPr="00D25288">
              <w:rPr>
                <w:rStyle w:val="EndnoteReference"/>
                <w:sz w:val="16"/>
                <w:szCs w:val="16"/>
                <w:rtl/>
              </w:rPr>
              <w:fldChar w:fldCharType="separate"/>
            </w:r>
            <w:r w:rsidR="00D3002D" w:rsidRPr="00D3002D">
              <w:rPr>
                <w:rStyle w:val="FootnoteReference"/>
                <w:sz w:val="16"/>
                <w:szCs w:val="16"/>
                <w:rtl/>
              </w:rPr>
              <w:t>38</w:t>
            </w:r>
            <w:r w:rsidRPr="00D25288">
              <w:rPr>
                <w:rStyle w:val="EndnoteReference"/>
                <w:sz w:val="16"/>
                <w:szCs w:val="16"/>
                <w:rtl/>
              </w:rPr>
              <w:fldChar w:fldCharType="end"/>
            </w:r>
          </w:p>
        </w:tc>
        <w:tc>
          <w:tcPr>
            <w:tcW w:w="794" w:type="dxa"/>
          </w:tcPr>
          <w:p w14:paraId="010FACB3"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516111DD"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3F72607"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B7A983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92E15E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80B00ED"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1A926978"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F1B8DEA"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2F1FF0AC" w14:textId="24A3265D" w:rsidR="00057984" w:rsidRPr="00D25288" w:rsidRDefault="00057984"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 (הפסד) הון ממימוש רכוש קבוע</w:t>
            </w:r>
            <w:r w:rsidRPr="00D25288">
              <w:rPr>
                <w:rStyle w:val="EndnoteReference"/>
                <w:sz w:val="16"/>
                <w:szCs w:val="16"/>
                <w:rtl/>
              </w:rPr>
              <w:fldChar w:fldCharType="begin" w:fldLock="1"/>
            </w:r>
            <w:r w:rsidRPr="00D25288">
              <w:rPr>
                <w:rStyle w:val="EndnoteReference"/>
                <w:sz w:val="16"/>
                <w:szCs w:val="16"/>
                <w:rtl/>
              </w:rPr>
              <w:instrText xml:space="preserve"> </w:instrText>
            </w:r>
            <w:r w:rsidRPr="00D25288">
              <w:rPr>
                <w:rStyle w:val="EndnoteReference"/>
                <w:sz w:val="16"/>
                <w:szCs w:val="16"/>
              </w:rPr>
              <w:instrText>NOTEREF  _Ref534283731 \f \h  \* MERGEFORMAT</w:instrText>
            </w:r>
            <w:r w:rsidRPr="00D25288">
              <w:rPr>
                <w:rStyle w:val="EndnoteReference"/>
                <w:sz w:val="16"/>
                <w:szCs w:val="16"/>
                <w:rtl/>
              </w:rPr>
              <w:instrText xml:space="preserve"> </w:instrText>
            </w:r>
            <w:r w:rsidRPr="00D25288">
              <w:rPr>
                <w:rStyle w:val="EndnoteReference"/>
                <w:sz w:val="16"/>
                <w:szCs w:val="16"/>
                <w:rtl/>
              </w:rPr>
            </w:r>
            <w:r w:rsidRPr="00D25288">
              <w:rPr>
                <w:rStyle w:val="EndnoteReference"/>
                <w:sz w:val="16"/>
                <w:szCs w:val="16"/>
                <w:rtl/>
              </w:rPr>
              <w:fldChar w:fldCharType="separate"/>
            </w:r>
            <w:r w:rsidR="00D3002D" w:rsidRPr="00D3002D">
              <w:rPr>
                <w:rStyle w:val="FootnoteReference"/>
                <w:sz w:val="16"/>
                <w:szCs w:val="16"/>
                <w:rtl/>
              </w:rPr>
              <w:t>38</w:t>
            </w:r>
            <w:r w:rsidRPr="00D25288">
              <w:rPr>
                <w:rStyle w:val="EndnoteReference"/>
                <w:sz w:val="16"/>
                <w:szCs w:val="16"/>
                <w:rtl/>
              </w:rPr>
              <w:fldChar w:fldCharType="end"/>
            </w:r>
          </w:p>
        </w:tc>
        <w:tc>
          <w:tcPr>
            <w:tcW w:w="794" w:type="dxa"/>
          </w:tcPr>
          <w:p w14:paraId="7760C5D5"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569263EE"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9107C80"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18850894"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2A6D395"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150FCF5A"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057984" w:rsidRPr="00981F4E" w14:paraId="27A20180"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DE4D5CA"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4EEAA53C" w14:textId="77777777" w:rsidR="00057984" w:rsidRPr="00D25288" w:rsidRDefault="00057984" w:rsidP="00057984">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 (הפסד) מפעולות רגילות</w:t>
            </w:r>
          </w:p>
        </w:tc>
        <w:tc>
          <w:tcPr>
            <w:tcW w:w="794" w:type="dxa"/>
          </w:tcPr>
          <w:p w14:paraId="1AD1DC92"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0007847D"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B7272C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0A9D4B9"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E52868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F01157C"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0AC3AAD0"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D2061F8"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2E5B3219"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הכנסות מימון</w:t>
            </w:r>
            <w:r w:rsidRPr="00D25288">
              <w:rPr>
                <w:rStyle w:val="FootnoteReference"/>
                <w:sz w:val="16"/>
                <w:szCs w:val="16"/>
                <w:rtl/>
              </w:rPr>
              <w:footnoteReference w:id="40"/>
            </w:r>
          </w:p>
        </w:tc>
        <w:tc>
          <w:tcPr>
            <w:tcW w:w="794" w:type="dxa"/>
          </w:tcPr>
          <w:p w14:paraId="7B9DBC19"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D46152C"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4A7303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CF0C7B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C2A208E"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72FAB19"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07EE62E3"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F7CA10B"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3B3ACE4E" w14:textId="3D62842E"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הוצאות מימון</w:t>
            </w:r>
          </w:p>
        </w:tc>
        <w:tc>
          <w:tcPr>
            <w:tcW w:w="794" w:type="dxa"/>
          </w:tcPr>
          <w:p w14:paraId="5A095FB9"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4AA30CC"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01ECDDE"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8CC6343"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408E23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3DB879D"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392E2801"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F545190"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40C9FCDF" w14:textId="3132B95E" w:rsidR="00057984" w:rsidRPr="00D25288" w:rsidRDefault="00057984" w:rsidP="001A680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הפסדים (ביטול הפסדים) מירידת ערך נכסים פיננסיים</w:t>
            </w:r>
          </w:p>
        </w:tc>
        <w:tc>
          <w:tcPr>
            <w:tcW w:w="794" w:type="dxa"/>
          </w:tcPr>
          <w:p w14:paraId="1FF6BEA5"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57FC8C4B"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E9EF69C"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3677E97"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470180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B55E48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3C146A31"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AC170FA"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2A17ECA8"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רווחים (הפסדים) מגריעת נכסים פיננסיים שנמדדו בעלות מופחתת</w:t>
            </w:r>
            <w:r w:rsidRPr="00D25288">
              <w:rPr>
                <w:rStyle w:val="FootnoteReference"/>
                <w:sz w:val="16"/>
                <w:szCs w:val="16"/>
                <w:rtl/>
              </w:rPr>
              <w:footnoteReference w:id="41"/>
            </w:r>
          </w:p>
        </w:tc>
        <w:tc>
          <w:tcPr>
            <w:tcW w:w="794" w:type="dxa"/>
          </w:tcPr>
          <w:p w14:paraId="72DEA798"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2D065C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FDCA0E9"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E15F7E3"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BD3B960"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47B5FB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0C9D7E54"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63AAAF2"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43BCFB40"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רווחים (הפסדים) מסיווג מחדש של נכסים פיננסיים מעלות מופחתת לשווי הוגן דרך רווח או הפסד</w:t>
            </w:r>
          </w:p>
        </w:tc>
        <w:tc>
          <w:tcPr>
            <w:tcW w:w="794" w:type="dxa"/>
          </w:tcPr>
          <w:p w14:paraId="43FFB179"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348460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6B33091"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35B0317"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592701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DE2B097"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2CB4CC0A"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1041E75"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66111BFC"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רווחים (הפסדים) מסיווג מחדש של נכסים פיננסיים משווי הוגן דרך רווח כולל אחר לשווי הוגן דרך רווח או הפסד</w:t>
            </w:r>
          </w:p>
        </w:tc>
        <w:tc>
          <w:tcPr>
            <w:tcW w:w="794" w:type="dxa"/>
          </w:tcPr>
          <w:p w14:paraId="396B7634"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AA272B1"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516ED47"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B99BC1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3D1D5F0"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4091D4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497E2602"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F046BA8"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57A2E592"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רווחים (הפסדים) אחרים ממימון</w:t>
            </w:r>
            <w:r w:rsidRPr="00D25288">
              <w:rPr>
                <w:rStyle w:val="FootnoteReference"/>
                <w:sz w:val="16"/>
                <w:szCs w:val="16"/>
                <w:rtl/>
              </w:rPr>
              <w:footnoteReference w:id="42"/>
            </w:r>
          </w:p>
        </w:tc>
        <w:tc>
          <w:tcPr>
            <w:tcW w:w="794" w:type="dxa"/>
          </w:tcPr>
          <w:p w14:paraId="1F4DEE34"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0BB8046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D8DB02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FAB554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AF37CD4"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A08AA6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083329A1"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784E67C"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108AC8AA" w14:textId="0775B1CE"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 xml:space="preserve">חלק החברה ברווחי (בהפסדי) חברות המטופלות לפי שיטת השווי </w:t>
            </w:r>
            <w:r w:rsidRPr="008F06CB">
              <w:rPr>
                <w:sz w:val="16"/>
                <w:szCs w:val="16"/>
                <w:rtl/>
              </w:rPr>
              <w:t>המאזני</w:t>
            </w:r>
            <w:r w:rsidRPr="00D25288">
              <w:rPr>
                <w:rStyle w:val="FootnoteReference"/>
                <w:sz w:val="16"/>
                <w:szCs w:val="16"/>
                <w:rtl/>
              </w:rPr>
              <w:footnoteReference w:id="43"/>
            </w:r>
          </w:p>
        </w:tc>
        <w:tc>
          <w:tcPr>
            <w:tcW w:w="794" w:type="dxa"/>
          </w:tcPr>
          <w:p w14:paraId="3740DC47"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E4F6450"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6C826B4"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781B8D5"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69C9D5F"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14DFEC1"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057984" w:rsidRPr="00981F4E" w14:paraId="4B3EB74D"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DD0AE1A"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39B3E028" w14:textId="77777777" w:rsidR="00057984" w:rsidRPr="00D25288" w:rsidRDefault="00057984" w:rsidP="00057984">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 xml:space="preserve">רווח (הפסד) לפני ניכוי </w:t>
            </w:r>
            <w:proofErr w:type="spellStart"/>
            <w:r w:rsidRPr="00D25288">
              <w:rPr>
                <w:sz w:val="16"/>
                <w:szCs w:val="16"/>
                <w:rtl/>
              </w:rPr>
              <w:t>מסים</w:t>
            </w:r>
            <w:proofErr w:type="spellEnd"/>
            <w:r w:rsidRPr="00D25288">
              <w:rPr>
                <w:sz w:val="16"/>
                <w:szCs w:val="16"/>
                <w:rtl/>
              </w:rPr>
              <w:t xml:space="preserve"> על ההכנסה</w:t>
            </w:r>
          </w:p>
        </w:tc>
        <w:tc>
          <w:tcPr>
            <w:tcW w:w="794" w:type="dxa"/>
          </w:tcPr>
          <w:p w14:paraId="44AB27A9"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51D6305"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36CB4DA"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C62B063"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115B1B6"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84F74BF"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756C1FD7"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00ADEBD"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7C0FC35C" w14:textId="77777777"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roofErr w:type="spellStart"/>
            <w:r w:rsidRPr="00D25288">
              <w:rPr>
                <w:sz w:val="16"/>
                <w:szCs w:val="16"/>
                <w:rtl/>
              </w:rPr>
              <w:t>מסים</w:t>
            </w:r>
            <w:proofErr w:type="spellEnd"/>
            <w:r w:rsidRPr="00D25288">
              <w:rPr>
                <w:sz w:val="16"/>
                <w:szCs w:val="16"/>
                <w:rtl/>
              </w:rPr>
              <w:t xml:space="preserve"> על ההכנסה</w:t>
            </w:r>
          </w:p>
        </w:tc>
        <w:tc>
          <w:tcPr>
            <w:tcW w:w="794" w:type="dxa"/>
          </w:tcPr>
          <w:p w14:paraId="03C6A44D"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699C575"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4390F25"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1C06B8D0"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8ECCA25"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F13CB54"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057984" w:rsidRPr="00981F4E" w14:paraId="5C8DD29F"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00E8280"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57B14B08" w14:textId="77777777" w:rsidR="00057984" w:rsidRPr="00D25288" w:rsidRDefault="00057984" w:rsidP="00057984">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 (הפסד) מפעילויות נמשכות</w:t>
            </w:r>
          </w:p>
        </w:tc>
        <w:tc>
          <w:tcPr>
            <w:tcW w:w="794" w:type="dxa"/>
          </w:tcPr>
          <w:p w14:paraId="47984646"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7CCD980"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8C0D6D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8FE0F8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5A694B2"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2A344A8" w14:textId="77777777" w:rsidR="00057984" w:rsidRPr="008B0FD3" w:rsidRDefault="00057984" w:rsidP="00057984">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057984" w:rsidRPr="00981F4E" w14:paraId="1252286B"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7D605B0"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78A5084D" w14:textId="4932DE30" w:rsidR="00057984" w:rsidRPr="00D25288" w:rsidRDefault="00057984" w:rsidP="00057984">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 (הפסד) מפעילויות שהופסקו</w:t>
            </w:r>
          </w:p>
        </w:tc>
        <w:tc>
          <w:tcPr>
            <w:tcW w:w="794" w:type="dxa"/>
          </w:tcPr>
          <w:p w14:paraId="6E3C6A3B"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EC447CE"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B0372BD"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E55B2BE"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8B72D6B"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656283A"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057984" w:rsidRPr="00981F4E" w14:paraId="68376F19"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7C5D5C0" w14:textId="77777777" w:rsidR="00057984" w:rsidRPr="00C66DDD" w:rsidRDefault="00057984" w:rsidP="00B5592B">
            <w:pPr>
              <w:bidi w:val="0"/>
              <w:spacing w:after="0" w:line="240" w:lineRule="auto"/>
              <w:ind w:left="-57" w:right="-57"/>
              <w:contextualSpacing w:val="0"/>
              <w:jc w:val="right"/>
              <w:rPr>
                <w:rFonts w:ascii="Arial" w:hAnsi="Arial"/>
              </w:rPr>
            </w:pPr>
          </w:p>
        </w:tc>
        <w:tc>
          <w:tcPr>
            <w:tcW w:w="3289" w:type="dxa"/>
          </w:tcPr>
          <w:p w14:paraId="3BA5FA72" w14:textId="41B7D339" w:rsidR="00057984" w:rsidRPr="00D25288" w:rsidRDefault="00057984" w:rsidP="00057984">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25288">
              <w:rPr>
                <w:sz w:val="16"/>
                <w:szCs w:val="16"/>
                <w:rtl/>
              </w:rPr>
              <w:t>רווח (הפסד) לתקופה</w:t>
            </w:r>
          </w:p>
        </w:tc>
        <w:tc>
          <w:tcPr>
            <w:tcW w:w="794" w:type="dxa"/>
          </w:tcPr>
          <w:p w14:paraId="6985BD21" w14:textId="77777777" w:rsidR="00057984" w:rsidRPr="008B0FD3" w:rsidRDefault="00057984" w:rsidP="00057984">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AB59366"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2E485EC"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3F28EB9"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B59F679"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15513A54" w14:textId="77777777" w:rsidR="00057984" w:rsidRPr="008B0FD3" w:rsidRDefault="00057984" w:rsidP="00057984">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057984" w:rsidRPr="00981F4E" w14:paraId="58C17DCD" w14:textId="77777777" w:rsidTr="001B276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DF50D8E" w14:textId="77777777" w:rsidR="00057984" w:rsidRPr="00C66DDD" w:rsidRDefault="00057984" w:rsidP="00B5592B">
            <w:pPr>
              <w:bidi w:val="0"/>
              <w:spacing w:after="0" w:line="240" w:lineRule="auto"/>
              <w:ind w:left="-57" w:right="-57"/>
              <w:jc w:val="right"/>
              <w:rPr>
                <w:rFonts w:ascii="Arial" w:hAnsi="Arial"/>
              </w:rPr>
            </w:pPr>
          </w:p>
        </w:tc>
        <w:tc>
          <w:tcPr>
            <w:tcW w:w="3289" w:type="dxa"/>
          </w:tcPr>
          <w:p w14:paraId="2D15C48C" w14:textId="77777777" w:rsidR="00057984" w:rsidRPr="00D25288" w:rsidRDefault="00057984" w:rsidP="00057984">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3721FF09" w14:textId="77777777" w:rsidR="00057984" w:rsidRPr="008B0FD3" w:rsidRDefault="00057984" w:rsidP="00057984">
            <w:pPr>
              <w:pStyle w:val="a2"/>
              <w:keepNext w:val="0"/>
              <w:widowControl w:val="0"/>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E41BD62" w14:textId="77777777" w:rsidR="00057984" w:rsidRPr="008B0FD3" w:rsidRDefault="00057984" w:rsidP="00057984">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B0B2C86" w14:textId="77777777" w:rsidR="00057984" w:rsidRPr="008B0FD3" w:rsidRDefault="00057984" w:rsidP="00057984">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6B7D4F0" w14:textId="77777777" w:rsidR="00057984" w:rsidRPr="008B0FD3" w:rsidRDefault="00057984" w:rsidP="00057984">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570E73C" w14:textId="77777777" w:rsidR="00057984" w:rsidRPr="008B0FD3" w:rsidRDefault="00057984" w:rsidP="00057984">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763BFCA" w14:textId="77777777" w:rsidR="00057984" w:rsidRPr="008B0FD3" w:rsidRDefault="00057984" w:rsidP="00057984">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6"/>
                <w:szCs w:val="16"/>
              </w:rPr>
            </w:pPr>
          </w:p>
        </w:tc>
      </w:tr>
    </w:tbl>
    <w:p w14:paraId="08910D77" w14:textId="77777777" w:rsidR="00777719" w:rsidRPr="009D07E5" w:rsidRDefault="00777719" w:rsidP="00777719">
      <w:pPr>
        <w:spacing w:after="0" w:line="240" w:lineRule="auto"/>
        <w:ind w:left="1418"/>
        <w:rPr>
          <w:sz w:val="16"/>
          <w:szCs w:val="16"/>
        </w:rPr>
      </w:pPr>
    </w:p>
    <w:p w14:paraId="35906F4A" w14:textId="3F82B3AD" w:rsidR="008A181B" w:rsidRPr="006222CF" w:rsidRDefault="008A181B" w:rsidP="008A181B">
      <w:pPr>
        <w:pageBreakBefore/>
        <w:widowControl w:val="0"/>
        <w:pBdr>
          <w:bottom w:val="single" w:sz="8" w:space="1" w:color="auto"/>
        </w:pBdr>
        <w:spacing w:after="0" w:line="240" w:lineRule="auto"/>
        <w:ind w:left="1418"/>
        <w:rPr>
          <w:sz w:val="22"/>
          <w:szCs w:val="22"/>
          <w:rtl/>
        </w:rPr>
      </w:pPr>
      <w:r w:rsidRPr="006222CF">
        <w:rPr>
          <w:rFonts w:ascii="Arial" w:hAnsi="Arial"/>
          <w:b/>
          <w:bCs/>
          <w:sz w:val="22"/>
          <w:szCs w:val="22"/>
          <w:rtl/>
        </w:rPr>
        <w:lastRenderedPageBreak/>
        <w:t xml:space="preserve">דוחות מאוחדים </w:t>
      </w:r>
      <w:r w:rsidR="003005FD" w:rsidRPr="006222CF">
        <w:rPr>
          <w:rFonts w:ascii="Arial" w:hAnsi="Arial" w:hint="cs"/>
          <w:b/>
          <w:bCs/>
          <w:sz w:val="22"/>
          <w:szCs w:val="22"/>
          <w:rtl/>
        </w:rPr>
        <w:t xml:space="preserve">ביניים תמציתיים </w:t>
      </w:r>
      <w:r w:rsidRPr="006222CF">
        <w:rPr>
          <w:rFonts w:ascii="Arial" w:hAnsi="Arial"/>
          <w:b/>
          <w:bCs/>
          <w:sz w:val="22"/>
          <w:szCs w:val="22"/>
          <w:rtl/>
        </w:rPr>
        <w:t xml:space="preserve">על </w:t>
      </w:r>
      <w:r w:rsidR="003005FD" w:rsidRPr="006222CF">
        <w:rPr>
          <w:rFonts w:ascii="Arial" w:hAnsi="Arial" w:hint="cs"/>
          <w:b/>
          <w:bCs/>
          <w:sz w:val="22"/>
          <w:szCs w:val="22"/>
          <w:rtl/>
        </w:rPr>
        <w:t>ה</w:t>
      </w:r>
      <w:r w:rsidRPr="006222CF">
        <w:rPr>
          <w:rFonts w:ascii="Arial" w:hAnsi="Arial"/>
          <w:b/>
          <w:bCs/>
          <w:sz w:val="22"/>
          <w:szCs w:val="22"/>
          <w:rtl/>
        </w:rPr>
        <w:t>רווח או הפסד ו</w:t>
      </w:r>
      <w:r w:rsidR="003005FD" w:rsidRPr="006222CF">
        <w:rPr>
          <w:rFonts w:ascii="Arial" w:hAnsi="Arial" w:hint="cs"/>
          <w:b/>
          <w:bCs/>
          <w:sz w:val="22"/>
          <w:szCs w:val="22"/>
          <w:rtl/>
        </w:rPr>
        <w:t>ה</w:t>
      </w:r>
      <w:r w:rsidRPr="006222CF">
        <w:rPr>
          <w:rFonts w:ascii="Arial" w:hAnsi="Arial"/>
          <w:b/>
          <w:bCs/>
          <w:sz w:val="22"/>
          <w:szCs w:val="22"/>
          <w:rtl/>
        </w:rPr>
        <w:t xml:space="preserve">רווח </w:t>
      </w:r>
      <w:r w:rsidR="003005FD" w:rsidRPr="006222CF">
        <w:rPr>
          <w:rFonts w:ascii="Arial" w:hAnsi="Arial" w:hint="cs"/>
          <w:b/>
          <w:bCs/>
          <w:sz w:val="22"/>
          <w:szCs w:val="22"/>
          <w:rtl/>
        </w:rPr>
        <w:t>ה</w:t>
      </w:r>
      <w:r w:rsidRPr="006222CF">
        <w:rPr>
          <w:rFonts w:ascii="Arial" w:hAnsi="Arial"/>
          <w:b/>
          <w:bCs/>
          <w:sz w:val="22"/>
          <w:szCs w:val="22"/>
          <w:rtl/>
        </w:rPr>
        <w:t xml:space="preserve">כולל </w:t>
      </w:r>
      <w:r w:rsidR="003005FD" w:rsidRPr="006222CF">
        <w:rPr>
          <w:rFonts w:ascii="Arial" w:hAnsi="Arial" w:hint="cs"/>
          <w:b/>
          <w:bCs/>
          <w:sz w:val="22"/>
          <w:szCs w:val="22"/>
          <w:rtl/>
        </w:rPr>
        <w:t>ה</w:t>
      </w:r>
      <w:r w:rsidRPr="006222CF">
        <w:rPr>
          <w:rFonts w:ascii="Arial" w:hAnsi="Arial"/>
          <w:b/>
          <w:bCs/>
          <w:sz w:val="22"/>
          <w:szCs w:val="22"/>
          <w:rtl/>
        </w:rPr>
        <w:t>אחר</w:t>
      </w:r>
      <w:r w:rsidRPr="006222CF">
        <w:rPr>
          <w:rFonts w:ascii="Arial" w:hAnsi="Arial" w:hint="cs"/>
          <w:b/>
          <w:bCs/>
          <w:sz w:val="22"/>
          <w:szCs w:val="22"/>
          <w:rtl/>
        </w:rPr>
        <w:t xml:space="preserve"> </w:t>
      </w:r>
      <w:r w:rsidRPr="006222CF">
        <w:rPr>
          <w:rFonts w:hint="cs"/>
          <w:sz w:val="22"/>
          <w:szCs w:val="22"/>
          <w:rtl/>
        </w:rPr>
        <w:t>(המשך)</w:t>
      </w:r>
    </w:p>
    <w:p w14:paraId="2176F085" w14:textId="77777777" w:rsidR="008A181B" w:rsidRPr="001B69B9" w:rsidRDefault="008A181B" w:rsidP="008A181B">
      <w:pPr>
        <w:spacing w:after="0" w:line="240" w:lineRule="auto"/>
        <w:ind w:left="1418"/>
        <w:rPr>
          <w:sz w:val="17"/>
          <w:szCs w:val="17"/>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289"/>
        <w:gridCol w:w="794"/>
        <w:gridCol w:w="964"/>
        <w:gridCol w:w="964"/>
        <w:gridCol w:w="964"/>
        <w:gridCol w:w="964"/>
        <w:gridCol w:w="964"/>
      </w:tblGrid>
      <w:tr w:rsidR="0015496B" w:rsidRPr="00981F4E" w14:paraId="7354AC7B"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tcPr>
          <w:p w14:paraId="3F2FA62E" w14:textId="6B28873F" w:rsidR="0015496B" w:rsidRPr="00C66DDD" w:rsidRDefault="0015496B" w:rsidP="00B5592B">
            <w:pPr>
              <w:bidi w:val="0"/>
              <w:spacing w:after="0" w:line="240" w:lineRule="auto"/>
              <w:ind w:left="-57" w:right="-57"/>
              <w:jc w:val="right"/>
              <w:rPr>
                <w:rFonts w:ascii="Arial" w:hAnsi="Arial"/>
              </w:rPr>
            </w:pPr>
          </w:p>
        </w:tc>
        <w:tc>
          <w:tcPr>
            <w:tcW w:w="3289" w:type="dxa"/>
          </w:tcPr>
          <w:p w14:paraId="22070F2D" w14:textId="77777777" w:rsidR="0015496B" w:rsidRPr="008B0FD3" w:rsidRDefault="0015496B" w:rsidP="002D01AE">
            <w:pPr>
              <w:pStyle w:val="0"/>
              <w:widowControl w:val="0"/>
              <w:ind w:left="113" w:hanging="113"/>
              <w:contextualSpacing w:val="0"/>
              <w:cnfStyle w:val="100000000000" w:firstRow="1" w:lastRow="0" w:firstColumn="0" w:lastColumn="0" w:oddVBand="0" w:evenVBand="0" w:oddHBand="0" w:evenHBand="0" w:firstRowFirstColumn="0" w:firstRowLastColumn="0" w:lastRowFirstColumn="0" w:lastRowLastColumn="0"/>
              <w:rPr>
                <w:sz w:val="16"/>
                <w:szCs w:val="16"/>
                <w:rtl/>
              </w:rPr>
            </w:pPr>
          </w:p>
        </w:tc>
        <w:tc>
          <w:tcPr>
            <w:tcW w:w="794" w:type="dxa"/>
          </w:tcPr>
          <w:p w14:paraId="03DDEA5F" w14:textId="77777777" w:rsidR="0015496B" w:rsidRPr="008B0FD3" w:rsidRDefault="0015496B" w:rsidP="002D01AE">
            <w:pPr>
              <w:pStyle w:val="a2"/>
              <w:keepNext w:val="0"/>
              <w:widowControl w:val="0"/>
              <w:tabs>
                <w:tab w:val="clear" w:pos="180"/>
                <w:tab w:val="clear" w:pos="360"/>
                <w:tab w:val="clear" w:pos="540"/>
              </w:tabs>
              <w:jc w:val="left"/>
              <w:cnfStyle w:val="100000000000" w:firstRow="1" w:lastRow="0" w:firstColumn="0" w:lastColumn="0" w:oddVBand="0" w:evenVBand="0" w:oddHBand="0" w:evenHBand="0" w:firstRowFirstColumn="0" w:firstRowLastColumn="0" w:lastRowFirstColumn="0" w:lastRowLastColumn="0"/>
              <w:rPr>
                <w:sz w:val="16"/>
                <w:szCs w:val="16"/>
              </w:rPr>
            </w:pPr>
          </w:p>
        </w:tc>
        <w:tc>
          <w:tcPr>
            <w:tcW w:w="1928" w:type="dxa"/>
            <w:gridSpan w:val="2"/>
          </w:tcPr>
          <w:p w14:paraId="69C49973" w14:textId="1433BE54" w:rsidR="0015496B" w:rsidRPr="008B0FD3" w:rsidRDefault="0015496B" w:rsidP="002D01AE">
            <w:pPr>
              <w:widowControl w:val="0"/>
              <w:pBdr>
                <w:bottom w:val="single" w:sz="4" w:space="1" w:color="auto"/>
              </w:pBd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6"/>
                <w:szCs w:val="16"/>
              </w:rPr>
            </w:pPr>
            <w:r w:rsidRPr="008B0FD3">
              <w:rPr>
                <w:sz w:val="16"/>
                <w:szCs w:val="16"/>
                <w:rtl/>
              </w:rPr>
              <w:t xml:space="preserve">לשישה חודשים </w:t>
            </w:r>
            <w:r>
              <w:rPr>
                <w:sz w:val="16"/>
                <w:szCs w:val="16"/>
                <w:rtl/>
              </w:rPr>
              <w:br/>
            </w:r>
            <w:r w:rsidRPr="008B0FD3">
              <w:rPr>
                <w:sz w:val="16"/>
                <w:szCs w:val="16"/>
                <w:rtl/>
              </w:rPr>
              <w:t>שהסתיימו ביום</w:t>
            </w:r>
            <w:r>
              <w:rPr>
                <w:rFonts w:hint="cs"/>
                <w:sz w:val="16"/>
                <w:szCs w:val="16"/>
                <w:rtl/>
              </w:rPr>
              <w:t xml:space="preserve"> </w:t>
            </w:r>
            <w:r>
              <w:rPr>
                <w:sz w:val="16"/>
                <w:szCs w:val="16"/>
                <w:rtl/>
              </w:rPr>
              <w:br/>
            </w:r>
            <w:r w:rsidRPr="008B0FD3">
              <w:rPr>
                <w:sz w:val="16"/>
                <w:szCs w:val="16"/>
                <w:rtl/>
              </w:rPr>
              <w:t>30 ביוני</w:t>
            </w:r>
          </w:p>
        </w:tc>
        <w:tc>
          <w:tcPr>
            <w:tcW w:w="1928" w:type="dxa"/>
            <w:gridSpan w:val="2"/>
          </w:tcPr>
          <w:p w14:paraId="45EE2523" w14:textId="20196520" w:rsidR="0015496B" w:rsidRPr="008B0FD3" w:rsidRDefault="0015496B" w:rsidP="002D01AE">
            <w:pPr>
              <w:widowControl w:val="0"/>
              <w:pBdr>
                <w:bottom w:val="single" w:sz="4" w:space="1" w:color="auto"/>
              </w:pBd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6"/>
                <w:szCs w:val="16"/>
              </w:rPr>
            </w:pPr>
            <w:r w:rsidRPr="008B0FD3">
              <w:rPr>
                <w:sz w:val="16"/>
                <w:szCs w:val="16"/>
                <w:rtl/>
              </w:rPr>
              <w:t xml:space="preserve">לשלושה חודשים </w:t>
            </w:r>
            <w:r>
              <w:rPr>
                <w:sz w:val="16"/>
                <w:szCs w:val="16"/>
                <w:rtl/>
              </w:rPr>
              <w:br/>
            </w:r>
            <w:r w:rsidRPr="008B0FD3">
              <w:rPr>
                <w:sz w:val="16"/>
                <w:szCs w:val="16"/>
                <w:rtl/>
              </w:rPr>
              <w:t>שהסתיימו ביום</w:t>
            </w:r>
            <w:r>
              <w:rPr>
                <w:sz w:val="16"/>
                <w:szCs w:val="16"/>
                <w:rtl/>
              </w:rPr>
              <w:br/>
            </w:r>
            <w:r w:rsidRPr="008B0FD3">
              <w:rPr>
                <w:sz w:val="16"/>
                <w:szCs w:val="16"/>
                <w:rtl/>
              </w:rPr>
              <w:t>30 ביוני</w:t>
            </w:r>
          </w:p>
        </w:tc>
        <w:tc>
          <w:tcPr>
            <w:tcW w:w="964" w:type="dxa"/>
          </w:tcPr>
          <w:p w14:paraId="5C13814F" w14:textId="77777777" w:rsidR="0015496B" w:rsidRPr="008B0FD3" w:rsidRDefault="0015496B" w:rsidP="002D01AE">
            <w:pPr>
              <w:widowControl w:val="0"/>
              <w:spacing w:after="0" w:line="240" w:lineRule="auto"/>
              <w:ind w:left="-57" w:right="-57"/>
              <w:cnfStyle w:val="100000000000" w:firstRow="1" w:lastRow="0" w:firstColumn="0" w:lastColumn="0" w:oddVBand="0" w:evenVBand="0" w:oddHBand="0" w:evenHBand="0" w:firstRowFirstColumn="0" w:firstRowLastColumn="0" w:lastRowFirstColumn="0" w:lastRowLastColumn="0"/>
              <w:rPr>
                <w:rFonts w:ascii="Arial" w:hAnsi="Arial"/>
                <w:sz w:val="16"/>
                <w:szCs w:val="16"/>
              </w:rPr>
            </w:pPr>
            <w:r w:rsidRPr="008B0FD3">
              <w:rPr>
                <w:sz w:val="16"/>
                <w:szCs w:val="16"/>
                <w:rtl/>
              </w:rPr>
              <w:t xml:space="preserve">לשנה שהסתיימה ביום </w:t>
            </w:r>
            <w:r w:rsidRPr="008B0FD3">
              <w:rPr>
                <w:sz w:val="16"/>
                <w:szCs w:val="16"/>
                <w:rtl/>
              </w:rPr>
              <w:br/>
              <w:t>31 בדצמבר</w:t>
            </w:r>
          </w:p>
        </w:tc>
      </w:tr>
      <w:tr w:rsidR="0015496B" w:rsidRPr="00981F4E" w14:paraId="406A349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269E365" w14:textId="77777777" w:rsidR="0015496B" w:rsidRPr="00C66DDD" w:rsidRDefault="0015496B" w:rsidP="00B5592B">
            <w:pPr>
              <w:bidi w:val="0"/>
              <w:spacing w:after="0" w:line="240" w:lineRule="auto"/>
              <w:ind w:left="-57" w:right="-57"/>
              <w:jc w:val="right"/>
              <w:rPr>
                <w:rFonts w:ascii="Arial" w:hAnsi="Arial"/>
              </w:rPr>
            </w:pPr>
          </w:p>
        </w:tc>
        <w:tc>
          <w:tcPr>
            <w:tcW w:w="3289" w:type="dxa"/>
          </w:tcPr>
          <w:p w14:paraId="03456526" w14:textId="77777777" w:rsidR="0015496B" w:rsidRPr="008B0FD3" w:rsidRDefault="0015496B"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184612E9" w14:textId="77777777" w:rsidR="0015496B" w:rsidRPr="008B0FD3" w:rsidRDefault="0015496B" w:rsidP="002D01AE">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3503FA6" w14:textId="7BEB88AD"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CY  \* MERGEFORMAT </w:instrText>
            </w:r>
            <w:r w:rsidRPr="008B0FD3">
              <w:rPr>
                <w:b/>
                <w:bCs/>
                <w:sz w:val="16"/>
                <w:szCs w:val="16"/>
              </w:rPr>
              <w:fldChar w:fldCharType="separate"/>
            </w:r>
            <w:r w:rsidR="00D3002D">
              <w:rPr>
                <w:b/>
                <w:bCs/>
                <w:sz w:val="16"/>
                <w:szCs w:val="16"/>
              </w:rPr>
              <w:t>2026</w:t>
            </w:r>
            <w:r w:rsidRPr="008B0FD3">
              <w:rPr>
                <w:b/>
                <w:bCs/>
                <w:sz w:val="16"/>
                <w:szCs w:val="16"/>
              </w:rPr>
              <w:fldChar w:fldCharType="end"/>
            </w:r>
          </w:p>
        </w:tc>
        <w:tc>
          <w:tcPr>
            <w:tcW w:w="964" w:type="dxa"/>
          </w:tcPr>
          <w:p w14:paraId="48A6AD54" w14:textId="677A1CAC"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PY  \* MERGEFORMAT </w:instrText>
            </w:r>
            <w:r w:rsidRPr="008B0FD3">
              <w:rPr>
                <w:b/>
                <w:bCs/>
                <w:sz w:val="16"/>
                <w:szCs w:val="16"/>
              </w:rPr>
              <w:fldChar w:fldCharType="separate"/>
            </w:r>
            <w:r w:rsidR="00D3002D">
              <w:rPr>
                <w:b/>
                <w:bCs/>
                <w:sz w:val="16"/>
                <w:szCs w:val="16"/>
              </w:rPr>
              <w:t>2025</w:t>
            </w:r>
            <w:r w:rsidRPr="008B0FD3">
              <w:rPr>
                <w:b/>
                <w:bCs/>
                <w:sz w:val="16"/>
                <w:szCs w:val="16"/>
              </w:rPr>
              <w:fldChar w:fldCharType="end"/>
            </w:r>
          </w:p>
        </w:tc>
        <w:tc>
          <w:tcPr>
            <w:tcW w:w="964" w:type="dxa"/>
          </w:tcPr>
          <w:p w14:paraId="3D544A2E" w14:textId="0266C489"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CY  \* MERGEFORMAT </w:instrText>
            </w:r>
            <w:r w:rsidRPr="008B0FD3">
              <w:rPr>
                <w:b/>
                <w:bCs/>
                <w:sz w:val="16"/>
                <w:szCs w:val="16"/>
              </w:rPr>
              <w:fldChar w:fldCharType="separate"/>
            </w:r>
            <w:r w:rsidR="00D3002D">
              <w:rPr>
                <w:b/>
                <w:bCs/>
                <w:sz w:val="16"/>
                <w:szCs w:val="16"/>
              </w:rPr>
              <w:t>2026</w:t>
            </w:r>
            <w:r w:rsidRPr="008B0FD3">
              <w:rPr>
                <w:b/>
                <w:bCs/>
                <w:sz w:val="16"/>
                <w:szCs w:val="16"/>
              </w:rPr>
              <w:fldChar w:fldCharType="end"/>
            </w:r>
          </w:p>
        </w:tc>
        <w:tc>
          <w:tcPr>
            <w:tcW w:w="964" w:type="dxa"/>
          </w:tcPr>
          <w:p w14:paraId="65AE984E" w14:textId="649BDB0C"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PY  \* MERGEFORMAT </w:instrText>
            </w:r>
            <w:r w:rsidRPr="008B0FD3">
              <w:rPr>
                <w:b/>
                <w:bCs/>
                <w:sz w:val="16"/>
                <w:szCs w:val="16"/>
              </w:rPr>
              <w:fldChar w:fldCharType="separate"/>
            </w:r>
            <w:r w:rsidR="00D3002D">
              <w:rPr>
                <w:b/>
                <w:bCs/>
                <w:sz w:val="16"/>
                <w:szCs w:val="16"/>
              </w:rPr>
              <w:t>2025</w:t>
            </w:r>
            <w:r w:rsidRPr="008B0FD3">
              <w:rPr>
                <w:b/>
                <w:bCs/>
                <w:sz w:val="16"/>
                <w:szCs w:val="16"/>
              </w:rPr>
              <w:fldChar w:fldCharType="end"/>
            </w:r>
          </w:p>
        </w:tc>
        <w:tc>
          <w:tcPr>
            <w:tcW w:w="964" w:type="dxa"/>
          </w:tcPr>
          <w:p w14:paraId="7615E11E" w14:textId="135A51B3"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Pr>
              <w:fldChar w:fldCharType="begin" w:fldLock="1"/>
            </w:r>
            <w:r w:rsidRPr="008B0FD3">
              <w:rPr>
                <w:b/>
                <w:bCs/>
                <w:sz w:val="16"/>
                <w:szCs w:val="16"/>
              </w:rPr>
              <w:instrText xml:space="preserve"> DOCPROPERTY  PY  \* MERGEFORMAT </w:instrText>
            </w:r>
            <w:r w:rsidRPr="008B0FD3">
              <w:rPr>
                <w:b/>
                <w:bCs/>
                <w:sz w:val="16"/>
                <w:szCs w:val="16"/>
              </w:rPr>
              <w:fldChar w:fldCharType="separate"/>
            </w:r>
            <w:r w:rsidR="00D3002D">
              <w:rPr>
                <w:b/>
                <w:bCs/>
                <w:sz w:val="16"/>
                <w:szCs w:val="16"/>
              </w:rPr>
              <w:t>2025</w:t>
            </w:r>
            <w:r w:rsidRPr="008B0FD3">
              <w:rPr>
                <w:b/>
                <w:bCs/>
                <w:sz w:val="16"/>
                <w:szCs w:val="16"/>
              </w:rPr>
              <w:fldChar w:fldCharType="end"/>
            </w:r>
          </w:p>
        </w:tc>
      </w:tr>
      <w:tr w:rsidR="0015496B" w:rsidRPr="00981F4E" w14:paraId="363365C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5711020" w14:textId="77777777" w:rsidR="0015496B" w:rsidRPr="00C66DDD" w:rsidRDefault="0015496B" w:rsidP="00B5592B">
            <w:pPr>
              <w:bidi w:val="0"/>
              <w:spacing w:after="0" w:line="240" w:lineRule="auto"/>
              <w:ind w:left="-57" w:right="-57"/>
              <w:jc w:val="right"/>
              <w:rPr>
                <w:rFonts w:ascii="Arial" w:hAnsi="Arial"/>
              </w:rPr>
            </w:pPr>
          </w:p>
        </w:tc>
        <w:tc>
          <w:tcPr>
            <w:tcW w:w="3289" w:type="dxa"/>
          </w:tcPr>
          <w:p w14:paraId="1D847218" w14:textId="77777777" w:rsidR="0015496B" w:rsidRPr="008B0FD3" w:rsidRDefault="0015496B"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7D19CDB8" w14:textId="77777777" w:rsidR="0015496B" w:rsidRPr="008B0FD3" w:rsidRDefault="0015496B" w:rsidP="002D01AE">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6"/>
                <w:szCs w:val="16"/>
              </w:rPr>
            </w:pPr>
          </w:p>
        </w:tc>
        <w:tc>
          <w:tcPr>
            <w:tcW w:w="4820" w:type="dxa"/>
            <w:gridSpan w:val="5"/>
          </w:tcPr>
          <w:p w14:paraId="61F6053A" w14:textId="77777777"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tl/>
              </w:rPr>
              <w:t>אלפי ש"ח</w:t>
            </w:r>
          </w:p>
        </w:tc>
      </w:tr>
      <w:tr w:rsidR="0015496B" w:rsidRPr="00981F4E" w14:paraId="1790B69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CD53A3E" w14:textId="77777777" w:rsidR="0015496B" w:rsidRPr="00C66DDD" w:rsidRDefault="0015496B" w:rsidP="00B5592B">
            <w:pPr>
              <w:bidi w:val="0"/>
              <w:spacing w:after="0" w:line="240" w:lineRule="auto"/>
              <w:ind w:left="-57" w:right="-57"/>
              <w:jc w:val="right"/>
              <w:rPr>
                <w:rFonts w:ascii="Arial" w:hAnsi="Arial"/>
              </w:rPr>
            </w:pPr>
          </w:p>
        </w:tc>
        <w:tc>
          <w:tcPr>
            <w:tcW w:w="3289" w:type="dxa"/>
          </w:tcPr>
          <w:p w14:paraId="4B285562" w14:textId="77777777" w:rsidR="0015496B" w:rsidRPr="008B0FD3" w:rsidRDefault="0015496B"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656069FD" w14:textId="77777777" w:rsidR="0015496B" w:rsidRPr="00057984" w:rsidRDefault="0015496B" w:rsidP="002D01AE">
            <w:pPr>
              <w:pStyle w:val="a2"/>
              <w:keepNext w:val="0"/>
              <w:widowControl w:val="0"/>
              <w:pBdr>
                <w:bottom w:val="single" w:sz="4" w:space="1" w:color="auto"/>
              </w:pBdr>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b/>
                <w:bCs/>
                <w:sz w:val="16"/>
                <w:szCs w:val="16"/>
              </w:rPr>
            </w:pPr>
            <w:r w:rsidRPr="00057984">
              <w:rPr>
                <w:b/>
                <w:bCs/>
                <w:sz w:val="16"/>
                <w:szCs w:val="16"/>
                <w:rtl/>
                <w:lang w:val="en-US"/>
              </w:rPr>
              <w:t>ביאור</w:t>
            </w:r>
          </w:p>
        </w:tc>
        <w:tc>
          <w:tcPr>
            <w:tcW w:w="3856" w:type="dxa"/>
            <w:gridSpan w:val="4"/>
          </w:tcPr>
          <w:p w14:paraId="3ECF0380" w14:textId="77777777" w:rsidR="0015496B" w:rsidRPr="008B0FD3" w:rsidRDefault="0015496B"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r w:rsidRPr="008B0FD3">
              <w:rPr>
                <w:b/>
                <w:bCs/>
                <w:sz w:val="16"/>
                <w:szCs w:val="16"/>
                <w:rtl/>
              </w:rPr>
              <w:t>בלתי מבוקר</w:t>
            </w:r>
          </w:p>
        </w:tc>
        <w:tc>
          <w:tcPr>
            <w:tcW w:w="964" w:type="dxa"/>
          </w:tcPr>
          <w:p w14:paraId="26C61141" w14:textId="77777777" w:rsidR="0015496B" w:rsidRPr="008B0FD3" w:rsidRDefault="0015496B"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15496B" w:rsidRPr="004C5FA3" w14:paraId="79C4F361"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716CDC0" w14:textId="77777777" w:rsidR="0015496B" w:rsidRPr="00C66DDD" w:rsidRDefault="0015496B" w:rsidP="00B5592B">
            <w:pPr>
              <w:bidi w:val="0"/>
              <w:spacing w:after="0" w:line="240" w:lineRule="auto"/>
              <w:ind w:left="-57" w:right="-57"/>
              <w:jc w:val="right"/>
              <w:rPr>
                <w:rFonts w:ascii="Arial" w:hAnsi="Arial"/>
              </w:rPr>
            </w:pPr>
          </w:p>
        </w:tc>
        <w:tc>
          <w:tcPr>
            <w:tcW w:w="3289" w:type="dxa"/>
          </w:tcPr>
          <w:p w14:paraId="10DFFC1F" w14:textId="77777777" w:rsidR="0015496B" w:rsidRPr="00D968E9" w:rsidRDefault="0015496B" w:rsidP="00D968E9">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7BD7DBAB" w14:textId="77777777" w:rsidR="0015496B" w:rsidRPr="00D968E9" w:rsidRDefault="0015496B" w:rsidP="00D968E9">
            <w:pPr>
              <w:pStyle w:val="a2"/>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31327FC" w14:textId="77777777" w:rsidR="0015496B" w:rsidRPr="00D968E9" w:rsidRDefault="0015496B" w:rsidP="00D968E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0F1A193" w14:textId="77777777" w:rsidR="0015496B" w:rsidRPr="00D968E9" w:rsidRDefault="0015496B" w:rsidP="00D968E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0D052A1" w14:textId="77777777" w:rsidR="0015496B" w:rsidRPr="00D968E9" w:rsidRDefault="0015496B" w:rsidP="00D968E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2FEB63E" w14:textId="77777777" w:rsidR="0015496B" w:rsidRPr="00D968E9" w:rsidRDefault="0015496B" w:rsidP="00D968E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0A23480" w14:textId="77777777" w:rsidR="0015496B" w:rsidRPr="00D968E9" w:rsidRDefault="0015496B" w:rsidP="00D968E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37D27A24"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C591F29"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620D4C26" w14:textId="77777777"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 xml:space="preserve">רווח (הפסד) כולל אחר לאחר </w:t>
            </w:r>
            <w:proofErr w:type="spellStart"/>
            <w:r w:rsidRPr="00D968E9">
              <w:rPr>
                <w:sz w:val="16"/>
                <w:szCs w:val="16"/>
                <w:rtl/>
              </w:rPr>
              <w:t>מסים</w:t>
            </w:r>
            <w:proofErr w:type="spellEnd"/>
            <w:r w:rsidRPr="000518BE">
              <w:rPr>
                <w:rStyle w:val="FootnoteReference"/>
                <w:sz w:val="16"/>
                <w:szCs w:val="16"/>
                <w:rtl/>
              </w:rPr>
              <w:footnoteReference w:id="44"/>
            </w:r>
            <w:r w:rsidRPr="000518BE">
              <w:rPr>
                <w:sz w:val="16"/>
                <w:szCs w:val="16"/>
                <w:rtl/>
              </w:rPr>
              <w:t xml:space="preserve"> </w:t>
            </w:r>
            <w:r w:rsidRPr="00D968E9">
              <w:rPr>
                <w:sz w:val="16"/>
                <w:szCs w:val="16"/>
                <w:rtl/>
              </w:rPr>
              <w:t>בגין:</w:t>
            </w:r>
            <w:r w:rsidRPr="000518BE">
              <w:rPr>
                <w:rStyle w:val="FootnoteReference"/>
                <w:sz w:val="16"/>
                <w:szCs w:val="16"/>
                <w:rtl/>
              </w:rPr>
              <w:footnoteReference w:id="45"/>
            </w:r>
          </w:p>
        </w:tc>
        <w:tc>
          <w:tcPr>
            <w:tcW w:w="794" w:type="dxa"/>
          </w:tcPr>
          <w:p w14:paraId="332F28FE"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344744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42DF074"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16E8D7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936340D"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F77891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241F2BAA"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0A4818F"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620B138E" w14:textId="77777777"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פריטים שלא יסווגו מחדש לאחר מכן לרווח או הפסד:</w:t>
            </w:r>
          </w:p>
        </w:tc>
        <w:tc>
          <w:tcPr>
            <w:tcW w:w="794" w:type="dxa"/>
          </w:tcPr>
          <w:p w14:paraId="5DFA08CC"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5C306E9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910B4E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0F91EB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01D3F8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D1B1C7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0F5C77BC"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ADAE1F6"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1A1B85F8" w14:textId="0949307B"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הערכ</w:t>
            </w:r>
            <w:r w:rsidR="00187A4D">
              <w:rPr>
                <w:rFonts w:hint="cs"/>
                <w:sz w:val="16"/>
                <w:szCs w:val="16"/>
                <w:rtl/>
              </w:rPr>
              <w:t>ות</w:t>
            </w:r>
            <w:r w:rsidRPr="00D968E9">
              <w:rPr>
                <w:sz w:val="16"/>
                <w:szCs w:val="16"/>
                <w:rtl/>
              </w:rPr>
              <w:t xml:space="preserve"> מחדש של רכוש קבוע</w:t>
            </w:r>
          </w:p>
        </w:tc>
        <w:tc>
          <w:tcPr>
            <w:tcW w:w="794" w:type="dxa"/>
          </w:tcPr>
          <w:p w14:paraId="2CEF2847"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DE8F39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CD528B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886E37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9D246C5"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2F1BFEC"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478276D2"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96A2736"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286F3123" w14:textId="57D58678"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מדידות מחדש של תוכניות הטבה מוגדרת</w:t>
            </w:r>
          </w:p>
        </w:tc>
        <w:tc>
          <w:tcPr>
            <w:tcW w:w="794" w:type="dxa"/>
          </w:tcPr>
          <w:p w14:paraId="4CBCE27B"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05496F9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D49A9D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E05CF1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FE55B9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CF6EA2D"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7653DDDF"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3153226"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0F31D02C" w14:textId="359494BE" w:rsidR="00F64EB6" w:rsidRPr="00D968E9" w:rsidRDefault="00D16717"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 xml:space="preserve">רווחים (הפסדים) </w:t>
            </w:r>
            <w:r w:rsidR="00E9146A" w:rsidRPr="00D968E9">
              <w:rPr>
                <w:sz w:val="16"/>
                <w:szCs w:val="16"/>
                <w:rtl/>
              </w:rPr>
              <w:t>מ</w:t>
            </w:r>
            <w:r w:rsidR="00F64EB6" w:rsidRPr="00D968E9">
              <w:rPr>
                <w:sz w:val="16"/>
                <w:szCs w:val="16"/>
                <w:rtl/>
              </w:rPr>
              <w:t>השקעות במכשירים הוניים שיועדו לשווי הוגן דרך רווח כולל אחר</w:t>
            </w:r>
          </w:p>
        </w:tc>
        <w:tc>
          <w:tcPr>
            <w:tcW w:w="794" w:type="dxa"/>
          </w:tcPr>
          <w:p w14:paraId="050BDEE9"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3734997"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8DB017E"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4D51E3C"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EF5A701"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114CEF1"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46ECE84F"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A73AA8D"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1262A47D" w14:textId="10FFD84A"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 xml:space="preserve">שינויים בשווי ההוגן שמיוחסים לשינויים בסיכון </w:t>
            </w:r>
            <w:r w:rsidR="00187A4D">
              <w:rPr>
                <w:rFonts w:hint="cs"/>
                <w:sz w:val="16"/>
                <w:szCs w:val="16"/>
                <w:rtl/>
              </w:rPr>
              <w:t>ה</w:t>
            </w:r>
            <w:r w:rsidRPr="00D968E9">
              <w:rPr>
                <w:sz w:val="16"/>
                <w:szCs w:val="16"/>
                <w:rtl/>
              </w:rPr>
              <w:t>אשראי של התחייבויות פיננסיות שיועדו למדידה בשווי הוגן דרך רווח או הפסד</w:t>
            </w:r>
          </w:p>
        </w:tc>
        <w:tc>
          <w:tcPr>
            <w:tcW w:w="794" w:type="dxa"/>
          </w:tcPr>
          <w:p w14:paraId="6D4D0AE7"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FA8224D"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038AA7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8F1079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1BD6D66"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B1A9C58"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1ED840FA"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99900C9"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4DBFC994" w14:textId="77777777"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חלק החברה ברווח (בהפסד) כולל אחר של חברות המטופלות לפי שיטת השווי המאזני</w:t>
            </w:r>
          </w:p>
        </w:tc>
        <w:tc>
          <w:tcPr>
            <w:tcW w:w="794" w:type="dxa"/>
          </w:tcPr>
          <w:p w14:paraId="51A51333"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4DE5C9A"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19347F4"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A3C2479"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04FFEB6"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7EB7444"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021BF94D"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9417C6D"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104F57FD" w14:textId="77777777" w:rsidR="00F64EB6" w:rsidRPr="00D968E9" w:rsidRDefault="00F64EB6" w:rsidP="00D968E9">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4EEF3816"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A478027"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40C420B"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54E6CB9"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CADCF0C"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2ECD107"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1B909E5F"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637A6EA"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200B0B5F" w14:textId="201B0D20"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 xml:space="preserve">פריטים שייתכן </w:t>
            </w:r>
            <w:r w:rsidR="00C82AD9">
              <w:rPr>
                <w:rFonts w:hint="cs"/>
                <w:sz w:val="16"/>
                <w:szCs w:val="16"/>
                <w:rtl/>
              </w:rPr>
              <w:t>ש</w:t>
            </w:r>
            <w:r w:rsidRPr="00D968E9">
              <w:rPr>
                <w:sz w:val="16"/>
                <w:szCs w:val="16"/>
                <w:rtl/>
              </w:rPr>
              <w:t>יסווגו מחדש לאחר מכן לרווח ‏או הפסד:‏</w:t>
            </w:r>
          </w:p>
        </w:tc>
        <w:tc>
          <w:tcPr>
            <w:tcW w:w="794" w:type="dxa"/>
          </w:tcPr>
          <w:p w14:paraId="62BFF3FF"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9006CF1"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0603FE8"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7805F8E"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2DE8DE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EF5823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4E43958A"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61863B4"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40B5A4EA" w14:textId="65E34C6E"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תרגום דוחות כספיים של פעילויות חוץ</w:t>
            </w:r>
          </w:p>
        </w:tc>
        <w:tc>
          <w:tcPr>
            <w:tcW w:w="794" w:type="dxa"/>
          </w:tcPr>
          <w:p w14:paraId="13848B83"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5EE8E6A5"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7E541C7"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119301C"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E575A37"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82CEB16"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4CA63140"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1CCB437"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752A56BA" w14:textId="1C8F4E36" w:rsidR="00F64EB6" w:rsidRPr="00D968E9" w:rsidRDefault="00C82AD9"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Pr>
                <w:rFonts w:hint="cs"/>
                <w:sz w:val="16"/>
                <w:szCs w:val="16"/>
                <w:rtl/>
              </w:rPr>
              <w:t>רווחים (הפסדים) מ</w:t>
            </w:r>
            <w:r w:rsidR="00F64EB6" w:rsidRPr="00D968E9">
              <w:rPr>
                <w:sz w:val="16"/>
                <w:szCs w:val="16"/>
                <w:rtl/>
              </w:rPr>
              <w:t xml:space="preserve">מכשירי חוב </w:t>
            </w:r>
            <w:r>
              <w:rPr>
                <w:rFonts w:hint="cs"/>
                <w:sz w:val="16"/>
                <w:szCs w:val="16"/>
                <w:rtl/>
              </w:rPr>
              <w:t xml:space="preserve">הנמדדים </w:t>
            </w:r>
            <w:r w:rsidR="00F64EB6" w:rsidRPr="00D968E9">
              <w:rPr>
                <w:sz w:val="16"/>
                <w:szCs w:val="16"/>
                <w:rtl/>
              </w:rPr>
              <w:t>בשווי הוגן דרך רווח כולל אחר</w:t>
            </w:r>
          </w:p>
        </w:tc>
        <w:tc>
          <w:tcPr>
            <w:tcW w:w="794" w:type="dxa"/>
          </w:tcPr>
          <w:p w14:paraId="744E18F9"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3210EF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6478247"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05DBD54"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73509B1"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8C1C4C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16528F0B"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EBC37DF"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35B834C3" w14:textId="77777777"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roofErr w:type="spellStart"/>
            <w:r w:rsidRPr="00D968E9">
              <w:rPr>
                <w:sz w:val="16"/>
                <w:szCs w:val="16"/>
                <w:rtl/>
              </w:rPr>
              <w:t>גידורי</w:t>
            </w:r>
            <w:proofErr w:type="spellEnd"/>
            <w:r w:rsidRPr="00D968E9">
              <w:rPr>
                <w:sz w:val="16"/>
                <w:szCs w:val="16"/>
                <w:rtl/>
              </w:rPr>
              <w:t xml:space="preserve"> תזרים מזומנים</w:t>
            </w:r>
          </w:p>
        </w:tc>
        <w:tc>
          <w:tcPr>
            <w:tcW w:w="794" w:type="dxa"/>
          </w:tcPr>
          <w:p w14:paraId="76CCF301"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F93693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5386CEC"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0B782F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B26E59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E419DE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10736DE3"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846455A"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3ADF7BEA" w14:textId="77777777" w:rsidR="00F64EB6" w:rsidRPr="00D968E9" w:rsidRDefault="00F64EB6" w:rsidP="00C82AD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חלק החברה ברווח (בהפסד) כולל אחר של חברות המטופלות לפי שיטת השווי המאזני</w:t>
            </w:r>
          </w:p>
        </w:tc>
        <w:tc>
          <w:tcPr>
            <w:tcW w:w="794" w:type="dxa"/>
          </w:tcPr>
          <w:p w14:paraId="2AA1A157"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5B75E93"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6B3EA5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F31191E"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99D58C3"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462E18A"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5CF7BB80"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74B4F98"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5F39418D" w14:textId="77777777" w:rsidR="00F64EB6" w:rsidRPr="00D968E9" w:rsidRDefault="00F64EB6" w:rsidP="00D968E9">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32949511"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092774A9"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9B335CF"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B242BCC"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5B13D00"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B7E07A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6E3C9602"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6E0FBD6"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202A0E85" w14:textId="77777777" w:rsidR="00F64EB6" w:rsidRPr="00D968E9" w:rsidRDefault="00F64EB6" w:rsidP="00C82AD9">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סך רווח (הפסד) כולל אחר לתקופה</w:t>
            </w:r>
          </w:p>
        </w:tc>
        <w:tc>
          <w:tcPr>
            <w:tcW w:w="794" w:type="dxa"/>
          </w:tcPr>
          <w:p w14:paraId="087BCCA0"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065D478"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D94B7DE"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D5E82EF"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DD1E90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8E4D7EE"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2F05242C"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553AEAF"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16612F0B" w14:textId="77777777" w:rsidR="00F64EB6" w:rsidRPr="00D968E9" w:rsidRDefault="00F64EB6" w:rsidP="00C82AD9">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סה"כ רווח (הפסד) כולל לתקופה</w:t>
            </w:r>
          </w:p>
        </w:tc>
        <w:tc>
          <w:tcPr>
            <w:tcW w:w="794" w:type="dxa"/>
          </w:tcPr>
          <w:p w14:paraId="295666B4"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2AED996"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8DE334C"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F62C25A"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AC6C512"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6831D3A"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30F4891F"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3496740"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620AF616" w14:textId="77777777" w:rsidR="00F64EB6" w:rsidRPr="00D968E9" w:rsidRDefault="00F64EB6" w:rsidP="00D968E9">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598FA34D"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6789DB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C480A3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2BBCBF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98DD971"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1DB9BCC"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1BA50D63"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03D43F4"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3964AB60" w14:textId="77777777"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רווח (הפסד) לתקופה המיוחס ל:</w:t>
            </w:r>
          </w:p>
        </w:tc>
        <w:tc>
          <w:tcPr>
            <w:tcW w:w="794" w:type="dxa"/>
          </w:tcPr>
          <w:p w14:paraId="660F6381"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7693FB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BBDAF3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6F69356"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C7F2E5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621D995"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3276EDCC"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5FF43CB"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4CD87865" w14:textId="77777777"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בעלים של החברה האם</w:t>
            </w:r>
          </w:p>
        </w:tc>
        <w:tc>
          <w:tcPr>
            <w:tcW w:w="794" w:type="dxa"/>
          </w:tcPr>
          <w:p w14:paraId="278F96A1"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A927375"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F642897"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07627EE"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FE6D80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5FBA85D"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634E028E"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78D882C"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2BADCA64" w14:textId="77777777"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זכויות שאינן מקנות שליטה</w:t>
            </w:r>
          </w:p>
        </w:tc>
        <w:tc>
          <w:tcPr>
            <w:tcW w:w="794" w:type="dxa"/>
          </w:tcPr>
          <w:p w14:paraId="453A1FF7"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1E92510"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83FCAF4"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259BAF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765BA9E"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4B51E08"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36A797D8"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2C4DFEC"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15CF2E83" w14:textId="77777777" w:rsidR="00F64EB6" w:rsidRPr="00D968E9" w:rsidRDefault="00F64EB6" w:rsidP="00D968E9">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48381FE5"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C2C78E6"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126C7D3"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7CCD34E"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7D30F28"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6F957BB"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1F876039"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6791D6C"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7F6A9DE9" w14:textId="77777777"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סה"כ רווח (הפסד) כולל לתקופה המיוחס ל:</w:t>
            </w:r>
          </w:p>
        </w:tc>
        <w:tc>
          <w:tcPr>
            <w:tcW w:w="794" w:type="dxa"/>
          </w:tcPr>
          <w:p w14:paraId="3838E024"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8FB9F8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8236E0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24021A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1582F8D"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F25284A"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69493274"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7832D2C"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6E68A8E1" w14:textId="77777777"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בעלים של החברה האם</w:t>
            </w:r>
          </w:p>
        </w:tc>
        <w:tc>
          <w:tcPr>
            <w:tcW w:w="794" w:type="dxa"/>
          </w:tcPr>
          <w:p w14:paraId="4023ACE9"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3AD3326"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68FFDBE"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D0619B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E1499EE"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762184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06332751"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82178DD"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77267F43" w14:textId="77777777"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זכויות שאינן מקנות שליטה</w:t>
            </w:r>
          </w:p>
        </w:tc>
        <w:tc>
          <w:tcPr>
            <w:tcW w:w="794" w:type="dxa"/>
          </w:tcPr>
          <w:p w14:paraId="1AED2A66"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78044AD"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ED76E7A"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19B5F8B1"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51264E1"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DB50FFC"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7559F561"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378100F"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600D1425" w14:textId="77777777" w:rsidR="00F64EB6" w:rsidRPr="00D968E9" w:rsidRDefault="00F64EB6" w:rsidP="00D968E9">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70CAC3A7"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2DC0D34F"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9773811"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DAED11F"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6997026"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7702C23"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32DBC217"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727930F"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64417400" w14:textId="7F0F7A2D"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רווח למניה המיוחס לבעלים של החברה האם</w:t>
            </w:r>
            <w:r w:rsidR="00C82AD9">
              <w:rPr>
                <w:rFonts w:hint="cs"/>
                <w:sz w:val="16"/>
                <w:szCs w:val="16"/>
                <w:rtl/>
              </w:rPr>
              <w:t xml:space="preserve"> (בש"ח)</w:t>
            </w:r>
            <w:r w:rsidRPr="00D968E9">
              <w:rPr>
                <w:sz w:val="16"/>
                <w:szCs w:val="16"/>
                <w:rtl/>
              </w:rPr>
              <w:t>:</w:t>
            </w:r>
          </w:p>
        </w:tc>
        <w:tc>
          <w:tcPr>
            <w:tcW w:w="794" w:type="dxa"/>
          </w:tcPr>
          <w:p w14:paraId="3E0BFDC4"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D1312E7"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FC92BCC"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3A1D89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2FF34D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39B962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4A78886D"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3B1AC1F"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4224EAD7" w14:textId="0FCF01DE"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רווח (הפסד) בסיסי</w:t>
            </w:r>
            <w:r w:rsidR="00C82AD9">
              <w:rPr>
                <w:rFonts w:hint="cs"/>
                <w:sz w:val="16"/>
                <w:szCs w:val="16"/>
                <w:rtl/>
              </w:rPr>
              <w:t xml:space="preserve"> למניה</w:t>
            </w:r>
            <w:r w:rsidRPr="00D968E9">
              <w:rPr>
                <w:sz w:val="16"/>
                <w:szCs w:val="16"/>
                <w:rtl/>
              </w:rPr>
              <w:t>:</w:t>
            </w:r>
          </w:p>
        </w:tc>
        <w:tc>
          <w:tcPr>
            <w:tcW w:w="794" w:type="dxa"/>
          </w:tcPr>
          <w:p w14:paraId="1D52222F"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2F62403"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7D0771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37635ED"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8FFAD4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3A63628"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5930D3D9"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D16AD05"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39F8501D" w14:textId="77777777"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מפעילויות נמשכות</w:t>
            </w:r>
          </w:p>
        </w:tc>
        <w:tc>
          <w:tcPr>
            <w:tcW w:w="794" w:type="dxa"/>
          </w:tcPr>
          <w:p w14:paraId="06264453"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0517EB30"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01A64B6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63A7ACB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29AFEA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F28BEE8"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5655D8F9"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13C188E"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3986C891" w14:textId="13875C52"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מפעילויות שהופסקו</w:t>
            </w:r>
            <w:bookmarkStart w:id="191" w:name="_Ref247631"/>
            <w:r w:rsidRPr="00D968E9">
              <w:rPr>
                <w:rStyle w:val="FootnoteReference"/>
                <w:sz w:val="16"/>
                <w:szCs w:val="16"/>
                <w:rtl/>
              </w:rPr>
              <w:footnoteReference w:id="46"/>
            </w:r>
            <w:bookmarkEnd w:id="191"/>
          </w:p>
        </w:tc>
        <w:tc>
          <w:tcPr>
            <w:tcW w:w="794" w:type="dxa"/>
          </w:tcPr>
          <w:p w14:paraId="02C9395F"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CAAAB0E"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A71251C"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21A978AB"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D86F54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D7BED9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C82AD9" w:rsidRPr="004C5FA3" w14:paraId="753A5245"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671A79E"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r w:rsidRPr="00C66DDD">
              <w:rPr>
                <w:rFonts w:ascii="Arial" w:hAnsi="Arial"/>
              </w:rPr>
              <w:t>IAS 34.11</w:t>
            </w:r>
          </w:p>
        </w:tc>
        <w:tc>
          <w:tcPr>
            <w:tcW w:w="3289" w:type="dxa"/>
            <w:vAlign w:val="center"/>
          </w:tcPr>
          <w:p w14:paraId="41382619" w14:textId="7CF92926" w:rsidR="00F64EB6" w:rsidRPr="00D968E9" w:rsidRDefault="00F64EB6" w:rsidP="00C82AD9">
            <w:pPr>
              <w:pStyle w:val="2-B"/>
              <w:tabs>
                <w:tab w:val="clear" w:pos="180"/>
                <w:tab w:val="clear" w:pos="360"/>
                <w:tab w:val="clear" w:pos="540"/>
              </w:tabs>
              <w:ind w:left="284" w:firstLine="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 xml:space="preserve">רווח (הפסד) </w:t>
            </w:r>
            <w:r w:rsidR="00C82AD9">
              <w:rPr>
                <w:rFonts w:hint="cs"/>
                <w:sz w:val="16"/>
                <w:szCs w:val="16"/>
                <w:rtl/>
              </w:rPr>
              <w:t xml:space="preserve">בסיסי </w:t>
            </w:r>
            <w:r w:rsidRPr="00D968E9">
              <w:rPr>
                <w:sz w:val="16"/>
                <w:szCs w:val="16"/>
                <w:rtl/>
              </w:rPr>
              <w:t>למניה</w:t>
            </w:r>
          </w:p>
        </w:tc>
        <w:tc>
          <w:tcPr>
            <w:tcW w:w="794" w:type="dxa"/>
            <w:vAlign w:val="center"/>
          </w:tcPr>
          <w:p w14:paraId="221A74C9" w14:textId="77777777" w:rsidR="00F64EB6" w:rsidRPr="00D968E9" w:rsidRDefault="00F64EB6" w:rsidP="00C82AD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6BFF057B"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31821DF2"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7C393DE"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50CAC60"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23DBAF6"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r>
      <w:tr w:rsidR="00F64EB6" w:rsidRPr="004C5FA3" w14:paraId="1F0B9DBF"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9731847"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2F773555" w14:textId="4AED71E2" w:rsidR="00F64EB6" w:rsidRPr="00D968E9" w:rsidRDefault="00F64EB6" w:rsidP="00D968E9">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רווח (הפסד) מדולל</w:t>
            </w:r>
            <w:r w:rsidR="00C82AD9">
              <w:rPr>
                <w:rFonts w:hint="cs"/>
                <w:sz w:val="16"/>
                <w:szCs w:val="16"/>
                <w:rtl/>
              </w:rPr>
              <w:t xml:space="preserve"> למניה</w:t>
            </w:r>
            <w:r w:rsidRPr="00D968E9">
              <w:rPr>
                <w:sz w:val="16"/>
                <w:szCs w:val="16"/>
                <w:rtl/>
              </w:rPr>
              <w:t>:</w:t>
            </w:r>
          </w:p>
        </w:tc>
        <w:tc>
          <w:tcPr>
            <w:tcW w:w="794" w:type="dxa"/>
          </w:tcPr>
          <w:p w14:paraId="0B45DA0B"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11CA9B8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24BC96F5"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1F7E87A"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E9E885B"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32E1E499"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5D531B25"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BAF6BE6"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33CB2348" w14:textId="77777777" w:rsidR="00F64EB6" w:rsidRPr="00D968E9" w:rsidRDefault="00F64EB6" w:rsidP="00D968E9">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מפעילויות נמשכות</w:t>
            </w:r>
          </w:p>
        </w:tc>
        <w:tc>
          <w:tcPr>
            <w:tcW w:w="794" w:type="dxa"/>
          </w:tcPr>
          <w:p w14:paraId="13155B00"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3550BA4F"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75084216"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58DC3A94"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13C031E2"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c>
          <w:tcPr>
            <w:tcW w:w="964" w:type="dxa"/>
          </w:tcPr>
          <w:p w14:paraId="4F467714" w14:textId="77777777" w:rsidR="00F64EB6" w:rsidRPr="00D968E9" w:rsidRDefault="00F64EB6" w:rsidP="00D968E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Pr>
            </w:pPr>
          </w:p>
        </w:tc>
      </w:tr>
      <w:tr w:rsidR="00F64EB6" w:rsidRPr="004C5FA3" w14:paraId="4389C85C"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8455553"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289" w:type="dxa"/>
          </w:tcPr>
          <w:p w14:paraId="76E726CB" w14:textId="2424F867" w:rsidR="00F64EB6" w:rsidRPr="00D968E9" w:rsidRDefault="00F64EB6" w:rsidP="00D3002D">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מפעילויות שהופסקו</w:t>
            </w:r>
            <w:r w:rsidRPr="00D968E9">
              <w:rPr>
                <w:rStyle w:val="FootnoteReference"/>
                <w:sz w:val="16"/>
                <w:szCs w:val="16"/>
              </w:rPr>
              <w:fldChar w:fldCharType="begin" w:fldLock="1"/>
            </w:r>
            <w:r w:rsidRPr="00D968E9">
              <w:rPr>
                <w:rStyle w:val="FootnoteReference"/>
                <w:sz w:val="16"/>
                <w:szCs w:val="16"/>
              </w:rPr>
              <w:instrText xml:space="preserve"> NOTEREF  _Ref247631 \f  \* MERGEFORMAT </w:instrText>
            </w:r>
            <w:r w:rsidRPr="00D968E9">
              <w:rPr>
                <w:rStyle w:val="FootnoteReference"/>
                <w:sz w:val="16"/>
                <w:szCs w:val="16"/>
              </w:rPr>
              <w:fldChar w:fldCharType="separate"/>
            </w:r>
            <w:r w:rsidR="00D3002D" w:rsidRPr="00D3002D">
              <w:rPr>
                <w:rStyle w:val="FootnoteReference"/>
                <w:sz w:val="16"/>
                <w:szCs w:val="16"/>
              </w:rPr>
              <w:t>45</w:t>
            </w:r>
            <w:r w:rsidRPr="00D968E9">
              <w:rPr>
                <w:rStyle w:val="FootnoteReference"/>
                <w:sz w:val="16"/>
                <w:szCs w:val="16"/>
              </w:rPr>
              <w:fldChar w:fldCharType="end"/>
            </w:r>
          </w:p>
        </w:tc>
        <w:tc>
          <w:tcPr>
            <w:tcW w:w="794" w:type="dxa"/>
          </w:tcPr>
          <w:p w14:paraId="1CC82B31" w14:textId="77777777" w:rsidR="00F64EB6" w:rsidRPr="00D968E9" w:rsidRDefault="00F64EB6" w:rsidP="00D968E9">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462DAA94"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0F5B6F2"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4D78512F"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1BCF47CD"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A024123" w14:textId="77777777" w:rsidR="00F64EB6" w:rsidRPr="00D968E9" w:rsidRDefault="00F64EB6" w:rsidP="00D968E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Pr>
            </w:pPr>
          </w:p>
        </w:tc>
      </w:tr>
      <w:tr w:rsidR="00C82AD9" w:rsidRPr="004C5FA3" w14:paraId="61BC5A6F" w14:textId="77777777" w:rsidTr="0015496B">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7D859F3" w14:textId="77777777" w:rsidR="00F64EB6" w:rsidRPr="00C66DDD" w:rsidRDefault="00F64EB6" w:rsidP="00B5592B">
            <w:pPr>
              <w:tabs>
                <w:tab w:val="clear" w:pos="180"/>
                <w:tab w:val="clear" w:pos="360"/>
                <w:tab w:val="clear" w:pos="540"/>
              </w:tabs>
              <w:bidi w:val="0"/>
              <w:spacing w:after="0" w:line="240" w:lineRule="auto"/>
              <w:ind w:left="-57" w:right="-57"/>
              <w:contextualSpacing w:val="0"/>
              <w:jc w:val="right"/>
              <w:rPr>
                <w:rFonts w:ascii="Arial" w:hAnsi="Arial"/>
              </w:rPr>
            </w:pPr>
            <w:r w:rsidRPr="00C66DDD">
              <w:rPr>
                <w:rFonts w:ascii="Arial" w:hAnsi="Arial"/>
              </w:rPr>
              <w:t>IAS 34.11</w:t>
            </w:r>
          </w:p>
        </w:tc>
        <w:tc>
          <w:tcPr>
            <w:tcW w:w="3289" w:type="dxa"/>
            <w:vAlign w:val="center"/>
          </w:tcPr>
          <w:p w14:paraId="61FF81A9" w14:textId="12985B37" w:rsidR="00F64EB6" w:rsidRPr="00D968E9" w:rsidRDefault="00F64EB6" w:rsidP="00C82AD9">
            <w:pPr>
              <w:pStyle w:val="2-B"/>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968E9">
              <w:rPr>
                <w:sz w:val="16"/>
                <w:szCs w:val="16"/>
                <w:rtl/>
              </w:rPr>
              <w:t xml:space="preserve">רווח (הפסד) </w:t>
            </w:r>
            <w:r w:rsidR="00C82AD9">
              <w:rPr>
                <w:rFonts w:hint="cs"/>
                <w:sz w:val="16"/>
                <w:szCs w:val="16"/>
                <w:rtl/>
              </w:rPr>
              <w:t xml:space="preserve">מדולל </w:t>
            </w:r>
            <w:r w:rsidRPr="00D968E9">
              <w:rPr>
                <w:sz w:val="16"/>
                <w:szCs w:val="16"/>
                <w:rtl/>
              </w:rPr>
              <w:t>למניה</w:t>
            </w:r>
          </w:p>
        </w:tc>
        <w:tc>
          <w:tcPr>
            <w:tcW w:w="794" w:type="dxa"/>
            <w:vAlign w:val="center"/>
          </w:tcPr>
          <w:p w14:paraId="221E2E0D" w14:textId="77777777" w:rsidR="00F64EB6" w:rsidRPr="00D968E9" w:rsidRDefault="00F64EB6" w:rsidP="00C82AD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tcPr>
          <w:p w14:paraId="7AD973A6"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033699B9"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60B40FC5"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76CDCFEF"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c>
          <w:tcPr>
            <w:tcW w:w="964" w:type="dxa"/>
          </w:tcPr>
          <w:p w14:paraId="50AEECB9" w14:textId="77777777" w:rsidR="00F64EB6" w:rsidRPr="00D968E9" w:rsidRDefault="00F64EB6" w:rsidP="00D968E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Pr>
            </w:pPr>
          </w:p>
        </w:tc>
      </w:tr>
    </w:tbl>
    <w:p w14:paraId="4941FEBD" w14:textId="77777777" w:rsidR="00187A4D" w:rsidRPr="001B69B9" w:rsidRDefault="00187A4D" w:rsidP="00187A4D">
      <w:pPr>
        <w:spacing w:after="0" w:line="240" w:lineRule="auto"/>
        <w:ind w:left="1418"/>
        <w:rPr>
          <w:sz w:val="17"/>
          <w:szCs w:val="17"/>
        </w:rPr>
      </w:pPr>
    </w:p>
    <w:tbl>
      <w:tblPr>
        <w:tblStyle w:val="TableGrid"/>
        <w:bidiVisual/>
        <w:tblW w:w="10206" w:type="dxa"/>
        <w:jc w:val="left"/>
        <w:tblLayout w:type="fixed"/>
        <w:tblCellMar>
          <w:left w:w="113" w:type="dxa"/>
          <w:right w:w="113" w:type="dxa"/>
        </w:tblCellMar>
        <w:tblLook w:val="0680" w:firstRow="0" w:lastRow="0" w:firstColumn="1" w:lastColumn="0" w:noHBand="1" w:noVBand="1"/>
      </w:tblPr>
      <w:tblGrid>
        <w:gridCol w:w="1304"/>
        <w:gridCol w:w="8902"/>
      </w:tblGrid>
      <w:tr w:rsidR="00187A4D" w:rsidRPr="00A41D43" w14:paraId="07644029"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3D67773" w14:textId="5D9739CC" w:rsidR="00187A4D" w:rsidRPr="007A4183" w:rsidRDefault="00187A4D" w:rsidP="00B5592B">
            <w:pPr>
              <w:widowControl w:val="0"/>
              <w:bidi w:val="0"/>
              <w:spacing w:after="0" w:line="240" w:lineRule="auto"/>
              <w:ind w:left="-57" w:right="-57"/>
              <w:contextualSpacing w:val="0"/>
              <w:jc w:val="right"/>
              <w:rPr>
                <w:rFonts w:ascii="Arial" w:hAnsi="Arial"/>
              </w:rPr>
            </w:pPr>
            <w:r w:rsidRPr="00187A4D">
              <w:rPr>
                <w:rFonts w:ascii="Arial" w:hAnsi="Arial"/>
                <w:rtl/>
              </w:rPr>
              <w:t>תקנה 40(ד)</w:t>
            </w:r>
          </w:p>
        </w:tc>
        <w:tc>
          <w:tcPr>
            <w:tcW w:w="8902" w:type="dxa"/>
          </w:tcPr>
          <w:p w14:paraId="55B121A3" w14:textId="55A37416" w:rsidR="00187A4D" w:rsidRPr="00187A4D" w:rsidRDefault="00187A4D" w:rsidP="00D3002D">
            <w:pPr>
              <w:widowControl w:val="0"/>
              <w:tabs>
                <w:tab w:val="clear" w:pos="180"/>
                <w:tab w:val="clear" w:pos="360"/>
                <w:tab w:val="clear" w:pos="540"/>
              </w:tabs>
              <w:spacing w:after="0"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187A4D">
              <w:rPr>
                <w:rFonts w:ascii="Arial" w:hAnsi="Arial"/>
                <w:sz w:val="16"/>
                <w:szCs w:val="16"/>
                <w:rtl/>
              </w:rPr>
              <w:t>(*)</w:t>
            </w:r>
            <w:r w:rsidR="00DF3B34">
              <w:rPr>
                <w:rFonts w:ascii="Arial" w:hAnsi="Arial"/>
                <w:sz w:val="16"/>
                <w:szCs w:val="16"/>
                <w:rtl/>
              </w:rPr>
              <w:fldChar w:fldCharType="begin" w:fldLock="1"/>
            </w:r>
            <w:r w:rsidR="00DF3B34">
              <w:rPr>
                <w:rFonts w:ascii="Arial" w:hAnsi="Arial"/>
                <w:sz w:val="16"/>
                <w:szCs w:val="16"/>
                <w:rtl/>
              </w:rPr>
              <w:instrText xml:space="preserve"> </w:instrText>
            </w:r>
            <w:r w:rsidR="00DF3B34">
              <w:rPr>
                <w:rFonts w:ascii="Arial" w:hAnsi="Arial"/>
                <w:sz w:val="16"/>
                <w:szCs w:val="16"/>
              </w:rPr>
              <w:instrText>NOTEREF</w:instrText>
            </w:r>
            <w:r w:rsidR="00DF3B34">
              <w:rPr>
                <w:rFonts w:ascii="Arial" w:hAnsi="Arial"/>
                <w:sz w:val="16"/>
                <w:szCs w:val="16"/>
                <w:rtl/>
              </w:rPr>
              <w:instrText xml:space="preserve"> _</w:instrText>
            </w:r>
            <w:r w:rsidR="00DF3B34">
              <w:rPr>
                <w:rFonts w:ascii="Arial" w:hAnsi="Arial"/>
                <w:sz w:val="16"/>
                <w:szCs w:val="16"/>
              </w:rPr>
              <w:instrText>Ref222330232 \f \h</w:instrText>
            </w:r>
            <w:r w:rsidR="00DF3B34">
              <w:rPr>
                <w:rFonts w:ascii="Arial" w:hAnsi="Arial"/>
                <w:sz w:val="16"/>
                <w:szCs w:val="16"/>
                <w:rtl/>
              </w:rPr>
              <w:instrText xml:space="preserve"> </w:instrText>
            </w:r>
            <w:r w:rsidR="00DF3B34">
              <w:rPr>
                <w:rFonts w:ascii="Arial" w:hAnsi="Arial"/>
                <w:sz w:val="16"/>
                <w:szCs w:val="16"/>
                <w:rtl/>
              </w:rPr>
            </w:r>
            <w:r w:rsidR="00DF3B34">
              <w:rPr>
                <w:rFonts w:ascii="Arial" w:hAnsi="Arial"/>
                <w:sz w:val="16"/>
                <w:szCs w:val="16"/>
                <w:rtl/>
              </w:rPr>
              <w:fldChar w:fldCharType="separate"/>
            </w:r>
            <w:r w:rsidR="00D3002D" w:rsidRPr="00D3002D">
              <w:rPr>
                <w:rStyle w:val="FootnoteReference"/>
                <w:rtl/>
              </w:rPr>
              <w:t>29</w:t>
            </w:r>
            <w:r w:rsidR="00DF3B34">
              <w:rPr>
                <w:rFonts w:ascii="Arial" w:hAnsi="Arial"/>
                <w:sz w:val="16"/>
                <w:szCs w:val="16"/>
                <w:rtl/>
              </w:rPr>
              <w:fldChar w:fldCharType="end"/>
            </w:r>
            <w:r w:rsidRPr="00187A4D">
              <w:rPr>
                <w:rFonts w:ascii="Arial" w:hAnsi="Arial"/>
                <w:sz w:val="16"/>
                <w:szCs w:val="16"/>
                <w:rtl/>
              </w:rPr>
              <w:tab/>
              <w:t xml:space="preserve">יושם למפרע / הוצג מחדש / סווג מחדש / </w:t>
            </w:r>
            <w:r w:rsidRPr="00187A4D">
              <w:rPr>
                <w:rFonts w:ascii="Arial" w:hAnsi="Arial" w:hint="cs"/>
                <w:sz w:val="16"/>
                <w:szCs w:val="16"/>
                <w:rtl/>
              </w:rPr>
              <w:t xml:space="preserve">הצגה מחדש בגין </w:t>
            </w:r>
            <w:r w:rsidRPr="00187A4D">
              <w:rPr>
                <w:rFonts w:ascii="Arial" w:hAnsi="Arial"/>
                <w:sz w:val="16"/>
                <w:szCs w:val="16"/>
                <w:rtl/>
              </w:rPr>
              <w:t xml:space="preserve">התאמה לא מהותית של מספרי השוואה </w:t>
            </w:r>
            <w:r w:rsidRPr="00187A4D">
              <w:rPr>
                <w:rFonts w:ascii="Arial" w:hAnsi="Arial" w:hint="cs"/>
                <w:sz w:val="16"/>
                <w:szCs w:val="16"/>
                <w:rtl/>
              </w:rPr>
              <w:t>–</w:t>
            </w:r>
            <w:r w:rsidRPr="00187A4D">
              <w:rPr>
                <w:rFonts w:ascii="Arial" w:hAnsi="Arial"/>
                <w:sz w:val="16"/>
                <w:szCs w:val="16"/>
                <w:rtl/>
              </w:rPr>
              <w:t xml:space="preserve"> ראו ביאור ‏___‏.‏</w:t>
            </w:r>
          </w:p>
        </w:tc>
      </w:tr>
      <w:tr w:rsidR="00187A4D" w:rsidRPr="00A41D43" w14:paraId="1EAA73D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5377ABAA" w14:textId="77777777" w:rsidR="00187A4D" w:rsidRPr="00187A4D" w:rsidRDefault="00187A4D" w:rsidP="00B5592B">
            <w:pPr>
              <w:widowControl w:val="0"/>
              <w:bidi w:val="0"/>
              <w:spacing w:after="0" w:line="240" w:lineRule="auto"/>
              <w:ind w:left="-57" w:right="-57"/>
              <w:jc w:val="right"/>
              <w:rPr>
                <w:rFonts w:ascii="Arial" w:hAnsi="Arial"/>
                <w:rtl/>
              </w:rPr>
            </w:pPr>
          </w:p>
        </w:tc>
        <w:tc>
          <w:tcPr>
            <w:tcW w:w="8902" w:type="dxa"/>
          </w:tcPr>
          <w:p w14:paraId="31016C74" w14:textId="1B666CFD" w:rsidR="00187A4D" w:rsidRPr="00187A4D" w:rsidRDefault="00187A4D" w:rsidP="00187A4D">
            <w:pPr>
              <w:widowControl w:val="0"/>
              <w:tabs>
                <w:tab w:val="clear" w:pos="180"/>
                <w:tab w:val="clear" w:pos="360"/>
                <w:tab w:val="clear" w:pos="540"/>
              </w:tabs>
              <w:spacing w:after="0" w:line="240" w:lineRule="auto"/>
              <w:ind w:left="567" w:hanging="567"/>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187A4D">
              <w:rPr>
                <w:rFonts w:ascii="Arial" w:hAnsi="Arial" w:hint="cs"/>
                <w:sz w:val="16"/>
                <w:szCs w:val="16"/>
                <w:rtl/>
              </w:rPr>
              <w:t>(**)</w:t>
            </w:r>
            <w:r w:rsidRPr="00187A4D">
              <w:rPr>
                <w:rFonts w:ascii="Arial" w:hAnsi="Arial"/>
                <w:sz w:val="16"/>
                <w:szCs w:val="16"/>
                <w:rtl/>
              </w:rPr>
              <w:tab/>
              <w:t>תואם למפרע בשל הנפקת מניות הטבה.</w:t>
            </w:r>
          </w:p>
        </w:tc>
      </w:tr>
      <w:tr w:rsidR="00187A4D" w:rsidRPr="00A41D43" w14:paraId="64573554"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2BFE257C" w14:textId="77777777" w:rsidR="00187A4D" w:rsidRPr="007A4183" w:rsidRDefault="00187A4D" w:rsidP="00B5592B">
            <w:pPr>
              <w:widowControl w:val="0"/>
              <w:bidi w:val="0"/>
              <w:spacing w:after="0" w:line="240" w:lineRule="auto"/>
              <w:ind w:left="-57" w:right="-57"/>
              <w:contextualSpacing w:val="0"/>
              <w:jc w:val="right"/>
              <w:rPr>
                <w:rFonts w:ascii="Arial" w:hAnsi="Arial"/>
              </w:rPr>
            </w:pPr>
          </w:p>
        </w:tc>
        <w:tc>
          <w:tcPr>
            <w:tcW w:w="8902" w:type="dxa"/>
          </w:tcPr>
          <w:p w14:paraId="4FF0CF8D" w14:textId="77777777" w:rsidR="00187A4D" w:rsidRPr="00187A4D" w:rsidRDefault="00187A4D" w:rsidP="00187A4D">
            <w:pPr>
              <w:widowControl w:val="0"/>
              <w:tabs>
                <w:tab w:val="clear" w:pos="180"/>
                <w:tab w:val="clear" w:pos="360"/>
                <w:tab w:val="clear" w:pos="540"/>
              </w:tabs>
              <w:spacing w:after="0" w:line="240" w:lineRule="auto"/>
              <w:cnfStyle w:val="000000000000" w:firstRow="0" w:lastRow="0" w:firstColumn="0" w:lastColumn="0" w:oddVBand="0" w:evenVBand="0" w:oddHBand="0" w:evenHBand="0" w:firstRowFirstColumn="0" w:firstRowLastColumn="0" w:lastRowFirstColumn="0" w:lastRowLastColumn="0"/>
              <w:rPr>
                <w:rStyle w:val="Strong"/>
                <w:sz w:val="16"/>
                <w:szCs w:val="16"/>
                <w:rtl/>
              </w:rPr>
            </w:pPr>
          </w:p>
        </w:tc>
      </w:tr>
      <w:tr w:rsidR="00187A4D" w:rsidRPr="00A41D43" w14:paraId="5EF8059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0A5C0F2" w14:textId="77777777" w:rsidR="00187A4D" w:rsidRPr="007A4183" w:rsidRDefault="00187A4D" w:rsidP="00B5592B">
            <w:pPr>
              <w:widowControl w:val="0"/>
              <w:bidi w:val="0"/>
              <w:spacing w:after="0" w:line="240" w:lineRule="auto"/>
              <w:ind w:left="-57" w:right="-57"/>
              <w:contextualSpacing w:val="0"/>
              <w:jc w:val="right"/>
              <w:rPr>
                <w:rFonts w:ascii="Arial" w:hAnsi="Arial"/>
              </w:rPr>
            </w:pPr>
          </w:p>
        </w:tc>
        <w:tc>
          <w:tcPr>
            <w:tcW w:w="8902" w:type="dxa"/>
          </w:tcPr>
          <w:p w14:paraId="71E7A6D4" w14:textId="77777777" w:rsidR="00187A4D" w:rsidRPr="001A267A" w:rsidRDefault="00187A4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Style w:val="Strong"/>
                <w:b w:val="0"/>
                <w:bCs w:val="0"/>
                <w:sz w:val="16"/>
                <w:szCs w:val="16"/>
                <w:rtl/>
              </w:rPr>
            </w:pPr>
            <w:r w:rsidRPr="001A267A">
              <w:rPr>
                <w:rStyle w:val="Strong"/>
                <w:b w:val="0"/>
                <w:bCs w:val="0"/>
                <w:sz w:val="16"/>
                <w:szCs w:val="16"/>
                <w:rtl/>
              </w:rPr>
              <w:t xml:space="preserve">הביאורים המצורפים </w:t>
            </w:r>
            <w:r w:rsidRPr="001A267A">
              <w:rPr>
                <w:rStyle w:val="Strong"/>
                <w:rFonts w:hint="cs"/>
                <w:b w:val="0"/>
                <w:bCs w:val="0"/>
                <w:sz w:val="16"/>
                <w:szCs w:val="16"/>
                <w:rtl/>
              </w:rPr>
              <w:t xml:space="preserve">הם </w:t>
            </w:r>
            <w:r w:rsidRPr="001A267A">
              <w:rPr>
                <w:rStyle w:val="Strong"/>
                <w:b w:val="0"/>
                <w:bCs w:val="0"/>
                <w:sz w:val="16"/>
                <w:szCs w:val="16"/>
                <w:rtl/>
              </w:rPr>
              <w:t xml:space="preserve">חלק בלתי נפרד מהדוחות הכספיים </w:t>
            </w:r>
            <w:r w:rsidRPr="001A267A">
              <w:rPr>
                <w:rStyle w:val="Strong"/>
                <w:rFonts w:hint="cs"/>
                <w:b w:val="0"/>
                <w:bCs w:val="0"/>
                <w:sz w:val="16"/>
                <w:szCs w:val="16"/>
                <w:rtl/>
              </w:rPr>
              <w:t xml:space="preserve">המאוחדים ביניים </w:t>
            </w:r>
            <w:r w:rsidRPr="001A267A">
              <w:rPr>
                <w:rStyle w:val="Strong"/>
                <w:b w:val="0"/>
                <w:bCs w:val="0"/>
                <w:sz w:val="16"/>
                <w:szCs w:val="16"/>
                <w:rtl/>
              </w:rPr>
              <w:t>התמציתיים.</w:t>
            </w:r>
          </w:p>
        </w:tc>
      </w:tr>
    </w:tbl>
    <w:p w14:paraId="6BFB002A" w14:textId="77777777" w:rsidR="00187A4D" w:rsidRPr="00705803" w:rsidRDefault="00187A4D" w:rsidP="00187A4D">
      <w:pPr>
        <w:spacing w:after="0" w:line="240" w:lineRule="auto"/>
        <w:ind w:left="1418"/>
        <w:rPr>
          <w:sz w:val="17"/>
          <w:szCs w:val="17"/>
        </w:rPr>
      </w:pPr>
    </w:p>
    <w:p w14:paraId="24CC1634" w14:textId="77777777" w:rsidR="00F64EB6" w:rsidRPr="004C5FA3" w:rsidRDefault="00F64EB6" w:rsidP="00015C9C">
      <w:pPr>
        <w:rPr>
          <w:rStyle w:val="Strong"/>
          <w:rtl/>
        </w:rPr>
        <w:sectPr w:rsidR="00F64EB6" w:rsidRPr="004C5FA3" w:rsidSect="009D07E5">
          <w:headerReference w:type="default" r:id="rId23"/>
          <w:pgSz w:w="11906" w:h="16838" w:code="9"/>
          <w:pgMar w:top="851" w:right="851" w:bottom="851" w:left="851" w:header="850" w:footer="567" w:gutter="0"/>
          <w:cols w:space="708"/>
          <w:bidi/>
          <w:rtlGutter/>
          <w:docGrid w:linePitch="360"/>
        </w:sectPr>
      </w:pPr>
    </w:p>
    <w:p w14:paraId="447C891B" w14:textId="2644F9DE" w:rsidR="00F64EB6" w:rsidRDefault="00F64EB6" w:rsidP="00237B80">
      <w:pPr>
        <w:pStyle w:val="Heading2"/>
        <w:rPr>
          <w:rtl/>
        </w:rPr>
      </w:pPr>
      <w:bookmarkStart w:id="192" w:name="_Toc6143246"/>
      <w:bookmarkStart w:id="193" w:name="_Toc681546"/>
      <w:bookmarkStart w:id="194" w:name="_Toc5792760"/>
      <w:bookmarkStart w:id="195" w:name="_Toc6272665"/>
      <w:bookmarkStart w:id="196" w:name="_Toc6323414"/>
      <w:bookmarkStart w:id="197" w:name="_Toc29832811"/>
      <w:bookmarkStart w:id="198" w:name="_Toc33623514"/>
      <w:bookmarkStart w:id="199" w:name="_Toc33623610"/>
      <w:bookmarkStart w:id="200" w:name="_Toc33623688"/>
      <w:bookmarkStart w:id="201" w:name="_Toc33623816"/>
      <w:bookmarkStart w:id="202" w:name="_Toc35762972"/>
      <w:bookmarkStart w:id="203" w:name="_Toc36376906"/>
      <w:bookmarkStart w:id="204" w:name="_Toc37001457"/>
      <w:bookmarkStart w:id="205" w:name="_Toc37001792"/>
      <w:bookmarkStart w:id="206" w:name="_Toc37001907"/>
      <w:bookmarkStart w:id="207" w:name="_Toc37002002"/>
      <w:bookmarkStart w:id="208" w:name="_Toc37002537"/>
      <w:bookmarkStart w:id="209" w:name="_Toc37165927"/>
      <w:bookmarkStart w:id="210" w:name="_Toc64473959"/>
      <w:bookmarkStart w:id="211" w:name="_Toc64474112"/>
      <w:bookmarkStart w:id="212" w:name="_Ref85447600"/>
      <w:bookmarkStart w:id="213" w:name="_Toc100245499"/>
      <w:bookmarkStart w:id="214" w:name="_Toc100246508"/>
      <w:bookmarkStart w:id="215" w:name="_Toc100474028"/>
      <w:bookmarkStart w:id="216" w:name="_Toc121747393"/>
      <w:bookmarkStart w:id="217" w:name="_Toc123198327"/>
      <w:bookmarkStart w:id="218" w:name="_Toc154415317"/>
      <w:bookmarkStart w:id="219" w:name="_Toc184569353"/>
      <w:bookmarkStart w:id="220" w:name="_Toc226448095"/>
      <w:bookmarkStart w:id="221" w:name="_Toc226449441"/>
      <w:bookmarkStart w:id="222" w:name="_Toc226450546"/>
      <w:bookmarkStart w:id="223" w:name="_Toc226634672"/>
      <w:r w:rsidRPr="004C5FA3">
        <w:rPr>
          <w:rtl/>
        </w:rPr>
        <w:lastRenderedPageBreak/>
        <w:t xml:space="preserve">דוחות מאוחדים </w:t>
      </w:r>
      <w:r w:rsidR="00DE4768" w:rsidRPr="00DE4768">
        <w:rPr>
          <w:rtl/>
        </w:rPr>
        <w:t xml:space="preserve">ביניים תמציתיים </w:t>
      </w:r>
      <w:r w:rsidRPr="004C5FA3">
        <w:rPr>
          <w:rtl/>
        </w:rPr>
        <w:t>על השינויים בהון</w:t>
      </w:r>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p>
    <w:p w14:paraId="5FEE7EB9" w14:textId="77777777" w:rsidR="000F1930" w:rsidRDefault="000F1930" w:rsidP="000F1930">
      <w:pPr>
        <w:spacing w:after="0" w:line="240" w:lineRule="auto"/>
        <w:ind w:left="1418"/>
        <w:rPr>
          <w:rtl/>
        </w:rPr>
      </w:pPr>
    </w:p>
    <w:p w14:paraId="67C21D90" w14:textId="4D7C2B4A" w:rsidR="000F1930" w:rsidRDefault="000F1930" w:rsidP="001A267A">
      <w:pPr>
        <w:spacing w:after="0" w:line="240" w:lineRule="auto"/>
        <w:ind w:left="1418"/>
        <w:rPr>
          <w:rtl/>
        </w:rPr>
      </w:pPr>
      <w:r w:rsidRPr="004C5FA3">
        <w:rPr>
          <w:rStyle w:val="Strong"/>
          <w:rtl/>
        </w:rPr>
        <w:t xml:space="preserve">לשישה חודשים שהסתיימו ביום 30 ביוני </w:t>
      </w:r>
      <w:r w:rsidRPr="004C5FA3">
        <w:rPr>
          <w:rStyle w:val="Strong"/>
        </w:rPr>
        <w:fldChar w:fldCharType="begin" w:fldLock="1"/>
      </w:r>
      <w:r w:rsidRPr="004C5FA3">
        <w:rPr>
          <w:rStyle w:val="Strong"/>
        </w:rPr>
        <w:instrText xml:space="preserve"> DOCPROPERTY  </w:instrText>
      </w:r>
      <w:r>
        <w:rPr>
          <w:rStyle w:val="Strong"/>
        </w:rPr>
        <w:instrText>c</w:instrText>
      </w:r>
      <w:r w:rsidRPr="004C5FA3">
        <w:rPr>
          <w:rStyle w:val="Strong"/>
        </w:rPr>
        <w:instrText xml:space="preserve">Y  \* MERGEFORMAT </w:instrText>
      </w:r>
      <w:r w:rsidRPr="004C5FA3">
        <w:rPr>
          <w:rStyle w:val="Strong"/>
        </w:rPr>
        <w:fldChar w:fldCharType="separate"/>
      </w:r>
      <w:r w:rsidR="00D3002D">
        <w:rPr>
          <w:rStyle w:val="Strong"/>
        </w:rPr>
        <w:t>2026</w:t>
      </w:r>
      <w:r w:rsidRPr="004C5FA3">
        <w:rPr>
          <w:rStyle w:val="Strong"/>
        </w:rPr>
        <w:fldChar w:fldCharType="end"/>
      </w:r>
      <w:r w:rsidRPr="004C5FA3">
        <w:rPr>
          <w:rFonts w:ascii="Arial" w:hAnsi="Arial"/>
          <w:rtl/>
        </w:rPr>
        <w:t xml:space="preserve"> (בלתי מבוקר)</w:t>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4"/>
        <w:gridCol w:w="3063"/>
        <w:gridCol w:w="794"/>
        <w:gridCol w:w="907"/>
        <w:gridCol w:w="907"/>
        <w:gridCol w:w="907"/>
        <w:gridCol w:w="907"/>
        <w:gridCol w:w="907"/>
        <w:gridCol w:w="907"/>
        <w:gridCol w:w="907"/>
        <w:gridCol w:w="907"/>
        <w:gridCol w:w="907"/>
        <w:gridCol w:w="907"/>
        <w:gridCol w:w="908"/>
      </w:tblGrid>
      <w:tr w:rsidR="00746265" w:rsidRPr="00D6682B" w14:paraId="6FE2C48F" w14:textId="77777777" w:rsidTr="001A267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top"/>
          </w:tcPr>
          <w:p w14:paraId="536C67C9" w14:textId="77777777" w:rsidR="00746265" w:rsidRPr="00F050DF" w:rsidRDefault="00746265" w:rsidP="00B5592B">
            <w:pPr>
              <w:bidi w:val="0"/>
              <w:spacing w:after="0" w:line="240" w:lineRule="auto"/>
              <w:ind w:left="-57" w:right="-57"/>
              <w:jc w:val="right"/>
              <w:rPr>
                <w:rFonts w:ascii="Arial" w:hAnsi="Arial"/>
              </w:rPr>
            </w:pPr>
          </w:p>
        </w:tc>
        <w:tc>
          <w:tcPr>
            <w:tcW w:w="3063" w:type="dxa"/>
          </w:tcPr>
          <w:p w14:paraId="00D67C70" w14:textId="7FDCBAD8" w:rsidR="00746265" w:rsidRPr="00D6682B" w:rsidRDefault="00746265" w:rsidP="00DB77A1">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3F70962D" w14:textId="77777777" w:rsidR="00746265" w:rsidRPr="002A446A" w:rsidRDefault="00746265" w:rsidP="00746265">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8163" w:type="dxa"/>
            <w:gridSpan w:val="9"/>
          </w:tcPr>
          <w:p w14:paraId="60BD17B9" w14:textId="5C04DC05" w:rsidR="00746265" w:rsidRPr="00C75432" w:rsidRDefault="00746265" w:rsidP="00DB77A1">
            <w:pPr>
              <w:pStyle w:val="X1underline"/>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r w:rsidRPr="0072182A">
              <w:rPr>
                <w:sz w:val="16"/>
                <w:szCs w:val="16"/>
                <w:rtl/>
              </w:rPr>
              <w:t>הון המיוחס לבעלים של החברה האם</w:t>
            </w:r>
          </w:p>
        </w:tc>
        <w:tc>
          <w:tcPr>
            <w:tcW w:w="907" w:type="dxa"/>
          </w:tcPr>
          <w:p w14:paraId="51440C04" w14:textId="77777777" w:rsidR="00746265" w:rsidRPr="00C75432" w:rsidRDefault="00746265" w:rsidP="00746265">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908" w:type="dxa"/>
          </w:tcPr>
          <w:p w14:paraId="3A8DE04D" w14:textId="77777777" w:rsidR="00746265" w:rsidRPr="00C75432" w:rsidRDefault="00746265" w:rsidP="00746265">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r>
      <w:tr w:rsidR="002F54F2" w:rsidRPr="00D6682B" w14:paraId="4B27CB0C"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FE1FEB9" w14:textId="109EE79D" w:rsidR="002F54F2" w:rsidRPr="00F050DF" w:rsidRDefault="002F54F2" w:rsidP="00B5592B">
            <w:pPr>
              <w:tabs>
                <w:tab w:val="clear" w:pos="180"/>
                <w:tab w:val="clear" w:pos="360"/>
                <w:tab w:val="clear" w:pos="540"/>
              </w:tabs>
              <w:bidi w:val="0"/>
              <w:spacing w:after="0" w:line="240" w:lineRule="auto"/>
              <w:ind w:left="-57" w:right="-57"/>
              <w:contextualSpacing w:val="0"/>
              <w:jc w:val="right"/>
              <w:rPr>
                <w:rFonts w:ascii="Arial" w:hAnsi="Arial"/>
              </w:rPr>
            </w:pPr>
            <w:r w:rsidRPr="00F050DF">
              <w:rPr>
                <w:rFonts w:ascii="Arial" w:hAnsi="Arial"/>
              </w:rPr>
              <w:t>IAS 34.8(c), 10</w:t>
            </w:r>
            <w:r w:rsidR="00F642A2">
              <w:rPr>
                <w:rFonts w:ascii="Arial" w:hAnsi="Arial"/>
              </w:rPr>
              <w:t xml:space="preserve">, </w:t>
            </w:r>
            <w:r w:rsidRPr="00F050DF">
              <w:rPr>
                <w:rFonts w:ascii="Arial" w:hAnsi="Arial"/>
              </w:rPr>
              <w:t>20(c)</w:t>
            </w:r>
          </w:p>
        </w:tc>
        <w:tc>
          <w:tcPr>
            <w:tcW w:w="3063" w:type="dxa"/>
          </w:tcPr>
          <w:p w14:paraId="5E8B79DF" w14:textId="2AF31B69" w:rsidR="002F54F2" w:rsidRPr="00D6682B" w:rsidRDefault="002F54F2" w:rsidP="00DB77A1">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1E092815" w14:textId="445ADF74" w:rsidR="002F54F2" w:rsidRPr="002A446A" w:rsidRDefault="002F54F2" w:rsidP="00746265">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6"/>
                <w:szCs w:val="16"/>
                <w:rtl/>
              </w:rPr>
            </w:pPr>
          </w:p>
        </w:tc>
        <w:tc>
          <w:tcPr>
            <w:tcW w:w="907" w:type="dxa"/>
          </w:tcPr>
          <w:p w14:paraId="2B6A1761" w14:textId="77777777" w:rsidR="002F54F2" w:rsidRPr="00C75432"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הון המניות הנפרע</w:t>
            </w:r>
          </w:p>
        </w:tc>
        <w:tc>
          <w:tcPr>
            <w:tcW w:w="907" w:type="dxa"/>
          </w:tcPr>
          <w:p w14:paraId="04543C2E" w14:textId="7211AEC1" w:rsidR="002F54F2" w:rsidRPr="00C75432"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פרמיה על מניות</w:t>
            </w:r>
          </w:p>
        </w:tc>
        <w:tc>
          <w:tcPr>
            <w:tcW w:w="907" w:type="dxa"/>
          </w:tcPr>
          <w:p w14:paraId="2417934E" w14:textId="3B282D87" w:rsidR="002F54F2" w:rsidRPr="004C48CC"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4C48CC">
              <w:rPr>
                <w:sz w:val="16"/>
                <w:szCs w:val="16"/>
                <w:rtl/>
              </w:rPr>
              <w:t>[</w:t>
            </w:r>
            <w:r w:rsidRPr="004C48CC">
              <w:rPr>
                <w:rStyle w:val="SubtleReference"/>
                <w:sz w:val="16"/>
                <w:szCs w:val="16"/>
                <w:rtl/>
              </w:rPr>
              <w:t>פרט את הרכיבים האחרים של ההון</w:t>
            </w:r>
            <w:r w:rsidR="00C94158">
              <w:rPr>
                <w:rFonts w:hint="cs"/>
                <w:sz w:val="16"/>
                <w:szCs w:val="16"/>
                <w:rtl/>
              </w:rPr>
              <w:t>]</w:t>
            </w:r>
            <w:r w:rsidRPr="004C48CC">
              <w:rPr>
                <w:rStyle w:val="FootnoteReference"/>
                <w:sz w:val="16"/>
                <w:szCs w:val="16"/>
                <w:rtl/>
              </w:rPr>
              <w:footnoteReference w:id="47"/>
            </w:r>
          </w:p>
        </w:tc>
        <w:tc>
          <w:tcPr>
            <w:tcW w:w="907" w:type="dxa"/>
          </w:tcPr>
          <w:p w14:paraId="2DC9CFCA" w14:textId="0F67766D" w:rsidR="002F54F2" w:rsidRPr="00C75432"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 xml:space="preserve">קרן הון בגין עסקאות </w:t>
            </w:r>
            <w:r w:rsidRPr="00C75432">
              <w:rPr>
                <w:rFonts w:hint="cs"/>
                <w:b/>
                <w:bCs/>
                <w:sz w:val="16"/>
                <w:szCs w:val="16"/>
                <w:rtl/>
              </w:rPr>
              <w:t xml:space="preserve">עם </w:t>
            </w:r>
            <w:r w:rsidRPr="00C75432">
              <w:rPr>
                <w:b/>
                <w:bCs/>
                <w:sz w:val="16"/>
                <w:szCs w:val="16"/>
                <w:rtl/>
              </w:rPr>
              <w:t>זכויות שאינן מקנות שליטה</w:t>
            </w:r>
            <w:r w:rsidRPr="00C75432">
              <w:rPr>
                <w:rStyle w:val="FootnoteReference"/>
                <w:b/>
                <w:bCs/>
                <w:sz w:val="16"/>
                <w:szCs w:val="16"/>
                <w:rtl/>
              </w:rPr>
              <w:footnoteReference w:id="48"/>
            </w:r>
          </w:p>
        </w:tc>
        <w:tc>
          <w:tcPr>
            <w:tcW w:w="907" w:type="dxa"/>
          </w:tcPr>
          <w:p w14:paraId="765E1692" w14:textId="0F36FA09" w:rsidR="002F54F2" w:rsidRPr="008B54C0"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8B54C0">
              <w:rPr>
                <w:rFonts w:hint="cs"/>
                <w:sz w:val="16"/>
                <w:szCs w:val="16"/>
                <w:rtl/>
              </w:rPr>
              <w:t>[</w:t>
            </w:r>
            <w:r w:rsidRPr="008B54C0">
              <w:rPr>
                <w:rStyle w:val="SubtleReference"/>
                <w:rFonts w:hint="cs"/>
                <w:sz w:val="16"/>
                <w:szCs w:val="16"/>
                <w:rtl/>
              </w:rPr>
              <w:t>פרט את קרנות הרווח הכולל האחר</w:t>
            </w:r>
            <w:r w:rsidRPr="008B54C0">
              <w:rPr>
                <w:rFonts w:hint="cs"/>
                <w:sz w:val="16"/>
                <w:szCs w:val="16"/>
                <w:rtl/>
              </w:rPr>
              <w:t>]</w:t>
            </w:r>
            <w:r w:rsidRPr="008B54C0">
              <w:rPr>
                <w:rStyle w:val="FootnoteReference"/>
                <w:sz w:val="16"/>
                <w:szCs w:val="16"/>
                <w:rtl/>
              </w:rPr>
              <w:footnoteReference w:id="49"/>
            </w:r>
          </w:p>
        </w:tc>
        <w:tc>
          <w:tcPr>
            <w:tcW w:w="907" w:type="dxa"/>
          </w:tcPr>
          <w:p w14:paraId="2344BAC1" w14:textId="7A6B02F9" w:rsidR="002F54F2" w:rsidRPr="00C75432"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רווח כולל אחר</w:t>
            </w:r>
            <w:r w:rsidRPr="00C75432">
              <w:rPr>
                <w:rFonts w:hint="cs"/>
                <w:b/>
                <w:bCs/>
                <w:sz w:val="16"/>
                <w:szCs w:val="16"/>
                <w:rtl/>
              </w:rPr>
              <w:t xml:space="preserve"> מצטבר</w:t>
            </w:r>
            <w:r w:rsidRPr="00C75432">
              <w:rPr>
                <w:b/>
                <w:bCs/>
                <w:sz w:val="16"/>
                <w:szCs w:val="16"/>
                <w:rtl/>
              </w:rPr>
              <w:t xml:space="preserve"> המתייחס לנכסים ולקבוצות מימוש המוחזקים למכירה</w:t>
            </w:r>
            <w:bookmarkStart w:id="224" w:name="_Ref36988041"/>
            <w:r w:rsidRPr="000518BE">
              <w:rPr>
                <w:rStyle w:val="FootnoteReference"/>
                <w:b/>
                <w:bCs/>
                <w:sz w:val="16"/>
                <w:szCs w:val="16"/>
                <w:rtl/>
              </w:rPr>
              <w:footnoteReference w:id="50"/>
            </w:r>
          </w:p>
        </w:tc>
        <w:bookmarkEnd w:id="224"/>
        <w:tc>
          <w:tcPr>
            <w:tcW w:w="907" w:type="dxa"/>
          </w:tcPr>
          <w:p w14:paraId="2DF4E400" w14:textId="1DE63324" w:rsidR="002F54F2" w:rsidRPr="00C75432"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עודפים / (הפסדים צבורים)</w:t>
            </w:r>
          </w:p>
        </w:tc>
        <w:tc>
          <w:tcPr>
            <w:tcW w:w="907" w:type="dxa"/>
          </w:tcPr>
          <w:p w14:paraId="7C4F4485" w14:textId="124CA822" w:rsidR="002F54F2" w:rsidRPr="00C75432"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rFonts w:hint="cs"/>
                <w:b/>
                <w:bCs/>
                <w:sz w:val="16"/>
                <w:szCs w:val="16"/>
                <w:rtl/>
              </w:rPr>
              <w:t>מניות באוצר</w:t>
            </w:r>
            <w:r w:rsidRPr="000518BE">
              <w:rPr>
                <w:rStyle w:val="FootnoteReference"/>
                <w:b/>
                <w:bCs/>
                <w:sz w:val="16"/>
                <w:szCs w:val="16"/>
                <w:rtl/>
              </w:rPr>
              <w:footnoteReference w:id="51"/>
            </w:r>
          </w:p>
        </w:tc>
        <w:tc>
          <w:tcPr>
            <w:tcW w:w="907" w:type="dxa"/>
          </w:tcPr>
          <w:p w14:paraId="605367B2" w14:textId="3E451BFB" w:rsidR="002F54F2" w:rsidRPr="00D6682B"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סה"כ</w:t>
            </w:r>
          </w:p>
        </w:tc>
        <w:tc>
          <w:tcPr>
            <w:tcW w:w="907" w:type="dxa"/>
          </w:tcPr>
          <w:p w14:paraId="7ABE0F19" w14:textId="45F2FFF1" w:rsidR="002F54F2" w:rsidRPr="00D6682B"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זכויות שאינן מקנות שליטה</w:t>
            </w:r>
            <w:r w:rsidRPr="000518BE">
              <w:rPr>
                <w:rStyle w:val="FootnoteReference"/>
                <w:b/>
                <w:bCs/>
                <w:sz w:val="16"/>
                <w:szCs w:val="16"/>
                <w:rtl/>
              </w:rPr>
              <w:footnoteReference w:id="52"/>
            </w:r>
          </w:p>
        </w:tc>
        <w:tc>
          <w:tcPr>
            <w:tcW w:w="908" w:type="dxa"/>
          </w:tcPr>
          <w:p w14:paraId="68562073" w14:textId="7C6B6F0F" w:rsidR="002F54F2" w:rsidRPr="00D80D28" w:rsidRDefault="002F54F2" w:rsidP="00DB77A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D80D28">
              <w:rPr>
                <w:b/>
                <w:bCs/>
                <w:sz w:val="16"/>
                <w:szCs w:val="16"/>
                <w:rtl/>
              </w:rPr>
              <w:t>סה"כ</w:t>
            </w:r>
            <w:r w:rsidR="00BD304B" w:rsidRPr="00D80D28">
              <w:rPr>
                <w:rFonts w:hint="cs"/>
                <w:b/>
                <w:bCs/>
                <w:sz w:val="16"/>
                <w:szCs w:val="16"/>
                <w:rtl/>
              </w:rPr>
              <w:t xml:space="preserve"> הון</w:t>
            </w:r>
          </w:p>
        </w:tc>
      </w:tr>
      <w:tr w:rsidR="00746265" w:rsidRPr="00D6682B" w14:paraId="23C323A2"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5BFA459E" w14:textId="77777777" w:rsidR="00746265" w:rsidRPr="00F050DF" w:rsidRDefault="00746265" w:rsidP="00B5592B">
            <w:pPr>
              <w:bidi w:val="0"/>
              <w:spacing w:after="0" w:line="240" w:lineRule="auto"/>
              <w:ind w:left="-57" w:right="-57"/>
              <w:jc w:val="right"/>
              <w:rPr>
                <w:rFonts w:ascii="Arial" w:hAnsi="Arial"/>
              </w:rPr>
            </w:pPr>
          </w:p>
        </w:tc>
        <w:tc>
          <w:tcPr>
            <w:tcW w:w="3063" w:type="dxa"/>
          </w:tcPr>
          <w:p w14:paraId="2B4D9EC2" w14:textId="77777777" w:rsidR="00746265" w:rsidRPr="00D6682B" w:rsidRDefault="00746265" w:rsidP="00746265">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5BD04294" w14:textId="51B854B5" w:rsidR="00746265" w:rsidRPr="00746265" w:rsidRDefault="00746265" w:rsidP="00746265">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ביאור</w:t>
            </w:r>
            <w:r w:rsidRPr="000518BE">
              <w:rPr>
                <w:rStyle w:val="FootnoteReference"/>
                <w:b/>
                <w:bCs/>
                <w:sz w:val="16"/>
                <w:szCs w:val="16"/>
                <w:rtl/>
              </w:rPr>
              <w:footnoteReference w:id="53"/>
            </w:r>
          </w:p>
        </w:tc>
        <w:tc>
          <w:tcPr>
            <w:tcW w:w="9978" w:type="dxa"/>
            <w:gridSpan w:val="11"/>
          </w:tcPr>
          <w:p w14:paraId="0D80DDA1" w14:textId="24123552" w:rsidR="00746265" w:rsidRPr="00746265" w:rsidRDefault="00746265" w:rsidP="00746265">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אלפי ש"ח</w:t>
            </w:r>
          </w:p>
        </w:tc>
      </w:tr>
      <w:tr w:rsidR="00746265" w:rsidRPr="00D6682B" w14:paraId="7F602C73"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92535C3"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238C7FE3" w14:textId="1835F831" w:rsidR="00746265" w:rsidRPr="00D6682B" w:rsidRDefault="00746265" w:rsidP="00DC2DEF">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 xml:space="preserve">יתרה ליום 1 בינואר </w:t>
            </w:r>
            <w:r>
              <w:rPr>
                <w:b w:val="0"/>
                <w:bCs w:val="0"/>
                <w:sz w:val="16"/>
                <w:szCs w:val="16"/>
              </w:rPr>
              <w:t xml:space="preserve"> </w:t>
            </w:r>
            <w:r w:rsidRPr="009145ED">
              <w:rPr>
                <w:b w:val="0"/>
                <w:bCs w:val="0"/>
                <w:sz w:val="16"/>
                <w:szCs w:val="16"/>
              </w:rPr>
              <w:fldChar w:fldCharType="begin" w:fldLock="1"/>
            </w:r>
            <w:r w:rsidRPr="009145ED">
              <w:rPr>
                <w:sz w:val="16"/>
                <w:szCs w:val="16"/>
              </w:rPr>
              <w:instrText xml:space="preserve"> DOCPROPERTY  CY  \* MERGEFORMAT </w:instrText>
            </w:r>
            <w:r w:rsidRPr="009145ED">
              <w:rPr>
                <w:b w:val="0"/>
                <w:bCs w:val="0"/>
                <w:sz w:val="16"/>
                <w:szCs w:val="16"/>
              </w:rPr>
              <w:fldChar w:fldCharType="separate"/>
            </w:r>
            <w:r w:rsidR="00D3002D">
              <w:rPr>
                <w:sz w:val="16"/>
                <w:szCs w:val="16"/>
              </w:rPr>
              <w:t>2026</w:t>
            </w:r>
            <w:r w:rsidRPr="009145ED">
              <w:rPr>
                <w:b w:val="0"/>
                <w:bCs w:val="0"/>
                <w:sz w:val="16"/>
                <w:szCs w:val="16"/>
              </w:rPr>
              <w:fldChar w:fldCharType="end"/>
            </w:r>
          </w:p>
        </w:tc>
        <w:tc>
          <w:tcPr>
            <w:tcW w:w="794" w:type="dxa"/>
          </w:tcPr>
          <w:p w14:paraId="6012FFA7"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3E6A1DA"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DC0F8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23B247"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07B1C7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FFF6C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FABA35C"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A6E38E"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B747E0C"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F148CCA"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26A1A19"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3B77D62C"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5D9C95F0"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191BE96"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2F496AF7" w14:textId="63F47290" w:rsidR="00746265" w:rsidRPr="000F1930"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0F1930">
              <w:rPr>
                <w:rFonts w:hint="cs"/>
                <w:sz w:val="16"/>
                <w:szCs w:val="16"/>
                <w:rtl/>
              </w:rPr>
              <w:t>השפעת היישום לראשונה של התיקונים ל</w:t>
            </w:r>
            <w:r>
              <w:rPr>
                <w:rFonts w:hint="cs"/>
                <w:sz w:val="16"/>
                <w:szCs w:val="16"/>
                <w:rtl/>
              </w:rPr>
              <w:t>תקן דיווח כספי בינלאומי 9</w:t>
            </w:r>
          </w:p>
        </w:tc>
        <w:tc>
          <w:tcPr>
            <w:tcW w:w="794" w:type="dxa"/>
          </w:tcPr>
          <w:p w14:paraId="2E9963D7" w14:textId="4EFA5B22" w:rsidR="00746265" w:rsidRPr="00D6682B" w:rsidRDefault="00C2731E" w:rsidP="000518B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Pr>
                <w:rFonts w:ascii="Arial" w:hAnsi="Arial"/>
                <w:sz w:val="16"/>
                <w:szCs w:val="16"/>
                <w:rtl/>
              </w:rPr>
              <w:fldChar w:fldCharType="begin" w:fldLock="1"/>
            </w:r>
            <w:r>
              <w:rPr>
                <w:rFonts w:ascii="Arial" w:hAnsi="Arial"/>
                <w:sz w:val="16"/>
                <w:szCs w:val="16"/>
                <w:rtl/>
              </w:rPr>
              <w:instrText xml:space="preserve"> </w:instrText>
            </w:r>
            <w:r>
              <w:rPr>
                <w:rFonts w:ascii="Arial" w:hAnsi="Arial" w:hint="cs"/>
                <w:sz w:val="16"/>
                <w:szCs w:val="16"/>
              </w:rPr>
              <w:instrText>REF</w:instrText>
            </w:r>
            <w:r>
              <w:rPr>
                <w:rFonts w:ascii="Arial" w:hAnsi="Arial" w:hint="cs"/>
                <w:sz w:val="16"/>
                <w:szCs w:val="16"/>
                <w:rtl/>
              </w:rPr>
              <w:instrText xml:space="preserve"> _</w:instrText>
            </w:r>
            <w:r>
              <w:rPr>
                <w:rFonts w:ascii="Arial" w:hAnsi="Arial" w:hint="cs"/>
                <w:sz w:val="16"/>
                <w:szCs w:val="16"/>
              </w:rPr>
              <w:instrText>Ref221214116 \r \h</w:instrText>
            </w:r>
            <w:r>
              <w:rPr>
                <w:rFonts w:ascii="Arial" w:hAnsi="Arial"/>
                <w:sz w:val="16"/>
                <w:szCs w:val="16"/>
                <w:rtl/>
              </w:rPr>
              <w:instrText xml:space="preserve"> </w:instrText>
            </w:r>
            <w:r w:rsidR="000518BE">
              <w:rPr>
                <w:rFonts w:ascii="Arial" w:hAnsi="Arial"/>
                <w:sz w:val="16"/>
                <w:szCs w:val="16"/>
                <w:rtl/>
              </w:rPr>
              <w:instrText xml:space="preserve"> \* </w:instrText>
            </w:r>
            <w:r w:rsidR="000518BE">
              <w:rPr>
                <w:rFonts w:ascii="Arial" w:hAnsi="Arial"/>
                <w:sz w:val="16"/>
                <w:szCs w:val="16"/>
              </w:rPr>
              <w:instrText>MERGEFORMAT</w:instrText>
            </w:r>
            <w:r w:rsidR="000518BE">
              <w:rPr>
                <w:rFonts w:ascii="Arial" w:hAnsi="Arial"/>
                <w:sz w:val="16"/>
                <w:szCs w:val="16"/>
                <w:rtl/>
              </w:rPr>
              <w:instrText xml:space="preserve"> </w:instrText>
            </w:r>
            <w:r>
              <w:rPr>
                <w:rFonts w:ascii="Arial" w:hAnsi="Arial"/>
                <w:sz w:val="16"/>
                <w:szCs w:val="16"/>
                <w:rtl/>
              </w:rPr>
            </w:r>
            <w:r>
              <w:rPr>
                <w:rFonts w:ascii="Arial" w:hAnsi="Arial"/>
                <w:sz w:val="16"/>
                <w:szCs w:val="16"/>
                <w:rtl/>
              </w:rPr>
              <w:fldChar w:fldCharType="separate"/>
            </w:r>
            <w:r w:rsidR="00D3002D">
              <w:rPr>
                <w:rFonts w:ascii="Arial" w:hAnsi="Arial"/>
                <w:sz w:val="16"/>
                <w:szCs w:val="16"/>
                <w:cs/>
              </w:rPr>
              <w:t>‎</w:t>
            </w:r>
            <w:r w:rsidR="00D3002D">
              <w:rPr>
                <w:rFonts w:ascii="Arial" w:hAnsi="Arial"/>
                <w:sz w:val="16"/>
                <w:szCs w:val="16"/>
              </w:rPr>
              <w:t>2.2.1</w:t>
            </w:r>
            <w:r>
              <w:rPr>
                <w:rFonts w:ascii="Arial" w:hAnsi="Arial"/>
                <w:sz w:val="16"/>
                <w:szCs w:val="16"/>
                <w:rtl/>
              </w:rPr>
              <w:fldChar w:fldCharType="end"/>
            </w:r>
          </w:p>
        </w:tc>
        <w:tc>
          <w:tcPr>
            <w:tcW w:w="907" w:type="dxa"/>
          </w:tcPr>
          <w:p w14:paraId="4D980E57"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D6AF446"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898CD6"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ECC64F"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28092FF"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99439B8"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6773610"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661E524"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4A09468"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F6A3D10"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19B55C24" w14:textId="77777777" w:rsidR="00746265" w:rsidRPr="00C94158" w:rsidRDefault="00746265" w:rsidP="00746265">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46A15103"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90D1B28"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06D7BC0E" w14:textId="5AAF5F28"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AE4EF9">
              <w:rPr>
                <w:b/>
                <w:bCs/>
                <w:sz w:val="16"/>
                <w:szCs w:val="16"/>
                <w:rtl/>
              </w:rPr>
              <w:t xml:space="preserve">יתרה ליום 1 בינואר </w:t>
            </w:r>
            <w:r w:rsidRPr="00AE4EF9">
              <w:rPr>
                <w:b/>
                <w:bCs/>
                <w:sz w:val="16"/>
                <w:szCs w:val="16"/>
              </w:rPr>
              <w:fldChar w:fldCharType="begin" w:fldLock="1"/>
            </w:r>
            <w:r w:rsidRPr="00AE4EF9">
              <w:rPr>
                <w:b/>
                <w:bCs/>
                <w:sz w:val="16"/>
                <w:szCs w:val="16"/>
              </w:rPr>
              <w:instrText xml:space="preserve"> DOCPROPERTY  CY  \* MERGEFORMAT </w:instrText>
            </w:r>
            <w:r w:rsidRPr="00AE4EF9">
              <w:rPr>
                <w:b/>
                <w:bCs/>
                <w:sz w:val="16"/>
                <w:szCs w:val="16"/>
              </w:rPr>
              <w:fldChar w:fldCharType="separate"/>
            </w:r>
            <w:r w:rsidR="00D3002D">
              <w:rPr>
                <w:b/>
                <w:bCs/>
                <w:sz w:val="16"/>
                <w:szCs w:val="16"/>
              </w:rPr>
              <w:t>2026</w:t>
            </w:r>
            <w:r w:rsidRPr="00AE4EF9">
              <w:rPr>
                <w:b/>
                <w:bCs/>
                <w:sz w:val="16"/>
                <w:szCs w:val="16"/>
              </w:rPr>
              <w:fldChar w:fldCharType="end"/>
            </w:r>
            <w:r>
              <w:rPr>
                <w:rFonts w:hint="cs"/>
                <w:b/>
                <w:bCs/>
                <w:sz w:val="16"/>
                <w:szCs w:val="16"/>
                <w:rtl/>
              </w:rPr>
              <w:t xml:space="preserve"> </w:t>
            </w:r>
            <w:r w:rsidRPr="00AE4EF9">
              <w:rPr>
                <w:rFonts w:hint="cs"/>
                <w:b/>
                <w:bCs/>
                <w:sz w:val="16"/>
                <w:szCs w:val="16"/>
                <w:rtl/>
              </w:rPr>
              <w:t>לאחר יישום השינויים האמורים</w:t>
            </w:r>
          </w:p>
        </w:tc>
        <w:tc>
          <w:tcPr>
            <w:tcW w:w="794" w:type="dxa"/>
          </w:tcPr>
          <w:p w14:paraId="1D561591"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A862329"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FF9A4F"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1FFFE10"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C26821"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1219C4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175CF13"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F95E00D"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3C10587"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EFDC55E"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8958E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182460C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2ACE7F60"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7964026"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4A27BBC2" w14:textId="77777777"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לתקופה</w:t>
            </w:r>
          </w:p>
        </w:tc>
        <w:tc>
          <w:tcPr>
            <w:tcW w:w="794" w:type="dxa"/>
          </w:tcPr>
          <w:p w14:paraId="715AE607"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4737919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9D9B2E9"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E022AE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434507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6006ED9"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9A977D1"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5663F81"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9F02A3"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535320F"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4CE3341"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05911B3C"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2552E691"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EF950A7"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4D97FB25" w14:textId="33DBF4ED"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כולל אחר</w:t>
            </w:r>
            <w:r w:rsidRPr="00A15918">
              <w:rPr>
                <w:rStyle w:val="FootnoteReference"/>
                <w:sz w:val="16"/>
                <w:szCs w:val="16"/>
                <w:rtl/>
              </w:rPr>
              <w:footnoteReference w:id="54"/>
            </w:r>
            <w:r w:rsidRPr="00A15918">
              <w:rPr>
                <w:sz w:val="16"/>
                <w:szCs w:val="16"/>
                <w:vertAlign w:val="superscript"/>
                <w:rtl/>
              </w:rPr>
              <w:t xml:space="preserve"> </w:t>
            </w:r>
            <w:r w:rsidRPr="00A15918">
              <w:rPr>
                <w:rStyle w:val="FootnoteReference"/>
                <w:sz w:val="16"/>
                <w:szCs w:val="16"/>
                <w:rtl/>
              </w:rPr>
              <w:footnoteReference w:id="55"/>
            </w:r>
          </w:p>
        </w:tc>
        <w:tc>
          <w:tcPr>
            <w:tcW w:w="794" w:type="dxa"/>
          </w:tcPr>
          <w:p w14:paraId="5A8AAA88"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14BD196C"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584FAEF"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41FBAE1"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050F126"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402D79"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51D5FA9"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2EBB507"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78CB732"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5CB0FC"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FE99C0"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245D2B4D"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4D74B799"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86407FD"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30936168" w14:textId="77777777" w:rsidR="00746265" w:rsidRPr="00D6682B" w:rsidRDefault="00746265" w:rsidP="00DC2DEF">
            <w:pPr>
              <w:pStyle w:val="1"/>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סה"כ רווח (הפסד) כולל לתקופה</w:t>
            </w:r>
          </w:p>
        </w:tc>
        <w:tc>
          <w:tcPr>
            <w:tcW w:w="794" w:type="dxa"/>
          </w:tcPr>
          <w:p w14:paraId="210CAD39"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E5E206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C0DC7D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969E93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F24CF1A"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229F66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EDEC514"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33B6D2E"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9D83A2E"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73CC09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B55572"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179BC22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1BFCD752"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1B44978"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tcPr>
          <w:p w14:paraId="4C732EC0" w14:textId="4DBDE482"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העברת קרן הערכה מחדש בגין רכוש קבוע לעודפים</w:t>
            </w:r>
            <w:r w:rsidRPr="00D6682B">
              <w:rPr>
                <w:rStyle w:val="FootnoteReference"/>
                <w:sz w:val="16"/>
                <w:szCs w:val="16"/>
                <w:rtl/>
              </w:rPr>
              <w:footnoteReference w:id="56"/>
            </w:r>
          </w:p>
        </w:tc>
        <w:tc>
          <w:tcPr>
            <w:tcW w:w="794" w:type="dxa"/>
          </w:tcPr>
          <w:p w14:paraId="79D55164"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7A05AC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DC711B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6931372"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35DBA14"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B87DE9"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9C33C0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1E266A2"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5880E0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F8EC65C"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35C8A84"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703AD4A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00755468"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DDD37BC"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tcPr>
          <w:p w14:paraId="3AB0040F" w14:textId="4CC686F0" w:rsidR="00746265" w:rsidRPr="00D6682B" w:rsidRDefault="00746265" w:rsidP="00D3002D">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העברת סכומים שהוכרו ברווח כולל אחר ונצברו בהון המתייחסים לנכסים ולקבוצות מימוש המוחזקים למכירה</w:t>
            </w:r>
            <w:r w:rsidRPr="00D6682B">
              <w:rPr>
                <w:sz w:val="16"/>
                <w:szCs w:val="16"/>
                <w:rtl/>
              </w:rPr>
              <w:fldChar w:fldCharType="begin" w:fldLock="1"/>
            </w:r>
            <w:r w:rsidRPr="00D6682B">
              <w:rPr>
                <w:sz w:val="16"/>
                <w:szCs w:val="16"/>
                <w:rtl/>
              </w:rPr>
              <w:instrText xml:space="preserve"> </w:instrText>
            </w:r>
            <w:r w:rsidRPr="00D6682B">
              <w:rPr>
                <w:sz w:val="16"/>
                <w:szCs w:val="16"/>
              </w:rPr>
              <w:instrText>NOTEREF</w:instrText>
            </w:r>
            <w:r w:rsidRPr="00D6682B">
              <w:rPr>
                <w:sz w:val="16"/>
                <w:szCs w:val="16"/>
                <w:rtl/>
              </w:rPr>
              <w:instrText xml:space="preserve"> _</w:instrText>
            </w:r>
            <w:r w:rsidRPr="00D6682B">
              <w:rPr>
                <w:sz w:val="16"/>
                <w:szCs w:val="16"/>
              </w:rPr>
              <w:instrText>Ref36988041 \f \h</w:instrText>
            </w:r>
            <w:r w:rsidRPr="00D6682B">
              <w:rPr>
                <w:sz w:val="16"/>
                <w:szCs w:val="16"/>
                <w:rtl/>
              </w:rPr>
              <w:instrText xml:space="preserve">  \* </w:instrText>
            </w:r>
            <w:r w:rsidRPr="00D6682B">
              <w:rPr>
                <w:sz w:val="16"/>
                <w:szCs w:val="16"/>
              </w:rPr>
              <w:instrText>MERGEFORMAT</w:instrText>
            </w:r>
            <w:r w:rsidRPr="00D6682B">
              <w:rPr>
                <w:sz w:val="16"/>
                <w:szCs w:val="16"/>
                <w:rtl/>
              </w:rPr>
              <w:instrText xml:space="preserve"> </w:instrText>
            </w:r>
            <w:r w:rsidRPr="00D6682B">
              <w:rPr>
                <w:sz w:val="16"/>
                <w:szCs w:val="16"/>
                <w:rtl/>
              </w:rPr>
            </w:r>
            <w:r w:rsidRPr="00D6682B">
              <w:rPr>
                <w:sz w:val="16"/>
                <w:szCs w:val="16"/>
                <w:rtl/>
              </w:rPr>
              <w:fldChar w:fldCharType="separate"/>
            </w:r>
            <w:r w:rsidR="00D3002D" w:rsidRPr="00D3002D">
              <w:rPr>
                <w:rStyle w:val="FootnoteReference"/>
                <w:sz w:val="16"/>
                <w:szCs w:val="16"/>
                <w:rtl/>
              </w:rPr>
              <w:t>46</w:t>
            </w:r>
            <w:r w:rsidRPr="00D6682B">
              <w:rPr>
                <w:sz w:val="16"/>
                <w:szCs w:val="16"/>
                <w:rtl/>
              </w:rPr>
              <w:fldChar w:fldCharType="end"/>
            </w:r>
          </w:p>
        </w:tc>
        <w:tc>
          <w:tcPr>
            <w:tcW w:w="794" w:type="dxa"/>
          </w:tcPr>
          <w:p w14:paraId="0D988859"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FB36A17"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F9D132"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347DAB0"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69D6A4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003058D"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F8D14E"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828A6F"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0589C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83A61C"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D883BBE"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2E68AB03"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7EBDFD87"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033C3BE"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tcPr>
          <w:p w14:paraId="4CE91F13" w14:textId="1C6A853C"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 xml:space="preserve">העברת סכומים בתוך ההון בגין מדידות מחדש של תוכניות הטבה מוגדרת </w:t>
            </w:r>
            <w:r w:rsidRPr="00D6682B">
              <w:rPr>
                <w:rStyle w:val="FootnoteReference"/>
                <w:sz w:val="16"/>
                <w:szCs w:val="16"/>
                <w:rtl/>
              </w:rPr>
              <w:footnoteReference w:id="57"/>
            </w:r>
          </w:p>
        </w:tc>
        <w:tc>
          <w:tcPr>
            <w:tcW w:w="794" w:type="dxa"/>
          </w:tcPr>
          <w:p w14:paraId="2659F315"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3CF403F"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E0A600"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C14B0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68A0DD"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F01D2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E9AECA2"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874D4AD"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50FB1CF"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6253E8B"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DDD4D84"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7DF36D88"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759EEECF"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9B41F73"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tcPr>
          <w:p w14:paraId="6E275EE8" w14:textId="77777777"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העברה בתוך ההון של רווח (הפסד) כולל אחר מצטבר בגין השקעות במכשירים הוניים שנגרעו</w:t>
            </w:r>
          </w:p>
        </w:tc>
        <w:tc>
          <w:tcPr>
            <w:tcW w:w="794" w:type="dxa"/>
          </w:tcPr>
          <w:p w14:paraId="7770EC34"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422285E5"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1777789"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B1E1B97"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D154F1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587FA07"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C8F9BC3"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574AAD"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BD8A996"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EEB80F"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17E5C0"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05D5C97A" w14:textId="77777777" w:rsidR="00746265" w:rsidRPr="00C94158" w:rsidRDefault="00746265" w:rsidP="0074626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6BBCA565"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29EDD67"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tcPr>
          <w:p w14:paraId="03A09D0D" w14:textId="4EAE1741" w:rsidR="00746265" w:rsidRPr="00D6682B" w:rsidRDefault="00746265" w:rsidP="00DC2DE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 xml:space="preserve">ירידה בשיעור החזקה </w:t>
            </w:r>
            <w:r>
              <w:rPr>
                <w:rFonts w:hint="cs"/>
                <w:sz w:val="16"/>
                <w:szCs w:val="16"/>
                <w:rtl/>
              </w:rPr>
              <w:t xml:space="preserve">בחברה בת </w:t>
            </w:r>
            <w:r w:rsidRPr="00D6682B">
              <w:rPr>
                <w:sz w:val="16"/>
                <w:szCs w:val="16"/>
                <w:rtl/>
              </w:rPr>
              <w:t>ללא איבוד שליטה</w:t>
            </w:r>
          </w:p>
        </w:tc>
        <w:tc>
          <w:tcPr>
            <w:tcW w:w="794" w:type="dxa"/>
          </w:tcPr>
          <w:p w14:paraId="43B5AD07"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BBBACF4"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9E6C416"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4D06EF"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0FCFC0"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A1B2D2"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255F35D"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65FECA"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EC7A94"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274886"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615FE77"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74D00780" w14:textId="77777777" w:rsidR="00746265" w:rsidRPr="00C94158" w:rsidRDefault="00746265" w:rsidP="0074626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46265" w:rsidRPr="00D6682B" w14:paraId="518AC337"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F22031C" w14:textId="77777777" w:rsidR="00746265" w:rsidRPr="00D6682B" w:rsidRDefault="00746265"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tcPr>
          <w:p w14:paraId="16DE26E9" w14:textId="108E1F56" w:rsidR="00746265" w:rsidRPr="00D6682B" w:rsidRDefault="00746265" w:rsidP="00DC2DEF">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 xml:space="preserve">יתרה ליום 30 ביוני </w:t>
            </w:r>
            <w:r w:rsidRPr="00D6682B">
              <w:rPr>
                <w:sz w:val="16"/>
                <w:szCs w:val="16"/>
              </w:rPr>
              <w:fldChar w:fldCharType="begin" w:fldLock="1"/>
            </w:r>
            <w:r w:rsidRPr="00D6682B">
              <w:rPr>
                <w:sz w:val="16"/>
                <w:szCs w:val="16"/>
              </w:rPr>
              <w:instrText xml:space="preserve"> DOCPROPERTY  CY  \* MERGEFORMAT </w:instrText>
            </w:r>
            <w:r w:rsidRPr="00D6682B">
              <w:rPr>
                <w:sz w:val="16"/>
                <w:szCs w:val="16"/>
              </w:rPr>
              <w:fldChar w:fldCharType="separate"/>
            </w:r>
            <w:r w:rsidR="00D3002D">
              <w:rPr>
                <w:sz w:val="16"/>
                <w:szCs w:val="16"/>
              </w:rPr>
              <w:t>2026</w:t>
            </w:r>
            <w:r w:rsidRPr="00D6682B">
              <w:rPr>
                <w:sz w:val="16"/>
                <w:szCs w:val="16"/>
              </w:rPr>
              <w:fldChar w:fldCharType="end"/>
            </w:r>
          </w:p>
        </w:tc>
        <w:tc>
          <w:tcPr>
            <w:tcW w:w="794" w:type="dxa"/>
          </w:tcPr>
          <w:p w14:paraId="63877509" w14:textId="77777777" w:rsidR="00746265" w:rsidRPr="00D6682B" w:rsidRDefault="00746265" w:rsidP="00746265">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EA1C38B"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D78D33"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8BFCB70"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EC83B1"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850ED1"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79648F5"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79C176"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8FF9945"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A7B7E6"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D469F24"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8" w:type="dxa"/>
          </w:tcPr>
          <w:p w14:paraId="6953DE79" w14:textId="77777777" w:rsidR="00746265" w:rsidRPr="00C94158" w:rsidRDefault="00746265" w:rsidP="0074626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bl>
    <w:p w14:paraId="0633F75D" w14:textId="77777777" w:rsidR="001A267A" w:rsidRDefault="001A267A" w:rsidP="001A267A">
      <w:pPr>
        <w:spacing w:after="0" w:line="60" w:lineRule="exact"/>
        <w:rPr>
          <w:rtl/>
        </w:rPr>
      </w:pPr>
      <w:r>
        <w:rPr>
          <w:rtl/>
        </w:rPr>
        <w:br w:type="page"/>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4"/>
        <w:gridCol w:w="13835"/>
      </w:tblGrid>
      <w:tr w:rsidR="00F64EB6" w:rsidRPr="004C5FA3" w14:paraId="298CAAD9" w14:textId="77777777" w:rsidTr="001A267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10561F24" w14:textId="3D86112F" w:rsidR="00F64EB6" w:rsidRPr="00C66DDD" w:rsidRDefault="00C66DDD" w:rsidP="00B5592B">
            <w:pPr>
              <w:bidi w:val="0"/>
              <w:spacing w:after="0" w:line="240" w:lineRule="auto"/>
              <w:ind w:left="-57" w:right="-57"/>
              <w:contextualSpacing w:val="0"/>
              <w:jc w:val="right"/>
              <w:rPr>
                <w:rFonts w:ascii="Arial" w:hAnsi="Arial"/>
                <w:rtl/>
              </w:rPr>
            </w:pPr>
            <w:bookmarkStart w:id="225" w:name="_Hlk31896923"/>
            <w:r>
              <w:rPr>
                <w:rtl/>
              </w:rPr>
              <w:lastRenderedPageBreak/>
              <w:br w:type="page"/>
            </w:r>
            <w:bookmarkEnd w:id="225"/>
            <w:r w:rsidR="00F64EB6" w:rsidRPr="00C66DDD">
              <w:rPr>
                <w:rFonts w:ascii="Arial" w:hAnsi="Arial"/>
              </w:rPr>
              <w:t>IAS 34.20(c)</w:t>
            </w:r>
          </w:p>
        </w:tc>
        <w:tc>
          <w:tcPr>
            <w:tcW w:w="13835" w:type="dxa"/>
          </w:tcPr>
          <w:p w14:paraId="52F55A0E" w14:textId="4C4B43DC" w:rsidR="00BB2B30" w:rsidRPr="001A267A" w:rsidRDefault="00F64EB6" w:rsidP="001A267A">
            <w:pPr>
              <w:pStyle w:val="a0"/>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b/>
                <w:bCs/>
                <w:sz w:val="22"/>
                <w:szCs w:val="22"/>
                <w:rtl/>
              </w:rPr>
            </w:pPr>
            <w:r w:rsidRPr="001A267A">
              <w:rPr>
                <w:rFonts w:ascii="Arial" w:hAnsi="Arial"/>
                <w:sz w:val="22"/>
                <w:szCs w:val="22"/>
              </w:rPr>
              <w:fldChar w:fldCharType="begin" w:fldLock="1"/>
            </w:r>
            <w:r w:rsidRPr="001A267A">
              <w:rPr>
                <w:rFonts w:ascii="Arial" w:hAnsi="Arial"/>
                <w:b/>
                <w:bCs/>
                <w:sz w:val="22"/>
                <w:szCs w:val="22"/>
              </w:rPr>
              <w:instrText xml:space="preserve"> STYLEREF  "</w:instrText>
            </w:r>
            <w:r w:rsidRPr="001A267A">
              <w:rPr>
                <w:rFonts w:ascii="Arial" w:hAnsi="Arial"/>
                <w:b/>
                <w:bCs/>
                <w:sz w:val="22"/>
                <w:szCs w:val="22"/>
                <w:rtl/>
              </w:rPr>
              <w:instrText>כותרת 2</w:instrText>
            </w:r>
            <w:r w:rsidRPr="001A267A">
              <w:rPr>
                <w:rFonts w:ascii="Arial" w:hAnsi="Arial"/>
                <w:b/>
                <w:bCs/>
                <w:sz w:val="22"/>
                <w:szCs w:val="22"/>
              </w:rPr>
              <w:instrText xml:space="preserve">"  \* MERGEFORMAT </w:instrText>
            </w:r>
            <w:r w:rsidRPr="001A267A">
              <w:rPr>
                <w:rFonts w:ascii="Arial" w:hAnsi="Arial"/>
                <w:sz w:val="22"/>
                <w:szCs w:val="22"/>
              </w:rPr>
              <w:fldChar w:fldCharType="separate"/>
            </w:r>
            <w:r w:rsidR="00D3002D">
              <w:rPr>
                <w:rFonts w:ascii="Arial" w:hAnsi="Arial"/>
                <w:b/>
                <w:bCs/>
                <w:noProof/>
                <w:sz w:val="22"/>
                <w:szCs w:val="22"/>
                <w:rtl/>
              </w:rPr>
              <w:t>דוחות מאוחדים ביניים תמציתיים על השינויים בהון</w:t>
            </w:r>
            <w:r w:rsidRPr="001A267A">
              <w:rPr>
                <w:rFonts w:ascii="Arial" w:hAnsi="Arial"/>
                <w:sz w:val="22"/>
                <w:szCs w:val="22"/>
              </w:rPr>
              <w:fldChar w:fldCharType="end"/>
            </w:r>
            <w:r w:rsidRPr="001A267A">
              <w:rPr>
                <w:rFonts w:ascii="Arial" w:hAnsi="Arial"/>
                <w:b/>
                <w:bCs/>
                <w:sz w:val="22"/>
                <w:szCs w:val="22"/>
                <w:rtl/>
              </w:rPr>
              <w:t xml:space="preserve"> </w:t>
            </w:r>
            <w:r w:rsidRPr="001A267A">
              <w:rPr>
                <w:rFonts w:ascii="Arial" w:hAnsi="Arial"/>
                <w:sz w:val="22"/>
                <w:szCs w:val="22"/>
                <w:rtl/>
              </w:rPr>
              <w:t>(המשך)</w:t>
            </w:r>
          </w:p>
        </w:tc>
      </w:tr>
      <w:tr w:rsidR="006C1CDF" w:rsidRPr="004C5FA3" w14:paraId="1BFE72A2"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85099C1" w14:textId="77777777" w:rsidR="006C1CDF" w:rsidRPr="00C66DDD" w:rsidRDefault="006C1CDF" w:rsidP="00B5592B">
            <w:pPr>
              <w:bidi w:val="0"/>
              <w:spacing w:after="0" w:line="240" w:lineRule="auto"/>
              <w:ind w:left="-57" w:right="-57"/>
              <w:jc w:val="right"/>
              <w:rPr>
                <w:rFonts w:ascii="Arial" w:hAnsi="Arial"/>
                <w:rtl/>
              </w:rPr>
            </w:pPr>
          </w:p>
        </w:tc>
        <w:tc>
          <w:tcPr>
            <w:tcW w:w="13835" w:type="dxa"/>
          </w:tcPr>
          <w:p w14:paraId="57275BED" w14:textId="77777777" w:rsidR="006C1CDF" w:rsidRPr="000E072D" w:rsidRDefault="006C1CDF" w:rsidP="00BB2B30">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16A95C40" w14:textId="77777777" w:rsidTr="001A267A">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482FF8E" w14:textId="77777777" w:rsidR="00F64EB6" w:rsidRPr="00C66DDD" w:rsidRDefault="00F64EB6" w:rsidP="00B5592B">
            <w:pPr>
              <w:bidi w:val="0"/>
              <w:spacing w:after="0" w:line="240" w:lineRule="auto"/>
              <w:ind w:left="-57" w:right="-57"/>
              <w:contextualSpacing w:val="0"/>
              <w:jc w:val="right"/>
              <w:rPr>
                <w:rFonts w:ascii="Arial" w:hAnsi="Arial"/>
              </w:rPr>
            </w:pPr>
            <w:r w:rsidRPr="00C66DDD">
              <w:rPr>
                <w:rFonts w:ascii="Arial" w:hAnsi="Arial"/>
                <w:rtl/>
              </w:rPr>
              <w:t>תקנה 41(ב)</w:t>
            </w:r>
          </w:p>
        </w:tc>
        <w:tc>
          <w:tcPr>
            <w:tcW w:w="13835" w:type="dxa"/>
          </w:tcPr>
          <w:p w14:paraId="0092B153" w14:textId="3FBC2BF9" w:rsidR="00F64EB6" w:rsidRPr="004C5FA3" w:rsidRDefault="00F64EB6" w:rsidP="00BB2B30">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rPr>
            </w:pPr>
            <w:r w:rsidRPr="000E072D">
              <w:rPr>
                <w:rFonts w:ascii="Arial" w:hAnsi="Arial"/>
                <w:b/>
                <w:bCs/>
                <w:rtl/>
              </w:rPr>
              <w:t>לשישה חודשים שהסתיימו ביום 30 ביוני</w:t>
            </w:r>
            <w:r w:rsidRPr="004C5FA3">
              <w:rPr>
                <w:rFonts w:ascii="Arial" w:hAnsi="Arial"/>
                <w:rtl/>
              </w:rPr>
              <w:t xml:space="preserve"> </w:t>
            </w:r>
            <w:r w:rsidRPr="004C5FA3">
              <w:rPr>
                <w:rStyle w:val="Strong"/>
              </w:rPr>
              <w:fldChar w:fldCharType="begin" w:fldLock="1"/>
            </w:r>
            <w:r w:rsidRPr="004C5FA3">
              <w:rPr>
                <w:rStyle w:val="Strong"/>
              </w:rPr>
              <w:instrText xml:space="preserve"> DOCPROPERTY  PY  \* MERGEFORMAT </w:instrText>
            </w:r>
            <w:r w:rsidRPr="004C5FA3">
              <w:rPr>
                <w:rStyle w:val="Strong"/>
              </w:rPr>
              <w:fldChar w:fldCharType="separate"/>
            </w:r>
            <w:r w:rsidR="00D3002D">
              <w:rPr>
                <w:rStyle w:val="Strong"/>
              </w:rPr>
              <w:t>2025</w:t>
            </w:r>
            <w:r w:rsidRPr="004C5FA3">
              <w:rPr>
                <w:rStyle w:val="Strong"/>
              </w:rPr>
              <w:fldChar w:fldCharType="end"/>
            </w:r>
            <w:r w:rsidRPr="004C5FA3">
              <w:rPr>
                <w:rFonts w:ascii="Arial" w:hAnsi="Arial"/>
                <w:rtl/>
              </w:rPr>
              <w:t xml:space="preserve"> (בלתי מבוקר)</w:t>
            </w:r>
          </w:p>
        </w:tc>
      </w:tr>
    </w:tbl>
    <w:p w14:paraId="4B4750A8" w14:textId="56C8F7A0" w:rsidR="006C1CDF" w:rsidRDefault="006C1CDF" w:rsidP="00C2731E">
      <w:pPr>
        <w:spacing w:after="0" w:line="120" w:lineRule="exact"/>
        <w:ind w:left="1418"/>
        <w:rPr>
          <w:rtl/>
        </w:rPr>
      </w:pP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5"/>
        <w:gridCol w:w="3063"/>
        <w:gridCol w:w="794"/>
        <w:gridCol w:w="907"/>
        <w:gridCol w:w="907"/>
        <w:gridCol w:w="907"/>
        <w:gridCol w:w="907"/>
        <w:gridCol w:w="907"/>
        <w:gridCol w:w="907"/>
        <w:gridCol w:w="907"/>
        <w:gridCol w:w="907"/>
        <w:gridCol w:w="907"/>
        <w:gridCol w:w="907"/>
        <w:gridCol w:w="907"/>
      </w:tblGrid>
      <w:tr w:rsidR="008E598B" w:rsidRPr="00D6682B" w14:paraId="013E727B" w14:textId="77777777" w:rsidTr="00C2731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5" w:type="dxa"/>
            <w:vAlign w:val="top"/>
          </w:tcPr>
          <w:p w14:paraId="39944FC8" w14:textId="77777777" w:rsidR="008E598B" w:rsidRPr="00F050DF" w:rsidRDefault="008E598B" w:rsidP="00B5592B">
            <w:pPr>
              <w:bidi w:val="0"/>
              <w:spacing w:after="0" w:line="240" w:lineRule="auto"/>
              <w:ind w:left="-57" w:right="-57"/>
              <w:jc w:val="right"/>
              <w:rPr>
                <w:rFonts w:ascii="Arial" w:hAnsi="Arial"/>
              </w:rPr>
            </w:pPr>
          </w:p>
        </w:tc>
        <w:tc>
          <w:tcPr>
            <w:tcW w:w="3063" w:type="dxa"/>
            <w:vAlign w:val="center"/>
          </w:tcPr>
          <w:p w14:paraId="09C57564" w14:textId="77777777" w:rsidR="008E598B" w:rsidRPr="00D6682B" w:rsidRDefault="008E598B" w:rsidP="002D01AE">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7735269C" w14:textId="77777777" w:rsidR="008E598B" w:rsidRPr="002A446A" w:rsidRDefault="008E598B"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8163" w:type="dxa"/>
            <w:gridSpan w:val="9"/>
          </w:tcPr>
          <w:p w14:paraId="4D173218" w14:textId="77777777" w:rsidR="008E598B" w:rsidRPr="001A267A" w:rsidRDefault="008E598B" w:rsidP="002D01AE">
            <w:pPr>
              <w:pStyle w:val="X1underline"/>
              <w:spacing w:line="240" w:lineRule="auto"/>
              <w:cnfStyle w:val="100000000000" w:firstRow="1" w:lastRow="0" w:firstColumn="0" w:lastColumn="0" w:oddVBand="0" w:evenVBand="0" w:oddHBand="0" w:evenHBand="0" w:firstRowFirstColumn="0" w:firstRowLastColumn="0" w:lastRowFirstColumn="0" w:lastRowLastColumn="0"/>
              <w:rPr>
                <w:sz w:val="16"/>
                <w:szCs w:val="16"/>
                <w:rtl/>
              </w:rPr>
            </w:pPr>
            <w:r w:rsidRPr="001A267A">
              <w:rPr>
                <w:sz w:val="16"/>
                <w:szCs w:val="16"/>
                <w:rtl/>
              </w:rPr>
              <w:t>הון המיוחס לבעלים של החברה האם</w:t>
            </w:r>
          </w:p>
        </w:tc>
        <w:tc>
          <w:tcPr>
            <w:tcW w:w="907" w:type="dxa"/>
          </w:tcPr>
          <w:p w14:paraId="0DE9B3A4" w14:textId="77777777" w:rsidR="008E598B" w:rsidRPr="00C75432" w:rsidRDefault="008E598B"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907" w:type="dxa"/>
          </w:tcPr>
          <w:p w14:paraId="599D43CA" w14:textId="77777777" w:rsidR="008E598B" w:rsidRPr="00C75432" w:rsidRDefault="008E598B"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r>
      <w:tr w:rsidR="008E598B" w:rsidRPr="00D6682B" w14:paraId="437F97A8"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34EDC619" w14:textId="2BD32B9E" w:rsidR="008E598B" w:rsidRPr="00F050DF" w:rsidRDefault="008E598B"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063" w:type="dxa"/>
            <w:vAlign w:val="center"/>
          </w:tcPr>
          <w:p w14:paraId="20D5740B" w14:textId="77777777" w:rsidR="008E598B" w:rsidRPr="00D6682B" w:rsidRDefault="008E598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37D17DFF" w14:textId="77777777" w:rsidR="008E598B" w:rsidRPr="002A446A" w:rsidRDefault="008E598B"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6"/>
                <w:szCs w:val="16"/>
                <w:rtl/>
              </w:rPr>
            </w:pPr>
          </w:p>
        </w:tc>
        <w:tc>
          <w:tcPr>
            <w:tcW w:w="907" w:type="dxa"/>
          </w:tcPr>
          <w:p w14:paraId="7ADB7BB8" w14:textId="77777777" w:rsidR="008E598B" w:rsidRPr="00C75432"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הון המניות הנפרע</w:t>
            </w:r>
          </w:p>
        </w:tc>
        <w:tc>
          <w:tcPr>
            <w:tcW w:w="907" w:type="dxa"/>
          </w:tcPr>
          <w:p w14:paraId="51264B1D" w14:textId="77777777" w:rsidR="008E598B" w:rsidRPr="00C75432"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פרמיה על מניות</w:t>
            </w:r>
          </w:p>
        </w:tc>
        <w:tc>
          <w:tcPr>
            <w:tcW w:w="907" w:type="dxa"/>
          </w:tcPr>
          <w:p w14:paraId="451C6862" w14:textId="7047A5EB" w:rsidR="008E598B" w:rsidRPr="004C48CC"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4C48CC">
              <w:rPr>
                <w:sz w:val="16"/>
                <w:szCs w:val="16"/>
                <w:rtl/>
              </w:rPr>
              <w:t>[</w:t>
            </w:r>
            <w:r w:rsidRPr="004C48CC">
              <w:rPr>
                <w:rStyle w:val="SubtleReference"/>
                <w:sz w:val="16"/>
                <w:szCs w:val="16"/>
                <w:rtl/>
              </w:rPr>
              <w:t>פרט את הרכיבים האחרים של ההון</w:t>
            </w:r>
            <w:r>
              <w:rPr>
                <w:rFonts w:hint="cs"/>
                <w:sz w:val="16"/>
                <w:szCs w:val="16"/>
                <w:rtl/>
              </w:rPr>
              <w:t>]</w:t>
            </w:r>
          </w:p>
        </w:tc>
        <w:tc>
          <w:tcPr>
            <w:tcW w:w="907" w:type="dxa"/>
          </w:tcPr>
          <w:p w14:paraId="6DDD5110" w14:textId="07B522F5" w:rsidR="008E598B" w:rsidRPr="00C75432"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 xml:space="preserve">קרן הון בגין עסקאות </w:t>
            </w:r>
            <w:r w:rsidRPr="00C75432">
              <w:rPr>
                <w:rFonts w:hint="cs"/>
                <w:b/>
                <w:bCs/>
                <w:sz w:val="16"/>
                <w:szCs w:val="16"/>
                <w:rtl/>
              </w:rPr>
              <w:t xml:space="preserve">עם </w:t>
            </w:r>
            <w:r w:rsidRPr="00C75432">
              <w:rPr>
                <w:b/>
                <w:bCs/>
                <w:sz w:val="16"/>
                <w:szCs w:val="16"/>
                <w:rtl/>
              </w:rPr>
              <w:t>זכויות שאינן מקנות שליטה</w:t>
            </w:r>
          </w:p>
        </w:tc>
        <w:tc>
          <w:tcPr>
            <w:tcW w:w="907" w:type="dxa"/>
          </w:tcPr>
          <w:p w14:paraId="5E7BCE5E" w14:textId="4B0ACAC6" w:rsidR="008E598B" w:rsidRPr="008B54C0"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8B54C0">
              <w:rPr>
                <w:rFonts w:hint="cs"/>
                <w:sz w:val="16"/>
                <w:szCs w:val="16"/>
                <w:rtl/>
              </w:rPr>
              <w:t>[</w:t>
            </w:r>
            <w:r w:rsidRPr="008B54C0">
              <w:rPr>
                <w:rStyle w:val="SubtleReference"/>
                <w:rFonts w:hint="cs"/>
                <w:sz w:val="16"/>
                <w:szCs w:val="16"/>
                <w:rtl/>
              </w:rPr>
              <w:t>פרט את קרנות הרווח הכולל האחר</w:t>
            </w:r>
            <w:r w:rsidRPr="008B54C0">
              <w:rPr>
                <w:rFonts w:hint="cs"/>
                <w:sz w:val="16"/>
                <w:szCs w:val="16"/>
                <w:rtl/>
              </w:rPr>
              <w:t>]</w:t>
            </w:r>
          </w:p>
        </w:tc>
        <w:tc>
          <w:tcPr>
            <w:tcW w:w="907" w:type="dxa"/>
          </w:tcPr>
          <w:p w14:paraId="4EA8DA38" w14:textId="1A3A5678" w:rsidR="008E598B" w:rsidRPr="00C75432"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רווח כולל אחר</w:t>
            </w:r>
            <w:r w:rsidRPr="00C75432">
              <w:rPr>
                <w:rFonts w:hint="cs"/>
                <w:b/>
                <w:bCs/>
                <w:sz w:val="16"/>
                <w:szCs w:val="16"/>
                <w:rtl/>
              </w:rPr>
              <w:t xml:space="preserve"> מצטבר</w:t>
            </w:r>
            <w:r w:rsidRPr="00C75432">
              <w:rPr>
                <w:b/>
                <w:bCs/>
                <w:sz w:val="16"/>
                <w:szCs w:val="16"/>
                <w:rtl/>
              </w:rPr>
              <w:t xml:space="preserve"> המתייחס לנכסים ולקבוצות מימוש המוחזקים למכירה</w:t>
            </w:r>
          </w:p>
        </w:tc>
        <w:tc>
          <w:tcPr>
            <w:tcW w:w="907" w:type="dxa"/>
          </w:tcPr>
          <w:p w14:paraId="3EC869AA" w14:textId="77777777" w:rsidR="008E598B" w:rsidRPr="00C75432"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עודפים / (הפסדים צבורים)</w:t>
            </w:r>
          </w:p>
        </w:tc>
        <w:tc>
          <w:tcPr>
            <w:tcW w:w="907" w:type="dxa"/>
          </w:tcPr>
          <w:p w14:paraId="298A7800" w14:textId="7811E97D" w:rsidR="008E598B" w:rsidRPr="00C75432"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rFonts w:hint="cs"/>
                <w:b/>
                <w:bCs/>
                <w:sz w:val="16"/>
                <w:szCs w:val="16"/>
                <w:rtl/>
              </w:rPr>
              <w:t>מניות באוצר</w:t>
            </w:r>
          </w:p>
        </w:tc>
        <w:tc>
          <w:tcPr>
            <w:tcW w:w="907" w:type="dxa"/>
          </w:tcPr>
          <w:p w14:paraId="402A584A" w14:textId="77777777" w:rsidR="008E598B" w:rsidRPr="00D6682B"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סה"כ</w:t>
            </w:r>
          </w:p>
        </w:tc>
        <w:tc>
          <w:tcPr>
            <w:tcW w:w="907" w:type="dxa"/>
          </w:tcPr>
          <w:p w14:paraId="3389E2E1" w14:textId="616BD421" w:rsidR="008E598B" w:rsidRPr="00D6682B"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זכויות שאינן מקנות שליטה</w:t>
            </w:r>
          </w:p>
        </w:tc>
        <w:tc>
          <w:tcPr>
            <w:tcW w:w="907" w:type="dxa"/>
          </w:tcPr>
          <w:p w14:paraId="4BD19CF7" w14:textId="77777777" w:rsidR="008E598B" w:rsidRPr="00D80D2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D80D28">
              <w:rPr>
                <w:b/>
                <w:bCs/>
                <w:sz w:val="16"/>
                <w:szCs w:val="16"/>
                <w:rtl/>
              </w:rPr>
              <w:t>סה"כ</w:t>
            </w:r>
            <w:r w:rsidRPr="00D80D28">
              <w:rPr>
                <w:rFonts w:hint="cs"/>
                <w:b/>
                <w:bCs/>
                <w:sz w:val="16"/>
                <w:szCs w:val="16"/>
                <w:rtl/>
              </w:rPr>
              <w:t xml:space="preserve"> הון</w:t>
            </w:r>
          </w:p>
        </w:tc>
      </w:tr>
      <w:tr w:rsidR="008E598B" w:rsidRPr="00D6682B" w14:paraId="41CAABA8"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10E9DF67" w14:textId="77777777" w:rsidR="008E598B" w:rsidRPr="00F050DF" w:rsidRDefault="008E598B" w:rsidP="00B5592B">
            <w:pPr>
              <w:bidi w:val="0"/>
              <w:spacing w:after="0" w:line="240" w:lineRule="auto"/>
              <w:ind w:left="-57" w:right="-57"/>
              <w:jc w:val="right"/>
              <w:rPr>
                <w:rFonts w:ascii="Arial" w:hAnsi="Arial"/>
              </w:rPr>
            </w:pPr>
          </w:p>
        </w:tc>
        <w:tc>
          <w:tcPr>
            <w:tcW w:w="3063" w:type="dxa"/>
            <w:vAlign w:val="center"/>
          </w:tcPr>
          <w:p w14:paraId="772C1DF3" w14:textId="77777777" w:rsidR="008E598B" w:rsidRPr="00D6682B" w:rsidRDefault="008E598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7285E192" w14:textId="30EECE6D" w:rsidR="008E598B" w:rsidRPr="00746265" w:rsidRDefault="008E598B"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ביאור</w:t>
            </w:r>
          </w:p>
        </w:tc>
        <w:tc>
          <w:tcPr>
            <w:tcW w:w="9977" w:type="dxa"/>
            <w:gridSpan w:val="11"/>
          </w:tcPr>
          <w:p w14:paraId="152B8644" w14:textId="77777777" w:rsidR="008E598B" w:rsidRPr="00746265" w:rsidRDefault="008E598B"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אלפי ש"ח</w:t>
            </w:r>
          </w:p>
        </w:tc>
      </w:tr>
      <w:tr w:rsidR="008E598B" w:rsidRPr="00D6682B" w14:paraId="0775633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728146A"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77A3EBD0" w14:textId="79E7BBD4" w:rsidR="008E598B" w:rsidRPr="00D6682B" w:rsidRDefault="008E598B" w:rsidP="00CA2E0C">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 xml:space="preserve">יתרה ליום 1 בינואר </w:t>
            </w:r>
            <w:r w:rsidRPr="0072182A">
              <w:rPr>
                <w:sz w:val="16"/>
                <w:szCs w:val="16"/>
              </w:rPr>
              <w:fldChar w:fldCharType="begin" w:fldLock="1"/>
            </w:r>
            <w:r w:rsidRPr="0072182A">
              <w:rPr>
                <w:sz w:val="16"/>
                <w:szCs w:val="16"/>
              </w:rPr>
              <w:instrText xml:space="preserve"> DOCPROPERTY  PY  \* MERGEFORMAT </w:instrText>
            </w:r>
            <w:r w:rsidRPr="0072182A">
              <w:rPr>
                <w:sz w:val="16"/>
                <w:szCs w:val="16"/>
              </w:rPr>
              <w:fldChar w:fldCharType="separate"/>
            </w:r>
            <w:r w:rsidR="00D3002D">
              <w:rPr>
                <w:sz w:val="16"/>
                <w:szCs w:val="16"/>
              </w:rPr>
              <w:t>2025</w:t>
            </w:r>
            <w:r w:rsidRPr="0072182A">
              <w:rPr>
                <w:sz w:val="16"/>
                <w:szCs w:val="16"/>
              </w:rPr>
              <w:fldChar w:fldCharType="end"/>
            </w:r>
          </w:p>
        </w:tc>
        <w:tc>
          <w:tcPr>
            <w:tcW w:w="794" w:type="dxa"/>
          </w:tcPr>
          <w:p w14:paraId="669A8B70" w14:textId="77777777" w:rsidR="008E598B" w:rsidRPr="00D6682B" w:rsidRDefault="008E598B" w:rsidP="008E598B">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1E431B6"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A53EDC8"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0D5E341"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87C0708"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926B69D"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D3896C6"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FD1FF1"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FBF3D9D"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AB7A70"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B8502B1"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C4F847"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8E598B" w:rsidRPr="00D6682B" w14:paraId="6C38285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D6BB08F"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676142A7" w14:textId="1DCFDEE5" w:rsidR="008E598B" w:rsidRPr="000F1930" w:rsidRDefault="008E598B"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Pr>
                <w:rFonts w:hint="cs"/>
                <w:sz w:val="16"/>
                <w:szCs w:val="16"/>
                <w:rtl/>
              </w:rPr>
              <w:t>השפעת היישום לראשונה של______</w:t>
            </w:r>
            <w:bookmarkStart w:id="226" w:name="_Ref221642147"/>
            <w:r>
              <w:rPr>
                <w:rStyle w:val="FootnoteReference"/>
                <w:rtl/>
              </w:rPr>
              <w:footnoteReference w:id="58"/>
            </w:r>
            <w:bookmarkEnd w:id="226"/>
          </w:p>
        </w:tc>
        <w:tc>
          <w:tcPr>
            <w:tcW w:w="794" w:type="dxa"/>
          </w:tcPr>
          <w:p w14:paraId="1946DF4E" w14:textId="21AA0A43" w:rsidR="008E598B" w:rsidRPr="00D6682B" w:rsidRDefault="008E598B" w:rsidP="008E598B">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4EF1769F"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608FF3"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7F1D1E"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E8CD873"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58715E"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80208D4"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19733A"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866331D"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C3BE78"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76EE0C0"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3B119D0" w14:textId="77777777" w:rsidR="008E598B" w:rsidRPr="00C94158" w:rsidRDefault="008E598B" w:rsidP="008E598B">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8E598B" w:rsidRPr="00D6682B" w14:paraId="471E16C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1705B1C"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0E64225B" w14:textId="722FC7B9" w:rsidR="008E598B" w:rsidRPr="004C3D00" w:rsidRDefault="008E598B"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4C3D00">
              <w:rPr>
                <w:b/>
                <w:bCs/>
                <w:sz w:val="16"/>
                <w:szCs w:val="16"/>
                <w:rtl/>
              </w:rPr>
              <w:t xml:space="preserve">יתרה ליום 1 בינואר </w:t>
            </w:r>
            <w:r w:rsidRPr="004C3D00">
              <w:rPr>
                <w:b/>
                <w:bCs/>
                <w:sz w:val="16"/>
                <w:szCs w:val="16"/>
              </w:rPr>
              <w:fldChar w:fldCharType="begin" w:fldLock="1"/>
            </w:r>
            <w:r w:rsidRPr="004C3D00">
              <w:rPr>
                <w:b/>
                <w:bCs/>
                <w:sz w:val="16"/>
                <w:szCs w:val="16"/>
              </w:rPr>
              <w:instrText xml:space="preserve"> DOCPROPERTY  PY  \* MERGEFORMAT </w:instrText>
            </w:r>
            <w:r w:rsidRPr="004C3D00">
              <w:rPr>
                <w:b/>
                <w:bCs/>
                <w:sz w:val="16"/>
                <w:szCs w:val="16"/>
              </w:rPr>
              <w:fldChar w:fldCharType="separate"/>
            </w:r>
            <w:r w:rsidR="00D3002D">
              <w:rPr>
                <w:b/>
                <w:bCs/>
                <w:sz w:val="16"/>
                <w:szCs w:val="16"/>
              </w:rPr>
              <w:t>2025</w:t>
            </w:r>
            <w:r w:rsidRPr="004C3D00">
              <w:rPr>
                <w:b/>
                <w:bCs/>
                <w:sz w:val="16"/>
                <w:szCs w:val="16"/>
              </w:rPr>
              <w:fldChar w:fldCharType="end"/>
            </w:r>
            <w:r w:rsidRPr="004C3D00">
              <w:rPr>
                <w:rFonts w:hint="cs"/>
                <w:b/>
                <w:bCs/>
                <w:sz w:val="16"/>
                <w:szCs w:val="16"/>
                <w:rtl/>
              </w:rPr>
              <w:t xml:space="preserve"> לאחר יישום השינויים האמורים</w:t>
            </w:r>
          </w:p>
        </w:tc>
        <w:tc>
          <w:tcPr>
            <w:tcW w:w="794" w:type="dxa"/>
          </w:tcPr>
          <w:p w14:paraId="3286C717" w14:textId="77777777" w:rsidR="008E598B" w:rsidRPr="00D6682B" w:rsidRDefault="008E598B" w:rsidP="008E598B">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7908283"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EBCE87"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A5F0375"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A14876F"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09C5E54"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9DB8E6A"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6F34071"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FBF0EB"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8560DE3"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85F7EE0"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293472B" w14:textId="77777777" w:rsidR="008E598B" w:rsidRPr="00C94158" w:rsidRDefault="008E598B" w:rsidP="008E598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8E598B" w:rsidRPr="00D6682B" w14:paraId="465542E0"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85BFE05"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C2CF516" w14:textId="77777777" w:rsidR="008E598B" w:rsidRPr="00D6682B" w:rsidRDefault="008E598B"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לתקופה</w:t>
            </w:r>
          </w:p>
        </w:tc>
        <w:tc>
          <w:tcPr>
            <w:tcW w:w="794" w:type="dxa"/>
          </w:tcPr>
          <w:p w14:paraId="53C31CB7" w14:textId="77777777" w:rsidR="008E598B" w:rsidRPr="00D6682B" w:rsidRDefault="008E598B"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F317C82"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8273E0"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FA41A8A"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59AE285"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1F0DF9B"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BF2E99"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16B95FF"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7663F90"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8A14EC1"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571AFB"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BB2D2FE"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8E598B" w:rsidRPr="00D6682B" w14:paraId="5F88257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FF354BB"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45065D1B" w14:textId="6B37AFAA" w:rsidR="008E598B" w:rsidRPr="00D6682B" w:rsidRDefault="008E598B"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כולל אחר</w:t>
            </w:r>
          </w:p>
        </w:tc>
        <w:tc>
          <w:tcPr>
            <w:tcW w:w="794" w:type="dxa"/>
          </w:tcPr>
          <w:p w14:paraId="202EA01D" w14:textId="77777777" w:rsidR="008E598B" w:rsidRPr="00D6682B" w:rsidRDefault="008E598B"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7C14111"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BE9FC6D"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858D82"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9278A2"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E2AD8D5"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CCD587D"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C8B003"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1565FD"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F68156"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8CCA5B1"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DFD7541" w14:textId="77777777" w:rsidR="008E598B" w:rsidRPr="00C94158" w:rsidRDefault="008E598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8E598B" w:rsidRPr="00D6682B" w14:paraId="2E71742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5131550"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48255CED" w14:textId="77777777" w:rsidR="008E598B" w:rsidRPr="00D6682B" w:rsidRDefault="008E598B" w:rsidP="00CA2E0C">
            <w:pPr>
              <w:pStyle w:val="1"/>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סה"כ רווח (הפסד) כולל לתקופה</w:t>
            </w:r>
          </w:p>
        </w:tc>
        <w:tc>
          <w:tcPr>
            <w:tcW w:w="794" w:type="dxa"/>
          </w:tcPr>
          <w:p w14:paraId="5C6AD925" w14:textId="77777777" w:rsidR="008E598B" w:rsidRPr="00D6682B" w:rsidRDefault="008E598B"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A19539C"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A9421F"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5A4673"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24D838C"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2BC3632"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978200A"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072048F"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125D57D"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37BF9B2"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2700FA"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15D2C18"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8E598B" w:rsidRPr="00D6682B" w14:paraId="1179CD6C"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182CBEC" w14:textId="77777777" w:rsidR="008E598B" w:rsidRPr="00D6682B" w:rsidRDefault="008E598B"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1D5F3F4" w14:textId="014E7B1D" w:rsidR="008E598B" w:rsidRPr="00D6682B" w:rsidRDefault="008E598B"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העברת קרן הערכה מחדש בגין רכוש קבוע לעודפים</w:t>
            </w:r>
          </w:p>
        </w:tc>
        <w:tc>
          <w:tcPr>
            <w:tcW w:w="794" w:type="dxa"/>
          </w:tcPr>
          <w:p w14:paraId="27FC9B9A" w14:textId="77777777" w:rsidR="008E598B" w:rsidRPr="00D6682B" w:rsidRDefault="008E598B"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0EA331F"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3B7ED60"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21A4FCB"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74095E"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984732"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8F02028"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F0E73F2"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8830DD1"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6B5CAFD"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739315D"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279487" w14:textId="77777777" w:rsidR="008E598B" w:rsidRPr="00C94158" w:rsidRDefault="008E598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4C3D00" w:rsidRPr="00D6682B" w14:paraId="0CCB0979" w14:textId="6617DB25"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8CA5B90" w14:textId="1115BA5A" w:rsidR="004C3D00" w:rsidRPr="00AA20F9" w:rsidRDefault="004C3D00" w:rsidP="00B5592B">
            <w:pPr>
              <w:tabs>
                <w:tab w:val="clear" w:pos="180"/>
                <w:tab w:val="clear" w:pos="360"/>
                <w:tab w:val="clear" w:pos="540"/>
              </w:tabs>
              <w:bidi w:val="0"/>
              <w:spacing w:after="0" w:line="240" w:lineRule="auto"/>
              <w:ind w:left="-57" w:right="-57"/>
              <w:contextualSpacing w:val="0"/>
              <w:jc w:val="right"/>
              <w:rPr>
                <w:rFonts w:ascii="Arial" w:hAnsi="Arial"/>
                <w:sz w:val="16"/>
                <w:szCs w:val="16"/>
                <w:highlight w:val="yellow"/>
                <w:rtl/>
              </w:rPr>
            </w:pPr>
          </w:p>
        </w:tc>
        <w:tc>
          <w:tcPr>
            <w:tcW w:w="3063" w:type="dxa"/>
            <w:vAlign w:val="center"/>
          </w:tcPr>
          <w:p w14:paraId="5627670C" w14:textId="13C12502" w:rsidR="004C3D00" w:rsidRPr="00BD27A0" w:rsidRDefault="004C3D00"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BD27A0">
              <w:rPr>
                <w:sz w:val="16"/>
                <w:szCs w:val="16"/>
                <w:rtl/>
              </w:rPr>
              <w:t>העברת סכומים שהוכרו ברווח כולל אחר ונצברו בהון המתייחסים לנכסים ולקבוצות מימוש המוחזקים למכירה</w:t>
            </w:r>
          </w:p>
        </w:tc>
        <w:tc>
          <w:tcPr>
            <w:tcW w:w="794" w:type="dxa"/>
          </w:tcPr>
          <w:p w14:paraId="40A918FE" w14:textId="73B58581" w:rsidR="004C3D00" w:rsidRPr="00D6682B"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23095C0" w14:textId="15CFA685"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EDB98D" w14:textId="5A33EB25"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6F3FEB0" w14:textId="14D0D870"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97E5CB6" w14:textId="2B0C0D0B"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FB7837D" w14:textId="085D15FF"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E3C3649" w14:textId="7621978C"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6FB93AC" w14:textId="01BFD3BE"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5CD86B" w14:textId="372AD97F"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E75DC9" w14:textId="01E69CD5"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705A47C" w14:textId="071B4AA2"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84194A" w14:textId="3D0AE59F" w:rsidR="004C3D00" w:rsidRPr="00C94158" w:rsidRDefault="004C3D00" w:rsidP="00CA2E0C">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4C3D00" w:rsidRPr="00D6682B" w14:paraId="4D376117" w14:textId="0B603E1A"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C2AE176" w14:textId="3C3EF58E" w:rsidR="004C3D00" w:rsidRPr="00AA20F9" w:rsidRDefault="004C3D00" w:rsidP="00B5592B">
            <w:pPr>
              <w:bidi w:val="0"/>
              <w:spacing w:after="0" w:line="240" w:lineRule="auto"/>
              <w:ind w:left="-57" w:right="-57" w:hanging="113"/>
              <w:contextualSpacing w:val="0"/>
              <w:rPr>
                <w:rFonts w:ascii="Arial" w:hAnsi="Arial"/>
                <w:sz w:val="16"/>
                <w:szCs w:val="16"/>
                <w:highlight w:val="yellow"/>
                <w:rtl/>
              </w:rPr>
            </w:pPr>
          </w:p>
        </w:tc>
        <w:tc>
          <w:tcPr>
            <w:tcW w:w="3063" w:type="dxa"/>
            <w:vAlign w:val="center"/>
          </w:tcPr>
          <w:p w14:paraId="5418428F" w14:textId="1A00898D" w:rsidR="004C3D00" w:rsidRPr="00BD27A0" w:rsidRDefault="004C3D00" w:rsidP="00CA2E0C">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BD27A0">
              <w:rPr>
                <w:sz w:val="16"/>
                <w:szCs w:val="16"/>
                <w:rtl/>
              </w:rPr>
              <w:t>העברת סכומים בתוך ההון בגין מדידות מחדש של תוכניות להטבה מוגדרת</w:t>
            </w:r>
          </w:p>
        </w:tc>
        <w:tc>
          <w:tcPr>
            <w:tcW w:w="794" w:type="dxa"/>
          </w:tcPr>
          <w:p w14:paraId="41BE47DC" w14:textId="21A99475" w:rsidR="004C3D00" w:rsidRPr="00D6682B"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BD78994" w14:textId="01B102C2"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C5D79E" w14:textId="7EC36D11"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EDB4F7" w14:textId="2A3C25E8"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446F81" w14:textId="60870215"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C76606F" w14:textId="3667C070"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5E617C" w14:textId="454E563D"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3CEAE22" w14:textId="694F3BEC"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AFB3141" w14:textId="1FBABDCE"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19D81D2" w14:textId="5A103EFB"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28A551E" w14:textId="3C4D1766"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FF0353E" w14:textId="74877353" w:rsidR="004C3D00" w:rsidRPr="00C94158" w:rsidRDefault="004C3D00" w:rsidP="00CA2E0C">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29A2AFD1"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F0E24A5" w14:textId="77777777" w:rsidR="00F13A59" w:rsidRPr="00D6682B" w:rsidRDefault="00F13A59" w:rsidP="00B5592B">
            <w:pPr>
              <w:bidi w:val="0"/>
              <w:spacing w:after="0" w:line="240" w:lineRule="auto"/>
              <w:ind w:left="-57" w:right="-57" w:hanging="113"/>
              <w:contextualSpacing w:val="0"/>
              <w:rPr>
                <w:rFonts w:ascii="Arial" w:hAnsi="Arial"/>
                <w:sz w:val="16"/>
                <w:szCs w:val="16"/>
                <w:rtl/>
              </w:rPr>
            </w:pPr>
          </w:p>
        </w:tc>
        <w:tc>
          <w:tcPr>
            <w:tcW w:w="3063" w:type="dxa"/>
            <w:vAlign w:val="center"/>
          </w:tcPr>
          <w:p w14:paraId="7CA09665" w14:textId="5758293E" w:rsidR="00F13A59" w:rsidRPr="00D6682B" w:rsidRDefault="00F13A59" w:rsidP="00CA2E0C">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העברה בתוך ההון של השפעה מצטברת של שינויים בסיכון האשראי של התחייבות שנגרעה שיועדה למדידה בשווי הוגן דרך רווח או הפסד</w:t>
            </w:r>
          </w:p>
        </w:tc>
        <w:tc>
          <w:tcPr>
            <w:tcW w:w="794" w:type="dxa"/>
          </w:tcPr>
          <w:p w14:paraId="37B69355" w14:textId="77777777" w:rsidR="00F13A59" w:rsidRPr="00D6682B" w:rsidRDefault="00F13A59" w:rsidP="00F13A59">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23EFA6B"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519D334"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AC8674D"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52FE716"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C12968"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25E62B6"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FD911F"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B52429"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33900D4"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E186E1"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00329E"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54BDBA9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264917D" w14:textId="77777777" w:rsidR="00F13A59" w:rsidRPr="00D6682B" w:rsidRDefault="00F13A59" w:rsidP="00B5592B">
            <w:pPr>
              <w:bidi w:val="0"/>
              <w:spacing w:after="0" w:line="240" w:lineRule="auto"/>
              <w:ind w:left="-57" w:right="-57"/>
              <w:jc w:val="right"/>
              <w:rPr>
                <w:rFonts w:ascii="Arial" w:hAnsi="Arial"/>
                <w:sz w:val="16"/>
                <w:szCs w:val="16"/>
                <w:rtl/>
              </w:rPr>
            </w:pPr>
          </w:p>
        </w:tc>
        <w:tc>
          <w:tcPr>
            <w:tcW w:w="3063" w:type="dxa"/>
            <w:vAlign w:val="center"/>
          </w:tcPr>
          <w:p w14:paraId="672E0DDF" w14:textId="6C331DAA" w:rsidR="00F13A59" w:rsidRPr="00D6682B" w:rsidRDefault="00F13A59" w:rsidP="00CA2E0C">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תיאומים לערך בספרים הראשוני של מלאי שנרכש בעסקה חזויה שגודרה בגידור תזרים מזומנים</w:t>
            </w:r>
          </w:p>
        </w:tc>
        <w:tc>
          <w:tcPr>
            <w:tcW w:w="794" w:type="dxa"/>
          </w:tcPr>
          <w:p w14:paraId="6CD71D52" w14:textId="77777777" w:rsidR="00F13A59" w:rsidRPr="00D6682B" w:rsidRDefault="00F13A59" w:rsidP="00F13A59">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138CC68E"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AAA017E"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707F254"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E832CB"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4F16B04"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CA3470D"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E9AC50"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5847D29"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C270BA"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6B5974"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D536E5E"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6A43FF9C"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0529319" w14:textId="77777777" w:rsidR="00F13A59" w:rsidRPr="00D6682B" w:rsidRDefault="00F13A59" w:rsidP="00B5592B">
            <w:pPr>
              <w:bidi w:val="0"/>
              <w:spacing w:after="0" w:line="240" w:lineRule="auto"/>
              <w:ind w:left="-57" w:right="-57"/>
              <w:jc w:val="right"/>
              <w:rPr>
                <w:rFonts w:ascii="Arial" w:hAnsi="Arial"/>
                <w:sz w:val="16"/>
                <w:szCs w:val="16"/>
                <w:rtl/>
              </w:rPr>
            </w:pPr>
          </w:p>
        </w:tc>
        <w:tc>
          <w:tcPr>
            <w:tcW w:w="3063" w:type="dxa"/>
            <w:vAlign w:val="center"/>
          </w:tcPr>
          <w:p w14:paraId="0AE1F728" w14:textId="0006036A" w:rsidR="00F13A59" w:rsidRPr="00D6682B" w:rsidRDefault="00F13A59" w:rsidP="00CA2E0C">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דיבידנדים שחולקו</w:t>
            </w:r>
          </w:p>
        </w:tc>
        <w:tc>
          <w:tcPr>
            <w:tcW w:w="794" w:type="dxa"/>
          </w:tcPr>
          <w:p w14:paraId="19D3818A" w14:textId="77777777" w:rsidR="00F13A59" w:rsidRPr="00D6682B" w:rsidRDefault="00F13A59" w:rsidP="00F13A59">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21D53F6"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A2AF37D"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CCBC432"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0329E70"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F4F44C"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4CD7A1"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F93B64"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684791"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D8E5028"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7A5D722"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03B33EE" w14:textId="77777777" w:rsidR="00F13A59" w:rsidRPr="00C94158" w:rsidRDefault="00F13A59" w:rsidP="00F13A5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09B9573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4371569" w14:textId="77777777" w:rsidR="00F13A59" w:rsidRPr="00D6682B" w:rsidRDefault="00F13A59"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303D4EAA" w14:textId="01BDA858" w:rsidR="00F13A59" w:rsidRPr="00D6682B" w:rsidRDefault="00F13A59"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קרן הון בגין הלוואה שהתקבלה מבעל שליטה</w:t>
            </w:r>
          </w:p>
        </w:tc>
        <w:tc>
          <w:tcPr>
            <w:tcW w:w="794" w:type="dxa"/>
          </w:tcPr>
          <w:p w14:paraId="3AFF8A5A" w14:textId="77777777" w:rsidR="00F13A59" w:rsidRPr="00D6682B" w:rsidRDefault="00F13A59" w:rsidP="00F13A59">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86B7A2E"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3B2E98"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F776F09"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EB82BD"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0357A9"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446E7C8"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36A106"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DCC33F5"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F1EA22"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4B01A07"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2E36C2A"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0E2B4474"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6535ED4" w14:textId="77777777" w:rsidR="00F13A59" w:rsidRPr="00D6682B" w:rsidRDefault="00F13A59"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6769A4EF" w14:textId="63EFD93D" w:rsidR="00F13A59" w:rsidRPr="00D6682B" w:rsidRDefault="00F13A59"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רכישה נוספת של מניות חברת בת</w:t>
            </w:r>
          </w:p>
        </w:tc>
        <w:tc>
          <w:tcPr>
            <w:tcW w:w="794" w:type="dxa"/>
          </w:tcPr>
          <w:p w14:paraId="5AE94E52" w14:textId="77777777" w:rsidR="00F13A59" w:rsidRPr="00D6682B" w:rsidRDefault="00F13A59" w:rsidP="00F13A59">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436E9667"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48CB581"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51BBF4D"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486B19C"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E586FD6"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1C72722"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34F448"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8C3916"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76CD0B"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8A506D9"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04833A" w14:textId="77777777" w:rsidR="00F13A59" w:rsidRPr="00C94158" w:rsidRDefault="00F13A59" w:rsidP="00F13A5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1AD5792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CEDDDB3" w14:textId="77777777" w:rsidR="00F13A59" w:rsidRPr="00D6682B" w:rsidRDefault="00F13A59"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3C5EE169" w14:textId="036DD32C" w:rsidR="00F13A59" w:rsidRPr="00D6682B" w:rsidRDefault="00F13A59" w:rsidP="00CA2E0C">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רכישת מניות החברה על ידי החברה/חברת בת</w:t>
            </w:r>
          </w:p>
        </w:tc>
        <w:tc>
          <w:tcPr>
            <w:tcW w:w="794" w:type="dxa"/>
          </w:tcPr>
          <w:p w14:paraId="1EFA5AA1" w14:textId="77777777" w:rsidR="00F13A59" w:rsidRPr="00D6682B" w:rsidRDefault="00F13A59" w:rsidP="00F13A59">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5739208"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DB5F195"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01AF35"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3AB4212"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C1280C3"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E2729D"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653A63B"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21D244A"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305F237"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629FED3"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421AC23" w14:textId="77777777" w:rsidR="00F13A59" w:rsidRPr="00C94158" w:rsidRDefault="00F13A59" w:rsidP="00F13A5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F13A59" w:rsidRPr="00D6682B" w14:paraId="25BA25D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A94CC98" w14:textId="77777777" w:rsidR="00F13A59" w:rsidRPr="00D6682B" w:rsidRDefault="00F13A59"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0979A263" w14:textId="6A506760" w:rsidR="00F13A59" w:rsidRPr="00D6682B" w:rsidRDefault="00F13A59" w:rsidP="00CA2E0C">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 xml:space="preserve">יתרה ליום 30 ביוני </w:t>
            </w:r>
            <w:r w:rsidRPr="0072182A">
              <w:rPr>
                <w:sz w:val="16"/>
                <w:szCs w:val="16"/>
              </w:rPr>
              <w:fldChar w:fldCharType="begin" w:fldLock="1"/>
            </w:r>
            <w:r w:rsidRPr="0072182A">
              <w:rPr>
                <w:sz w:val="16"/>
                <w:szCs w:val="16"/>
              </w:rPr>
              <w:instrText xml:space="preserve"> DOCPROPERTY  PY  \* MERGEFORMAT </w:instrText>
            </w:r>
            <w:r w:rsidRPr="0072182A">
              <w:rPr>
                <w:sz w:val="16"/>
                <w:szCs w:val="16"/>
              </w:rPr>
              <w:fldChar w:fldCharType="separate"/>
            </w:r>
            <w:r w:rsidR="00D3002D">
              <w:rPr>
                <w:sz w:val="16"/>
                <w:szCs w:val="16"/>
              </w:rPr>
              <w:t>2025</w:t>
            </w:r>
            <w:r w:rsidRPr="0072182A">
              <w:rPr>
                <w:sz w:val="16"/>
                <w:szCs w:val="16"/>
              </w:rPr>
              <w:fldChar w:fldCharType="end"/>
            </w:r>
          </w:p>
        </w:tc>
        <w:tc>
          <w:tcPr>
            <w:tcW w:w="794" w:type="dxa"/>
          </w:tcPr>
          <w:p w14:paraId="1A57682A" w14:textId="77777777" w:rsidR="00F13A59" w:rsidRPr="00D6682B" w:rsidRDefault="00F13A59" w:rsidP="00F13A59">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643CF94"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27F1CB6"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17D3195"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E3F533"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64277BA"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EF7D803"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526C2D5"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B0D33C0"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874CCD"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59A3EA6"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962288A" w14:textId="77777777" w:rsidR="00F13A59" w:rsidRPr="00C94158" w:rsidRDefault="00F13A59" w:rsidP="00F13A5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bl>
    <w:p w14:paraId="14E7B2F2" w14:textId="77777777" w:rsidR="00F636C8" w:rsidRDefault="00F636C8" w:rsidP="00BB2B30">
      <w:pPr>
        <w:spacing w:after="0" w:line="240" w:lineRule="auto"/>
        <w:ind w:left="1418"/>
        <w:rPr>
          <w:rtl/>
        </w:rPr>
      </w:pPr>
    </w:p>
    <w:p w14:paraId="48BAFFEB" w14:textId="77777777" w:rsidR="00F64EB6" w:rsidRPr="004C5FA3" w:rsidRDefault="00B60E58" w:rsidP="00015C9C">
      <w:pPr>
        <w:rPr>
          <w:rStyle w:val="Strong"/>
          <w:rtl/>
        </w:rPr>
      </w:pPr>
      <w:r w:rsidRPr="004C5FA3">
        <w:rPr>
          <w:rStyle w:val="Strong"/>
          <w:rtl/>
        </w:rPr>
        <w:br w:type="page"/>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4"/>
        <w:gridCol w:w="13835"/>
      </w:tblGrid>
      <w:tr w:rsidR="00A137F9" w:rsidRPr="004C5FA3" w14:paraId="1D663EE7" w14:textId="77777777" w:rsidTr="000F0D1D">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3FEB4BAF" w14:textId="64D343DD" w:rsidR="00A137F9" w:rsidRPr="00C66DDD" w:rsidRDefault="00A137F9" w:rsidP="00B5592B">
            <w:pPr>
              <w:bidi w:val="0"/>
              <w:spacing w:after="0" w:line="240" w:lineRule="auto"/>
              <w:ind w:left="-57" w:right="-57"/>
              <w:contextualSpacing w:val="0"/>
              <w:jc w:val="right"/>
              <w:rPr>
                <w:rFonts w:ascii="Arial" w:hAnsi="Arial"/>
                <w:rtl/>
              </w:rPr>
            </w:pPr>
          </w:p>
        </w:tc>
        <w:tc>
          <w:tcPr>
            <w:tcW w:w="13835" w:type="dxa"/>
          </w:tcPr>
          <w:p w14:paraId="40C33F75" w14:textId="309EE0EF" w:rsidR="00A137F9" w:rsidRPr="006222CF" w:rsidRDefault="00A137F9" w:rsidP="002D01AE">
            <w:pPr>
              <w:pStyle w:val="a0"/>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b/>
                <w:bCs/>
                <w:sz w:val="22"/>
                <w:szCs w:val="22"/>
                <w:rtl/>
              </w:rPr>
            </w:pPr>
            <w:r w:rsidRPr="006222CF">
              <w:rPr>
                <w:rFonts w:ascii="Arial" w:hAnsi="Arial"/>
                <w:sz w:val="22"/>
                <w:szCs w:val="22"/>
              </w:rPr>
              <w:fldChar w:fldCharType="begin" w:fldLock="1"/>
            </w:r>
            <w:r w:rsidRPr="006222CF">
              <w:rPr>
                <w:rFonts w:ascii="Arial" w:hAnsi="Arial"/>
                <w:b/>
                <w:bCs/>
                <w:sz w:val="22"/>
                <w:szCs w:val="22"/>
              </w:rPr>
              <w:instrText xml:space="preserve"> STYLEREF  "</w:instrText>
            </w:r>
            <w:r w:rsidRPr="006222CF">
              <w:rPr>
                <w:rFonts w:ascii="Arial" w:hAnsi="Arial"/>
                <w:b/>
                <w:bCs/>
                <w:sz w:val="22"/>
                <w:szCs w:val="22"/>
                <w:rtl/>
              </w:rPr>
              <w:instrText>כותרת 2</w:instrText>
            </w:r>
            <w:r w:rsidRPr="006222CF">
              <w:rPr>
                <w:rFonts w:ascii="Arial" w:hAnsi="Arial"/>
                <w:b/>
                <w:bCs/>
                <w:sz w:val="22"/>
                <w:szCs w:val="22"/>
              </w:rPr>
              <w:instrText xml:space="preserve">"  \* MERGEFORMAT </w:instrText>
            </w:r>
            <w:r w:rsidRPr="006222CF">
              <w:rPr>
                <w:rFonts w:ascii="Arial" w:hAnsi="Arial"/>
                <w:sz w:val="22"/>
                <w:szCs w:val="22"/>
              </w:rPr>
              <w:fldChar w:fldCharType="separate"/>
            </w:r>
            <w:r w:rsidR="00D3002D">
              <w:rPr>
                <w:rFonts w:ascii="Arial" w:hAnsi="Arial"/>
                <w:b/>
                <w:bCs/>
                <w:noProof/>
                <w:sz w:val="22"/>
                <w:szCs w:val="22"/>
                <w:rtl/>
              </w:rPr>
              <w:t>דוחות מאוחדים ביניים תמציתיים על השינויים בהון</w:t>
            </w:r>
            <w:r w:rsidRPr="006222CF">
              <w:rPr>
                <w:rFonts w:ascii="Arial" w:hAnsi="Arial"/>
                <w:sz w:val="22"/>
                <w:szCs w:val="22"/>
              </w:rPr>
              <w:fldChar w:fldCharType="end"/>
            </w:r>
            <w:r w:rsidRPr="006222CF">
              <w:rPr>
                <w:rFonts w:ascii="Arial" w:hAnsi="Arial"/>
                <w:sz w:val="22"/>
                <w:szCs w:val="22"/>
                <w:rtl/>
              </w:rPr>
              <w:t xml:space="preserve"> (המשך)</w:t>
            </w:r>
          </w:p>
        </w:tc>
      </w:tr>
      <w:tr w:rsidR="00A137F9" w:rsidRPr="004C5FA3" w14:paraId="7B3E64F4" w14:textId="77777777" w:rsidTr="000F0D1D">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687DDC2" w14:textId="77777777" w:rsidR="00A137F9" w:rsidRPr="00C66DDD" w:rsidRDefault="00A137F9" w:rsidP="00B5592B">
            <w:pPr>
              <w:bidi w:val="0"/>
              <w:spacing w:after="0" w:line="240" w:lineRule="auto"/>
              <w:ind w:left="-57" w:right="-57"/>
              <w:jc w:val="right"/>
              <w:rPr>
                <w:rFonts w:ascii="Arial" w:hAnsi="Arial"/>
                <w:rtl/>
              </w:rPr>
            </w:pPr>
          </w:p>
        </w:tc>
        <w:tc>
          <w:tcPr>
            <w:tcW w:w="13835" w:type="dxa"/>
          </w:tcPr>
          <w:p w14:paraId="5553645F" w14:textId="77777777" w:rsidR="00A137F9" w:rsidRPr="000E072D" w:rsidRDefault="00A137F9" w:rsidP="002D01AE">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A137F9" w:rsidRPr="004C5FA3" w14:paraId="7438D07F" w14:textId="77777777" w:rsidTr="000F0D1D">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3B3D9AE" w14:textId="474AD06E" w:rsidR="00A137F9" w:rsidRPr="00C66DDD" w:rsidRDefault="00A137F9" w:rsidP="00B5592B">
            <w:pPr>
              <w:bidi w:val="0"/>
              <w:spacing w:after="0" w:line="240" w:lineRule="auto"/>
              <w:ind w:left="-57" w:right="-57"/>
              <w:contextualSpacing w:val="0"/>
              <w:jc w:val="right"/>
              <w:rPr>
                <w:rFonts w:ascii="Arial" w:hAnsi="Arial"/>
              </w:rPr>
            </w:pPr>
            <w:r w:rsidRPr="00C66DDD">
              <w:rPr>
                <w:rFonts w:ascii="Arial" w:hAnsi="Arial"/>
                <w:rtl/>
              </w:rPr>
              <w:t>תקנה 40(ד)</w:t>
            </w:r>
          </w:p>
        </w:tc>
        <w:tc>
          <w:tcPr>
            <w:tcW w:w="13835" w:type="dxa"/>
          </w:tcPr>
          <w:p w14:paraId="45B2B78F" w14:textId="4AC3E93C" w:rsidR="00A137F9" w:rsidRPr="004C5FA3" w:rsidRDefault="00A137F9" w:rsidP="002D01AE">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rPr>
            </w:pPr>
            <w:r w:rsidRPr="00DE25F9">
              <w:rPr>
                <w:rFonts w:ascii="Arial" w:hAnsi="Arial"/>
                <w:b/>
                <w:bCs/>
                <w:rtl/>
              </w:rPr>
              <w:t>לשלושה חודשים שהסתיימו ביום 30 ביוני</w:t>
            </w:r>
            <w:r w:rsidRPr="004C5FA3">
              <w:rPr>
                <w:rFonts w:ascii="Arial" w:hAnsi="Arial"/>
                <w:rtl/>
              </w:rPr>
              <w:t xml:space="preserve"> </w:t>
            </w:r>
            <w:r w:rsidRPr="004C5FA3">
              <w:rPr>
                <w:rStyle w:val="Strong"/>
              </w:rPr>
              <w:fldChar w:fldCharType="begin" w:fldLock="1"/>
            </w:r>
            <w:r w:rsidRPr="004C5FA3">
              <w:rPr>
                <w:rStyle w:val="Strong"/>
              </w:rPr>
              <w:instrText xml:space="preserve"> DOCPROPERTY  </w:instrText>
            </w:r>
            <w:r>
              <w:rPr>
                <w:rStyle w:val="Strong"/>
              </w:rPr>
              <w:instrText>c</w:instrText>
            </w:r>
            <w:r w:rsidRPr="004C5FA3">
              <w:rPr>
                <w:rStyle w:val="Strong"/>
              </w:rPr>
              <w:instrText xml:space="preserve">Y  \* MERGEFORMAT </w:instrText>
            </w:r>
            <w:r w:rsidRPr="004C5FA3">
              <w:rPr>
                <w:rStyle w:val="Strong"/>
              </w:rPr>
              <w:fldChar w:fldCharType="separate"/>
            </w:r>
            <w:r w:rsidR="00D3002D">
              <w:rPr>
                <w:rStyle w:val="Strong"/>
              </w:rPr>
              <w:t>2026</w:t>
            </w:r>
            <w:r w:rsidRPr="004C5FA3">
              <w:rPr>
                <w:rStyle w:val="Strong"/>
              </w:rPr>
              <w:fldChar w:fldCharType="end"/>
            </w:r>
            <w:r w:rsidRPr="004C5FA3">
              <w:rPr>
                <w:rFonts w:ascii="Arial" w:hAnsi="Arial"/>
                <w:rtl/>
              </w:rPr>
              <w:t xml:space="preserve"> (בלתי מבוקר)</w:t>
            </w:r>
          </w:p>
        </w:tc>
      </w:tr>
    </w:tbl>
    <w:p w14:paraId="42A39963" w14:textId="77777777" w:rsidR="00A137F9" w:rsidRDefault="00A137F9" w:rsidP="00C2731E">
      <w:pPr>
        <w:spacing w:after="0" w:line="120" w:lineRule="exact"/>
        <w:ind w:left="1418"/>
        <w:rPr>
          <w:rtl/>
        </w:rPr>
      </w:pP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5"/>
        <w:gridCol w:w="3063"/>
        <w:gridCol w:w="794"/>
        <w:gridCol w:w="907"/>
        <w:gridCol w:w="907"/>
        <w:gridCol w:w="907"/>
        <w:gridCol w:w="907"/>
        <w:gridCol w:w="907"/>
        <w:gridCol w:w="907"/>
        <w:gridCol w:w="907"/>
        <w:gridCol w:w="907"/>
        <w:gridCol w:w="907"/>
        <w:gridCol w:w="907"/>
        <w:gridCol w:w="907"/>
      </w:tblGrid>
      <w:tr w:rsidR="0071129A" w:rsidRPr="00D6682B" w14:paraId="66479545" w14:textId="77777777" w:rsidTr="00C2731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5" w:type="dxa"/>
            <w:vAlign w:val="top"/>
          </w:tcPr>
          <w:p w14:paraId="00537789" w14:textId="77777777" w:rsidR="0071129A" w:rsidRPr="00F050DF" w:rsidRDefault="0071129A" w:rsidP="00B5592B">
            <w:pPr>
              <w:bidi w:val="0"/>
              <w:spacing w:after="0" w:line="240" w:lineRule="auto"/>
              <w:ind w:left="-57" w:right="-57"/>
              <w:jc w:val="right"/>
              <w:rPr>
                <w:rFonts w:ascii="Arial" w:hAnsi="Arial"/>
              </w:rPr>
            </w:pPr>
          </w:p>
        </w:tc>
        <w:tc>
          <w:tcPr>
            <w:tcW w:w="3063" w:type="dxa"/>
            <w:vAlign w:val="center"/>
          </w:tcPr>
          <w:p w14:paraId="1D1D7CC4" w14:textId="77777777" w:rsidR="0071129A" w:rsidRPr="00D6682B" w:rsidRDefault="0071129A" w:rsidP="002D01AE">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0F483550" w14:textId="77777777" w:rsidR="0071129A" w:rsidRPr="002A446A" w:rsidRDefault="0071129A"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8163" w:type="dxa"/>
            <w:gridSpan w:val="9"/>
          </w:tcPr>
          <w:p w14:paraId="6031F236" w14:textId="77777777" w:rsidR="0071129A" w:rsidRPr="00C75432" w:rsidRDefault="0071129A" w:rsidP="002D01AE">
            <w:pPr>
              <w:pStyle w:val="X1underline"/>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r w:rsidRPr="0072182A">
              <w:rPr>
                <w:sz w:val="16"/>
                <w:szCs w:val="16"/>
                <w:rtl/>
              </w:rPr>
              <w:t>הון המיוחס לבעלים של החברה האם</w:t>
            </w:r>
          </w:p>
        </w:tc>
        <w:tc>
          <w:tcPr>
            <w:tcW w:w="907" w:type="dxa"/>
          </w:tcPr>
          <w:p w14:paraId="7725EBA3" w14:textId="77777777" w:rsidR="0071129A" w:rsidRPr="00C75432" w:rsidRDefault="0071129A"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907" w:type="dxa"/>
          </w:tcPr>
          <w:p w14:paraId="04CDCD3F" w14:textId="77777777" w:rsidR="0071129A" w:rsidRPr="00C75432" w:rsidRDefault="0071129A"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r>
      <w:tr w:rsidR="0071129A" w:rsidRPr="00D6682B" w14:paraId="024B50B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6336586C" w14:textId="77777777" w:rsidR="0071129A" w:rsidRPr="00F050DF" w:rsidRDefault="0071129A"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063" w:type="dxa"/>
            <w:vAlign w:val="center"/>
          </w:tcPr>
          <w:p w14:paraId="36EB17B4" w14:textId="77777777" w:rsidR="0071129A" w:rsidRPr="00D6682B" w:rsidRDefault="0071129A"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73F92084" w14:textId="77777777" w:rsidR="0071129A" w:rsidRPr="002A446A" w:rsidRDefault="0071129A"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6"/>
                <w:szCs w:val="16"/>
                <w:rtl/>
              </w:rPr>
            </w:pPr>
          </w:p>
        </w:tc>
        <w:tc>
          <w:tcPr>
            <w:tcW w:w="907" w:type="dxa"/>
          </w:tcPr>
          <w:p w14:paraId="376156C6" w14:textId="77777777" w:rsidR="0071129A" w:rsidRPr="00C75432"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הון המניות הנפרע</w:t>
            </w:r>
          </w:p>
        </w:tc>
        <w:tc>
          <w:tcPr>
            <w:tcW w:w="907" w:type="dxa"/>
          </w:tcPr>
          <w:p w14:paraId="2C4AB648" w14:textId="77777777" w:rsidR="0071129A" w:rsidRPr="00C75432"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פרמיה על מניות</w:t>
            </w:r>
          </w:p>
        </w:tc>
        <w:tc>
          <w:tcPr>
            <w:tcW w:w="907" w:type="dxa"/>
          </w:tcPr>
          <w:p w14:paraId="493FC584" w14:textId="3AD5BEFC" w:rsidR="0071129A" w:rsidRPr="004C48CC"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4C48CC">
              <w:rPr>
                <w:sz w:val="16"/>
                <w:szCs w:val="16"/>
                <w:rtl/>
              </w:rPr>
              <w:t>[</w:t>
            </w:r>
            <w:r w:rsidRPr="004C48CC">
              <w:rPr>
                <w:rStyle w:val="SubtleReference"/>
                <w:sz w:val="16"/>
                <w:szCs w:val="16"/>
                <w:rtl/>
              </w:rPr>
              <w:t>פרט את הרכיבים האחרים של ההון</w:t>
            </w:r>
            <w:r>
              <w:rPr>
                <w:rFonts w:hint="cs"/>
                <w:sz w:val="16"/>
                <w:szCs w:val="16"/>
                <w:rtl/>
              </w:rPr>
              <w:t>]</w:t>
            </w:r>
          </w:p>
        </w:tc>
        <w:tc>
          <w:tcPr>
            <w:tcW w:w="907" w:type="dxa"/>
          </w:tcPr>
          <w:p w14:paraId="2E893F3B" w14:textId="350C8CE9" w:rsidR="0071129A" w:rsidRPr="00C75432"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 xml:space="preserve">קרן הון בגין עסקאות </w:t>
            </w:r>
            <w:r w:rsidRPr="00C75432">
              <w:rPr>
                <w:rFonts w:hint="cs"/>
                <w:b/>
                <w:bCs/>
                <w:sz w:val="16"/>
                <w:szCs w:val="16"/>
                <w:rtl/>
              </w:rPr>
              <w:t xml:space="preserve">עם </w:t>
            </w:r>
            <w:r w:rsidRPr="00C75432">
              <w:rPr>
                <w:b/>
                <w:bCs/>
                <w:sz w:val="16"/>
                <w:szCs w:val="16"/>
                <w:rtl/>
              </w:rPr>
              <w:t>זכויות שאינן מקנות שליטה</w:t>
            </w:r>
          </w:p>
        </w:tc>
        <w:tc>
          <w:tcPr>
            <w:tcW w:w="907" w:type="dxa"/>
          </w:tcPr>
          <w:p w14:paraId="624B91F3" w14:textId="3D8690E6" w:rsidR="0071129A" w:rsidRPr="008B54C0"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8B54C0">
              <w:rPr>
                <w:rFonts w:hint="cs"/>
                <w:sz w:val="16"/>
                <w:szCs w:val="16"/>
                <w:rtl/>
              </w:rPr>
              <w:t>[</w:t>
            </w:r>
            <w:r w:rsidRPr="008B54C0">
              <w:rPr>
                <w:rStyle w:val="SubtleReference"/>
                <w:rFonts w:hint="cs"/>
                <w:sz w:val="16"/>
                <w:szCs w:val="16"/>
                <w:rtl/>
              </w:rPr>
              <w:t>פרט את קרנות הרווח הכולל האחר</w:t>
            </w:r>
            <w:r w:rsidRPr="008B54C0">
              <w:rPr>
                <w:rFonts w:hint="cs"/>
                <w:sz w:val="16"/>
                <w:szCs w:val="16"/>
                <w:rtl/>
              </w:rPr>
              <w:t>]</w:t>
            </w:r>
          </w:p>
        </w:tc>
        <w:tc>
          <w:tcPr>
            <w:tcW w:w="907" w:type="dxa"/>
          </w:tcPr>
          <w:p w14:paraId="082AF71D" w14:textId="77777777" w:rsidR="0071129A" w:rsidRPr="00C75432"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רווח כולל אחר</w:t>
            </w:r>
            <w:r w:rsidRPr="00C75432">
              <w:rPr>
                <w:rFonts w:hint="cs"/>
                <w:b/>
                <w:bCs/>
                <w:sz w:val="16"/>
                <w:szCs w:val="16"/>
                <w:rtl/>
              </w:rPr>
              <w:t xml:space="preserve"> מצטבר</w:t>
            </w:r>
            <w:r w:rsidRPr="00C75432">
              <w:rPr>
                <w:b/>
                <w:bCs/>
                <w:sz w:val="16"/>
                <w:szCs w:val="16"/>
                <w:rtl/>
              </w:rPr>
              <w:t xml:space="preserve"> המתייחס לנכסים ולקבוצות מימוש המוחזקים למכירה</w:t>
            </w:r>
          </w:p>
        </w:tc>
        <w:tc>
          <w:tcPr>
            <w:tcW w:w="907" w:type="dxa"/>
          </w:tcPr>
          <w:p w14:paraId="7356D339" w14:textId="77777777" w:rsidR="0071129A" w:rsidRPr="00C75432"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עודפים / (הפסדים צבורים)</w:t>
            </w:r>
          </w:p>
        </w:tc>
        <w:tc>
          <w:tcPr>
            <w:tcW w:w="907" w:type="dxa"/>
          </w:tcPr>
          <w:p w14:paraId="64F21AAE" w14:textId="6E71A19E" w:rsidR="0071129A" w:rsidRPr="00C75432"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rFonts w:hint="cs"/>
                <w:b/>
                <w:bCs/>
                <w:sz w:val="16"/>
                <w:szCs w:val="16"/>
                <w:rtl/>
              </w:rPr>
              <w:t>מניות באוצר</w:t>
            </w:r>
          </w:p>
        </w:tc>
        <w:tc>
          <w:tcPr>
            <w:tcW w:w="907" w:type="dxa"/>
          </w:tcPr>
          <w:p w14:paraId="36F6717C" w14:textId="77777777" w:rsidR="0071129A" w:rsidRPr="00D6682B"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סה"כ</w:t>
            </w:r>
          </w:p>
        </w:tc>
        <w:tc>
          <w:tcPr>
            <w:tcW w:w="907" w:type="dxa"/>
          </w:tcPr>
          <w:p w14:paraId="276C6795" w14:textId="77777777" w:rsidR="0071129A" w:rsidRPr="00D6682B"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זכויות שאינן מקנות שליטה</w:t>
            </w:r>
          </w:p>
        </w:tc>
        <w:tc>
          <w:tcPr>
            <w:tcW w:w="907" w:type="dxa"/>
          </w:tcPr>
          <w:p w14:paraId="04CE8830" w14:textId="77777777" w:rsidR="0071129A" w:rsidRPr="00D80D2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D80D28">
              <w:rPr>
                <w:b/>
                <w:bCs/>
                <w:sz w:val="16"/>
                <w:szCs w:val="16"/>
                <w:rtl/>
              </w:rPr>
              <w:t>סה"כ</w:t>
            </w:r>
            <w:r w:rsidRPr="00D80D28">
              <w:rPr>
                <w:rFonts w:hint="cs"/>
                <w:b/>
                <w:bCs/>
                <w:sz w:val="16"/>
                <w:szCs w:val="16"/>
                <w:rtl/>
              </w:rPr>
              <w:t xml:space="preserve"> הון</w:t>
            </w:r>
          </w:p>
        </w:tc>
      </w:tr>
      <w:tr w:rsidR="0071129A" w:rsidRPr="00D6682B" w14:paraId="256A524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1E651816" w14:textId="77777777" w:rsidR="0071129A" w:rsidRPr="00F050DF" w:rsidRDefault="0071129A" w:rsidP="00B5592B">
            <w:pPr>
              <w:bidi w:val="0"/>
              <w:spacing w:after="0" w:line="240" w:lineRule="auto"/>
              <w:ind w:left="-57" w:right="-57"/>
              <w:jc w:val="right"/>
              <w:rPr>
                <w:rFonts w:ascii="Arial" w:hAnsi="Arial"/>
              </w:rPr>
            </w:pPr>
          </w:p>
        </w:tc>
        <w:tc>
          <w:tcPr>
            <w:tcW w:w="3063" w:type="dxa"/>
            <w:vAlign w:val="center"/>
          </w:tcPr>
          <w:p w14:paraId="2759CB07" w14:textId="77777777" w:rsidR="0071129A" w:rsidRPr="00D6682B" w:rsidRDefault="0071129A"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3ACE9D84" w14:textId="77777777" w:rsidR="0071129A" w:rsidRPr="00746265" w:rsidRDefault="0071129A"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ביאור</w:t>
            </w:r>
          </w:p>
        </w:tc>
        <w:tc>
          <w:tcPr>
            <w:tcW w:w="9977" w:type="dxa"/>
            <w:gridSpan w:val="11"/>
          </w:tcPr>
          <w:p w14:paraId="237D9FDB" w14:textId="77777777" w:rsidR="0071129A" w:rsidRPr="00746265" w:rsidRDefault="0071129A"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אלפי ש"ח</w:t>
            </w:r>
          </w:p>
        </w:tc>
      </w:tr>
      <w:tr w:rsidR="0071129A" w:rsidRPr="00D6682B" w14:paraId="635D9DF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7AE42138"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1CDB6BF7" w14:textId="5E50E553" w:rsidR="0071129A" w:rsidRPr="00D6682B" w:rsidRDefault="0071129A" w:rsidP="00781AC2">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 xml:space="preserve">יתרה ליום 1 באפריל </w:t>
            </w:r>
            <w:r w:rsidRPr="00555A30">
              <w:rPr>
                <w:sz w:val="16"/>
                <w:szCs w:val="16"/>
              </w:rPr>
              <w:fldChar w:fldCharType="begin" w:fldLock="1"/>
            </w:r>
            <w:r w:rsidRPr="00555A30">
              <w:rPr>
                <w:sz w:val="16"/>
                <w:szCs w:val="16"/>
              </w:rPr>
              <w:instrText xml:space="preserve"> DOCPROPERTY  CY  \* MERGEFORMAT </w:instrText>
            </w:r>
            <w:r w:rsidRPr="00555A30">
              <w:rPr>
                <w:sz w:val="16"/>
                <w:szCs w:val="16"/>
              </w:rPr>
              <w:fldChar w:fldCharType="separate"/>
            </w:r>
            <w:r w:rsidR="00D3002D">
              <w:rPr>
                <w:sz w:val="16"/>
                <w:szCs w:val="16"/>
              </w:rPr>
              <w:t>2026</w:t>
            </w:r>
            <w:r w:rsidRPr="00555A30">
              <w:rPr>
                <w:sz w:val="16"/>
                <w:szCs w:val="16"/>
              </w:rPr>
              <w:fldChar w:fldCharType="end"/>
            </w:r>
          </w:p>
        </w:tc>
        <w:tc>
          <w:tcPr>
            <w:tcW w:w="794" w:type="dxa"/>
          </w:tcPr>
          <w:p w14:paraId="28C997B5" w14:textId="77777777" w:rsidR="0071129A" w:rsidRPr="00D6682B" w:rsidRDefault="0071129A" w:rsidP="0071129A">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8CDBE57"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80BE34C"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B1BD6B1"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6081658"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F4E2A33"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4B5C682"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C8D5D37"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63DE7B7"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FEF1E0F"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6129B3"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189826F"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685C947B"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7A4AE7A"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63C66D10" w14:textId="77777777" w:rsidR="0071129A" w:rsidRPr="00D6682B" w:rsidRDefault="0071129A" w:rsidP="00781AC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לתקופה</w:t>
            </w:r>
          </w:p>
        </w:tc>
        <w:tc>
          <w:tcPr>
            <w:tcW w:w="794" w:type="dxa"/>
          </w:tcPr>
          <w:p w14:paraId="4E52EA7C" w14:textId="77777777" w:rsidR="0071129A" w:rsidRPr="00D6682B" w:rsidRDefault="0071129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DFA718F"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BE364F8"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DA57F20"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0A9A03"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EC31F16"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E8C591A"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942E036"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5A04012"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FC6E52D"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52EC1B"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4388BEB"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6A427B60"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2B911EB"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50F1390A" w14:textId="77777777" w:rsidR="0071129A" w:rsidRPr="00D6682B" w:rsidRDefault="0071129A" w:rsidP="00781AC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כולל אחר</w:t>
            </w:r>
          </w:p>
        </w:tc>
        <w:tc>
          <w:tcPr>
            <w:tcW w:w="794" w:type="dxa"/>
          </w:tcPr>
          <w:p w14:paraId="51261836" w14:textId="77777777" w:rsidR="0071129A" w:rsidRPr="00D6682B" w:rsidRDefault="0071129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D7BB8D1"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6E04AA"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B5C652"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1862C73"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36430F0"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5B63616"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45CE18"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006256"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C93B23"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2EE628B"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472425" w14:textId="77777777" w:rsidR="0071129A" w:rsidRPr="00C94158" w:rsidRDefault="0071129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1C03F8FB"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3840D36"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4BFB8358" w14:textId="77777777" w:rsidR="0071129A" w:rsidRPr="00D6682B" w:rsidRDefault="0071129A" w:rsidP="00781AC2">
            <w:pPr>
              <w:pStyle w:val="1"/>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סה"כ רווח (הפסד) כולל לתקופה</w:t>
            </w:r>
          </w:p>
        </w:tc>
        <w:tc>
          <w:tcPr>
            <w:tcW w:w="794" w:type="dxa"/>
          </w:tcPr>
          <w:p w14:paraId="0AEA9FB0" w14:textId="77777777" w:rsidR="0071129A" w:rsidRPr="00D6682B" w:rsidRDefault="0071129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5FCD8CF"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0166E0B"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7886499"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6884228"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45EED0B"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B8AA38"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F66FD69"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D148188"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BA16D2"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0A5D04"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49F3D6A"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58B3C920"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F737732"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6BB093FA" w14:textId="1F6213ED" w:rsidR="0071129A" w:rsidRPr="00D6682B" w:rsidRDefault="0071129A" w:rsidP="00781AC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העברת קרן הערכה מחדש בגין רכוש קבוע לעודפים</w:t>
            </w:r>
          </w:p>
        </w:tc>
        <w:tc>
          <w:tcPr>
            <w:tcW w:w="794" w:type="dxa"/>
          </w:tcPr>
          <w:p w14:paraId="7029BD5A" w14:textId="77777777" w:rsidR="0071129A" w:rsidRPr="00D6682B" w:rsidRDefault="0071129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C521651"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2ED534"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3B5F312"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63AE8D0"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D021CED"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51C6DC3"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ABBE7C"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B78392"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43F60CB"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E70FCD4"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A00385" w14:textId="77777777" w:rsidR="0071129A" w:rsidRPr="00C94158" w:rsidRDefault="0071129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50059761"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751AFD61" w14:textId="77777777" w:rsidR="0071129A" w:rsidRPr="00D6682B" w:rsidRDefault="0071129A" w:rsidP="00B5592B">
            <w:pPr>
              <w:bidi w:val="0"/>
              <w:spacing w:after="0" w:line="240" w:lineRule="auto"/>
              <w:ind w:left="-57" w:right="-57"/>
              <w:jc w:val="right"/>
              <w:rPr>
                <w:rFonts w:ascii="Arial" w:hAnsi="Arial"/>
                <w:sz w:val="16"/>
                <w:szCs w:val="16"/>
                <w:rtl/>
              </w:rPr>
            </w:pPr>
          </w:p>
        </w:tc>
        <w:tc>
          <w:tcPr>
            <w:tcW w:w="3063" w:type="dxa"/>
            <w:vAlign w:val="center"/>
          </w:tcPr>
          <w:p w14:paraId="277768B4" w14:textId="26448DE3" w:rsidR="0071129A" w:rsidRPr="00D6682B" w:rsidRDefault="0071129A" w:rsidP="00781AC2">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העברת סכומים שהוכרו ברווח כולל אחר ונצברו בהון המתייחסים לנכסים ולקבוצות מימוש המוחזקים למכירה</w:t>
            </w:r>
          </w:p>
        </w:tc>
        <w:tc>
          <w:tcPr>
            <w:tcW w:w="794" w:type="dxa"/>
          </w:tcPr>
          <w:p w14:paraId="2AF87B9D" w14:textId="77777777" w:rsidR="0071129A" w:rsidRPr="00D6682B" w:rsidRDefault="0071129A" w:rsidP="0071129A">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19AAEEAF"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936F56"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C232630"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B7CC126"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C0AB41B"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AC5FD4"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E510B2"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BE5DD9"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42317EF"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15A1E51"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949D1E1" w14:textId="77777777" w:rsidR="0071129A" w:rsidRPr="00C94158" w:rsidRDefault="0071129A" w:rsidP="0071129A">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1B8B52D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18D3AA2"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220F1CE3" w14:textId="10A31B0E" w:rsidR="0071129A" w:rsidRPr="00D6682B" w:rsidRDefault="0071129A" w:rsidP="00781AC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העברת סכומים בתוך ההון בגין מדידות מחדש של תוכניות הטבה מוגדרת</w:t>
            </w:r>
          </w:p>
        </w:tc>
        <w:tc>
          <w:tcPr>
            <w:tcW w:w="794" w:type="dxa"/>
          </w:tcPr>
          <w:p w14:paraId="38D4079C" w14:textId="77777777" w:rsidR="0071129A" w:rsidRPr="00D6682B" w:rsidRDefault="0071129A" w:rsidP="0071129A">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934B42A"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5F0922A"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924261A"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D6B346"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9A859A0"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A8316C2"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20CDCD4"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2808E61"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E2DF28"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297B2B0"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AEC369"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370E2E1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AF5B55B"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4F3B4730" w14:textId="1905BE02" w:rsidR="0071129A" w:rsidRPr="00D6682B" w:rsidRDefault="0071129A" w:rsidP="00781AC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העברה בתוך ההון של רווח (הפסד) כולל אחר מצטבר בגין השקעות במכשירים הוניים שנגרעו</w:t>
            </w:r>
          </w:p>
        </w:tc>
        <w:tc>
          <w:tcPr>
            <w:tcW w:w="794" w:type="dxa"/>
          </w:tcPr>
          <w:p w14:paraId="3026E231" w14:textId="77777777" w:rsidR="0071129A" w:rsidRPr="00D6682B" w:rsidRDefault="0071129A" w:rsidP="0071129A">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EC03EE7"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39FA3D"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B41B33B"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2859355"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97206DD"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67DFDBD"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7C1100"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4A528EF"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F201CEF"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02DAEF"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95E20E" w14:textId="77777777" w:rsidR="0071129A" w:rsidRPr="00C94158" w:rsidRDefault="0071129A" w:rsidP="007112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07AB420F"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60C187B"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0913E986" w14:textId="007EF71C" w:rsidR="0071129A" w:rsidRPr="00D6682B" w:rsidRDefault="0071129A" w:rsidP="00781AC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ירידה בשיעור החזקה ללא איבוד שליטה</w:t>
            </w:r>
          </w:p>
        </w:tc>
        <w:tc>
          <w:tcPr>
            <w:tcW w:w="794" w:type="dxa"/>
          </w:tcPr>
          <w:p w14:paraId="5BF26E0E" w14:textId="77777777" w:rsidR="0071129A" w:rsidRPr="00D6682B" w:rsidRDefault="0071129A" w:rsidP="0071129A">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E74E7A6"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5E7BFF7"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6BC5FE5"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3B77CA8"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135EFCE"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3D8334"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DF6C22"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5443324"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46A96F0"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2D4B22"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A817F0" w14:textId="77777777" w:rsidR="0071129A" w:rsidRPr="00C94158" w:rsidRDefault="0071129A" w:rsidP="007112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71129A" w:rsidRPr="00D6682B" w14:paraId="28E3D782"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011F444" w14:textId="77777777" w:rsidR="0071129A" w:rsidRPr="00D6682B" w:rsidRDefault="0071129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5BD4C518" w14:textId="57EC7B80" w:rsidR="0071129A" w:rsidRPr="00D6682B" w:rsidRDefault="0071129A" w:rsidP="00781AC2">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 xml:space="preserve">יתרה ליום 30 ביוני </w:t>
            </w:r>
            <w:r w:rsidRPr="00555A30">
              <w:rPr>
                <w:sz w:val="16"/>
                <w:szCs w:val="16"/>
              </w:rPr>
              <w:fldChar w:fldCharType="begin" w:fldLock="1"/>
            </w:r>
            <w:r w:rsidRPr="00555A30">
              <w:rPr>
                <w:sz w:val="16"/>
                <w:szCs w:val="16"/>
              </w:rPr>
              <w:instrText xml:space="preserve"> DOCPROPERTY  CY  \* MERGEFORMAT </w:instrText>
            </w:r>
            <w:r w:rsidRPr="00555A30">
              <w:rPr>
                <w:sz w:val="16"/>
                <w:szCs w:val="16"/>
              </w:rPr>
              <w:fldChar w:fldCharType="separate"/>
            </w:r>
            <w:r w:rsidR="00D3002D">
              <w:rPr>
                <w:sz w:val="16"/>
                <w:szCs w:val="16"/>
              </w:rPr>
              <w:t>2026</w:t>
            </w:r>
            <w:r w:rsidRPr="00555A30">
              <w:rPr>
                <w:sz w:val="16"/>
                <w:szCs w:val="16"/>
              </w:rPr>
              <w:fldChar w:fldCharType="end"/>
            </w:r>
          </w:p>
        </w:tc>
        <w:tc>
          <w:tcPr>
            <w:tcW w:w="794" w:type="dxa"/>
          </w:tcPr>
          <w:p w14:paraId="0C9A153F" w14:textId="77777777" w:rsidR="0071129A" w:rsidRPr="00D6682B" w:rsidRDefault="0071129A" w:rsidP="0071129A">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E2DB81B"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AFC895A"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52DF540"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264A87"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B05F250"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2DB5A9"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9F02FD"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4281A5"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F7479B1"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26D8AF1"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F77FAF8" w14:textId="77777777" w:rsidR="0071129A" w:rsidRPr="00C94158" w:rsidRDefault="0071129A" w:rsidP="0071129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bl>
    <w:p w14:paraId="47CF60C8" w14:textId="77777777" w:rsidR="0071129A" w:rsidRDefault="0071129A" w:rsidP="0071129A">
      <w:pPr>
        <w:spacing w:after="0" w:line="240" w:lineRule="auto"/>
        <w:ind w:left="1418"/>
        <w:rPr>
          <w:rtl/>
        </w:rPr>
      </w:pPr>
    </w:p>
    <w:p w14:paraId="3C323404" w14:textId="77777777" w:rsidR="00F350E4" w:rsidRPr="004C5FA3" w:rsidRDefault="00F350E4">
      <w:pPr>
        <w:rPr>
          <w:rStyle w:val="Strong"/>
          <w:rtl/>
        </w:rPr>
      </w:pPr>
      <w:r w:rsidRPr="004C5FA3">
        <w:rPr>
          <w:rStyle w:val="Strong"/>
          <w:rtl/>
        </w:rPr>
        <w:br w:type="page"/>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4"/>
        <w:gridCol w:w="13835"/>
      </w:tblGrid>
      <w:tr w:rsidR="000F0D1D" w:rsidRPr="004C5FA3" w14:paraId="47567CDC" w14:textId="77777777" w:rsidTr="000F0D1D">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3A22004C" w14:textId="77777777" w:rsidR="000F0D1D" w:rsidRPr="00C66DDD" w:rsidRDefault="000F0D1D" w:rsidP="00B5592B">
            <w:pPr>
              <w:bidi w:val="0"/>
              <w:spacing w:after="0" w:line="240" w:lineRule="auto"/>
              <w:ind w:left="-57" w:right="-57"/>
              <w:contextualSpacing w:val="0"/>
              <w:jc w:val="right"/>
              <w:rPr>
                <w:rFonts w:ascii="Arial" w:hAnsi="Arial"/>
                <w:rtl/>
              </w:rPr>
            </w:pPr>
          </w:p>
        </w:tc>
        <w:tc>
          <w:tcPr>
            <w:tcW w:w="13835" w:type="dxa"/>
          </w:tcPr>
          <w:p w14:paraId="45722732" w14:textId="1F5948E3" w:rsidR="000F0D1D" w:rsidRPr="006222CF" w:rsidRDefault="000F0D1D" w:rsidP="002D01AE">
            <w:pPr>
              <w:pStyle w:val="a0"/>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b/>
                <w:bCs/>
                <w:sz w:val="22"/>
                <w:szCs w:val="22"/>
                <w:rtl/>
              </w:rPr>
            </w:pPr>
            <w:r w:rsidRPr="006222CF">
              <w:rPr>
                <w:rFonts w:ascii="Arial" w:hAnsi="Arial"/>
                <w:sz w:val="22"/>
                <w:szCs w:val="22"/>
              </w:rPr>
              <w:fldChar w:fldCharType="begin" w:fldLock="1"/>
            </w:r>
            <w:r w:rsidRPr="006222CF">
              <w:rPr>
                <w:rFonts w:ascii="Arial" w:hAnsi="Arial"/>
                <w:b/>
                <w:bCs/>
                <w:sz w:val="22"/>
                <w:szCs w:val="22"/>
              </w:rPr>
              <w:instrText xml:space="preserve"> STYLEREF  "</w:instrText>
            </w:r>
            <w:r w:rsidRPr="006222CF">
              <w:rPr>
                <w:rFonts w:ascii="Arial" w:hAnsi="Arial"/>
                <w:b/>
                <w:bCs/>
                <w:sz w:val="22"/>
                <w:szCs w:val="22"/>
                <w:rtl/>
              </w:rPr>
              <w:instrText>כותרת 2</w:instrText>
            </w:r>
            <w:r w:rsidRPr="006222CF">
              <w:rPr>
                <w:rFonts w:ascii="Arial" w:hAnsi="Arial"/>
                <w:b/>
                <w:bCs/>
                <w:sz w:val="22"/>
                <w:szCs w:val="22"/>
              </w:rPr>
              <w:instrText xml:space="preserve">"  \* MERGEFORMAT </w:instrText>
            </w:r>
            <w:r w:rsidRPr="006222CF">
              <w:rPr>
                <w:rFonts w:ascii="Arial" w:hAnsi="Arial"/>
                <w:sz w:val="22"/>
                <w:szCs w:val="22"/>
              </w:rPr>
              <w:fldChar w:fldCharType="separate"/>
            </w:r>
            <w:r w:rsidR="00D3002D">
              <w:rPr>
                <w:rFonts w:ascii="Arial" w:hAnsi="Arial"/>
                <w:b/>
                <w:bCs/>
                <w:noProof/>
                <w:sz w:val="22"/>
                <w:szCs w:val="22"/>
                <w:rtl/>
              </w:rPr>
              <w:t>דוחות מאוחדים ביניים תמציתיים על השינויים בהון</w:t>
            </w:r>
            <w:r w:rsidRPr="006222CF">
              <w:rPr>
                <w:rFonts w:ascii="Arial" w:hAnsi="Arial"/>
                <w:sz w:val="22"/>
                <w:szCs w:val="22"/>
              </w:rPr>
              <w:fldChar w:fldCharType="end"/>
            </w:r>
            <w:r w:rsidRPr="006222CF">
              <w:rPr>
                <w:rFonts w:ascii="Arial" w:hAnsi="Arial"/>
                <w:sz w:val="22"/>
                <w:szCs w:val="22"/>
                <w:rtl/>
              </w:rPr>
              <w:t xml:space="preserve"> (המשך)</w:t>
            </w:r>
          </w:p>
        </w:tc>
      </w:tr>
      <w:tr w:rsidR="000F0D1D" w:rsidRPr="004C5FA3" w14:paraId="4897E1FE" w14:textId="77777777" w:rsidTr="000F0D1D">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C00D9A3" w14:textId="77777777" w:rsidR="000F0D1D" w:rsidRPr="00C66DDD" w:rsidRDefault="000F0D1D" w:rsidP="00B5592B">
            <w:pPr>
              <w:bidi w:val="0"/>
              <w:spacing w:after="0" w:line="240" w:lineRule="auto"/>
              <w:ind w:left="-57" w:right="-57"/>
              <w:jc w:val="right"/>
              <w:rPr>
                <w:rFonts w:ascii="Arial" w:hAnsi="Arial"/>
                <w:rtl/>
              </w:rPr>
            </w:pPr>
          </w:p>
        </w:tc>
        <w:tc>
          <w:tcPr>
            <w:tcW w:w="13835" w:type="dxa"/>
          </w:tcPr>
          <w:p w14:paraId="27AA3AA0" w14:textId="77777777" w:rsidR="000F0D1D" w:rsidRPr="000E072D" w:rsidRDefault="000F0D1D" w:rsidP="002D01AE">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0F0D1D" w:rsidRPr="004C5FA3" w14:paraId="5C9616AD" w14:textId="77777777" w:rsidTr="000F0D1D">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5C5AD43" w14:textId="44A521BC" w:rsidR="000F0D1D" w:rsidRPr="00C66DDD" w:rsidRDefault="000F0D1D" w:rsidP="00B5592B">
            <w:pPr>
              <w:bidi w:val="0"/>
              <w:spacing w:after="0" w:line="240" w:lineRule="auto"/>
              <w:ind w:left="-57" w:right="-57"/>
              <w:contextualSpacing w:val="0"/>
              <w:jc w:val="right"/>
              <w:rPr>
                <w:rFonts w:ascii="Arial" w:hAnsi="Arial"/>
              </w:rPr>
            </w:pPr>
            <w:r w:rsidRPr="00C66DDD">
              <w:rPr>
                <w:rFonts w:ascii="Arial" w:hAnsi="Arial"/>
                <w:rtl/>
              </w:rPr>
              <w:t>תקנה 41(ב)</w:t>
            </w:r>
          </w:p>
        </w:tc>
        <w:tc>
          <w:tcPr>
            <w:tcW w:w="13835" w:type="dxa"/>
          </w:tcPr>
          <w:p w14:paraId="0B948A9B" w14:textId="2B35BF79" w:rsidR="000F0D1D" w:rsidRPr="004C5FA3" w:rsidRDefault="000F0D1D" w:rsidP="002D01AE">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rPr>
            </w:pPr>
            <w:r w:rsidRPr="004048F0">
              <w:rPr>
                <w:rFonts w:ascii="Arial" w:hAnsi="Arial"/>
                <w:b/>
                <w:bCs/>
                <w:rtl/>
              </w:rPr>
              <w:t xml:space="preserve">לשלושה חודשים שהסתיימו ביום 30 ביוני </w:t>
            </w:r>
            <w:r w:rsidRPr="004048F0">
              <w:rPr>
                <w:rFonts w:ascii="Arial" w:hAnsi="Arial"/>
                <w:b/>
                <w:bCs/>
              </w:rPr>
              <w:fldChar w:fldCharType="begin" w:fldLock="1"/>
            </w:r>
            <w:r w:rsidRPr="004048F0">
              <w:rPr>
                <w:rFonts w:ascii="Arial" w:hAnsi="Arial"/>
                <w:b/>
                <w:bCs/>
              </w:rPr>
              <w:instrText xml:space="preserve"> DOCPROPERTY  PY  \* MERGEFORMAT </w:instrText>
            </w:r>
            <w:r w:rsidRPr="004048F0">
              <w:rPr>
                <w:rFonts w:ascii="Arial" w:hAnsi="Arial"/>
                <w:b/>
                <w:bCs/>
              </w:rPr>
              <w:fldChar w:fldCharType="separate"/>
            </w:r>
            <w:r w:rsidR="00D3002D">
              <w:rPr>
                <w:rFonts w:ascii="Arial" w:hAnsi="Arial"/>
                <w:b/>
                <w:bCs/>
              </w:rPr>
              <w:t>2025</w:t>
            </w:r>
            <w:r w:rsidRPr="004048F0">
              <w:rPr>
                <w:rFonts w:ascii="Arial" w:hAnsi="Arial"/>
                <w:b/>
                <w:bCs/>
              </w:rPr>
              <w:fldChar w:fldCharType="end"/>
            </w:r>
            <w:r w:rsidRPr="004C5FA3">
              <w:rPr>
                <w:rStyle w:val="Strong"/>
                <w:rtl/>
              </w:rPr>
              <w:t xml:space="preserve"> </w:t>
            </w:r>
            <w:r w:rsidRPr="004C5FA3">
              <w:rPr>
                <w:rFonts w:ascii="Arial" w:hAnsi="Arial"/>
                <w:rtl/>
              </w:rPr>
              <w:t>(בלתי מבוקר)</w:t>
            </w:r>
          </w:p>
        </w:tc>
      </w:tr>
    </w:tbl>
    <w:p w14:paraId="7ADB9391" w14:textId="77777777" w:rsidR="00C2731E" w:rsidRDefault="00C2731E" w:rsidP="00C2731E">
      <w:pPr>
        <w:spacing w:after="0" w:line="120" w:lineRule="exact"/>
        <w:ind w:left="1418"/>
        <w:rPr>
          <w:rtl/>
        </w:rPr>
      </w:pP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5"/>
        <w:gridCol w:w="3063"/>
        <w:gridCol w:w="794"/>
        <w:gridCol w:w="907"/>
        <w:gridCol w:w="907"/>
        <w:gridCol w:w="907"/>
        <w:gridCol w:w="907"/>
        <w:gridCol w:w="907"/>
        <w:gridCol w:w="907"/>
        <w:gridCol w:w="907"/>
        <w:gridCol w:w="907"/>
        <w:gridCol w:w="907"/>
        <w:gridCol w:w="907"/>
        <w:gridCol w:w="907"/>
      </w:tblGrid>
      <w:tr w:rsidR="000F0D1D" w:rsidRPr="00D6682B" w14:paraId="5E4C2F70" w14:textId="77777777" w:rsidTr="00C2731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5" w:type="dxa"/>
            <w:vAlign w:val="top"/>
          </w:tcPr>
          <w:p w14:paraId="269364A2" w14:textId="77777777" w:rsidR="000F0D1D" w:rsidRPr="00F050DF" w:rsidRDefault="000F0D1D" w:rsidP="00B5592B">
            <w:pPr>
              <w:bidi w:val="0"/>
              <w:spacing w:after="0" w:line="240" w:lineRule="auto"/>
              <w:ind w:left="-57" w:right="-57"/>
              <w:jc w:val="right"/>
              <w:rPr>
                <w:rFonts w:ascii="Arial" w:hAnsi="Arial"/>
              </w:rPr>
            </w:pPr>
          </w:p>
        </w:tc>
        <w:tc>
          <w:tcPr>
            <w:tcW w:w="3063" w:type="dxa"/>
            <w:vAlign w:val="center"/>
          </w:tcPr>
          <w:p w14:paraId="7F88652D" w14:textId="77777777" w:rsidR="000F0D1D" w:rsidRPr="00D6682B" w:rsidRDefault="000F0D1D" w:rsidP="002D01AE">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2E9E76BF" w14:textId="77777777" w:rsidR="000F0D1D" w:rsidRPr="002A446A" w:rsidRDefault="000F0D1D"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8163" w:type="dxa"/>
            <w:gridSpan w:val="9"/>
          </w:tcPr>
          <w:p w14:paraId="103E398F" w14:textId="77777777" w:rsidR="000F0D1D" w:rsidRPr="00C75432" w:rsidRDefault="000F0D1D" w:rsidP="002D01AE">
            <w:pPr>
              <w:pStyle w:val="X1underline"/>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r w:rsidRPr="0072182A">
              <w:rPr>
                <w:sz w:val="16"/>
                <w:szCs w:val="16"/>
                <w:rtl/>
              </w:rPr>
              <w:t>הון המיוחס לבעלים של החברה האם</w:t>
            </w:r>
          </w:p>
        </w:tc>
        <w:tc>
          <w:tcPr>
            <w:tcW w:w="907" w:type="dxa"/>
          </w:tcPr>
          <w:p w14:paraId="3E32D0F5" w14:textId="77777777" w:rsidR="000F0D1D" w:rsidRPr="00C75432" w:rsidRDefault="000F0D1D"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907" w:type="dxa"/>
          </w:tcPr>
          <w:p w14:paraId="3E870EB6" w14:textId="77777777" w:rsidR="000F0D1D" w:rsidRPr="00C75432" w:rsidRDefault="000F0D1D"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r>
      <w:tr w:rsidR="000F0D1D" w:rsidRPr="00D6682B" w14:paraId="722354D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2BC4B4EE" w14:textId="77777777" w:rsidR="000F0D1D" w:rsidRPr="00F050DF" w:rsidRDefault="000F0D1D"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063" w:type="dxa"/>
            <w:vAlign w:val="center"/>
          </w:tcPr>
          <w:p w14:paraId="345DCEC0" w14:textId="77777777" w:rsidR="000F0D1D" w:rsidRPr="00D6682B" w:rsidRDefault="000F0D1D"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0DD16FBF" w14:textId="77777777" w:rsidR="000F0D1D" w:rsidRPr="002A446A" w:rsidRDefault="000F0D1D"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6"/>
                <w:szCs w:val="16"/>
                <w:rtl/>
              </w:rPr>
            </w:pPr>
          </w:p>
        </w:tc>
        <w:tc>
          <w:tcPr>
            <w:tcW w:w="907" w:type="dxa"/>
          </w:tcPr>
          <w:p w14:paraId="36B8BD9E" w14:textId="77777777" w:rsidR="000F0D1D" w:rsidRPr="00C75432"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הון המניות הנפרע</w:t>
            </w:r>
          </w:p>
        </w:tc>
        <w:tc>
          <w:tcPr>
            <w:tcW w:w="907" w:type="dxa"/>
          </w:tcPr>
          <w:p w14:paraId="684F17F5" w14:textId="77777777" w:rsidR="000F0D1D" w:rsidRPr="00C75432"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פרמיה על מניות</w:t>
            </w:r>
          </w:p>
        </w:tc>
        <w:tc>
          <w:tcPr>
            <w:tcW w:w="907" w:type="dxa"/>
          </w:tcPr>
          <w:p w14:paraId="3D570FBC" w14:textId="5C51A527" w:rsidR="000F0D1D" w:rsidRPr="004C48CC"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4C48CC">
              <w:rPr>
                <w:sz w:val="16"/>
                <w:szCs w:val="16"/>
                <w:rtl/>
              </w:rPr>
              <w:t>[</w:t>
            </w:r>
            <w:r w:rsidRPr="004C48CC">
              <w:rPr>
                <w:rStyle w:val="SubtleReference"/>
                <w:sz w:val="16"/>
                <w:szCs w:val="16"/>
                <w:rtl/>
              </w:rPr>
              <w:t>פרט את הרכיבים האחרים של ההון</w:t>
            </w:r>
            <w:r>
              <w:rPr>
                <w:rFonts w:hint="cs"/>
                <w:sz w:val="16"/>
                <w:szCs w:val="16"/>
                <w:rtl/>
              </w:rPr>
              <w:t>]</w:t>
            </w:r>
          </w:p>
        </w:tc>
        <w:tc>
          <w:tcPr>
            <w:tcW w:w="907" w:type="dxa"/>
          </w:tcPr>
          <w:p w14:paraId="50037131" w14:textId="4339A46E" w:rsidR="000F0D1D" w:rsidRPr="00C75432"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 xml:space="preserve">קרן הון בגין עסקאות </w:t>
            </w:r>
            <w:r w:rsidRPr="00C75432">
              <w:rPr>
                <w:rFonts w:hint="cs"/>
                <w:b/>
                <w:bCs/>
                <w:sz w:val="16"/>
                <w:szCs w:val="16"/>
                <w:rtl/>
              </w:rPr>
              <w:t xml:space="preserve">עם </w:t>
            </w:r>
            <w:r w:rsidRPr="00C75432">
              <w:rPr>
                <w:b/>
                <w:bCs/>
                <w:sz w:val="16"/>
                <w:szCs w:val="16"/>
                <w:rtl/>
              </w:rPr>
              <w:t>זכויות שאינן מקנות שליטה</w:t>
            </w:r>
          </w:p>
        </w:tc>
        <w:tc>
          <w:tcPr>
            <w:tcW w:w="907" w:type="dxa"/>
          </w:tcPr>
          <w:p w14:paraId="2F1A5319" w14:textId="1565F2F2" w:rsidR="000F0D1D" w:rsidRPr="008B54C0"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8B54C0">
              <w:rPr>
                <w:rFonts w:hint="cs"/>
                <w:sz w:val="16"/>
                <w:szCs w:val="16"/>
                <w:rtl/>
              </w:rPr>
              <w:t>[</w:t>
            </w:r>
            <w:r w:rsidRPr="008B54C0">
              <w:rPr>
                <w:rStyle w:val="SubtleReference"/>
                <w:rFonts w:hint="cs"/>
                <w:sz w:val="16"/>
                <w:szCs w:val="16"/>
                <w:rtl/>
              </w:rPr>
              <w:t>פרט את קרנות הרווח הכולל האחר</w:t>
            </w:r>
            <w:r w:rsidRPr="008B54C0">
              <w:rPr>
                <w:rFonts w:hint="cs"/>
                <w:sz w:val="16"/>
                <w:szCs w:val="16"/>
                <w:rtl/>
              </w:rPr>
              <w:t>]</w:t>
            </w:r>
          </w:p>
        </w:tc>
        <w:tc>
          <w:tcPr>
            <w:tcW w:w="907" w:type="dxa"/>
          </w:tcPr>
          <w:p w14:paraId="1FF2A7F2" w14:textId="77777777" w:rsidR="000F0D1D" w:rsidRPr="00C75432"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רווח כולל אחר</w:t>
            </w:r>
            <w:r w:rsidRPr="00C75432">
              <w:rPr>
                <w:rFonts w:hint="cs"/>
                <w:b/>
                <w:bCs/>
                <w:sz w:val="16"/>
                <w:szCs w:val="16"/>
                <w:rtl/>
              </w:rPr>
              <w:t xml:space="preserve"> מצטבר</w:t>
            </w:r>
            <w:r w:rsidRPr="00C75432">
              <w:rPr>
                <w:b/>
                <w:bCs/>
                <w:sz w:val="16"/>
                <w:szCs w:val="16"/>
                <w:rtl/>
              </w:rPr>
              <w:t xml:space="preserve"> המתייחס לנכסים ולקבוצות מימוש המוחזקים למכירה</w:t>
            </w:r>
          </w:p>
        </w:tc>
        <w:tc>
          <w:tcPr>
            <w:tcW w:w="907" w:type="dxa"/>
          </w:tcPr>
          <w:p w14:paraId="3B21BBCB" w14:textId="77777777" w:rsidR="000F0D1D" w:rsidRPr="00C75432"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עודפים / (הפסדים צבורים)</w:t>
            </w:r>
          </w:p>
        </w:tc>
        <w:tc>
          <w:tcPr>
            <w:tcW w:w="907" w:type="dxa"/>
          </w:tcPr>
          <w:p w14:paraId="182E1C29" w14:textId="0325DF5F" w:rsidR="000F0D1D" w:rsidRPr="00C75432"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rFonts w:hint="cs"/>
                <w:b/>
                <w:bCs/>
                <w:sz w:val="16"/>
                <w:szCs w:val="16"/>
                <w:rtl/>
              </w:rPr>
              <w:t>מניות באוצר</w:t>
            </w:r>
          </w:p>
        </w:tc>
        <w:tc>
          <w:tcPr>
            <w:tcW w:w="907" w:type="dxa"/>
          </w:tcPr>
          <w:p w14:paraId="3BFB1A53" w14:textId="77777777" w:rsidR="000F0D1D" w:rsidRPr="00D6682B"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סה"כ</w:t>
            </w:r>
          </w:p>
        </w:tc>
        <w:tc>
          <w:tcPr>
            <w:tcW w:w="907" w:type="dxa"/>
          </w:tcPr>
          <w:p w14:paraId="2B2DBC4B" w14:textId="77777777" w:rsidR="000F0D1D" w:rsidRPr="00D6682B"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זכויות שאינן מקנות שליטה</w:t>
            </w:r>
          </w:p>
        </w:tc>
        <w:tc>
          <w:tcPr>
            <w:tcW w:w="907" w:type="dxa"/>
          </w:tcPr>
          <w:p w14:paraId="149D506E" w14:textId="77777777" w:rsidR="000F0D1D" w:rsidRPr="00D80D2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D80D28">
              <w:rPr>
                <w:b/>
                <w:bCs/>
                <w:sz w:val="16"/>
                <w:szCs w:val="16"/>
                <w:rtl/>
              </w:rPr>
              <w:t>סה"כ</w:t>
            </w:r>
            <w:r w:rsidRPr="00D80D28">
              <w:rPr>
                <w:rFonts w:hint="cs"/>
                <w:b/>
                <w:bCs/>
                <w:sz w:val="16"/>
                <w:szCs w:val="16"/>
                <w:rtl/>
              </w:rPr>
              <w:t xml:space="preserve"> הון</w:t>
            </w:r>
          </w:p>
        </w:tc>
      </w:tr>
      <w:tr w:rsidR="000F0D1D" w:rsidRPr="00D6682B" w14:paraId="5AF2AEEF"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507B985F" w14:textId="77777777" w:rsidR="000F0D1D" w:rsidRPr="00F050DF" w:rsidRDefault="000F0D1D" w:rsidP="00B5592B">
            <w:pPr>
              <w:bidi w:val="0"/>
              <w:spacing w:after="0" w:line="240" w:lineRule="auto"/>
              <w:ind w:left="-57" w:right="-57"/>
              <w:jc w:val="right"/>
              <w:rPr>
                <w:rFonts w:ascii="Arial" w:hAnsi="Arial"/>
              </w:rPr>
            </w:pPr>
          </w:p>
        </w:tc>
        <w:tc>
          <w:tcPr>
            <w:tcW w:w="3063" w:type="dxa"/>
            <w:vAlign w:val="center"/>
          </w:tcPr>
          <w:p w14:paraId="3091588B" w14:textId="77777777" w:rsidR="000F0D1D" w:rsidRPr="00D6682B" w:rsidRDefault="000F0D1D"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52FE92C7" w14:textId="77777777" w:rsidR="000F0D1D" w:rsidRPr="00746265" w:rsidRDefault="000F0D1D"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ביאור</w:t>
            </w:r>
          </w:p>
        </w:tc>
        <w:tc>
          <w:tcPr>
            <w:tcW w:w="9977" w:type="dxa"/>
            <w:gridSpan w:val="11"/>
          </w:tcPr>
          <w:p w14:paraId="0B51C4AC" w14:textId="77777777" w:rsidR="000F0D1D" w:rsidRPr="00746265" w:rsidRDefault="000F0D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אלפי ש"ח</w:t>
            </w:r>
          </w:p>
        </w:tc>
      </w:tr>
      <w:tr w:rsidR="000F0D1D" w:rsidRPr="00D6682B" w14:paraId="4B598939"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B2DE65C"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1AEB219A" w14:textId="278350B6" w:rsidR="000F0D1D" w:rsidRPr="00D6682B" w:rsidRDefault="00693E82" w:rsidP="002D01AE">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E7C38">
              <w:rPr>
                <w:sz w:val="16"/>
                <w:szCs w:val="16"/>
                <w:rtl/>
              </w:rPr>
              <w:t xml:space="preserve">יתרה ליום 1 באפריל </w:t>
            </w:r>
            <w:r w:rsidRPr="005E7C38">
              <w:rPr>
                <w:sz w:val="16"/>
                <w:szCs w:val="16"/>
                <w:lang w:val="en-GB"/>
              </w:rPr>
              <w:fldChar w:fldCharType="begin" w:fldLock="1"/>
            </w:r>
            <w:r w:rsidRPr="005E7C38">
              <w:rPr>
                <w:sz w:val="16"/>
                <w:szCs w:val="16"/>
                <w:lang w:val="en-GB"/>
              </w:rPr>
              <w:instrText xml:space="preserve"> DOCPROPERTY  PY  \* MERGEFORMAT </w:instrText>
            </w:r>
            <w:r w:rsidRPr="005E7C38">
              <w:rPr>
                <w:sz w:val="16"/>
                <w:szCs w:val="16"/>
                <w:lang w:val="en-GB"/>
              </w:rPr>
              <w:fldChar w:fldCharType="separate"/>
            </w:r>
            <w:r w:rsidR="00D3002D">
              <w:rPr>
                <w:sz w:val="16"/>
                <w:szCs w:val="16"/>
                <w:lang w:val="en-GB"/>
              </w:rPr>
              <w:t>2025</w:t>
            </w:r>
            <w:r w:rsidRPr="005E7C38">
              <w:rPr>
                <w:sz w:val="16"/>
                <w:szCs w:val="16"/>
              </w:rPr>
              <w:fldChar w:fldCharType="end"/>
            </w:r>
          </w:p>
        </w:tc>
        <w:tc>
          <w:tcPr>
            <w:tcW w:w="794" w:type="dxa"/>
          </w:tcPr>
          <w:p w14:paraId="4974E40A"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45D3E55"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2D0F88"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3B9A746"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4532495"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4AF678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822B7F9"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F8ABD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CE43B08"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B96E08"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6BF17BA"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BFE06D9"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500CFF74"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4F23A1B"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1BABF4F4" w14:textId="77777777" w:rsidR="000F0D1D" w:rsidRPr="00D6682B" w:rsidRDefault="000F0D1D"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לתקופה</w:t>
            </w:r>
          </w:p>
        </w:tc>
        <w:tc>
          <w:tcPr>
            <w:tcW w:w="794" w:type="dxa"/>
          </w:tcPr>
          <w:p w14:paraId="2EE0F1A2"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6A2A826"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9197A8B"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7EFDF0"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FE0B90E"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2811E6"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B4366CB"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CB431A"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7DA0F9E"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395EBB4"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8020EC"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37BD0FB"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72C2EF7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DB0EFEA"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7F0B7A1" w14:textId="77777777" w:rsidR="000F0D1D" w:rsidRPr="00D6682B" w:rsidRDefault="000F0D1D"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כולל אחר</w:t>
            </w:r>
          </w:p>
        </w:tc>
        <w:tc>
          <w:tcPr>
            <w:tcW w:w="794" w:type="dxa"/>
          </w:tcPr>
          <w:p w14:paraId="58C16A3D"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F157C55"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64F7802"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1BBC83B"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BFD61AA"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29895B1"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2B38676"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C3A2A91"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7FE460"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B691FB3"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AF1F44A"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F3581D6"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027A769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B69AAD5"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5FCB77EE" w14:textId="77777777" w:rsidR="000F0D1D" w:rsidRPr="00D6682B" w:rsidRDefault="000F0D1D" w:rsidP="002D01AE">
            <w:pPr>
              <w:pStyle w:val="1"/>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סה"כ רווח (הפסד) כולל לתקופה</w:t>
            </w:r>
          </w:p>
        </w:tc>
        <w:tc>
          <w:tcPr>
            <w:tcW w:w="794" w:type="dxa"/>
          </w:tcPr>
          <w:p w14:paraId="1BC4DB67"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A21AE25"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922B655"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B99C24"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2A7F2EF"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01F9D35"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7DEC0C3"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795CFC2"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95013ED"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194BC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57C1118"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3A88170"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4C2B5A0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F251F1B"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3E271FE2" w14:textId="42282D58" w:rsidR="000F0D1D" w:rsidRPr="00D6682B" w:rsidRDefault="000F0D1D"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העברת קרן הערכה מחדש בגין רכוש קבוע לעודפים</w:t>
            </w:r>
          </w:p>
        </w:tc>
        <w:tc>
          <w:tcPr>
            <w:tcW w:w="794" w:type="dxa"/>
          </w:tcPr>
          <w:p w14:paraId="7DFF001B"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AB4184D"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A150BA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46BE82C"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AB69ACE"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A5D9ADE"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0AFBCF"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46B00C6"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8099E32"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406BE27"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1B9BDC8"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B24C7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693E82" w:rsidRPr="00D6682B" w14:paraId="7E806E7A" w14:textId="1AF577AE"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E266895" w14:textId="3DF0F204" w:rsidR="00693E82" w:rsidRPr="00BD27A0" w:rsidRDefault="00693E82" w:rsidP="00B5592B">
            <w:pPr>
              <w:bidi w:val="0"/>
              <w:spacing w:after="0" w:line="240" w:lineRule="auto"/>
              <w:ind w:left="-57" w:right="-57"/>
              <w:jc w:val="right"/>
              <w:rPr>
                <w:rFonts w:ascii="Arial" w:hAnsi="Arial"/>
                <w:sz w:val="16"/>
                <w:szCs w:val="16"/>
                <w:rtl/>
              </w:rPr>
            </w:pPr>
          </w:p>
        </w:tc>
        <w:tc>
          <w:tcPr>
            <w:tcW w:w="3063" w:type="dxa"/>
            <w:vAlign w:val="center"/>
          </w:tcPr>
          <w:p w14:paraId="02870A34" w14:textId="02940486" w:rsidR="00693E82" w:rsidRPr="00BD27A0" w:rsidRDefault="00693E82"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BD27A0">
              <w:rPr>
                <w:sz w:val="16"/>
                <w:szCs w:val="16"/>
                <w:rtl/>
              </w:rPr>
              <w:t>העברת סכומים שהוכרו ברווח כולל אחר ונצברו בהון המתייחסים לנכסים ולקבוצות מימוש המוחזקים למכירה</w:t>
            </w:r>
          </w:p>
        </w:tc>
        <w:tc>
          <w:tcPr>
            <w:tcW w:w="794" w:type="dxa"/>
          </w:tcPr>
          <w:p w14:paraId="119F19DA" w14:textId="037E375D" w:rsidR="00693E82" w:rsidRPr="00D6682B" w:rsidRDefault="00693E82"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1FAF7314" w14:textId="1C1EA47C"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DE7732" w14:textId="5E98EE45"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98F8417" w14:textId="2BF9B7BA"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1CB58C6" w14:textId="260A36E2"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119657E" w14:textId="70E84D8C"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6576A25" w14:textId="1AF3DEB6"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28FB8F9" w14:textId="18B3A07F"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EB816C0" w14:textId="3E20DA57"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74DABFA" w14:textId="0D6509E9"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9CB62B3" w14:textId="7839DC00"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962E70" w14:textId="5EB9DA38"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693E82" w:rsidRPr="00D6682B" w14:paraId="6A198481" w14:textId="26747FC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8C367DA" w14:textId="55FCFFD0" w:rsidR="00693E82" w:rsidRPr="00BD27A0" w:rsidRDefault="00693E82" w:rsidP="00B5592B">
            <w:pPr>
              <w:bidi w:val="0"/>
              <w:spacing w:after="0" w:line="240" w:lineRule="auto"/>
              <w:ind w:left="-57" w:right="-57"/>
              <w:jc w:val="right"/>
              <w:rPr>
                <w:rFonts w:ascii="Arial" w:hAnsi="Arial"/>
                <w:sz w:val="16"/>
                <w:szCs w:val="16"/>
                <w:rtl/>
              </w:rPr>
            </w:pPr>
          </w:p>
        </w:tc>
        <w:tc>
          <w:tcPr>
            <w:tcW w:w="3063" w:type="dxa"/>
            <w:vAlign w:val="center"/>
          </w:tcPr>
          <w:p w14:paraId="5B73E9E4" w14:textId="112978CC" w:rsidR="00693E82" w:rsidRPr="00BD27A0" w:rsidRDefault="00693E82"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BD27A0">
              <w:rPr>
                <w:sz w:val="16"/>
                <w:szCs w:val="16"/>
                <w:rtl/>
              </w:rPr>
              <w:t>העברת סכומים בתוך ההון בגין מדידות מחדש של תוכניות להטבה מוגדרת</w:t>
            </w:r>
          </w:p>
        </w:tc>
        <w:tc>
          <w:tcPr>
            <w:tcW w:w="794" w:type="dxa"/>
          </w:tcPr>
          <w:p w14:paraId="08E0A58D" w14:textId="7F0BEEF7" w:rsidR="00693E82" w:rsidRPr="00D6682B" w:rsidRDefault="00693E82"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D3BBDE8" w14:textId="07DB772A"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7F14326" w14:textId="09773C6F"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DA9E8CA" w14:textId="3E562E50"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545B02" w14:textId="0B3B918D"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1343C76" w14:textId="074B8393"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004174" w14:textId="77035E77"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DBB6AB" w14:textId="574BE0AF"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7FB6217" w14:textId="14F77151"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EEC706" w14:textId="73C2FECC"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0561F23" w14:textId="1AB5D82A"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2F55DBB" w14:textId="4D328711" w:rsidR="00693E82" w:rsidRPr="00C94158" w:rsidRDefault="00693E82"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392F6659"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4930450"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07193B9F" w14:textId="6CE91991" w:rsidR="000F0D1D" w:rsidRPr="00D6682B" w:rsidRDefault="00693E82"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העברה בתוך ההון של השפעה מצטברת של שינויים בסיכון האשראי של התחייבות שנגרעה שיועדה למדידה בשווי הוגן דרך רווח או הפסד</w:t>
            </w:r>
          </w:p>
        </w:tc>
        <w:tc>
          <w:tcPr>
            <w:tcW w:w="794" w:type="dxa"/>
          </w:tcPr>
          <w:p w14:paraId="6E10EBF8"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1A39858D"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BC540D3"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54A6E2"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F9309D6"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ED397F"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5C3A669"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DD3EBDA"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60BDEA3"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690840"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6E74D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842941"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3236A26A"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A7645F6"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5666E235" w14:textId="3FF8813F" w:rsidR="000F0D1D" w:rsidRPr="00D6682B" w:rsidRDefault="00693E82"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תיאומים לערך בספרים הראשוני של מלאי שנרכש בעסקה חזויה שגודרה בגידור תזרים מזומנים</w:t>
            </w:r>
          </w:p>
        </w:tc>
        <w:tc>
          <w:tcPr>
            <w:tcW w:w="794" w:type="dxa"/>
          </w:tcPr>
          <w:p w14:paraId="4400DE0D"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053678B"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B842FF"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9EF0216"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12FCA7B"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7784E9"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132A947"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F94C47A"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9423694"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C34A694"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E75B4C"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8A66327" w14:textId="77777777" w:rsidR="000F0D1D" w:rsidRPr="00C94158" w:rsidRDefault="000F0D1D"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2DD8929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75018EC7"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57CF5311" w14:textId="484FED66" w:rsidR="000F0D1D" w:rsidRPr="00D6682B" w:rsidRDefault="00693E82"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E7C38">
              <w:rPr>
                <w:sz w:val="16"/>
                <w:szCs w:val="16"/>
                <w:rtl/>
              </w:rPr>
              <w:t>דיבידנדים שחולקו</w:t>
            </w:r>
          </w:p>
        </w:tc>
        <w:tc>
          <w:tcPr>
            <w:tcW w:w="794" w:type="dxa"/>
          </w:tcPr>
          <w:p w14:paraId="47B286DF"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6ECEEBB"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8F4DFA"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6AF6C0E"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2D10EB4"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92E0362"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54480F9"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149709"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F33884"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CC10B8"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8AA4AD8"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8061ECE" w14:textId="77777777" w:rsidR="000F0D1D" w:rsidRPr="00C94158" w:rsidRDefault="000F0D1D"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0F0D1D" w:rsidRPr="00D6682B" w14:paraId="4D1279BB"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87D5957" w14:textId="77777777" w:rsidR="000F0D1D" w:rsidRPr="00D6682B" w:rsidRDefault="000F0D1D"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2BD94350" w14:textId="11A3288E" w:rsidR="000F0D1D" w:rsidRPr="00D6682B" w:rsidRDefault="00693E82" w:rsidP="002D01AE">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E7C38">
              <w:rPr>
                <w:sz w:val="16"/>
                <w:szCs w:val="16"/>
                <w:rtl/>
              </w:rPr>
              <w:t xml:space="preserve">יתרה ליום 30 ביוני </w:t>
            </w:r>
            <w:r w:rsidRPr="005E7C38">
              <w:rPr>
                <w:sz w:val="16"/>
                <w:szCs w:val="16"/>
                <w:lang w:val="en-GB"/>
              </w:rPr>
              <w:fldChar w:fldCharType="begin" w:fldLock="1"/>
            </w:r>
            <w:r w:rsidRPr="005E7C38">
              <w:rPr>
                <w:sz w:val="16"/>
                <w:szCs w:val="16"/>
                <w:lang w:val="en-GB"/>
              </w:rPr>
              <w:instrText xml:space="preserve"> DOCPROPERTY  PY  \* MERGEFORMAT </w:instrText>
            </w:r>
            <w:r w:rsidRPr="005E7C38">
              <w:rPr>
                <w:sz w:val="16"/>
                <w:szCs w:val="16"/>
                <w:lang w:val="en-GB"/>
              </w:rPr>
              <w:fldChar w:fldCharType="separate"/>
            </w:r>
            <w:r w:rsidR="00D3002D">
              <w:rPr>
                <w:sz w:val="16"/>
                <w:szCs w:val="16"/>
                <w:lang w:val="en-GB"/>
              </w:rPr>
              <w:t>2025</w:t>
            </w:r>
            <w:r w:rsidRPr="005E7C38">
              <w:rPr>
                <w:sz w:val="16"/>
                <w:szCs w:val="16"/>
              </w:rPr>
              <w:fldChar w:fldCharType="end"/>
            </w:r>
          </w:p>
        </w:tc>
        <w:tc>
          <w:tcPr>
            <w:tcW w:w="794" w:type="dxa"/>
          </w:tcPr>
          <w:p w14:paraId="48F80C55" w14:textId="77777777" w:rsidR="000F0D1D" w:rsidRPr="00D6682B" w:rsidRDefault="000F0D1D"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EFE0286"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B3D33B"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ABB3E5A"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53B3D9"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2276BAA"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5A3ECF"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A28742D"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FDA841"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A2CB183"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FA2B7A5"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6C129B" w14:textId="77777777" w:rsidR="000F0D1D" w:rsidRPr="00C94158" w:rsidRDefault="000F0D1D"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bl>
    <w:p w14:paraId="58D4E854" w14:textId="77777777" w:rsidR="000F0D1D" w:rsidRDefault="000F0D1D" w:rsidP="000F0D1D">
      <w:pPr>
        <w:spacing w:after="0" w:line="240" w:lineRule="auto"/>
        <w:ind w:left="1418"/>
        <w:rPr>
          <w:rtl/>
        </w:rPr>
      </w:pPr>
    </w:p>
    <w:p w14:paraId="53695557" w14:textId="74201AFB" w:rsidR="00F350E4" w:rsidRPr="00693E82" w:rsidRDefault="00F350E4" w:rsidP="00693E82">
      <w:pPr>
        <w:spacing w:after="0" w:line="240" w:lineRule="auto"/>
        <w:ind w:left="1418"/>
        <w:rPr>
          <w:rStyle w:val="Strong"/>
          <w:b w:val="0"/>
          <w:bCs w:val="0"/>
          <w:rtl/>
        </w:rPr>
      </w:pPr>
    </w:p>
    <w:p w14:paraId="0EB7F4A4" w14:textId="77777777" w:rsidR="00F350E4" w:rsidRPr="00693E82" w:rsidRDefault="00F350E4" w:rsidP="00693E82">
      <w:pPr>
        <w:spacing w:after="0" w:line="240" w:lineRule="auto"/>
        <w:ind w:left="1418"/>
        <w:rPr>
          <w:rStyle w:val="Strong"/>
          <w:b w:val="0"/>
          <w:bCs w:val="0"/>
          <w:rtl/>
        </w:rPr>
      </w:pPr>
      <w:r w:rsidRPr="00693E82">
        <w:rPr>
          <w:rStyle w:val="Strong"/>
          <w:b w:val="0"/>
          <w:bCs w:val="0"/>
          <w:rtl/>
        </w:rPr>
        <w:br w:type="page"/>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4"/>
        <w:gridCol w:w="13835"/>
      </w:tblGrid>
      <w:tr w:rsidR="001C3FD0" w:rsidRPr="004C5FA3" w14:paraId="63C7B212"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0B496429" w14:textId="77777777" w:rsidR="001C3FD0" w:rsidRPr="00C66DDD" w:rsidRDefault="001C3FD0" w:rsidP="00B5592B">
            <w:pPr>
              <w:bidi w:val="0"/>
              <w:spacing w:after="0" w:line="240" w:lineRule="auto"/>
              <w:ind w:left="-57" w:right="-57"/>
              <w:contextualSpacing w:val="0"/>
              <w:jc w:val="right"/>
              <w:rPr>
                <w:rFonts w:ascii="Arial" w:hAnsi="Arial"/>
                <w:rtl/>
              </w:rPr>
            </w:pPr>
          </w:p>
        </w:tc>
        <w:tc>
          <w:tcPr>
            <w:tcW w:w="13835" w:type="dxa"/>
          </w:tcPr>
          <w:p w14:paraId="199427CD" w14:textId="28D2BCE6" w:rsidR="001C3FD0" w:rsidRPr="006222CF" w:rsidRDefault="001C3FD0" w:rsidP="002D01AE">
            <w:pPr>
              <w:pStyle w:val="a0"/>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b/>
                <w:bCs/>
                <w:sz w:val="22"/>
                <w:szCs w:val="22"/>
                <w:rtl/>
              </w:rPr>
            </w:pPr>
            <w:r w:rsidRPr="006222CF">
              <w:rPr>
                <w:rFonts w:ascii="Arial" w:hAnsi="Arial"/>
                <w:sz w:val="22"/>
                <w:szCs w:val="22"/>
              </w:rPr>
              <w:fldChar w:fldCharType="begin" w:fldLock="1"/>
            </w:r>
            <w:r w:rsidRPr="006222CF">
              <w:rPr>
                <w:rFonts w:ascii="Arial" w:hAnsi="Arial"/>
                <w:b/>
                <w:bCs/>
                <w:sz w:val="22"/>
                <w:szCs w:val="22"/>
              </w:rPr>
              <w:instrText xml:space="preserve"> STYLEREF  "</w:instrText>
            </w:r>
            <w:r w:rsidRPr="006222CF">
              <w:rPr>
                <w:rFonts w:ascii="Arial" w:hAnsi="Arial"/>
                <w:b/>
                <w:bCs/>
                <w:sz w:val="22"/>
                <w:szCs w:val="22"/>
                <w:rtl/>
              </w:rPr>
              <w:instrText>כותרת 2</w:instrText>
            </w:r>
            <w:r w:rsidRPr="006222CF">
              <w:rPr>
                <w:rFonts w:ascii="Arial" w:hAnsi="Arial"/>
                <w:b/>
                <w:bCs/>
                <w:sz w:val="22"/>
                <w:szCs w:val="22"/>
              </w:rPr>
              <w:instrText xml:space="preserve">"  \* MERGEFORMAT </w:instrText>
            </w:r>
            <w:r w:rsidRPr="006222CF">
              <w:rPr>
                <w:rFonts w:ascii="Arial" w:hAnsi="Arial"/>
                <w:sz w:val="22"/>
                <w:szCs w:val="22"/>
              </w:rPr>
              <w:fldChar w:fldCharType="separate"/>
            </w:r>
            <w:r w:rsidR="00D3002D">
              <w:rPr>
                <w:rFonts w:ascii="Arial" w:hAnsi="Arial"/>
                <w:b/>
                <w:bCs/>
                <w:noProof/>
                <w:sz w:val="22"/>
                <w:szCs w:val="22"/>
                <w:rtl/>
              </w:rPr>
              <w:t>דוחות מאוחדים ביניים תמציתיים על השינויים בהון</w:t>
            </w:r>
            <w:r w:rsidRPr="006222CF">
              <w:rPr>
                <w:rFonts w:ascii="Arial" w:hAnsi="Arial"/>
                <w:sz w:val="22"/>
                <w:szCs w:val="22"/>
              </w:rPr>
              <w:fldChar w:fldCharType="end"/>
            </w:r>
            <w:r w:rsidRPr="006222CF">
              <w:rPr>
                <w:rFonts w:ascii="Arial" w:hAnsi="Arial"/>
                <w:sz w:val="22"/>
                <w:szCs w:val="22"/>
                <w:rtl/>
              </w:rPr>
              <w:t xml:space="preserve"> (המשך)</w:t>
            </w:r>
          </w:p>
        </w:tc>
      </w:tr>
      <w:tr w:rsidR="001C3FD0" w:rsidRPr="004C5FA3" w14:paraId="2F336FD3"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F074B21" w14:textId="77777777" w:rsidR="001C3FD0" w:rsidRPr="00C66DDD" w:rsidRDefault="001C3FD0" w:rsidP="00B5592B">
            <w:pPr>
              <w:bidi w:val="0"/>
              <w:spacing w:after="0" w:line="240" w:lineRule="auto"/>
              <w:ind w:left="-57" w:right="-57"/>
              <w:jc w:val="right"/>
              <w:rPr>
                <w:rFonts w:ascii="Arial" w:hAnsi="Arial"/>
                <w:rtl/>
              </w:rPr>
            </w:pPr>
          </w:p>
        </w:tc>
        <w:tc>
          <w:tcPr>
            <w:tcW w:w="13835" w:type="dxa"/>
          </w:tcPr>
          <w:p w14:paraId="55DA3516" w14:textId="77777777" w:rsidR="001C3FD0" w:rsidRPr="000E072D" w:rsidRDefault="001C3FD0" w:rsidP="002D01AE">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1C3FD0" w:rsidRPr="004C5FA3" w14:paraId="33D93E1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355BB88" w14:textId="238EFF2D" w:rsidR="001C3FD0" w:rsidRPr="00C66DDD" w:rsidRDefault="001C3FD0" w:rsidP="00B5592B">
            <w:pPr>
              <w:bidi w:val="0"/>
              <w:spacing w:after="0" w:line="240" w:lineRule="auto"/>
              <w:ind w:left="-57" w:right="-57"/>
              <w:contextualSpacing w:val="0"/>
              <w:jc w:val="right"/>
              <w:rPr>
                <w:rFonts w:ascii="Arial" w:hAnsi="Arial"/>
              </w:rPr>
            </w:pPr>
            <w:r w:rsidRPr="00C66DDD">
              <w:rPr>
                <w:rFonts w:ascii="Arial" w:hAnsi="Arial"/>
                <w:rtl/>
              </w:rPr>
              <w:t>תקנה 41(</w:t>
            </w:r>
            <w:r>
              <w:rPr>
                <w:rFonts w:ascii="Arial" w:hAnsi="Arial" w:hint="cs"/>
                <w:rtl/>
              </w:rPr>
              <w:t>ג</w:t>
            </w:r>
            <w:r w:rsidRPr="00C66DDD">
              <w:rPr>
                <w:rFonts w:ascii="Arial" w:hAnsi="Arial"/>
                <w:rtl/>
              </w:rPr>
              <w:t>)</w:t>
            </w:r>
          </w:p>
        </w:tc>
        <w:tc>
          <w:tcPr>
            <w:tcW w:w="13835" w:type="dxa"/>
          </w:tcPr>
          <w:p w14:paraId="6B082DFD" w14:textId="6401E67D" w:rsidR="001C3FD0" w:rsidRPr="004C5FA3" w:rsidRDefault="001C3FD0" w:rsidP="002D01AE">
            <w:pPr>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rPr>
            </w:pPr>
            <w:r w:rsidRPr="0059729E">
              <w:rPr>
                <w:rFonts w:ascii="Arial" w:hAnsi="Arial"/>
                <w:b/>
                <w:bCs/>
                <w:rtl/>
              </w:rPr>
              <w:t xml:space="preserve">לשנה שהסתיימה ביום 31 בדצמבר </w:t>
            </w:r>
            <w:r w:rsidRPr="0059729E">
              <w:rPr>
                <w:rFonts w:ascii="Arial" w:hAnsi="Arial"/>
                <w:b/>
                <w:bCs/>
              </w:rPr>
              <w:fldChar w:fldCharType="begin" w:fldLock="1"/>
            </w:r>
            <w:r w:rsidRPr="0059729E">
              <w:rPr>
                <w:rFonts w:ascii="Arial" w:hAnsi="Arial"/>
                <w:b/>
                <w:bCs/>
              </w:rPr>
              <w:instrText xml:space="preserve"> DOCPROPERTY  PY  \* MERGEFORMAT </w:instrText>
            </w:r>
            <w:r w:rsidRPr="0059729E">
              <w:rPr>
                <w:rFonts w:ascii="Arial" w:hAnsi="Arial"/>
                <w:b/>
                <w:bCs/>
              </w:rPr>
              <w:fldChar w:fldCharType="separate"/>
            </w:r>
            <w:r w:rsidR="00D3002D">
              <w:rPr>
                <w:rFonts w:ascii="Arial" w:hAnsi="Arial"/>
                <w:b/>
                <w:bCs/>
              </w:rPr>
              <w:t>2025</w:t>
            </w:r>
            <w:r w:rsidRPr="0059729E">
              <w:rPr>
                <w:rFonts w:ascii="Arial" w:hAnsi="Arial"/>
                <w:b/>
                <w:bCs/>
              </w:rPr>
              <w:fldChar w:fldCharType="end"/>
            </w:r>
          </w:p>
        </w:tc>
      </w:tr>
    </w:tbl>
    <w:p w14:paraId="208CC02C" w14:textId="77777777" w:rsidR="00C2731E" w:rsidRDefault="00C2731E" w:rsidP="00C2731E">
      <w:pPr>
        <w:spacing w:after="0" w:line="120" w:lineRule="exact"/>
        <w:ind w:left="1418"/>
        <w:rPr>
          <w:rtl/>
        </w:rPr>
      </w:pP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5"/>
        <w:gridCol w:w="3063"/>
        <w:gridCol w:w="794"/>
        <w:gridCol w:w="907"/>
        <w:gridCol w:w="907"/>
        <w:gridCol w:w="907"/>
        <w:gridCol w:w="907"/>
        <w:gridCol w:w="907"/>
        <w:gridCol w:w="907"/>
        <w:gridCol w:w="907"/>
        <w:gridCol w:w="907"/>
        <w:gridCol w:w="907"/>
        <w:gridCol w:w="907"/>
        <w:gridCol w:w="907"/>
      </w:tblGrid>
      <w:tr w:rsidR="00CC5FBA" w:rsidRPr="00D6682B" w14:paraId="34ED9FD9" w14:textId="77777777" w:rsidTr="00C2731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5" w:type="dxa"/>
            <w:vAlign w:val="top"/>
          </w:tcPr>
          <w:p w14:paraId="6E858577" w14:textId="77777777" w:rsidR="00CC5FBA" w:rsidRPr="00F050DF" w:rsidRDefault="00CC5FBA" w:rsidP="00B5592B">
            <w:pPr>
              <w:bidi w:val="0"/>
              <w:spacing w:after="0" w:line="240" w:lineRule="auto"/>
              <w:ind w:left="-57" w:right="-57"/>
              <w:jc w:val="right"/>
              <w:rPr>
                <w:rFonts w:ascii="Arial" w:hAnsi="Arial"/>
              </w:rPr>
            </w:pPr>
          </w:p>
        </w:tc>
        <w:tc>
          <w:tcPr>
            <w:tcW w:w="3063" w:type="dxa"/>
            <w:vAlign w:val="center"/>
          </w:tcPr>
          <w:p w14:paraId="135E1773" w14:textId="77777777" w:rsidR="00CC5FBA" w:rsidRPr="00D6682B" w:rsidRDefault="00CC5FBA" w:rsidP="002D01AE">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1BB65BF0" w14:textId="77777777" w:rsidR="00CC5FBA" w:rsidRPr="002A446A" w:rsidRDefault="00CC5FBA"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8163" w:type="dxa"/>
            <w:gridSpan w:val="9"/>
          </w:tcPr>
          <w:p w14:paraId="3DF1D2C4" w14:textId="77777777" w:rsidR="00CC5FBA" w:rsidRPr="00C75432" w:rsidRDefault="00CC5FBA" w:rsidP="002D01AE">
            <w:pPr>
              <w:pStyle w:val="X1underline"/>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r w:rsidRPr="0072182A">
              <w:rPr>
                <w:sz w:val="16"/>
                <w:szCs w:val="16"/>
                <w:rtl/>
              </w:rPr>
              <w:t>הון המיוחס לבעלים של החברה האם</w:t>
            </w:r>
          </w:p>
        </w:tc>
        <w:tc>
          <w:tcPr>
            <w:tcW w:w="907" w:type="dxa"/>
          </w:tcPr>
          <w:p w14:paraId="012F751C" w14:textId="77777777" w:rsidR="00CC5FBA" w:rsidRPr="00C75432" w:rsidRDefault="00CC5FBA"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c>
          <w:tcPr>
            <w:tcW w:w="907" w:type="dxa"/>
          </w:tcPr>
          <w:p w14:paraId="14AC66BA" w14:textId="77777777" w:rsidR="00CC5FBA" w:rsidRPr="00C75432" w:rsidRDefault="00CC5FBA"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b w:val="0"/>
                <w:bCs w:val="0"/>
                <w:sz w:val="16"/>
                <w:szCs w:val="16"/>
                <w:rtl/>
              </w:rPr>
            </w:pPr>
          </w:p>
        </w:tc>
      </w:tr>
      <w:tr w:rsidR="00CC5FBA" w:rsidRPr="00D6682B" w14:paraId="294F8E69"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1B1A289B" w14:textId="77777777" w:rsidR="00CC5FBA" w:rsidRPr="00F050DF" w:rsidRDefault="00CC5FBA" w:rsidP="00B5592B">
            <w:pPr>
              <w:tabs>
                <w:tab w:val="clear" w:pos="180"/>
                <w:tab w:val="clear" w:pos="360"/>
                <w:tab w:val="clear" w:pos="540"/>
              </w:tabs>
              <w:bidi w:val="0"/>
              <w:spacing w:after="0" w:line="240" w:lineRule="auto"/>
              <w:ind w:left="-57" w:right="-57"/>
              <w:contextualSpacing w:val="0"/>
              <w:jc w:val="right"/>
              <w:rPr>
                <w:rFonts w:ascii="Arial" w:hAnsi="Arial"/>
              </w:rPr>
            </w:pPr>
          </w:p>
        </w:tc>
        <w:tc>
          <w:tcPr>
            <w:tcW w:w="3063" w:type="dxa"/>
            <w:vAlign w:val="center"/>
          </w:tcPr>
          <w:p w14:paraId="55947931" w14:textId="77777777" w:rsidR="00CC5FBA" w:rsidRPr="00D6682B" w:rsidRDefault="00CC5FBA"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3BFA3BCF" w14:textId="77777777" w:rsidR="00CC5FBA" w:rsidRPr="002A446A" w:rsidRDefault="00CC5FBA"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6"/>
                <w:szCs w:val="16"/>
                <w:rtl/>
              </w:rPr>
            </w:pPr>
          </w:p>
        </w:tc>
        <w:tc>
          <w:tcPr>
            <w:tcW w:w="907" w:type="dxa"/>
          </w:tcPr>
          <w:p w14:paraId="09D53EAE" w14:textId="77777777" w:rsidR="00CC5FBA" w:rsidRPr="00C75432"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הון המניות הנפרע</w:t>
            </w:r>
          </w:p>
        </w:tc>
        <w:tc>
          <w:tcPr>
            <w:tcW w:w="907" w:type="dxa"/>
          </w:tcPr>
          <w:p w14:paraId="54D261D1" w14:textId="77777777" w:rsidR="00CC5FBA" w:rsidRPr="00C75432"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פרמיה על מניות</w:t>
            </w:r>
          </w:p>
        </w:tc>
        <w:tc>
          <w:tcPr>
            <w:tcW w:w="907" w:type="dxa"/>
          </w:tcPr>
          <w:p w14:paraId="25FF6924" w14:textId="1A606416" w:rsidR="00CC5FBA" w:rsidRPr="004C48CC"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4C48CC">
              <w:rPr>
                <w:sz w:val="16"/>
                <w:szCs w:val="16"/>
                <w:rtl/>
              </w:rPr>
              <w:t>[</w:t>
            </w:r>
            <w:r w:rsidRPr="004C48CC">
              <w:rPr>
                <w:rStyle w:val="SubtleReference"/>
                <w:sz w:val="16"/>
                <w:szCs w:val="16"/>
                <w:rtl/>
              </w:rPr>
              <w:t>פרט את הרכיבים האחרים של ההון</w:t>
            </w:r>
            <w:r>
              <w:rPr>
                <w:rFonts w:hint="cs"/>
                <w:sz w:val="16"/>
                <w:szCs w:val="16"/>
                <w:rtl/>
              </w:rPr>
              <w:t>]</w:t>
            </w:r>
          </w:p>
        </w:tc>
        <w:tc>
          <w:tcPr>
            <w:tcW w:w="907" w:type="dxa"/>
          </w:tcPr>
          <w:p w14:paraId="5271583A" w14:textId="7EEC4EAB" w:rsidR="00CC5FBA" w:rsidRPr="00C75432"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 xml:space="preserve">קרן הון בגין עסקאות </w:t>
            </w:r>
            <w:r w:rsidRPr="00C75432">
              <w:rPr>
                <w:rFonts w:hint="cs"/>
                <w:b/>
                <w:bCs/>
                <w:sz w:val="16"/>
                <w:szCs w:val="16"/>
                <w:rtl/>
              </w:rPr>
              <w:t xml:space="preserve">עם </w:t>
            </w:r>
            <w:r w:rsidRPr="00C75432">
              <w:rPr>
                <w:b/>
                <w:bCs/>
                <w:sz w:val="16"/>
                <w:szCs w:val="16"/>
                <w:rtl/>
              </w:rPr>
              <w:t>זכויות שאינן מקנות שליטה</w:t>
            </w:r>
          </w:p>
        </w:tc>
        <w:tc>
          <w:tcPr>
            <w:tcW w:w="907" w:type="dxa"/>
          </w:tcPr>
          <w:p w14:paraId="61529437" w14:textId="4A92FC8B" w:rsidR="00CC5FBA" w:rsidRPr="008B54C0"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8B54C0">
              <w:rPr>
                <w:rFonts w:hint="cs"/>
                <w:sz w:val="16"/>
                <w:szCs w:val="16"/>
                <w:rtl/>
              </w:rPr>
              <w:t>[</w:t>
            </w:r>
            <w:r w:rsidRPr="008B54C0">
              <w:rPr>
                <w:rStyle w:val="SubtleReference"/>
                <w:rFonts w:hint="cs"/>
                <w:sz w:val="16"/>
                <w:szCs w:val="16"/>
                <w:rtl/>
              </w:rPr>
              <w:t>פרט את קרנות הרווח הכולל האחר</w:t>
            </w:r>
            <w:r w:rsidRPr="008B54C0">
              <w:rPr>
                <w:rFonts w:hint="cs"/>
                <w:sz w:val="16"/>
                <w:szCs w:val="16"/>
                <w:rtl/>
              </w:rPr>
              <w:t>]</w:t>
            </w:r>
          </w:p>
        </w:tc>
        <w:tc>
          <w:tcPr>
            <w:tcW w:w="907" w:type="dxa"/>
          </w:tcPr>
          <w:p w14:paraId="380CF871" w14:textId="77777777" w:rsidR="00CC5FBA" w:rsidRPr="00C75432"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רווח כולל אחר</w:t>
            </w:r>
            <w:r w:rsidRPr="00C75432">
              <w:rPr>
                <w:rFonts w:hint="cs"/>
                <w:b/>
                <w:bCs/>
                <w:sz w:val="16"/>
                <w:szCs w:val="16"/>
                <w:rtl/>
              </w:rPr>
              <w:t xml:space="preserve"> מצטבר</w:t>
            </w:r>
            <w:r w:rsidRPr="00C75432">
              <w:rPr>
                <w:b/>
                <w:bCs/>
                <w:sz w:val="16"/>
                <w:szCs w:val="16"/>
                <w:rtl/>
              </w:rPr>
              <w:t xml:space="preserve"> המתייחס לנכסים ולקבוצות מימוש המוחזקים למכירה</w:t>
            </w:r>
          </w:p>
        </w:tc>
        <w:tc>
          <w:tcPr>
            <w:tcW w:w="907" w:type="dxa"/>
          </w:tcPr>
          <w:p w14:paraId="64A3E78E" w14:textId="77777777" w:rsidR="00CC5FBA" w:rsidRPr="00C75432"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b/>
                <w:bCs/>
                <w:sz w:val="16"/>
                <w:szCs w:val="16"/>
                <w:rtl/>
              </w:rPr>
              <w:t>עודפים / (הפסדים צבורים)</w:t>
            </w:r>
          </w:p>
        </w:tc>
        <w:tc>
          <w:tcPr>
            <w:tcW w:w="907" w:type="dxa"/>
          </w:tcPr>
          <w:p w14:paraId="7EF730FD" w14:textId="03EF353E" w:rsidR="00CC5FBA" w:rsidRPr="00C75432"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C75432">
              <w:rPr>
                <w:rFonts w:hint="cs"/>
                <w:b/>
                <w:bCs/>
                <w:sz w:val="16"/>
                <w:szCs w:val="16"/>
                <w:rtl/>
              </w:rPr>
              <w:t>מניות באוצר</w:t>
            </w:r>
          </w:p>
        </w:tc>
        <w:tc>
          <w:tcPr>
            <w:tcW w:w="907" w:type="dxa"/>
          </w:tcPr>
          <w:p w14:paraId="6C1F4428" w14:textId="77777777" w:rsidR="00CC5FBA" w:rsidRPr="00D6682B"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סה"כ</w:t>
            </w:r>
          </w:p>
        </w:tc>
        <w:tc>
          <w:tcPr>
            <w:tcW w:w="907" w:type="dxa"/>
          </w:tcPr>
          <w:p w14:paraId="0686A241" w14:textId="77777777" w:rsidR="00CC5FBA" w:rsidRPr="00D6682B"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C75432">
              <w:rPr>
                <w:b/>
                <w:bCs/>
                <w:sz w:val="16"/>
                <w:szCs w:val="16"/>
                <w:rtl/>
              </w:rPr>
              <w:t>זכויות שאינן מקנות שליטה</w:t>
            </w:r>
          </w:p>
        </w:tc>
        <w:tc>
          <w:tcPr>
            <w:tcW w:w="907" w:type="dxa"/>
          </w:tcPr>
          <w:p w14:paraId="760B447E" w14:textId="77777777" w:rsidR="00CC5FBA" w:rsidRPr="00D80D2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D80D28">
              <w:rPr>
                <w:b/>
                <w:bCs/>
                <w:sz w:val="16"/>
                <w:szCs w:val="16"/>
                <w:rtl/>
              </w:rPr>
              <w:t>סה"כ</w:t>
            </w:r>
            <w:r w:rsidRPr="00D80D28">
              <w:rPr>
                <w:rFonts w:hint="cs"/>
                <w:b/>
                <w:bCs/>
                <w:sz w:val="16"/>
                <w:szCs w:val="16"/>
                <w:rtl/>
              </w:rPr>
              <w:t xml:space="preserve"> הון</w:t>
            </w:r>
          </w:p>
        </w:tc>
      </w:tr>
      <w:tr w:rsidR="00CC5FBA" w:rsidRPr="00D6682B" w14:paraId="518F826B"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vAlign w:val="top"/>
          </w:tcPr>
          <w:p w14:paraId="6C1716B4" w14:textId="77777777" w:rsidR="00CC5FBA" w:rsidRPr="00F050DF" w:rsidRDefault="00CC5FBA" w:rsidP="00B5592B">
            <w:pPr>
              <w:bidi w:val="0"/>
              <w:spacing w:after="0" w:line="240" w:lineRule="auto"/>
              <w:ind w:left="-57" w:right="-57"/>
              <w:jc w:val="right"/>
              <w:rPr>
                <w:rFonts w:ascii="Arial" w:hAnsi="Arial"/>
              </w:rPr>
            </w:pPr>
          </w:p>
        </w:tc>
        <w:tc>
          <w:tcPr>
            <w:tcW w:w="3063" w:type="dxa"/>
            <w:vAlign w:val="center"/>
          </w:tcPr>
          <w:p w14:paraId="4CCED8F2" w14:textId="77777777" w:rsidR="00CC5FBA" w:rsidRPr="00D6682B" w:rsidRDefault="00CC5FBA"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3665A8F0" w14:textId="77777777" w:rsidR="00CC5FBA" w:rsidRPr="00746265" w:rsidRDefault="00CC5FBA"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ביאור</w:t>
            </w:r>
          </w:p>
        </w:tc>
        <w:tc>
          <w:tcPr>
            <w:tcW w:w="9977" w:type="dxa"/>
            <w:gridSpan w:val="11"/>
          </w:tcPr>
          <w:p w14:paraId="750EBDAD" w14:textId="77777777" w:rsidR="00CC5FBA" w:rsidRPr="00746265" w:rsidRDefault="00CC5FBA"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6"/>
                <w:szCs w:val="16"/>
                <w:rtl/>
              </w:rPr>
            </w:pPr>
            <w:r w:rsidRPr="00746265">
              <w:rPr>
                <w:b/>
                <w:bCs/>
                <w:sz w:val="16"/>
                <w:szCs w:val="16"/>
                <w:rtl/>
              </w:rPr>
              <w:t>אלפי ש"ח</w:t>
            </w:r>
          </w:p>
        </w:tc>
      </w:tr>
      <w:tr w:rsidR="00CC5FBA" w:rsidRPr="00D6682B" w14:paraId="16A21DBE"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98B245B"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39FE7699" w14:textId="2CD39618" w:rsidR="00CC5FBA" w:rsidRPr="00D6682B" w:rsidRDefault="00CC5FBA" w:rsidP="002D01AE">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 xml:space="preserve">יתרה ליום 1 בינואר </w:t>
            </w:r>
            <w:r w:rsidRPr="0072182A">
              <w:rPr>
                <w:sz w:val="16"/>
                <w:szCs w:val="16"/>
              </w:rPr>
              <w:fldChar w:fldCharType="begin" w:fldLock="1"/>
            </w:r>
            <w:r w:rsidRPr="0072182A">
              <w:rPr>
                <w:sz w:val="16"/>
                <w:szCs w:val="16"/>
              </w:rPr>
              <w:instrText xml:space="preserve"> DOCPROPERTY  PY  \* MERGEFORMAT </w:instrText>
            </w:r>
            <w:r w:rsidRPr="0072182A">
              <w:rPr>
                <w:sz w:val="16"/>
                <w:szCs w:val="16"/>
              </w:rPr>
              <w:fldChar w:fldCharType="separate"/>
            </w:r>
            <w:r w:rsidR="00D3002D">
              <w:rPr>
                <w:sz w:val="16"/>
                <w:szCs w:val="16"/>
              </w:rPr>
              <w:t>2025</w:t>
            </w:r>
            <w:r w:rsidRPr="0072182A">
              <w:rPr>
                <w:sz w:val="16"/>
                <w:szCs w:val="16"/>
              </w:rPr>
              <w:fldChar w:fldCharType="end"/>
            </w:r>
          </w:p>
        </w:tc>
        <w:tc>
          <w:tcPr>
            <w:tcW w:w="794" w:type="dxa"/>
          </w:tcPr>
          <w:p w14:paraId="7218A69E"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6BCEFD7"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949C91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EB399B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B1C198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0D38F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64F80F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312B19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F34922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ED863D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E7C17BC"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9A76A34"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DE018C" w:rsidRPr="00D6682B" w14:paraId="69A3E2A3"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420A896" w14:textId="77777777" w:rsidR="00DE018C" w:rsidRPr="00D6682B" w:rsidRDefault="00DE018C" w:rsidP="00B5592B">
            <w:pPr>
              <w:bidi w:val="0"/>
              <w:spacing w:after="0" w:line="240" w:lineRule="auto"/>
              <w:ind w:left="-57" w:right="-57"/>
              <w:jc w:val="right"/>
              <w:rPr>
                <w:rFonts w:ascii="Arial" w:hAnsi="Arial"/>
                <w:sz w:val="16"/>
                <w:szCs w:val="16"/>
              </w:rPr>
            </w:pPr>
          </w:p>
        </w:tc>
        <w:tc>
          <w:tcPr>
            <w:tcW w:w="3063" w:type="dxa"/>
            <w:vAlign w:val="center"/>
          </w:tcPr>
          <w:p w14:paraId="33F04EFF" w14:textId="16D4CB96" w:rsidR="00DE018C" w:rsidRDefault="00DE018C"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Pr>
                <w:rFonts w:hint="cs"/>
                <w:sz w:val="16"/>
                <w:szCs w:val="16"/>
                <w:rtl/>
              </w:rPr>
              <w:t>השפעת הצגה מחדש של______</w:t>
            </w:r>
          </w:p>
        </w:tc>
        <w:tc>
          <w:tcPr>
            <w:tcW w:w="794" w:type="dxa"/>
          </w:tcPr>
          <w:p w14:paraId="25135193" w14:textId="77777777" w:rsidR="00DE018C" w:rsidRPr="00D6682B" w:rsidRDefault="00DE018C"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12D2C12"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00AD2A"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E00238F"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661162A"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59C34B5"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49EC983"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A5848C"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DAE684"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ACA593A"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FCDE8E6"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6CAFDF" w14:textId="77777777" w:rsidR="00DE018C" w:rsidRPr="00C94158" w:rsidRDefault="00DE018C" w:rsidP="00DE018C">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7610BC70"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45BB51F"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D4061D2" w14:textId="31E3BB43" w:rsidR="00CC5FBA" w:rsidRPr="000F1930" w:rsidRDefault="00CC5FBA" w:rsidP="00D3002D">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Pr>
                <w:rFonts w:hint="cs"/>
                <w:sz w:val="16"/>
                <w:szCs w:val="16"/>
                <w:rtl/>
              </w:rPr>
              <w:t>השפעת היישום לראשונה של______</w:t>
            </w:r>
            <w:r w:rsidR="00F27F10">
              <w:rPr>
                <w:sz w:val="16"/>
                <w:szCs w:val="16"/>
                <w:rtl/>
              </w:rPr>
              <w:fldChar w:fldCharType="begin" w:fldLock="1"/>
            </w:r>
            <w:r w:rsidR="00F27F10">
              <w:rPr>
                <w:sz w:val="16"/>
                <w:szCs w:val="16"/>
                <w:rtl/>
              </w:rPr>
              <w:instrText xml:space="preserve"> </w:instrText>
            </w:r>
            <w:r w:rsidR="00F27F10">
              <w:rPr>
                <w:sz w:val="16"/>
                <w:szCs w:val="16"/>
              </w:rPr>
              <w:instrText>NOTEREF</w:instrText>
            </w:r>
            <w:r w:rsidR="00F27F10">
              <w:rPr>
                <w:sz w:val="16"/>
                <w:szCs w:val="16"/>
                <w:rtl/>
              </w:rPr>
              <w:instrText xml:space="preserve"> _</w:instrText>
            </w:r>
            <w:r w:rsidR="00F27F10">
              <w:rPr>
                <w:sz w:val="16"/>
                <w:szCs w:val="16"/>
              </w:rPr>
              <w:instrText>Ref221642147 \f \h</w:instrText>
            </w:r>
            <w:r w:rsidR="00F27F10">
              <w:rPr>
                <w:sz w:val="16"/>
                <w:szCs w:val="16"/>
                <w:rtl/>
              </w:rPr>
              <w:instrText xml:space="preserve"> </w:instrText>
            </w:r>
            <w:r w:rsidR="00F27F10">
              <w:rPr>
                <w:sz w:val="16"/>
                <w:szCs w:val="16"/>
                <w:rtl/>
              </w:rPr>
            </w:r>
            <w:r w:rsidR="00F27F10">
              <w:rPr>
                <w:sz w:val="16"/>
                <w:szCs w:val="16"/>
                <w:rtl/>
              </w:rPr>
              <w:fldChar w:fldCharType="separate"/>
            </w:r>
            <w:r w:rsidR="00D3002D" w:rsidRPr="00D3002D">
              <w:rPr>
                <w:rStyle w:val="FootnoteReference"/>
                <w:rtl/>
              </w:rPr>
              <w:t>57</w:t>
            </w:r>
            <w:r w:rsidR="00F27F10">
              <w:rPr>
                <w:sz w:val="16"/>
                <w:szCs w:val="16"/>
                <w:rtl/>
              </w:rPr>
              <w:fldChar w:fldCharType="end"/>
            </w:r>
          </w:p>
        </w:tc>
        <w:tc>
          <w:tcPr>
            <w:tcW w:w="794" w:type="dxa"/>
          </w:tcPr>
          <w:p w14:paraId="19F57CEC"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9C63615"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15C75A"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28DAE20"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5DC0B7"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7B70413"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240D58"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920A489"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455051F"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B23892"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312FBB"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600C19E" w14:textId="77777777" w:rsidR="00CC5FBA" w:rsidRPr="00C94158" w:rsidRDefault="00CC5FBA" w:rsidP="002D01AE">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307E51B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7B1A000E"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F812487" w14:textId="281F7425" w:rsidR="00CC5FBA" w:rsidRPr="004C3D00"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b/>
                <w:bCs/>
                <w:sz w:val="16"/>
                <w:szCs w:val="16"/>
                <w:rtl/>
              </w:rPr>
            </w:pPr>
            <w:r w:rsidRPr="004C3D00">
              <w:rPr>
                <w:b/>
                <w:bCs/>
                <w:sz w:val="16"/>
                <w:szCs w:val="16"/>
                <w:rtl/>
              </w:rPr>
              <w:t xml:space="preserve">יתרה ליום 1 בינואר </w:t>
            </w:r>
            <w:r w:rsidRPr="004C3D00">
              <w:rPr>
                <w:b/>
                <w:bCs/>
                <w:sz w:val="16"/>
                <w:szCs w:val="16"/>
              </w:rPr>
              <w:fldChar w:fldCharType="begin" w:fldLock="1"/>
            </w:r>
            <w:r w:rsidRPr="004C3D00">
              <w:rPr>
                <w:b/>
                <w:bCs/>
                <w:sz w:val="16"/>
                <w:szCs w:val="16"/>
              </w:rPr>
              <w:instrText xml:space="preserve"> DOCPROPERTY  PY  \* MERGEFORMAT </w:instrText>
            </w:r>
            <w:r w:rsidRPr="004C3D00">
              <w:rPr>
                <w:b/>
                <w:bCs/>
                <w:sz w:val="16"/>
                <w:szCs w:val="16"/>
              </w:rPr>
              <w:fldChar w:fldCharType="separate"/>
            </w:r>
            <w:r w:rsidR="00D3002D">
              <w:rPr>
                <w:b/>
                <w:bCs/>
                <w:sz w:val="16"/>
                <w:szCs w:val="16"/>
              </w:rPr>
              <w:t>2025</w:t>
            </w:r>
            <w:r w:rsidRPr="004C3D00">
              <w:rPr>
                <w:b/>
                <w:bCs/>
                <w:sz w:val="16"/>
                <w:szCs w:val="16"/>
              </w:rPr>
              <w:fldChar w:fldCharType="end"/>
            </w:r>
            <w:r w:rsidRPr="004C3D00">
              <w:rPr>
                <w:rFonts w:hint="cs"/>
                <w:b/>
                <w:bCs/>
                <w:sz w:val="16"/>
                <w:szCs w:val="16"/>
                <w:rtl/>
              </w:rPr>
              <w:t xml:space="preserve"> לאחר יישום השינויים האמורים</w:t>
            </w:r>
          </w:p>
        </w:tc>
        <w:tc>
          <w:tcPr>
            <w:tcW w:w="794" w:type="dxa"/>
          </w:tcPr>
          <w:p w14:paraId="08632A3C"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F57F572"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6FF25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B13BA9"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4AC1D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5FB7A9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B9C08F8"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C10D87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D4CA31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01AB31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B55DA4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7A42DD0"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1A67911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79129CF1"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5A1BCF39" w14:textId="77777777"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לתקופה</w:t>
            </w:r>
          </w:p>
        </w:tc>
        <w:tc>
          <w:tcPr>
            <w:tcW w:w="794" w:type="dxa"/>
          </w:tcPr>
          <w:p w14:paraId="77E99957"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7ACA46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52CD35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3B3D5F0"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52360A2"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3EF7D9"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FB7273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68F5C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5A88F2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E87D0A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B5CCC4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2163E7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7F455AD3"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235A667"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F3D73BE" w14:textId="77777777"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רווח (הפסד) כולל אחר</w:t>
            </w:r>
          </w:p>
        </w:tc>
        <w:tc>
          <w:tcPr>
            <w:tcW w:w="794" w:type="dxa"/>
          </w:tcPr>
          <w:p w14:paraId="638E0DF2"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BB9F985"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A63FC8"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E994AD"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7F99374"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C9AA47B"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3A4C644"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5718C4"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F5DC6A3"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B9A0DDE"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12CF66"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CAB360C"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2CEC933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2BA50DB"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60BCB34E" w14:textId="77777777" w:rsidR="00CC5FBA" w:rsidRPr="00D6682B" w:rsidRDefault="00CC5FBA" w:rsidP="002D01AE">
            <w:pPr>
              <w:pStyle w:val="1"/>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סה"כ רווח (הפסד) כולל לתקופה</w:t>
            </w:r>
          </w:p>
        </w:tc>
        <w:tc>
          <w:tcPr>
            <w:tcW w:w="794" w:type="dxa"/>
          </w:tcPr>
          <w:p w14:paraId="423797B2"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9C351C4"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524BEB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B47B1E"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FE4208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DC124A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5A8D2D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8AC913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F4AC28B"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2161BB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53352A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CF638C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7D98EDC8"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0AD880EC"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Pr>
            </w:pPr>
          </w:p>
        </w:tc>
        <w:tc>
          <w:tcPr>
            <w:tcW w:w="3063" w:type="dxa"/>
            <w:vAlign w:val="center"/>
          </w:tcPr>
          <w:p w14:paraId="2ED68C57" w14:textId="0C09417F"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העברת קרן הערכה מחדש בגין רכוש קבוע לעודפים</w:t>
            </w:r>
          </w:p>
        </w:tc>
        <w:tc>
          <w:tcPr>
            <w:tcW w:w="794" w:type="dxa"/>
          </w:tcPr>
          <w:p w14:paraId="77D2BEB1"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6AEA8B60"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2F1E47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4D6E6D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363EEF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D2B65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DAB290A"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5225E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C84A40C"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79642BE"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A8B3974"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280D74"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7106B6E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EE71F45"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33A77F98" w14:textId="77777777"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העברת סכומים שהוכרו ברווח כולל אחר ונצברו בהון המתייחסים לנכסים ולקבוצות מימוש המוחזקים למכירה</w:t>
            </w:r>
          </w:p>
        </w:tc>
        <w:tc>
          <w:tcPr>
            <w:tcW w:w="794" w:type="dxa"/>
          </w:tcPr>
          <w:p w14:paraId="3BD6C8DB" w14:textId="77777777" w:rsidR="00CC5FBA" w:rsidRPr="00D6682B"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9E43CD8"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3FF08A8"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9FBD4DE"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223F8E"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5ED34E8"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81367C0"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7FDE75"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8600B4"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6D5B6D5"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FD3E11F"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E7030A3" w14:textId="77777777" w:rsidR="00CC5FBA" w:rsidRPr="00C94158" w:rsidRDefault="00CC5FBA" w:rsidP="002D01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03FE356C"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9A3A605" w14:textId="77777777" w:rsidR="00CC5FBA" w:rsidRPr="00D6682B" w:rsidRDefault="00CC5FBA" w:rsidP="00B5592B">
            <w:pPr>
              <w:bidi w:val="0"/>
              <w:spacing w:after="0" w:line="240" w:lineRule="auto"/>
              <w:ind w:left="-57" w:right="-57" w:hanging="113"/>
              <w:contextualSpacing w:val="0"/>
              <w:rPr>
                <w:rFonts w:ascii="Arial" w:hAnsi="Arial"/>
                <w:sz w:val="16"/>
                <w:szCs w:val="16"/>
                <w:rtl/>
              </w:rPr>
            </w:pPr>
          </w:p>
        </w:tc>
        <w:tc>
          <w:tcPr>
            <w:tcW w:w="3063" w:type="dxa"/>
            <w:vAlign w:val="center"/>
          </w:tcPr>
          <w:p w14:paraId="0624C917" w14:textId="5A2253D1" w:rsidR="00CC5FBA" w:rsidRPr="00D6682B" w:rsidRDefault="00CC5FB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העברת סכומים בתוך ההון בגין מדידות מחדש של תוכניות הטבה מוגדרת</w:t>
            </w:r>
          </w:p>
        </w:tc>
        <w:tc>
          <w:tcPr>
            <w:tcW w:w="794" w:type="dxa"/>
          </w:tcPr>
          <w:p w14:paraId="4C431E78" w14:textId="77777777" w:rsidR="00CC5FBA" w:rsidRPr="00D6682B"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45F4B464"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7B92F27"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652C84D"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DB29B5"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2DBE8C8"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97E2D4D"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89CCB59"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231F026"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D69AFA"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40432FF"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0255A19" w14:textId="77777777" w:rsidR="00CC5FBA" w:rsidRPr="00C94158" w:rsidRDefault="00CC5FBA" w:rsidP="002D01AE">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3975934C"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A541686" w14:textId="77777777" w:rsidR="00CC5FBA" w:rsidRPr="00D6682B" w:rsidRDefault="00CC5FBA" w:rsidP="00B5592B">
            <w:pPr>
              <w:bidi w:val="0"/>
              <w:spacing w:after="0" w:line="240" w:lineRule="auto"/>
              <w:ind w:left="-57" w:right="-57" w:hanging="113"/>
              <w:contextualSpacing w:val="0"/>
              <w:rPr>
                <w:rFonts w:ascii="Arial" w:hAnsi="Arial"/>
                <w:sz w:val="16"/>
                <w:szCs w:val="16"/>
                <w:rtl/>
              </w:rPr>
            </w:pPr>
          </w:p>
        </w:tc>
        <w:tc>
          <w:tcPr>
            <w:tcW w:w="3063" w:type="dxa"/>
            <w:vAlign w:val="center"/>
          </w:tcPr>
          <w:p w14:paraId="16F0E58E" w14:textId="77777777" w:rsidR="00CC5FBA" w:rsidRPr="00D6682B" w:rsidRDefault="00CC5FB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555A30">
              <w:rPr>
                <w:sz w:val="16"/>
                <w:szCs w:val="16"/>
                <w:rtl/>
              </w:rPr>
              <w:t>העברה בתוך ההון של השפעה מצטברת של שינויים בסיכון האשראי של התחייבות שנגרעה שיועדה למדידה בשווי הוגן דרך רווח או הפסד</w:t>
            </w:r>
          </w:p>
        </w:tc>
        <w:tc>
          <w:tcPr>
            <w:tcW w:w="794" w:type="dxa"/>
          </w:tcPr>
          <w:p w14:paraId="32A32804" w14:textId="77777777" w:rsidR="00CC5FBA" w:rsidRPr="00D6682B" w:rsidRDefault="00CC5FBA"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3842FA78"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C8F9F56"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CE0ACF7"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25849FC"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01B229C"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0BA140"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535E147"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F103025"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B13BCA1"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F384760"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D171461"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45BBE846"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EA09E14" w14:textId="77777777" w:rsidR="00CC5FBA" w:rsidRPr="00D6682B" w:rsidRDefault="00CC5FBA" w:rsidP="00B5592B">
            <w:pPr>
              <w:bidi w:val="0"/>
              <w:spacing w:after="0" w:line="240" w:lineRule="auto"/>
              <w:ind w:left="-57" w:right="-57"/>
              <w:jc w:val="right"/>
              <w:rPr>
                <w:rFonts w:ascii="Arial" w:hAnsi="Arial"/>
                <w:sz w:val="16"/>
                <w:szCs w:val="16"/>
                <w:rtl/>
              </w:rPr>
            </w:pPr>
          </w:p>
        </w:tc>
        <w:tc>
          <w:tcPr>
            <w:tcW w:w="3063" w:type="dxa"/>
            <w:vAlign w:val="center"/>
          </w:tcPr>
          <w:p w14:paraId="22DD4C72" w14:textId="77777777" w:rsidR="00CC5FBA" w:rsidRPr="00D6682B" w:rsidRDefault="00CC5FB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D6682B">
              <w:rPr>
                <w:sz w:val="16"/>
                <w:szCs w:val="16"/>
                <w:rtl/>
              </w:rPr>
              <w:t>תיאומים לערך בספרים הראשוני של מלאי שנרכש בעסקה חזויה שגודרה בגידור תזרים מזומנים</w:t>
            </w:r>
          </w:p>
        </w:tc>
        <w:tc>
          <w:tcPr>
            <w:tcW w:w="794" w:type="dxa"/>
          </w:tcPr>
          <w:p w14:paraId="1ECA698A" w14:textId="77777777" w:rsidR="00CC5FBA" w:rsidRPr="00D6682B" w:rsidRDefault="00CC5FBA"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563F887B"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63BD1C"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35AC0A0"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9C91B7"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8F0049"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90AAC17"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978B157"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384AC9"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899B9BD"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C7774C2"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DC6FBF0"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4059345D"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4CAA736" w14:textId="77777777" w:rsidR="00CC5FBA" w:rsidRPr="00D6682B" w:rsidRDefault="00CC5FBA" w:rsidP="00B5592B">
            <w:pPr>
              <w:bidi w:val="0"/>
              <w:spacing w:after="0" w:line="240" w:lineRule="auto"/>
              <w:ind w:left="-57" w:right="-57"/>
              <w:jc w:val="right"/>
              <w:rPr>
                <w:rFonts w:ascii="Arial" w:hAnsi="Arial"/>
                <w:sz w:val="16"/>
                <w:szCs w:val="16"/>
                <w:rtl/>
              </w:rPr>
            </w:pPr>
          </w:p>
        </w:tc>
        <w:tc>
          <w:tcPr>
            <w:tcW w:w="3063" w:type="dxa"/>
            <w:vAlign w:val="center"/>
          </w:tcPr>
          <w:p w14:paraId="7D7D9E07" w14:textId="77777777" w:rsidR="00CC5FBA" w:rsidRPr="00D6682B" w:rsidRDefault="00CC5FB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דיבידנדים שחולקו</w:t>
            </w:r>
          </w:p>
        </w:tc>
        <w:tc>
          <w:tcPr>
            <w:tcW w:w="794" w:type="dxa"/>
          </w:tcPr>
          <w:p w14:paraId="57246375" w14:textId="77777777" w:rsidR="00CC5FBA" w:rsidRPr="00D6682B" w:rsidRDefault="00CC5FBA"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A087585"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1912604"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86C31DB"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9C1868F"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053FA49"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0B5904B"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06D7BEA"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337A4B6"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8B6B8C0"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DA8766"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E89323E" w14:textId="77777777" w:rsidR="00CC5FBA" w:rsidRPr="00C94158" w:rsidRDefault="00CC5FBA"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0B3CD437"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93AA455"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19BF34D6" w14:textId="77777777"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קרן הון בגין הלוואה שהתקבלה מבעל שליטה</w:t>
            </w:r>
          </w:p>
        </w:tc>
        <w:tc>
          <w:tcPr>
            <w:tcW w:w="794" w:type="dxa"/>
          </w:tcPr>
          <w:p w14:paraId="575AB50E"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4DE0C69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32F1C9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167C9BC"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5B2E9B9"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BBD091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E11B29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7FE1F07"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AF9424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76FBB56"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472B88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01D9DD6"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4989FF28"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37A601AC"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769AF478" w14:textId="77777777"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רכישה נוספת של מניות חברת בת</w:t>
            </w:r>
          </w:p>
        </w:tc>
        <w:tc>
          <w:tcPr>
            <w:tcW w:w="794" w:type="dxa"/>
          </w:tcPr>
          <w:p w14:paraId="31A19E13"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203A09C2"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D951C8F"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C7585E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9F7ED6"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8D191E2"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D68981"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366041D"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BB895BE"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3555F43"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343A8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7B5EE75" w14:textId="77777777" w:rsidR="00CC5FBA" w:rsidRPr="00C94158" w:rsidRDefault="00CC5FBA"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79936733"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E0E76A6"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1BEAA555" w14:textId="77777777" w:rsidR="00CC5FBA" w:rsidRPr="00D6682B" w:rsidRDefault="00CC5FBA"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רכישת מניות החברה על ידי החברה/חברת בת</w:t>
            </w:r>
          </w:p>
        </w:tc>
        <w:tc>
          <w:tcPr>
            <w:tcW w:w="794" w:type="dxa"/>
          </w:tcPr>
          <w:p w14:paraId="13D57E5B"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005D1FAF"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F954003"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BC578D9"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1BA092A"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FE3E57"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CAA5E48"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6EEFBF5A"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E8CDFAB"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D6DAC9C"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7383E8DC"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6893A6E" w14:textId="77777777" w:rsidR="00CC5FBA" w:rsidRPr="00C94158" w:rsidRDefault="00CC5FBA"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r w:rsidR="00CC5FBA" w:rsidRPr="00D6682B" w14:paraId="2054CC51" w14:textId="77777777" w:rsidTr="00C2731E">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6EAF62E" w14:textId="77777777" w:rsidR="00CC5FBA" w:rsidRPr="00D6682B" w:rsidRDefault="00CC5FBA" w:rsidP="00B5592B">
            <w:pPr>
              <w:tabs>
                <w:tab w:val="clear" w:pos="180"/>
                <w:tab w:val="clear" w:pos="360"/>
                <w:tab w:val="clear" w:pos="540"/>
              </w:tabs>
              <w:bidi w:val="0"/>
              <w:spacing w:after="0" w:line="240" w:lineRule="auto"/>
              <w:ind w:left="-57" w:right="-57"/>
              <w:contextualSpacing w:val="0"/>
              <w:jc w:val="right"/>
              <w:rPr>
                <w:rFonts w:ascii="Arial" w:hAnsi="Arial"/>
                <w:sz w:val="16"/>
                <w:szCs w:val="16"/>
                <w:rtl/>
              </w:rPr>
            </w:pPr>
          </w:p>
        </w:tc>
        <w:tc>
          <w:tcPr>
            <w:tcW w:w="3063" w:type="dxa"/>
            <w:vAlign w:val="center"/>
          </w:tcPr>
          <w:p w14:paraId="1EF316DC" w14:textId="707F27CF" w:rsidR="00CC5FBA" w:rsidRPr="00D6682B" w:rsidRDefault="00CC5FBA" w:rsidP="002D01AE">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72182A">
              <w:rPr>
                <w:sz w:val="16"/>
                <w:szCs w:val="16"/>
                <w:rtl/>
              </w:rPr>
              <w:t xml:space="preserve">יתרה ליום 30 ביוני </w:t>
            </w:r>
            <w:r w:rsidRPr="0072182A">
              <w:rPr>
                <w:sz w:val="16"/>
                <w:szCs w:val="16"/>
              </w:rPr>
              <w:fldChar w:fldCharType="begin" w:fldLock="1"/>
            </w:r>
            <w:r w:rsidRPr="0072182A">
              <w:rPr>
                <w:sz w:val="16"/>
                <w:szCs w:val="16"/>
              </w:rPr>
              <w:instrText xml:space="preserve"> DOCPROPERTY  PY  \* MERGEFORMAT </w:instrText>
            </w:r>
            <w:r w:rsidRPr="0072182A">
              <w:rPr>
                <w:sz w:val="16"/>
                <w:szCs w:val="16"/>
              </w:rPr>
              <w:fldChar w:fldCharType="separate"/>
            </w:r>
            <w:r w:rsidR="00D3002D">
              <w:rPr>
                <w:sz w:val="16"/>
                <w:szCs w:val="16"/>
              </w:rPr>
              <w:t>2025</w:t>
            </w:r>
            <w:r w:rsidRPr="0072182A">
              <w:rPr>
                <w:sz w:val="16"/>
                <w:szCs w:val="16"/>
              </w:rPr>
              <w:fldChar w:fldCharType="end"/>
            </w:r>
          </w:p>
        </w:tc>
        <w:tc>
          <w:tcPr>
            <w:tcW w:w="794" w:type="dxa"/>
          </w:tcPr>
          <w:p w14:paraId="6EC0A8B9" w14:textId="77777777" w:rsidR="00CC5FBA" w:rsidRPr="00D6682B" w:rsidRDefault="00CC5FBA" w:rsidP="002D01AE">
            <w:pPr>
              <w:tabs>
                <w:tab w:val="clear" w:pos="180"/>
                <w:tab w:val="clear" w:pos="360"/>
                <w:tab w:val="clear" w:pos="540"/>
              </w:tabs>
              <w:spacing w:after="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07" w:type="dxa"/>
          </w:tcPr>
          <w:p w14:paraId="7015A0E3"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8CA2306"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DAE48B6"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2285C6A"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516E105E"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0676D964"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187E92BE"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4AD04C74"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3411D848"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BA30957"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c>
          <w:tcPr>
            <w:tcW w:w="907" w:type="dxa"/>
          </w:tcPr>
          <w:p w14:paraId="28AA1783" w14:textId="77777777" w:rsidR="00CC5FBA" w:rsidRPr="00C94158" w:rsidRDefault="00CC5FBA"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6"/>
                <w:szCs w:val="16"/>
                <w:rtl/>
              </w:rPr>
            </w:pPr>
          </w:p>
        </w:tc>
      </w:tr>
    </w:tbl>
    <w:p w14:paraId="702EFD17" w14:textId="4FD9A12E" w:rsidR="00CC5FBA" w:rsidRPr="002E5642" w:rsidRDefault="00CC5FBA" w:rsidP="00CC5FBA">
      <w:pPr>
        <w:spacing w:after="0" w:line="240" w:lineRule="auto"/>
        <w:ind w:left="1418"/>
        <w:rPr>
          <w:sz w:val="16"/>
          <w:szCs w:val="16"/>
          <w:rtl/>
        </w:rPr>
      </w:pPr>
    </w:p>
    <w:tbl>
      <w:tblPr>
        <w:tblStyle w:val="PlainTable2"/>
        <w:bidiVisual/>
        <w:tblW w:w="15139" w:type="dxa"/>
        <w:jc w:val="right"/>
        <w:tblLayout w:type="fixed"/>
        <w:tblCellMar>
          <w:left w:w="113" w:type="dxa"/>
          <w:right w:w="113" w:type="dxa"/>
        </w:tblCellMar>
        <w:tblLook w:val="04A0" w:firstRow="1" w:lastRow="0" w:firstColumn="1" w:lastColumn="0" w:noHBand="0" w:noVBand="1"/>
      </w:tblPr>
      <w:tblGrid>
        <w:gridCol w:w="1304"/>
        <w:gridCol w:w="13835"/>
      </w:tblGrid>
      <w:tr w:rsidR="00F64EB6" w:rsidRPr="004C5FA3" w14:paraId="673C8DF2" w14:textId="77777777" w:rsidTr="002E5642">
        <w:trPr>
          <w:cnfStyle w:val="100000000000" w:firstRow="1" w:lastRow="0" w:firstColumn="0" w:lastColumn="0" w:oddVBand="0" w:evenVBand="0" w:oddHBand="0" w:evenHBand="0" w:firstRowFirstColumn="0" w:firstRowLastColumn="0" w:lastRowFirstColumn="0" w:lastRowLastColumn="0"/>
          <w:cantSplit/>
          <w:jc w:val="righ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7222A800" w14:textId="758107C3" w:rsidR="00F64EB6" w:rsidRPr="004059D9" w:rsidRDefault="00F64EB6" w:rsidP="00B5592B">
            <w:pPr>
              <w:bidi w:val="0"/>
              <w:spacing w:before="0" w:after="0" w:line="240" w:lineRule="auto"/>
              <w:ind w:left="-57" w:right="-57"/>
              <w:jc w:val="right"/>
              <w:rPr>
                <w:rFonts w:ascii="Arial" w:hAnsi="Arial"/>
              </w:rPr>
            </w:pPr>
            <w:r w:rsidRPr="004059D9">
              <w:rPr>
                <w:rFonts w:ascii="Arial" w:hAnsi="Arial"/>
                <w:rtl/>
              </w:rPr>
              <w:t>תקנה 42(ג)</w:t>
            </w:r>
          </w:p>
        </w:tc>
        <w:tc>
          <w:tcPr>
            <w:tcW w:w="13835" w:type="dxa"/>
          </w:tcPr>
          <w:p w14:paraId="369402CF" w14:textId="4E423F22" w:rsidR="00F64EB6" w:rsidRPr="00762F18" w:rsidRDefault="00F64EB6" w:rsidP="00D3002D">
            <w:pPr>
              <w:spacing w:after="0" w:line="240" w:lineRule="auto"/>
              <w:ind w:left="567" w:hanging="567"/>
              <w:cnfStyle w:val="100000000000" w:firstRow="1" w:lastRow="0" w:firstColumn="0" w:lastColumn="0" w:oddVBand="0" w:evenVBand="0" w:oddHBand="0" w:evenHBand="0" w:firstRowFirstColumn="0" w:firstRowLastColumn="0" w:lastRowFirstColumn="0" w:lastRowLastColumn="0"/>
              <w:rPr>
                <w:rStyle w:val="Strong"/>
                <w:sz w:val="16"/>
                <w:szCs w:val="16"/>
                <w:rtl/>
              </w:rPr>
            </w:pPr>
            <w:r w:rsidRPr="00762F18">
              <w:rPr>
                <w:rFonts w:ascii="Arial" w:hAnsi="Arial"/>
                <w:sz w:val="16"/>
                <w:szCs w:val="16"/>
                <w:rtl/>
              </w:rPr>
              <w:t>(*)</w:t>
            </w:r>
            <w:r w:rsidR="0003364E">
              <w:rPr>
                <w:rFonts w:ascii="Arial" w:hAnsi="Arial"/>
                <w:sz w:val="16"/>
                <w:szCs w:val="16"/>
                <w:rtl/>
              </w:rPr>
              <w:fldChar w:fldCharType="begin" w:fldLock="1"/>
            </w:r>
            <w:r w:rsidR="0003364E">
              <w:rPr>
                <w:rFonts w:ascii="Arial" w:hAnsi="Arial"/>
                <w:sz w:val="16"/>
                <w:szCs w:val="16"/>
                <w:rtl/>
              </w:rPr>
              <w:instrText xml:space="preserve"> </w:instrText>
            </w:r>
            <w:r w:rsidR="0003364E">
              <w:rPr>
                <w:rFonts w:ascii="Arial" w:hAnsi="Arial"/>
                <w:sz w:val="16"/>
                <w:szCs w:val="16"/>
              </w:rPr>
              <w:instrText>NOTEREF</w:instrText>
            </w:r>
            <w:r w:rsidR="0003364E">
              <w:rPr>
                <w:rFonts w:ascii="Arial" w:hAnsi="Arial"/>
                <w:sz w:val="16"/>
                <w:szCs w:val="16"/>
                <w:rtl/>
              </w:rPr>
              <w:instrText xml:space="preserve"> _</w:instrText>
            </w:r>
            <w:r w:rsidR="0003364E">
              <w:rPr>
                <w:rFonts w:ascii="Arial" w:hAnsi="Arial"/>
                <w:sz w:val="16"/>
                <w:szCs w:val="16"/>
              </w:rPr>
              <w:instrText>Ref222330232 \f \h</w:instrText>
            </w:r>
            <w:r w:rsidR="0003364E">
              <w:rPr>
                <w:rFonts w:ascii="Arial" w:hAnsi="Arial"/>
                <w:sz w:val="16"/>
                <w:szCs w:val="16"/>
                <w:rtl/>
              </w:rPr>
              <w:instrText xml:space="preserve"> </w:instrText>
            </w:r>
            <w:r w:rsidR="0003364E">
              <w:rPr>
                <w:rFonts w:ascii="Arial" w:hAnsi="Arial"/>
                <w:sz w:val="16"/>
                <w:szCs w:val="16"/>
                <w:rtl/>
              </w:rPr>
            </w:r>
            <w:r w:rsidR="0003364E">
              <w:rPr>
                <w:rFonts w:ascii="Arial" w:hAnsi="Arial"/>
                <w:sz w:val="16"/>
                <w:szCs w:val="16"/>
                <w:rtl/>
              </w:rPr>
              <w:fldChar w:fldCharType="separate"/>
            </w:r>
            <w:r w:rsidR="00D3002D" w:rsidRPr="00D3002D">
              <w:rPr>
                <w:rStyle w:val="FootnoteReference"/>
                <w:rtl/>
              </w:rPr>
              <w:t>29</w:t>
            </w:r>
            <w:r w:rsidR="0003364E">
              <w:rPr>
                <w:rFonts w:ascii="Arial" w:hAnsi="Arial"/>
                <w:sz w:val="16"/>
                <w:szCs w:val="16"/>
                <w:rtl/>
              </w:rPr>
              <w:fldChar w:fldCharType="end"/>
            </w:r>
            <w:r w:rsidRPr="00762F18">
              <w:rPr>
                <w:rFonts w:ascii="Arial" w:hAnsi="Arial"/>
                <w:sz w:val="16"/>
                <w:szCs w:val="16"/>
                <w:rtl/>
              </w:rPr>
              <w:tab/>
              <w:t>יושם למפרע / הוצג מחדש</w:t>
            </w:r>
            <w:r w:rsidR="00D927D0">
              <w:rPr>
                <w:rFonts w:ascii="Arial" w:hAnsi="Arial" w:hint="cs"/>
                <w:sz w:val="16"/>
                <w:szCs w:val="16"/>
                <w:rtl/>
              </w:rPr>
              <w:t xml:space="preserve"> </w:t>
            </w:r>
            <w:r w:rsidRPr="00762F18">
              <w:rPr>
                <w:rFonts w:ascii="Arial" w:hAnsi="Arial"/>
                <w:sz w:val="16"/>
                <w:szCs w:val="16"/>
                <w:rtl/>
              </w:rPr>
              <w:t xml:space="preserve">/ סווג מחדש / </w:t>
            </w:r>
            <w:r w:rsidR="00C06020">
              <w:rPr>
                <w:rFonts w:ascii="Arial" w:hAnsi="Arial" w:hint="cs"/>
                <w:sz w:val="16"/>
                <w:szCs w:val="16"/>
                <w:rtl/>
              </w:rPr>
              <w:t xml:space="preserve">הצגה מחדש בגין </w:t>
            </w:r>
            <w:r w:rsidRPr="00762F18">
              <w:rPr>
                <w:rFonts w:ascii="Arial" w:hAnsi="Arial"/>
                <w:sz w:val="16"/>
                <w:szCs w:val="16"/>
                <w:rtl/>
              </w:rPr>
              <w:t xml:space="preserve">התאמה לא מהותית של מספרי השוואה </w:t>
            </w:r>
            <w:r w:rsidR="00B70484">
              <w:rPr>
                <w:rFonts w:ascii="Arial" w:hAnsi="Arial" w:hint="cs"/>
                <w:sz w:val="16"/>
                <w:szCs w:val="16"/>
                <w:rtl/>
              </w:rPr>
              <w:t>–</w:t>
            </w:r>
            <w:r w:rsidRPr="00762F18">
              <w:rPr>
                <w:rFonts w:ascii="Arial" w:hAnsi="Arial"/>
                <w:sz w:val="16"/>
                <w:szCs w:val="16"/>
                <w:rtl/>
              </w:rPr>
              <w:t xml:space="preserve"> </w:t>
            </w:r>
            <w:r w:rsidR="00215FAA">
              <w:rPr>
                <w:rFonts w:ascii="Arial" w:hAnsi="Arial"/>
                <w:sz w:val="16"/>
                <w:szCs w:val="16"/>
                <w:rtl/>
              </w:rPr>
              <w:t>ראו</w:t>
            </w:r>
            <w:r w:rsidRPr="00762F18">
              <w:rPr>
                <w:rFonts w:ascii="Arial" w:hAnsi="Arial"/>
                <w:sz w:val="16"/>
                <w:szCs w:val="16"/>
                <w:rtl/>
              </w:rPr>
              <w:t xml:space="preserve"> ביאור ___.</w:t>
            </w:r>
          </w:p>
        </w:tc>
      </w:tr>
      <w:tr w:rsidR="004059D9" w:rsidRPr="004C5FA3" w14:paraId="7EBFB03D" w14:textId="77777777" w:rsidTr="002E5642">
        <w:trPr>
          <w:cnfStyle w:val="000000100000" w:firstRow="0" w:lastRow="0" w:firstColumn="0" w:lastColumn="0" w:oddVBand="0" w:evenVBand="0" w:oddHBand="1" w:evenHBand="0" w:firstRowFirstColumn="0" w:firstRowLastColumn="0" w:lastRowFirstColumn="0" w:lastRowLastColumn="0"/>
          <w:cantSplit/>
          <w:jc w:val="righ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84A1AFF" w14:textId="77777777" w:rsidR="004059D9" w:rsidRPr="004059D9" w:rsidRDefault="004059D9" w:rsidP="00B5592B">
            <w:pPr>
              <w:bidi w:val="0"/>
              <w:spacing w:before="0" w:after="0" w:line="240" w:lineRule="auto"/>
              <w:ind w:left="-57" w:right="-57"/>
              <w:jc w:val="right"/>
              <w:rPr>
                <w:rFonts w:ascii="Arial" w:hAnsi="Arial"/>
                <w:rtl/>
              </w:rPr>
            </w:pPr>
          </w:p>
        </w:tc>
        <w:tc>
          <w:tcPr>
            <w:tcW w:w="13835" w:type="dxa"/>
          </w:tcPr>
          <w:p w14:paraId="2DFA84A6" w14:textId="77777777" w:rsidR="004059D9" w:rsidRPr="00762F18" w:rsidRDefault="004059D9" w:rsidP="004059D9">
            <w:pPr>
              <w:spacing w:after="0" w:line="240" w:lineRule="auto"/>
              <w:cnfStyle w:val="000000100000" w:firstRow="0" w:lastRow="0" w:firstColumn="0" w:lastColumn="0" w:oddVBand="0" w:evenVBand="0" w:oddHBand="1" w:evenHBand="0" w:firstRowFirstColumn="0" w:firstRowLastColumn="0" w:lastRowFirstColumn="0" w:lastRowLastColumn="0"/>
              <w:rPr>
                <w:rFonts w:ascii="Arial" w:hAnsi="Arial"/>
                <w:sz w:val="16"/>
                <w:szCs w:val="16"/>
                <w:rtl/>
              </w:rPr>
            </w:pPr>
          </w:p>
        </w:tc>
      </w:tr>
      <w:tr w:rsidR="00F64EB6" w:rsidRPr="004C5FA3" w14:paraId="650BAAC9" w14:textId="77777777" w:rsidTr="00D810C3">
        <w:trPr>
          <w:cnfStyle w:val="000000010000" w:firstRow="0" w:lastRow="0" w:firstColumn="0" w:lastColumn="0" w:oddVBand="0" w:evenVBand="0" w:oddHBand="0" w:evenHBand="1" w:firstRowFirstColumn="0" w:firstRowLastColumn="0" w:lastRowFirstColumn="0" w:lastRowLastColumn="0"/>
          <w:cantSplit/>
          <w:trHeight w:val="159"/>
          <w:jc w:val="righ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91E7973" w14:textId="77777777" w:rsidR="00F64EB6" w:rsidRPr="004059D9" w:rsidRDefault="00F64EB6" w:rsidP="00B5592B">
            <w:pPr>
              <w:bidi w:val="0"/>
              <w:spacing w:before="0" w:after="0" w:line="240" w:lineRule="auto"/>
              <w:ind w:left="-57" w:right="-57"/>
              <w:jc w:val="right"/>
              <w:rPr>
                <w:rFonts w:ascii="Arial" w:hAnsi="Arial"/>
              </w:rPr>
            </w:pPr>
          </w:p>
        </w:tc>
        <w:tc>
          <w:tcPr>
            <w:tcW w:w="13835" w:type="dxa"/>
          </w:tcPr>
          <w:p w14:paraId="4125DFE8" w14:textId="006691C5" w:rsidR="00F64EB6" w:rsidRPr="001A267A" w:rsidRDefault="00F64EB6" w:rsidP="004059D9">
            <w:pPr>
              <w:spacing w:after="0" w:line="240" w:lineRule="auto"/>
              <w:cnfStyle w:val="000000010000" w:firstRow="0" w:lastRow="0" w:firstColumn="0" w:lastColumn="0" w:oddVBand="0" w:evenVBand="0" w:oddHBand="0" w:evenHBand="1" w:firstRowFirstColumn="0" w:firstRowLastColumn="0" w:lastRowFirstColumn="0" w:lastRowLastColumn="0"/>
              <w:rPr>
                <w:rStyle w:val="Strong"/>
                <w:b w:val="0"/>
                <w:bCs w:val="0"/>
                <w:sz w:val="16"/>
                <w:szCs w:val="16"/>
              </w:rPr>
            </w:pPr>
            <w:r w:rsidRPr="001A267A">
              <w:rPr>
                <w:rStyle w:val="Strong"/>
                <w:b w:val="0"/>
                <w:bCs w:val="0"/>
                <w:sz w:val="16"/>
                <w:szCs w:val="16"/>
                <w:rtl/>
              </w:rPr>
              <w:t xml:space="preserve">הביאורים המצורפים </w:t>
            </w:r>
            <w:r w:rsidR="00B70484" w:rsidRPr="001A267A">
              <w:rPr>
                <w:rStyle w:val="Strong"/>
                <w:rFonts w:hint="cs"/>
                <w:b w:val="0"/>
                <w:bCs w:val="0"/>
                <w:sz w:val="16"/>
                <w:szCs w:val="16"/>
                <w:rtl/>
              </w:rPr>
              <w:t xml:space="preserve">הם </w:t>
            </w:r>
            <w:r w:rsidRPr="001A267A">
              <w:rPr>
                <w:rStyle w:val="Strong"/>
                <w:b w:val="0"/>
                <w:bCs w:val="0"/>
                <w:sz w:val="16"/>
                <w:szCs w:val="16"/>
                <w:rtl/>
              </w:rPr>
              <w:t xml:space="preserve">חלק בלתי נפרד מהדוחות הכספיים </w:t>
            </w:r>
            <w:r w:rsidR="00B70484" w:rsidRPr="001A267A">
              <w:rPr>
                <w:rStyle w:val="Strong"/>
                <w:rFonts w:hint="cs"/>
                <w:b w:val="0"/>
                <w:bCs w:val="0"/>
                <w:sz w:val="16"/>
                <w:szCs w:val="16"/>
                <w:rtl/>
              </w:rPr>
              <w:t xml:space="preserve">המאוחדים ביניים </w:t>
            </w:r>
            <w:r w:rsidRPr="001A267A">
              <w:rPr>
                <w:rStyle w:val="Strong"/>
                <w:b w:val="0"/>
                <w:bCs w:val="0"/>
                <w:sz w:val="16"/>
                <w:szCs w:val="16"/>
                <w:rtl/>
              </w:rPr>
              <w:t>התמציתיים.</w:t>
            </w:r>
            <w:r w:rsidRPr="001A267A">
              <w:rPr>
                <w:rStyle w:val="Strong"/>
                <w:b w:val="0"/>
                <w:bCs w:val="0"/>
                <w:sz w:val="16"/>
                <w:szCs w:val="16"/>
                <w:rtl/>
              </w:rPr>
              <w:br w:type="page"/>
            </w:r>
          </w:p>
        </w:tc>
      </w:tr>
    </w:tbl>
    <w:p w14:paraId="0BA3C341" w14:textId="77777777" w:rsidR="00F64EB6" w:rsidRPr="004C5FA3" w:rsidRDefault="00F64EB6" w:rsidP="00015C9C">
      <w:pPr>
        <w:rPr>
          <w:rFonts w:ascii="Arial" w:hAnsi="Arial"/>
        </w:rPr>
      </w:pPr>
    </w:p>
    <w:p w14:paraId="24864D1C" w14:textId="77777777" w:rsidR="00F64EB6" w:rsidRPr="004C5FA3" w:rsidRDefault="00F64EB6" w:rsidP="00015C9C">
      <w:pPr>
        <w:rPr>
          <w:rFonts w:ascii="Arial" w:hAnsi="Arial"/>
          <w:rtl/>
        </w:rPr>
        <w:sectPr w:rsidR="00F64EB6" w:rsidRPr="004C5FA3" w:rsidSect="009F69B1">
          <w:headerReference w:type="first" r:id="rId24"/>
          <w:pgSz w:w="16838" w:h="11906" w:orient="landscape" w:code="9"/>
          <w:pgMar w:top="851" w:right="851" w:bottom="851" w:left="851" w:header="850" w:footer="567" w:gutter="0"/>
          <w:cols w:space="708"/>
          <w:bidi/>
          <w:rtlGutter/>
          <w:docGrid w:linePitch="360"/>
        </w:sectPr>
      </w:pPr>
    </w:p>
    <w:p w14:paraId="4F49035D" w14:textId="163B6D3A" w:rsidR="00F64EB6" w:rsidRPr="00350CF2" w:rsidRDefault="00F64EB6" w:rsidP="00237B80">
      <w:pPr>
        <w:pStyle w:val="Heading2"/>
        <w:rPr>
          <w:rtl/>
        </w:rPr>
      </w:pPr>
      <w:bookmarkStart w:id="227" w:name="_Toc6143247"/>
      <w:bookmarkStart w:id="228" w:name="_Toc770159"/>
      <w:bookmarkStart w:id="229" w:name="_Toc1202335"/>
      <w:bookmarkStart w:id="230" w:name="_Toc5792761"/>
      <w:bookmarkStart w:id="231" w:name="_Toc6272666"/>
      <w:bookmarkStart w:id="232" w:name="_Toc6323415"/>
      <w:bookmarkStart w:id="233" w:name="_Toc29832816"/>
      <w:bookmarkStart w:id="234" w:name="_Toc33623515"/>
      <w:bookmarkStart w:id="235" w:name="_Toc33623611"/>
      <w:bookmarkStart w:id="236" w:name="_Toc33623689"/>
      <w:bookmarkStart w:id="237" w:name="_Toc33623817"/>
      <w:bookmarkStart w:id="238" w:name="_Toc35762973"/>
      <w:bookmarkStart w:id="239" w:name="_Toc36376907"/>
      <w:bookmarkStart w:id="240" w:name="_Toc37001458"/>
      <w:bookmarkStart w:id="241" w:name="_Toc37001793"/>
      <w:bookmarkStart w:id="242" w:name="_Toc37001908"/>
      <w:bookmarkStart w:id="243" w:name="_Toc37002003"/>
      <w:bookmarkStart w:id="244" w:name="_Toc37002538"/>
      <w:bookmarkStart w:id="245" w:name="_Toc37165928"/>
      <w:bookmarkStart w:id="246" w:name="_Toc64473960"/>
      <w:bookmarkStart w:id="247" w:name="_Toc64474113"/>
      <w:bookmarkStart w:id="248" w:name="_Toc100245500"/>
      <w:bookmarkStart w:id="249" w:name="_Toc100246509"/>
      <w:bookmarkStart w:id="250" w:name="_Toc100474029"/>
      <w:bookmarkStart w:id="251" w:name="_Toc121747394"/>
      <w:bookmarkStart w:id="252" w:name="_Toc123198328"/>
      <w:bookmarkStart w:id="253" w:name="_Toc154415318"/>
      <w:bookmarkStart w:id="254" w:name="_Toc184569354"/>
      <w:bookmarkStart w:id="255" w:name="_Toc226448096"/>
      <w:bookmarkStart w:id="256" w:name="_Toc226449442"/>
      <w:bookmarkStart w:id="257" w:name="_Toc226450547"/>
      <w:bookmarkStart w:id="258" w:name="_Toc226634673"/>
      <w:r w:rsidRPr="00350CF2">
        <w:rPr>
          <w:rtl/>
        </w:rPr>
        <w:lastRenderedPageBreak/>
        <w:t xml:space="preserve">דוחות מאוחדים </w:t>
      </w:r>
      <w:r w:rsidR="008839A4" w:rsidRPr="008839A4">
        <w:rPr>
          <w:rtl/>
        </w:rPr>
        <w:t xml:space="preserve">ביניים תמציתיים </w:t>
      </w:r>
      <w:r w:rsidRPr="00350CF2">
        <w:rPr>
          <w:rtl/>
        </w:rPr>
        <w:t>על תזרימי המזומנים</w:t>
      </w:r>
      <w:bookmarkEnd w:id="227"/>
      <w:bookmarkEnd w:id="228"/>
      <w:r w:rsidRPr="000518BE">
        <w:rPr>
          <w:vertAlign w:val="superscript"/>
          <w:rtl/>
        </w:rPr>
        <w:footnoteReference w:id="59"/>
      </w:r>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r w:rsidR="001E0EBE" w:rsidRPr="000518BE">
        <w:rPr>
          <w:rFonts w:hint="cs"/>
          <w:vertAlign w:val="superscript"/>
          <w:rtl/>
        </w:rPr>
        <w:t xml:space="preserve"> </w:t>
      </w:r>
      <w:r w:rsidR="001E0EBE" w:rsidRPr="000518BE">
        <w:rPr>
          <w:vertAlign w:val="superscript"/>
          <w:rtl/>
        </w:rPr>
        <w:footnoteReference w:id="60"/>
      </w:r>
      <w:bookmarkEnd w:id="255"/>
      <w:bookmarkEnd w:id="256"/>
      <w:bookmarkEnd w:id="257"/>
      <w:bookmarkEnd w:id="258"/>
    </w:p>
    <w:p w14:paraId="7B0878D1" w14:textId="77777777" w:rsidR="00350CF2" w:rsidRDefault="00350CF2" w:rsidP="008839A4">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2A446A" w:rsidRPr="004C5FA3" w14:paraId="6D8D03F6" w14:textId="77777777" w:rsidTr="008E7C3C">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Align w:val="top"/>
          </w:tcPr>
          <w:p w14:paraId="510C99A2" w14:textId="014D0029" w:rsidR="00F64EB6" w:rsidRPr="00CB31F9" w:rsidRDefault="00F64EB6" w:rsidP="00B5592B">
            <w:pPr>
              <w:widowControl w:val="0"/>
              <w:bidi w:val="0"/>
              <w:spacing w:after="0" w:line="240" w:lineRule="auto"/>
              <w:ind w:left="-57" w:right="-57"/>
              <w:contextualSpacing w:val="0"/>
              <w:jc w:val="right"/>
              <w:rPr>
                <w:rFonts w:ascii="Arial" w:hAnsi="Arial"/>
                <w:b/>
                <w:bCs/>
              </w:rPr>
            </w:pPr>
          </w:p>
        </w:tc>
        <w:tc>
          <w:tcPr>
            <w:tcW w:w="3004" w:type="dxa"/>
          </w:tcPr>
          <w:p w14:paraId="6B6EC832" w14:textId="77777777" w:rsidR="00F64EB6" w:rsidRPr="002A446A" w:rsidRDefault="00F64EB6" w:rsidP="002A446A">
            <w:pPr>
              <w:pStyle w:val="0"/>
              <w:widowControl w:val="0"/>
              <w:ind w:left="0" w:firstLine="0"/>
              <w:cnfStyle w:val="100000000000" w:firstRow="1" w:lastRow="0" w:firstColumn="0" w:lastColumn="0" w:oddVBand="0" w:evenVBand="0" w:oddHBand="0" w:evenHBand="0" w:firstRowFirstColumn="0" w:firstRowLastColumn="0" w:lastRowFirstColumn="0" w:lastRowLastColumn="0"/>
              <w:rPr>
                <w:sz w:val="17"/>
                <w:szCs w:val="17"/>
                <w:rtl/>
              </w:rPr>
            </w:pPr>
          </w:p>
        </w:tc>
        <w:tc>
          <w:tcPr>
            <w:tcW w:w="794" w:type="dxa"/>
          </w:tcPr>
          <w:p w14:paraId="14031908" w14:textId="28996AAE" w:rsidR="00F64EB6" w:rsidRPr="00CE04B5" w:rsidRDefault="00F64EB6" w:rsidP="00CB31F9">
            <w:pPr>
              <w:pStyle w:val="X1underline"/>
              <w:widowControl w:val="0"/>
              <w:pBdr>
                <w:bottom w:val="none" w:sz="0" w:space="0" w:color="auto"/>
              </w:pBdr>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2042" w:type="dxa"/>
            <w:gridSpan w:val="2"/>
          </w:tcPr>
          <w:p w14:paraId="55E40CEA" w14:textId="7F557637" w:rsidR="00F64EB6" w:rsidRPr="002A446A" w:rsidRDefault="00F64EB6" w:rsidP="00530B4F">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2A446A">
              <w:rPr>
                <w:sz w:val="17"/>
                <w:szCs w:val="17"/>
                <w:rtl/>
              </w:rPr>
              <w:t xml:space="preserve">לשישה חודשים </w:t>
            </w:r>
            <w:r w:rsidR="000F09B2">
              <w:rPr>
                <w:sz w:val="17"/>
                <w:szCs w:val="17"/>
                <w:rtl/>
              </w:rPr>
              <w:br/>
            </w:r>
            <w:r w:rsidRPr="002A446A">
              <w:rPr>
                <w:sz w:val="17"/>
                <w:szCs w:val="17"/>
                <w:rtl/>
              </w:rPr>
              <w:t xml:space="preserve">שהסתיימו ביום </w:t>
            </w:r>
            <w:r w:rsidR="000F09B2">
              <w:rPr>
                <w:sz w:val="17"/>
                <w:szCs w:val="17"/>
                <w:rtl/>
              </w:rPr>
              <w:br/>
            </w:r>
            <w:r w:rsidRPr="002A446A">
              <w:rPr>
                <w:sz w:val="17"/>
                <w:szCs w:val="17"/>
                <w:rtl/>
              </w:rPr>
              <w:t>30 ביוני</w:t>
            </w:r>
          </w:p>
        </w:tc>
        <w:tc>
          <w:tcPr>
            <w:tcW w:w="2042" w:type="dxa"/>
            <w:gridSpan w:val="2"/>
          </w:tcPr>
          <w:p w14:paraId="28D05203" w14:textId="2E677261" w:rsidR="00F64EB6" w:rsidRPr="002A446A" w:rsidRDefault="00F64EB6" w:rsidP="00530B4F">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2A446A">
              <w:rPr>
                <w:sz w:val="17"/>
                <w:szCs w:val="17"/>
                <w:rtl/>
              </w:rPr>
              <w:t xml:space="preserve">לשלושה חודשים </w:t>
            </w:r>
            <w:r w:rsidR="000F09B2">
              <w:rPr>
                <w:sz w:val="17"/>
                <w:szCs w:val="17"/>
                <w:rtl/>
              </w:rPr>
              <w:br/>
            </w:r>
            <w:r w:rsidRPr="002A446A">
              <w:rPr>
                <w:sz w:val="17"/>
                <w:szCs w:val="17"/>
                <w:rtl/>
              </w:rPr>
              <w:t xml:space="preserve">שהסתיימו ביום </w:t>
            </w:r>
            <w:r w:rsidR="000F09B2">
              <w:rPr>
                <w:sz w:val="17"/>
                <w:szCs w:val="17"/>
                <w:rtl/>
              </w:rPr>
              <w:br/>
            </w:r>
            <w:r w:rsidRPr="002A446A">
              <w:rPr>
                <w:sz w:val="17"/>
                <w:szCs w:val="17"/>
                <w:rtl/>
              </w:rPr>
              <w:t>30 ביוני</w:t>
            </w:r>
          </w:p>
        </w:tc>
        <w:tc>
          <w:tcPr>
            <w:tcW w:w="1021" w:type="dxa"/>
          </w:tcPr>
          <w:p w14:paraId="5AE7113C" w14:textId="6D7A8C6C" w:rsidR="00F64EB6" w:rsidRPr="002A446A" w:rsidRDefault="00F64EB6" w:rsidP="000F09B2">
            <w:pPr>
              <w:pStyle w:val="X1underline"/>
              <w:widowControl w:val="0"/>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2A446A">
              <w:rPr>
                <w:sz w:val="17"/>
                <w:szCs w:val="17"/>
                <w:rtl/>
              </w:rPr>
              <w:t xml:space="preserve">לשנה שהסתיימה ביום </w:t>
            </w:r>
            <w:r w:rsidR="00530B4F">
              <w:rPr>
                <w:sz w:val="17"/>
                <w:szCs w:val="17"/>
                <w:rtl/>
              </w:rPr>
              <w:br/>
            </w:r>
            <w:r w:rsidRPr="002A446A">
              <w:rPr>
                <w:sz w:val="17"/>
                <w:szCs w:val="17"/>
                <w:rtl/>
              </w:rPr>
              <w:t>31 בדצמבר</w:t>
            </w:r>
          </w:p>
        </w:tc>
      </w:tr>
      <w:tr w:rsidR="002A446A" w:rsidRPr="004C5FA3" w14:paraId="6DF49426"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5DDD40D" w14:textId="77777777" w:rsidR="00F64EB6" w:rsidRPr="00CB31F9" w:rsidRDefault="00F64EB6" w:rsidP="00B5592B">
            <w:pPr>
              <w:widowControl w:val="0"/>
              <w:bidi w:val="0"/>
              <w:spacing w:after="0" w:line="240" w:lineRule="auto"/>
              <w:ind w:left="-57" w:right="-57"/>
              <w:contextualSpacing w:val="0"/>
              <w:jc w:val="right"/>
              <w:rPr>
                <w:rFonts w:ascii="Arial" w:hAnsi="Arial"/>
              </w:rPr>
            </w:pPr>
          </w:p>
        </w:tc>
        <w:tc>
          <w:tcPr>
            <w:tcW w:w="3004" w:type="dxa"/>
          </w:tcPr>
          <w:p w14:paraId="3A1CCEEA" w14:textId="77777777" w:rsidR="00F64EB6" w:rsidRPr="002A446A" w:rsidRDefault="00F64EB6" w:rsidP="002A446A">
            <w:pPr>
              <w:pStyle w:val="0"/>
              <w:widowControl w:val="0"/>
              <w:ind w:left="0" w:firstLine="0"/>
              <w:cnfStyle w:val="000000000000" w:firstRow="0" w:lastRow="0" w:firstColumn="0" w:lastColumn="0" w:oddVBand="0" w:evenVBand="0" w:oddHBand="0" w:evenHBand="0" w:firstRowFirstColumn="0" w:firstRowLastColumn="0" w:lastRowFirstColumn="0" w:lastRowLastColumn="0"/>
              <w:rPr>
                <w:sz w:val="17"/>
                <w:szCs w:val="17"/>
                <w:rtl/>
              </w:rPr>
            </w:pPr>
          </w:p>
        </w:tc>
        <w:tc>
          <w:tcPr>
            <w:tcW w:w="794" w:type="dxa"/>
          </w:tcPr>
          <w:p w14:paraId="7E3AB8D3" w14:textId="77777777" w:rsidR="00F64EB6" w:rsidRPr="002A446A" w:rsidRDefault="00F64EB6" w:rsidP="00CB31F9">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DD18458" w14:textId="74BB399A" w:rsidR="00F64EB6" w:rsidRPr="004D24BE" w:rsidRDefault="006E05C7" w:rsidP="00530B4F">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lang w:val="en-US"/>
              </w:rPr>
            </w:pPr>
            <w:r w:rsidRPr="004D24BE">
              <w:rPr>
                <w:b/>
                <w:bCs/>
                <w:sz w:val="17"/>
                <w:szCs w:val="17"/>
              </w:rPr>
              <w:fldChar w:fldCharType="begin" w:fldLock="1"/>
            </w:r>
            <w:r w:rsidRPr="004D24BE">
              <w:rPr>
                <w:b/>
                <w:bCs/>
                <w:sz w:val="17"/>
                <w:szCs w:val="17"/>
              </w:rPr>
              <w:instrText xml:space="preserve"> DOCPROPERTY  CY  \* MERGEFORMAT </w:instrText>
            </w:r>
            <w:r w:rsidRPr="004D24BE">
              <w:rPr>
                <w:b/>
                <w:bCs/>
                <w:sz w:val="17"/>
                <w:szCs w:val="17"/>
              </w:rPr>
              <w:fldChar w:fldCharType="separate"/>
            </w:r>
            <w:r w:rsidR="00D3002D">
              <w:rPr>
                <w:b/>
                <w:bCs/>
                <w:sz w:val="17"/>
                <w:szCs w:val="17"/>
              </w:rPr>
              <w:t>2026</w:t>
            </w:r>
            <w:r w:rsidRPr="004D24BE">
              <w:rPr>
                <w:b/>
                <w:bCs/>
                <w:sz w:val="17"/>
                <w:szCs w:val="17"/>
              </w:rPr>
              <w:fldChar w:fldCharType="end"/>
            </w:r>
          </w:p>
        </w:tc>
        <w:tc>
          <w:tcPr>
            <w:tcW w:w="1021" w:type="dxa"/>
          </w:tcPr>
          <w:p w14:paraId="59CEEA07" w14:textId="36AE05D6" w:rsidR="00F64EB6" w:rsidRPr="004D24BE" w:rsidRDefault="006E05C7" w:rsidP="00530B4F">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4D24BE">
              <w:rPr>
                <w:b/>
                <w:bCs/>
                <w:sz w:val="17"/>
                <w:szCs w:val="17"/>
              </w:rPr>
              <w:fldChar w:fldCharType="begin" w:fldLock="1"/>
            </w:r>
            <w:r w:rsidRPr="004D24BE">
              <w:rPr>
                <w:b/>
                <w:bCs/>
                <w:sz w:val="17"/>
                <w:szCs w:val="17"/>
              </w:rPr>
              <w:instrText xml:space="preserve"> DOCPROPERTY  PY  \* MERGEFORMAT </w:instrText>
            </w:r>
            <w:r w:rsidRPr="004D24BE">
              <w:rPr>
                <w:b/>
                <w:bCs/>
                <w:sz w:val="17"/>
                <w:szCs w:val="17"/>
              </w:rPr>
              <w:fldChar w:fldCharType="separate"/>
            </w:r>
            <w:r w:rsidR="00D3002D">
              <w:rPr>
                <w:b/>
                <w:bCs/>
                <w:sz w:val="17"/>
                <w:szCs w:val="17"/>
              </w:rPr>
              <w:t>2025</w:t>
            </w:r>
            <w:r w:rsidRPr="004D24BE">
              <w:rPr>
                <w:b/>
                <w:bCs/>
                <w:sz w:val="17"/>
                <w:szCs w:val="17"/>
              </w:rPr>
              <w:fldChar w:fldCharType="end"/>
            </w:r>
          </w:p>
        </w:tc>
        <w:tc>
          <w:tcPr>
            <w:tcW w:w="1021" w:type="dxa"/>
          </w:tcPr>
          <w:p w14:paraId="71F4E203" w14:textId="450EBB50" w:rsidR="00F64EB6" w:rsidRPr="004D24BE" w:rsidRDefault="006E05C7" w:rsidP="00530B4F">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4D24BE">
              <w:rPr>
                <w:b/>
                <w:bCs/>
                <w:sz w:val="17"/>
                <w:szCs w:val="17"/>
              </w:rPr>
              <w:fldChar w:fldCharType="begin" w:fldLock="1"/>
            </w:r>
            <w:r w:rsidRPr="004D24BE">
              <w:rPr>
                <w:b/>
                <w:bCs/>
                <w:sz w:val="17"/>
                <w:szCs w:val="17"/>
              </w:rPr>
              <w:instrText xml:space="preserve"> DOCPROPERTY  CY  \* MERGEFORMAT </w:instrText>
            </w:r>
            <w:r w:rsidRPr="004D24BE">
              <w:rPr>
                <w:b/>
                <w:bCs/>
                <w:sz w:val="17"/>
                <w:szCs w:val="17"/>
              </w:rPr>
              <w:fldChar w:fldCharType="separate"/>
            </w:r>
            <w:r w:rsidR="00D3002D">
              <w:rPr>
                <w:b/>
                <w:bCs/>
                <w:sz w:val="17"/>
                <w:szCs w:val="17"/>
              </w:rPr>
              <w:t>2026</w:t>
            </w:r>
            <w:r w:rsidRPr="004D24BE">
              <w:rPr>
                <w:b/>
                <w:bCs/>
                <w:sz w:val="17"/>
                <w:szCs w:val="17"/>
              </w:rPr>
              <w:fldChar w:fldCharType="end"/>
            </w:r>
          </w:p>
        </w:tc>
        <w:tc>
          <w:tcPr>
            <w:tcW w:w="1021" w:type="dxa"/>
          </w:tcPr>
          <w:p w14:paraId="5A8F7444" w14:textId="434DC16C" w:rsidR="00F64EB6" w:rsidRPr="004D24BE" w:rsidRDefault="006E05C7" w:rsidP="00530B4F">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4D24BE">
              <w:rPr>
                <w:b/>
                <w:bCs/>
                <w:sz w:val="17"/>
                <w:szCs w:val="17"/>
              </w:rPr>
              <w:fldChar w:fldCharType="begin" w:fldLock="1"/>
            </w:r>
            <w:r w:rsidRPr="004D24BE">
              <w:rPr>
                <w:b/>
                <w:bCs/>
                <w:sz w:val="17"/>
                <w:szCs w:val="17"/>
              </w:rPr>
              <w:instrText xml:space="preserve"> DOCPROPERTY  PY  \* MERGEFORMAT </w:instrText>
            </w:r>
            <w:r w:rsidRPr="004D24BE">
              <w:rPr>
                <w:b/>
                <w:bCs/>
                <w:sz w:val="17"/>
                <w:szCs w:val="17"/>
              </w:rPr>
              <w:fldChar w:fldCharType="separate"/>
            </w:r>
            <w:r w:rsidR="00D3002D">
              <w:rPr>
                <w:b/>
                <w:bCs/>
                <w:sz w:val="17"/>
                <w:szCs w:val="17"/>
              </w:rPr>
              <w:t>2025</w:t>
            </w:r>
            <w:r w:rsidRPr="004D24BE">
              <w:rPr>
                <w:b/>
                <w:bCs/>
                <w:sz w:val="17"/>
                <w:szCs w:val="17"/>
              </w:rPr>
              <w:fldChar w:fldCharType="end"/>
            </w:r>
          </w:p>
        </w:tc>
        <w:tc>
          <w:tcPr>
            <w:tcW w:w="1021" w:type="dxa"/>
          </w:tcPr>
          <w:p w14:paraId="4C6C3330" w14:textId="030E11FC" w:rsidR="00F64EB6" w:rsidRPr="004D24BE" w:rsidRDefault="006E05C7" w:rsidP="00530B4F">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4D24BE">
              <w:rPr>
                <w:b/>
                <w:bCs/>
                <w:sz w:val="17"/>
                <w:szCs w:val="17"/>
              </w:rPr>
              <w:fldChar w:fldCharType="begin" w:fldLock="1"/>
            </w:r>
            <w:r w:rsidRPr="004D24BE">
              <w:rPr>
                <w:b/>
                <w:bCs/>
                <w:sz w:val="17"/>
                <w:szCs w:val="17"/>
              </w:rPr>
              <w:instrText xml:space="preserve"> DOCPROPERTY  PY  \* MERGEFORMAT </w:instrText>
            </w:r>
            <w:r w:rsidRPr="004D24BE">
              <w:rPr>
                <w:b/>
                <w:bCs/>
                <w:sz w:val="17"/>
                <w:szCs w:val="17"/>
              </w:rPr>
              <w:fldChar w:fldCharType="separate"/>
            </w:r>
            <w:r w:rsidR="00D3002D">
              <w:rPr>
                <w:b/>
                <w:bCs/>
                <w:sz w:val="17"/>
                <w:szCs w:val="17"/>
              </w:rPr>
              <w:t>2025</w:t>
            </w:r>
            <w:r w:rsidRPr="004D24BE">
              <w:rPr>
                <w:b/>
                <w:bCs/>
                <w:sz w:val="17"/>
                <w:szCs w:val="17"/>
              </w:rPr>
              <w:fldChar w:fldCharType="end"/>
            </w:r>
          </w:p>
        </w:tc>
      </w:tr>
      <w:tr w:rsidR="004D24BE" w:rsidRPr="004C5FA3" w14:paraId="4CBE5D9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AE45C3B" w14:textId="77777777" w:rsidR="00F64EB6" w:rsidRPr="00CB31F9" w:rsidRDefault="00F64EB6" w:rsidP="00B5592B">
            <w:pPr>
              <w:widowControl w:val="0"/>
              <w:bidi w:val="0"/>
              <w:spacing w:after="0" w:line="240" w:lineRule="auto"/>
              <w:ind w:left="-57" w:right="-57"/>
              <w:contextualSpacing w:val="0"/>
              <w:jc w:val="right"/>
              <w:rPr>
                <w:rFonts w:ascii="Arial" w:hAnsi="Arial"/>
              </w:rPr>
            </w:pPr>
          </w:p>
        </w:tc>
        <w:tc>
          <w:tcPr>
            <w:tcW w:w="3004" w:type="dxa"/>
          </w:tcPr>
          <w:p w14:paraId="05B328F7" w14:textId="77777777" w:rsidR="00F64EB6" w:rsidRPr="002A446A" w:rsidRDefault="00F64EB6" w:rsidP="002A446A">
            <w:pPr>
              <w:pStyle w:val="0"/>
              <w:widowControl w:val="0"/>
              <w:ind w:left="0" w:firstLine="0"/>
              <w:cnfStyle w:val="000000000000" w:firstRow="0" w:lastRow="0" w:firstColumn="0" w:lastColumn="0" w:oddVBand="0" w:evenVBand="0" w:oddHBand="0" w:evenHBand="0" w:firstRowFirstColumn="0" w:firstRowLastColumn="0" w:lastRowFirstColumn="0" w:lastRowLastColumn="0"/>
              <w:rPr>
                <w:sz w:val="17"/>
                <w:szCs w:val="17"/>
                <w:rtl/>
              </w:rPr>
            </w:pPr>
          </w:p>
        </w:tc>
        <w:tc>
          <w:tcPr>
            <w:tcW w:w="794" w:type="dxa"/>
          </w:tcPr>
          <w:p w14:paraId="453743ED" w14:textId="77777777" w:rsidR="00F64EB6" w:rsidRPr="002A446A" w:rsidRDefault="00F64EB6" w:rsidP="00CB31F9">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5105" w:type="dxa"/>
            <w:gridSpan w:val="5"/>
          </w:tcPr>
          <w:p w14:paraId="7435BDC6" w14:textId="77777777" w:rsidR="00F64EB6" w:rsidRPr="004D24BE" w:rsidRDefault="00F64EB6" w:rsidP="00530B4F">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4D24BE">
              <w:rPr>
                <w:b/>
                <w:bCs/>
                <w:sz w:val="17"/>
                <w:szCs w:val="17"/>
                <w:rtl/>
              </w:rPr>
              <w:t>אלפי ש"ח</w:t>
            </w:r>
          </w:p>
        </w:tc>
      </w:tr>
      <w:tr w:rsidR="008E7C3C" w:rsidRPr="004C5FA3" w14:paraId="64AE33E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E199C69"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77923C36" w14:textId="77777777" w:rsidR="008E7C3C" w:rsidRPr="002A446A" w:rsidRDefault="008E7C3C" w:rsidP="008E7C3C">
            <w:pPr>
              <w:pStyle w:val="0"/>
              <w:widowControl w:val="0"/>
              <w:ind w:left="0" w:firstLine="0"/>
              <w:cnfStyle w:val="000000000000" w:firstRow="0" w:lastRow="0" w:firstColumn="0" w:lastColumn="0" w:oddVBand="0" w:evenVBand="0" w:oddHBand="0" w:evenHBand="0" w:firstRowFirstColumn="0" w:firstRowLastColumn="0" w:lastRowFirstColumn="0" w:lastRowLastColumn="0"/>
              <w:rPr>
                <w:sz w:val="17"/>
                <w:szCs w:val="17"/>
                <w:rtl/>
              </w:rPr>
            </w:pPr>
          </w:p>
        </w:tc>
        <w:tc>
          <w:tcPr>
            <w:tcW w:w="794" w:type="dxa"/>
          </w:tcPr>
          <w:p w14:paraId="401CDC2D" w14:textId="38740B31" w:rsidR="008E7C3C" w:rsidRPr="00CB31F9" w:rsidRDefault="008E7C3C" w:rsidP="00CB31F9">
            <w:pPr>
              <w:pStyle w:val="X1underline"/>
              <w:widowControl w:val="0"/>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r w:rsidRPr="00CB31F9">
              <w:rPr>
                <w:b/>
                <w:bCs/>
                <w:sz w:val="17"/>
                <w:szCs w:val="17"/>
                <w:rtl/>
              </w:rPr>
              <w:t>ביאור</w:t>
            </w:r>
            <w:r w:rsidRPr="000518BE">
              <w:rPr>
                <w:rStyle w:val="FootnoteReference"/>
                <w:b/>
                <w:bCs/>
                <w:sz w:val="17"/>
                <w:szCs w:val="17"/>
                <w:rtl/>
              </w:rPr>
              <w:footnoteReference w:id="61"/>
            </w:r>
          </w:p>
        </w:tc>
        <w:tc>
          <w:tcPr>
            <w:tcW w:w="4084" w:type="dxa"/>
            <w:gridSpan w:val="4"/>
          </w:tcPr>
          <w:p w14:paraId="2E378E3A" w14:textId="77777777" w:rsidR="008E7C3C" w:rsidRPr="004D24BE"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4D24BE">
              <w:rPr>
                <w:b/>
                <w:bCs/>
                <w:sz w:val="17"/>
                <w:szCs w:val="17"/>
                <w:rtl/>
              </w:rPr>
              <w:t>בלתי מבוקר</w:t>
            </w:r>
          </w:p>
        </w:tc>
        <w:tc>
          <w:tcPr>
            <w:tcW w:w="1021" w:type="dxa"/>
          </w:tcPr>
          <w:p w14:paraId="245825C8" w14:textId="77777777" w:rsidR="008E7C3C" w:rsidRPr="004D24BE"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sz w:val="17"/>
                <w:szCs w:val="17"/>
                <w:rtl/>
              </w:rPr>
            </w:pPr>
          </w:p>
        </w:tc>
      </w:tr>
      <w:tr w:rsidR="008E7C3C" w:rsidRPr="004C5FA3" w14:paraId="79678EE0"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A0A4BB6"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48074555" w14:textId="7556ADD1" w:rsidR="008E7C3C" w:rsidRPr="002A446A" w:rsidRDefault="008E7C3C" w:rsidP="008E7C3C">
            <w:pPr>
              <w:pStyle w:val="0-B0"/>
              <w:widowControl w:val="0"/>
              <w:ind w:left="0" w:firstLine="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 xml:space="preserve">תזרימי מזומנים מפעילות </w:t>
            </w:r>
            <w:r w:rsidRPr="006C4F20">
              <w:rPr>
                <w:sz w:val="17"/>
                <w:szCs w:val="17"/>
                <w:rtl/>
              </w:rPr>
              <w:t>שוטפת</w:t>
            </w:r>
            <w:r w:rsidRPr="000518BE">
              <w:rPr>
                <w:rStyle w:val="FootnoteReference"/>
                <w:sz w:val="17"/>
                <w:szCs w:val="17"/>
                <w:rtl/>
              </w:rPr>
              <w:footnoteReference w:id="62"/>
            </w:r>
            <w:r w:rsidR="00180599" w:rsidRPr="000518BE">
              <w:rPr>
                <w:rFonts w:hint="cs"/>
                <w:sz w:val="17"/>
                <w:szCs w:val="17"/>
                <w:vertAlign w:val="superscript"/>
                <w:rtl/>
              </w:rPr>
              <w:t xml:space="preserve"> </w:t>
            </w:r>
            <w:bookmarkStart w:id="259" w:name="_Ref222733939"/>
            <w:r w:rsidRPr="000518BE">
              <w:rPr>
                <w:rStyle w:val="FootnoteReference"/>
                <w:sz w:val="17"/>
                <w:szCs w:val="17"/>
                <w:rtl/>
              </w:rPr>
              <w:footnoteReference w:id="63"/>
            </w:r>
            <w:bookmarkEnd w:id="259"/>
            <w:r w:rsidRPr="000518BE">
              <w:rPr>
                <w:sz w:val="17"/>
                <w:szCs w:val="17"/>
                <w:vertAlign w:val="superscript"/>
                <w:rtl/>
              </w:rPr>
              <w:t xml:space="preserve"> </w:t>
            </w:r>
            <w:bookmarkStart w:id="260" w:name="_Ref60733882"/>
            <w:r w:rsidRPr="000518BE">
              <w:rPr>
                <w:rStyle w:val="FootnoteReference"/>
                <w:sz w:val="17"/>
                <w:szCs w:val="17"/>
                <w:rtl/>
              </w:rPr>
              <w:footnoteReference w:id="64"/>
            </w:r>
            <w:bookmarkEnd w:id="260"/>
          </w:p>
        </w:tc>
        <w:tc>
          <w:tcPr>
            <w:tcW w:w="794" w:type="dxa"/>
          </w:tcPr>
          <w:p w14:paraId="59FB9AE7"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47285A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87D590A"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BCDAF8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CD367D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542A95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5E288D12"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4E11586"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1A0369C2" w14:textId="19572BF4" w:rsidR="008E7C3C" w:rsidRPr="002A446A" w:rsidRDefault="008E7C3C" w:rsidP="008E7C3C">
            <w:pPr>
              <w:pStyle w:val="0"/>
              <w:widowControl w:val="0"/>
              <w:ind w:left="113" w:hanging="113"/>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רווח (הפסד) לתקופה</w:t>
            </w:r>
            <w:r w:rsidRPr="002A446A">
              <w:rPr>
                <w:rStyle w:val="FootnoteReference"/>
                <w:sz w:val="17"/>
                <w:szCs w:val="17"/>
                <w:rtl/>
              </w:rPr>
              <w:footnoteReference w:id="65"/>
            </w:r>
          </w:p>
        </w:tc>
        <w:tc>
          <w:tcPr>
            <w:tcW w:w="794" w:type="dxa"/>
          </w:tcPr>
          <w:p w14:paraId="0FFCF42C"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62FF46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8C00B0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A72FB4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81FC64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06CE6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2289482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4B8D4F6"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51CED102" w14:textId="1FC04533" w:rsidR="008E7C3C" w:rsidRPr="00180599" w:rsidRDefault="008E7C3C" w:rsidP="008E7C3C">
            <w:pPr>
              <w:pStyle w:val="0"/>
              <w:widowControl w:val="0"/>
              <w:ind w:left="113" w:hanging="113"/>
              <w:cnfStyle w:val="000000000000" w:firstRow="0" w:lastRow="0" w:firstColumn="0" w:lastColumn="0" w:oddVBand="0" w:evenVBand="0" w:oddHBand="0" w:evenHBand="0" w:firstRowFirstColumn="0" w:firstRowLastColumn="0" w:lastRowFirstColumn="0" w:lastRowLastColumn="0"/>
              <w:rPr>
                <w:sz w:val="17"/>
                <w:szCs w:val="17"/>
                <w:rtl/>
              </w:rPr>
            </w:pPr>
            <w:r w:rsidRPr="00180599">
              <w:rPr>
                <w:sz w:val="17"/>
                <w:szCs w:val="17"/>
                <w:rtl/>
              </w:rPr>
              <w:t>התאמות בגין:</w:t>
            </w:r>
            <w:r w:rsidRPr="00180599">
              <w:rPr>
                <w:highlight w:val="yellow"/>
                <w:rtl/>
              </w:rPr>
              <w:t xml:space="preserve"> </w:t>
            </w:r>
          </w:p>
        </w:tc>
        <w:tc>
          <w:tcPr>
            <w:tcW w:w="794" w:type="dxa"/>
          </w:tcPr>
          <w:p w14:paraId="06352C4C"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0F108A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9E676A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962485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A7E3EF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8438D1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635BE0EB"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7A21055"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6F5952A2" w14:textId="25C81353"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חלק החברה בהפסדי (ברווחי) חברות המ</w:t>
            </w:r>
            <w:r w:rsidRPr="008F06CB">
              <w:rPr>
                <w:sz w:val="17"/>
                <w:szCs w:val="17"/>
                <w:rtl/>
              </w:rPr>
              <w:t>טופלות לפי שיטת השווי המאזני</w:t>
            </w:r>
          </w:p>
        </w:tc>
        <w:tc>
          <w:tcPr>
            <w:tcW w:w="794" w:type="dxa"/>
          </w:tcPr>
          <w:p w14:paraId="50C4152D"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D6D30C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0F5C69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FD08FC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F29C2D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024158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248A6198"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6D08CA2"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19B006F5" w14:textId="43346B44"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 xml:space="preserve">פחת </w:t>
            </w:r>
            <w:r w:rsidR="008F06CB">
              <w:rPr>
                <w:rFonts w:hint="cs"/>
                <w:sz w:val="17"/>
                <w:szCs w:val="17"/>
                <w:rtl/>
              </w:rPr>
              <w:t>והפחת</w:t>
            </w:r>
            <w:r w:rsidR="003A6ECF">
              <w:rPr>
                <w:rFonts w:hint="cs"/>
                <w:sz w:val="17"/>
                <w:szCs w:val="17"/>
                <w:rtl/>
              </w:rPr>
              <w:t>ות</w:t>
            </w:r>
          </w:p>
        </w:tc>
        <w:tc>
          <w:tcPr>
            <w:tcW w:w="794" w:type="dxa"/>
          </w:tcPr>
          <w:p w14:paraId="1107B242"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F4E4BD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9C15ED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A6013D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2E58EE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BA8C49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24D240C3"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BCED969"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79777F23"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roofErr w:type="spellStart"/>
            <w:r w:rsidRPr="002A446A">
              <w:rPr>
                <w:sz w:val="17"/>
                <w:szCs w:val="17"/>
                <w:rtl/>
              </w:rPr>
              <w:t>מסים</w:t>
            </w:r>
            <w:proofErr w:type="spellEnd"/>
            <w:r w:rsidRPr="002A446A">
              <w:rPr>
                <w:sz w:val="17"/>
                <w:szCs w:val="17"/>
                <w:rtl/>
              </w:rPr>
              <w:t xml:space="preserve"> על ההכנסה ברווח או הפסד </w:t>
            </w:r>
          </w:p>
        </w:tc>
        <w:tc>
          <w:tcPr>
            <w:tcW w:w="794" w:type="dxa"/>
          </w:tcPr>
          <w:p w14:paraId="7855546D"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C94DD6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5FE590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9A9A28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BCCF82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15995B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19A2CD40"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10B4F29"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19E894F7"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הפסד (רווח) ממימוש רכוש קבוע</w:t>
            </w:r>
          </w:p>
        </w:tc>
        <w:tc>
          <w:tcPr>
            <w:tcW w:w="794" w:type="dxa"/>
          </w:tcPr>
          <w:p w14:paraId="0AA77CA2"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650F7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E0F466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B0CFF7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CB2340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B83C82A"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463454B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5A8C980"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0746DE4A"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הפסד (רווח) ממימוש נדל"ן להשקעה</w:t>
            </w:r>
          </w:p>
        </w:tc>
        <w:tc>
          <w:tcPr>
            <w:tcW w:w="794" w:type="dxa"/>
          </w:tcPr>
          <w:p w14:paraId="44CA657E"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3A47DD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87CB6F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383DFF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535116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FE8849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D727672"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0A32761"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6E2A9CD6"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ירידת (ביטול ירידת) ערך של רכוש קבוע</w:t>
            </w:r>
          </w:p>
        </w:tc>
        <w:tc>
          <w:tcPr>
            <w:tcW w:w="794" w:type="dxa"/>
          </w:tcPr>
          <w:p w14:paraId="73CFAD75"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13E5B1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03A39E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4CB5E7B"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8F46FA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46BFA6A"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CF961BA"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B36C742"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2F8712A2"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ירידת (ביטול ירידת) ערך של נכסי זכות שימוש</w:t>
            </w:r>
          </w:p>
        </w:tc>
        <w:tc>
          <w:tcPr>
            <w:tcW w:w="794" w:type="dxa"/>
          </w:tcPr>
          <w:p w14:paraId="6BE29ACE"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F59B56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F908E2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7AB2DE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D0C39A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90B990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2A82283E"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626F669"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5FC7EBD1"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ירידת (עליית) ערך שווי הוגן נדל"ן להשקעה</w:t>
            </w:r>
          </w:p>
        </w:tc>
        <w:tc>
          <w:tcPr>
            <w:tcW w:w="794" w:type="dxa"/>
          </w:tcPr>
          <w:p w14:paraId="13AE8A51"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9FD13A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CE7B96B"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0C1303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E6368A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6B28AC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28D5EE2"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1961D47"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76EDD16E" w14:textId="287CD9C9"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ירידת (עליית) ערך שווי הוגן של נכסים ביולוגיים</w:t>
            </w:r>
            <w:r w:rsidRPr="002A446A">
              <w:rPr>
                <w:rStyle w:val="FootnoteReference"/>
                <w:sz w:val="17"/>
                <w:szCs w:val="17"/>
                <w:rtl/>
              </w:rPr>
              <w:footnoteReference w:id="66"/>
            </w:r>
          </w:p>
        </w:tc>
        <w:tc>
          <w:tcPr>
            <w:tcW w:w="794" w:type="dxa"/>
          </w:tcPr>
          <w:p w14:paraId="1C886259"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731B93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99C28E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6D94A2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8FDC0A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9D3EF3A"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026CC6B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E4E9E59"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091DB5A5"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ירידת (ביטול ירידת) ערך של נכסים בלתי מוחשיים</w:t>
            </w:r>
          </w:p>
        </w:tc>
        <w:tc>
          <w:tcPr>
            <w:tcW w:w="794" w:type="dxa"/>
          </w:tcPr>
          <w:p w14:paraId="53CE3157"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847AB8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08B1F9F"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448F39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DB6107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CA1B36B"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17E7905A"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2105930"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683A3FD5" w14:textId="35E71E80"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הפסד (רווח) מרכישת חברות שאוחדו לראשונה</w:t>
            </w:r>
          </w:p>
        </w:tc>
        <w:tc>
          <w:tcPr>
            <w:tcW w:w="794" w:type="dxa"/>
          </w:tcPr>
          <w:p w14:paraId="1DAFC478" w14:textId="6EE49709"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Pr>
            </w:pPr>
            <w:r w:rsidRPr="002A446A">
              <w:rPr>
                <w:rFonts w:ascii="Arial" w:hAnsi="Arial"/>
                <w:sz w:val="17"/>
                <w:szCs w:val="17"/>
              </w:rPr>
              <w:fldChar w:fldCharType="begin" w:fldLock="1"/>
            </w:r>
            <w:r w:rsidRPr="002A446A">
              <w:rPr>
                <w:rFonts w:ascii="Arial" w:hAnsi="Arial"/>
                <w:sz w:val="17"/>
                <w:szCs w:val="17"/>
                <w:rtl/>
              </w:rPr>
              <w:instrText xml:space="preserve"> </w:instrText>
            </w:r>
            <w:r w:rsidRPr="002A446A">
              <w:rPr>
                <w:rFonts w:ascii="Arial" w:hAnsi="Arial"/>
                <w:sz w:val="17"/>
                <w:szCs w:val="17"/>
              </w:rPr>
              <w:instrText xml:space="preserve">REF _Ref6333708 \n \h  \* MERGEFORMAT </w:instrText>
            </w:r>
            <w:r w:rsidRPr="002A446A">
              <w:rPr>
                <w:rFonts w:ascii="Arial" w:hAnsi="Arial"/>
                <w:sz w:val="17"/>
                <w:szCs w:val="17"/>
              </w:rPr>
            </w:r>
            <w:r w:rsidRPr="002A446A">
              <w:rPr>
                <w:rFonts w:ascii="Arial" w:hAnsi="Arial"/>
                <w:sz w:val="17"/>
                <w:szCs w:val="17"/>
              </w:rPr>
              <w:fldChar w:fldCharType="separate"/>
            </w:r>
            <w:r w:rsidR="00D3002D">
              <w:rPr>
                <w:rFonts w:ascii="Arial" w:hAnsi="Arial"/>
                <w:sz w:val="17"/>
                <w:szCs w:val="17"/>
                <w:cs/>
              </w:rPr>
              <w:t>‎</w:t>
            </w:r>
            <w:r w:rsidRPr="002A446A">
              <w:rPr>
                <w:rFonts w:ascii="Arial" w:hAnsi="Arial"/>
                <w:sz w:val="17"/>
                <w:szCs w:val="17"/>
              </w:rPr>
              <w:fldChar w:fldCharType="end"/>
            </w:r>
            <w:r w:rsidR="00A73860">
              <w:rPr>
                <w:rFonts w:ascii="Arial" w:hAnsi="Arial"/>
                <w:sz w:val="17"/>
                <w:szCs w:val="17"/>
              </w:rPr>
              <w:fldChar w:fldCharType="begin" w:fldLock="1"/>
            </w:r>
            <w:r w:rsidR="00A73860">
              <w:rPr>
                <w:rFonts w:ascii="Arial" w:hAnsi="Arial"/>
                <w:sz w:val="17"/>
                <w:szCs w:val="17"/>
              </w:rPr>
              <w:instrText xml:space="preserve"> REF _Ref226639843 \n \h  \* MERGEFORMAT </w:instrText>
            </w:r>
            <w:r w:rsidR="00A73860">
              <w:rPr>
                <w:rFonts w:ascii="Arial" w:hAnsi="Arial"/>
                <w:sz w:val="17"/>
                <w:szCs w:val="17"/>
              </w:rPr>
            </w:r>
            <w:r w:rsidR="00A73860">
              <w:rPr>
                <w:rFonts w:ascii="Arial" w:hAnsi="Arial"/>
                <w:sz w:val="17"/>
                <w:szCs w:val="17"/>
              </w:rPr>
              <w:fldChar w:fldCharType="separate"/>
            </w:r>
            <w:r w:rsidR="00A73860">
              <w:rPr>
                <w:rFonts w:ascii="Arial" w:hAnsi="Arial"/>
                <w:sz w:val="17"/>
                <w:szCs w:val="17"/>
                <w:cs/>
              </w:rPr>
              <w:t>‎</w:t>
            </w:r>
            <w:r w:rsidR="00A73860" w:rsidRPr="00FA0176">
              <w:rPr>
                <w:rFonts w:ascii="Arial" w:hAnsi="Arial"/>
                <w:sz w:val="17"/>
                <w:szCs w:val="17"/>
              </w:rPr>
              <w:t>8</w:t>
            </w:r>
            <w:r w:rsidR="00A73860">
              <w:rPr>
                <w:rFonts w:ascii="Arial" w:hAnsi="Arial"/>
                <w:sz w:val="17"/>
                <w:szCs w:val="17"/>
              </w:rPr>
              <w:fldChar w:fldCharType="end"/>
            </w:r>
          </w:p>
        </w:tc>
        <w:tc>
          <w:tcPr>
            <w:tcW w:w="1021" w:type="dxa"/>
          </w:tcPr>
          <w:p w14:paraId="7B10ED4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36AE99F"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791614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F4E164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1B92C5B"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4F4A764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99998C0"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0485BF3E" w14:textId="579B0128"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924C6D">
              <w:rPr>
                <w:sz w:val="17"/>
                <w:szCs w:val="17"/>
                <w:rtl/>
              </w:rPr>
              <w:t>הפסד (רווח) ממימוש השקעות בחברות מוחזקות</w:t>
            </w:r>
            <w:r>
              <w:rPr>
                <w:rFonts w:hint="cs"/>
                <w:sz w:val="17"/>
                <w:szCs w:val="17"/>
                <w:rtl/>
              </w:rPr>
              <w:t xml:space="preserve"> </w:t>
            </w:r>
          </w:p>
        </w:tc>
        <w:tc>
          <w:tcPr>
            <w:tcW w:w="794" w:type="dxa"/>
          </w:tcPr>
          <w:p w14:paraId="1A065790" w14:textId="54B44304" w:rsidR="008E7C3C" w:rsidRPr="003A6ECF"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r w:rsidRPr="003A6ECF">
              <w:rPr>
                <w:rFonts w:ascii="Arial" w:hAnsi="Arial"/>
                <w:sz w:val="18"/>
                <w:szCs w:val="18"/>
                <w:highlight w:val="yellow"/>
                <w:rtl/>
              </w:rPr>
              <w:fldChar w:fldCharType="begin" w:fldLock="1"/>
            </w:r>
            <w:r w:rsidRPr="003A6ECF">
              <w:rPr>
                <w:rFonts w:ascii="Arial" w:hAnsi="Arial"/>
                <w:sz w:val="18"/>
                <w:szCs w:val="18"/>
                <w:highlight w:val="yellow"/>
                <w:rtl/>
              </w:rPr>
              <w:instrText xml:space="preserve"> </w:instrText>
            </w:r>
            <w:r w:rsidRPr="003A6ECF">
              <w:rPr>
                <w:rFonts w:ascii="Arial" w:hAnsi="Arial"/>
                <w:sz w:val="18"/>
                <w:szCs w:val="18"/>
                <w:highlight w:val="yellow"/>
              </w:rPr>
              <w:instrText>REF</w:instrText>
            </w:r>
            <w:r w:rsidRPr="003A6ECF">
              <w:rPr>
                <w:rFonts w:ascii="Arial" w:hAnsi="Arial"/>
                <w:sz w:val="18"/>
                <w:szCs w:val="18"/>
                <w:highlight w:val="yellow"/>
                <w:rtl/>
              </w:rPr>
              <w:instrText xml:space="preserve"> _</w:instrText>
            </w:r>
            <w:r w:rsidRPr="003A6ECF">
              <w:rPr>
                <w:rFonts w:ascii="Arial" w:hAnsi="Arial"/>
                <w:sz w:val="18"/>
                <w:szCs w:val="18"/>
                <w:highlight w:val="yellow"/>
              </w:rPr>
              <w:instrText>Ref33621704 \w \h</w:instrText>
            </w:r>
            <w:r w:rsidRPr="003A6ECF">
              <w:rPr>
                <w:rFonts w:ascii="Arial" w:hAnsi="Arial"/>
                <w:sz w:val="18"/>
                <w:szCs w:val="18"/>
                <w:highlight w:val="yellow"/>
                <w:rtl/>
              </w:rPr>
              <w:instrText xml:space="preserve">  \* </w:instrText>
            </w:r>
            <w:r w:rsidRPr="003A6ECF">
              <w:rPr>
                <w:rFonts w:ascii="Arial" w:hAnsi="Arial"/>
                <w:sz w:val="18"/>
                <w:szCs w:val="18"/>
                <w:highlight w:val="yellow"/>
              </w:rPr>
              <w:instrText>MERGEFORMAT</w:instrText>
            </w:r>
            <w:r w:rsidRPr="003A6ECF">
              <w:rPr>
                <w:rFonts w:ascii="Arial" w:hAnsi="Arial"/>
                <w:sz w:val="18"/>
                <w:szCs w:val="18"/>
                <w:highlight w:val="yellow"/>
                <w:rtl/>
              </w:rPr>
              <w:instrText xml:space="preserve"> </w:instrText>
            </w:r>
            <w:r w:rsidRPr="003A6ECF">
              <w:rPr>
                <w:rFonts w:ascii="Arial" w:hAnsi="Arial"/>
                <w:sz w:val="18"/>
                <w:szCs w:val="18"/>
                <w:highlight w:val="yellow"/>
                <w:rtl/>
              </w:rPr>
            </w:r>
            <w:r w:rsidRPr="003A6ECF">
              <w:rPr>
                <w:rFonts w:ascii="Arial" w:hAnsi="Arial"/>
                <w:sz w:val="18"/>
                <w:szCs w:val="18"/>
                <w:highlight w:val="yellow"/>
                <w:rtl/>
              </w:rPr>
              <w:fldChar w:fldCharType="separate"/>
            </w:r>
            <w:r w:rsidR="00D3002D">
              <w:rPr>
                <w:rFonts w:ascii="Arial" w:hAnsi="Arial"/>
                <w:sz w:val="18"/>
                <w:szCs w:val="18"/>
                <w:highlight w:val="yellow"/>
                <w:cs/>
              </w:rPr>
              <w:t>‎</w:t>
            </w:r>
            <w:r w:rsidRPr="003A6ECF">
              <w:rPr>
                <w:rFonts w:ascii="Arial" w:hAnsi="Arial"/>
                <w:sz w:val="18"/>
                <w:szCs w:val="18"/>
                <w:highlight w:val="yellow"/>
                <w:rtl/>
              </w:rPr>
              <w:fldChar w:fldCharType="end"/>
            </w:r>
            <w:r w:rsidR="00702A4D" w:rsidRPr="007A40E8">
              <w:rPr>
                <w:rFonts w:ascii="Arial" w:hAnsi="Arial"/>
                <w:sz w:val="18"/>
                <w:szCs w:val="18"/>
                <w:rtl/>
              </w:rPr>
              <w:fldChar w:fldCharType="begin" w:fldLock="1"/>
            </w:r>
            <w:r w:rsidR="00702A4D" w:rsidRPr="007A40E8">
              <w:rPr>
                <w:rFonts w:ascii="Arial" w:hAnsi="Arial"/>
                <w:sz w:val="18"/>
                <w:szCs w:val="18"/>
                <w:rtl/>
              </w:rPr>
              <w:instrText xml:space="preserve"> </w:instrText>
            </w:r>
            <w:r w:rsidR="00702A4D" w:rsidRPr="007A40E8">
              <w:rPr>
                <w:rFonts w:ascii="Arial" w:hAnsi="Arial" w:hint="cs"/>
                <w:sz w:val="18"/>
                <w:szCs w:val="18"/>
              </w:rPr>
              <w:instrText>REF</w:instrText>
            </w:r>
            <w:r w:rsidR="00702A4D" w:rsidRPr="007A40E8">
              <w:rPr>
                <w:rFonts w:ascii="Arial" w:hAnsi="Arial" w:hint="cs"/>
                <w:sz w:val="18"/>
                <w:szCs w:val="18"/>
                <w:rtl/>
              </w:rPr>
              <w:instrText xml:space="preserve"> _</w:instrText>
            </w:r>
            <w:r w:rsidR="00702A4D" w:rsidRPr="007A40E8">
              <w:rPr>
                <w:rFonts w:ascii="Arial" w:hAnsi="Arial" w:hint="cs"/>
                <w:sz w:val="18"/>
                <w:szCs w:val="18"/>
              </w:rPr>
              <w:instrText>Ref221699031 \w \h</w:instrText>
            </w:r>
            <w:r w:rsidR="00702A4D" w:rsidRPr="007A40E8">
              <w:rPr>
                <w:rFonts w:ascii="Arial" w:hAnsi="Arial"/>
                <w:sz w:val="18"/>
                <w:szCs w:val="18"/>
                <w:rtl/>
              </w:rPr>
              <w:instrText xml:space="preserve"> </w:instrText>
            </w:r>
            <w:r w:rsidR="003A6ECF" w:rsidRPr="007A40E8">
              <w:rPr>
                <w:rFonts w:ascii="Arial" w:hAnsi="Arial"/>
                <w:sz w:val="18"/>
                <w:szCs w:val="18"/>
                <w:rtl/>
              </w:rPr>
              <w:instrText xml:space="preserve"> \* </w:instrText>
            </w:r>
            <w:r w:rsidR="003A6ECF" w:rsidRPr="007A40E8">
              <w:rPr>
                <w:rFonts w:ascii="Arial" w:hAnsi="Arial"/>
                <w:sz w:val="18"/>
                <w:szCs w:val="18"/>
              </w:rPr>
              <w:instrText>MERGEFORMAT</w:instrText>
            </w:r>
            <w:r w:rsidR="003A6ECF" w:rsidRPr="007A40E8">
              <w:rPr>
                <w:rFonts w:ascii="Arial" w:hAnsi="Arial"/>
                <w:sz w:val="18"/>
                <w:szCs w:val="18"/>
                <w:rtl/>
              </w:rPr>
              <w:instrText xml:space="preserve"> </w:instrText>
            </w:r>
            <w:r w:rsidR="00702A4D" w:rsidRPr="007A40E8">
              <w:rPr>
                <w:rFonts w:ascii="Arial" w:hAnsi="Arial"/>
                <w:sz w:val="18"/>
                <w:szCs w:val="18"/>
                <w:rtl/>
              </w:rPr>
            </w:r>
            <w:r w:rsidR="00702A4D" w:rsidRPr="007A40E8">
              <w:rPr>
                <w:rFonts w:ascii="Arial" w:hAnsi="Arial"/>
                <w:sz w:val="18"/>
                <w:szCs w:val="18"/>
                <w:rtl/>
              </w:rPr>
              <w:fldChar w:fldCharType="separate"/>
            </w:r>
            <w:r w:rsidR="00D3002D" w:rsidRPr="007A40E8">
              <w:rPr>
                <w:rFonts w:ascii="Arial" w:hAnsi="Arial"/>
                <w:sz w:val="18"/>
                <w:szCs w:val="18"/>
                <w:cs/>
              </w:rPr>
              <w:t>‎</w:t>
            </w:r>
            <w:r w:rsidR="00D3002D" w:rsidRPr="007A40E8">
              <w:rPr>
                <w:rFonts w:ascii="Arial" w:hAnsi="Arial"/>
                <w:sz w:val="18"/>
                <w:szCs w:val="18"/>
              </w:rPr>
              <w:t>3</w:t>
            </w:r>
            <w:r w:rsidR="00702A4D" w:rsidRPr="007A40E8">
              <w:rPr>
                <w:rFonts w:ascii="Arial" w:hAnsi="Arial"/>
                <w:sz w:val="18"/>
                <w:szCs w:val="18"/>
                <w:rtl/>
              </w:rPr>
              <w:fldChar w:fldCharType="end"/>
            </w:r>
            <w:r w:rsidR="00A90FBA" w:rsidRPr="007A40E8">
              <w:rPr>
                <w:sz w:val="18"/>
                <w:szCs w:val="18"/>
                <w:rtl/>
              </w:rPr>
              <w:fldChar w:fldCharType="begin" w:fldLock="1"/>
            </w:r>
            <w:r w:rsidR="00A90FBA" w:rsidRPr="007A40E8">
              <w:rPr>
                <w:sz w:val="18"/>
                <w:szCs w:val="18"/>
                <w:rtl/>
              </w:rPr>
              <w:instrText xml:space="preserve"> </w:instrText>
            </w:r>
            <w:r w:rsidR="00A90FBA" w:rsidRPr="007A40E8">
              <w:rPr>
                <w:rFonts w:hint="cs"/>
                <w:sz w:val="18"/>
                <w:szCs w:val="18"/>
              </w:rPr>
              <w:instrText>REF</w:instrText>
            </w:r>
            <w:r w:rsidR="00A90FBA" w:rsidRPr="007A40E8">
              <w:rPr>
                <w:rFonts w:hint="cs"/>
                <w:sz w:val="18"/>
                <w:szCs w:val="18"/>
                <w:rtl/>
              </w:rPr>
              <w:instrText xml:space="preserve"> _</w:instrText>
            </w:r>
            <w:r w:rsidR="00A90FBA" w:rsidRPr="007A40E8">
              <w:rPr>
                <w:rFonts w:hint="cs"/>
                <w:sz w:val="18"/>
                <w:szCs w:val="18"/>
              </w:rPr>
              <w:instrText>Ref5270203 \h</w:instrText>
            </w:r>
            <w:r w:rsidR="00A90FBA" w:rsidRPr="007A40E8">
              <w:rPr>
                <w:sz w:val="18"/>
                <w:szCs w:val="18"/>
                <w:rtl/>
              </w:rPr>
              <w:instrText xml:space="preserve">  \* </w:instrText>
            </w:r>
            <w:r w:rsidR="00A90FBA" w:rsidRPr="007A40E8">
              <w:rPr>
                <w:sz w:val="18"/>
                <w:szCs w:val="18"/>
              </w:rPr>
              <w:instrText>MERGEFORMAT</w:instrText>
            </w:r>
            <w:r w:rsidR="00A90FBA" w:rsidRPr="007A40E8">
              <w:rPr>
                <w:sz w:val="18"/>
                <w:szCs w:val="18"/>
                <w:rtl/>
              </w:rPr>
              <w:instrText xml:space="preserve"> </w:instrText>
            </w:r>
            <w:r w:rsidR="00A90FBA" w:rsidRPr="007A40E8">
              <w:rPr>
                <w:sz w:val="18"/>
                <w:szCs w:val="18"/>
                <w:rtl/>
              </w:rPr>
            </w:r>
            <w:r w:rsidR="00A90FBA" w:rsidRPr="007A40E8">
              <w:rPr>
                <w:sz w:val="18"/>
                <w:szCs w:val="18"/>
                <w:rtl/>
              </w:rPr>
              <w:fldChar w:fldCharType="separate"/>
            </w:r>
            <w:r w:rsidR="00A90FBA" w:rsidRPr="007A40E8">
              <w:rPr>
                <w:rFonts w:hint="cs"/>
                <w:sz w:val="18"/>
                <w:szCs w:val="18"/>
                <w:rtl/>
              </w:rPr>
              <w:t>ט)</w:t>
            </w:r>
            <w:r w:rsidR="00A90FBA" w:rsidRPr="007A40E8">
              <w:rPr>
                <w:sz w:val="18"/>
                <w:szCs w:val="18"/>
                <w:rtl/>
              </w:rPr>
              <w:fldChar w:fldCharType="end"/>
            </w:r>
            <w:r w:rsidR="00A90FBA" w:rsidRPr="007A40E8">
              <w:rPr>
                <w:rFonts w:hint="cs"/>
                <w:sz w:val="18"/>
                <w:szCs w:val="18"/>
                <w:rtl/>
              </w:rPr>
              <w:t xml:space="preserve"> </w:t>
            </w:r>
          </w:p>
        </w:tc>
        <w:tc>
          <w:tcPr>
            <w:tcW w:w="1021" w:type="dxa"/>
          </w:tcPr>
          <w:p w14:paraId="0059DEF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2CB97A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785A70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D668D9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252030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1404A0AD"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6A8B372"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40F90FF4"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הוצאות בגין עסקאות תשלום מבוסס מניות</w:t>
            </w:r>
          </w:p>
        </w:tc>
        <w:tc>
          <w:tcPr>
            <w:tcW w:w="794" w:type="dxa"/>
          </w:tcPr>
          <w:p w14:paraId="2DE5E114"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6F8832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6CC1C3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F62B0B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822FED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196DF6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3A3AD7D"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094B9CF"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34A8F894" w14:textId="31CFAD44" w:rsidR="008E7C3C" w:rsidRPr="0093597F"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93597F">
              <w:rPr>
                <w:sz w:val="17"/>
                <w:szCs w:val="17"/>
                <w:rtl/>
              </w:rPr>
              <w:t xml:space="preserve">סכומים שהוכרו ברווח או הפסד בגין </w:t>
            </w:r>
            <w:r w:rsidR="0093597F" w:rsidRPr="0093597F">
              <w:rPr>
                <w:rFonts w:hint="cs"/>
                <w:sz w:val="17"/>
                <w:szCs w:val="17"/>
                <w:rtl/>
              </w:rPr>
              <w:t>תוכניות הטבה מוגדרת</w:t>
            </w:r>
          </w:p>
        </w:tc>
        <w:tc>
          <w:tcPr>
            <w:tcW w:w="794" w:type="dxa"/>
          </w:tcPr>
          <w:p w14:paraId="515514B4"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80811C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89F9D8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E6ACC1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223461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E440C9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AEC200C"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9435A78"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17F28111"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הפסד (רווח) ממימון, נטו</w:t>
            </w:r>
          </w:p>
        </w:tc>
        <w:tc>
          <w:tcPr>
            <w:tcW w:w="794" w:type="dxa"/>
          </w:tcPr>
          <w:p w14:paraId="4D4E29FD"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AADAD5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3DEF78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BCB06F5"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D6A3B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353A4F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056DD31D"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F964C6C"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13FE9079" w14:textId="77777777" w:rsidR="008E7C3C" w:rsidRPr="00180599" w:rsidRDefault="008E7C3C" w:rsidP="008E7C3C">
            <w:pPr>
              <w:pStyle w:val="0"/>
              <w:widowControl w:val="0"/>
              <w:ind w:left="113" w:hanging="113"/>
              <w:cnfStyle w:val="000000000000" w:firstRow="0" w:lastRow="0" w:firstColumn="0" w:lastColumn="0" w:oddVBand="0" w:evenVBand="0" w:oddHBand="0" w:evenHBand="0" w:firstRowFirstColumn="0" w:firstRowLastColumn="0" w:lastRowFirstColumn="0" w:lastRowLastColumn="0"/>
              <w:rPr>
                <w:sz w:val="17"/>
                <w:szCs w:val="17"/>
                <w:rtl/>
              </w:rPr>
            </w:pPr>
            <w:r w:rsidRPr="00180599">
              <w:rPr>
                <w:sz w:val="17"/>
                <w:szCs w:val="17"/>
                <w:rtl/>
              </w:rPr>
              <w:t>שינויים בנכסים ובהתחייבות:</w:t>
            </w:r>
          </w:p>
        </w:tc>
        <w:tc>
          <w:tcPr>
            <w:tcW w:w="794" w:type="dxa"/>
          </w:tcPr>
          <w:p w14:paraId="27F91F24"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B2C6FD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2CC253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CBC5DB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164DC5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5652CA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406D5E03"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148C2F8"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3F6C9037"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ירידה (עלייה) בלקוחות</w:t>
            </w:r>
          </w:p>
        </w:tc>
        <w:tc>
          <w:tcPr>
            <w:tcW w:w="794" w:type="dxa"/>
          </w:tcPr>
          <w:p w14:paraId="42E56BF1"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66ACDD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A67DAB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D3F8DDA"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A31D48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4B28A3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175CBD01"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EBC607F"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5BCEC5F2"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ירידה (עלייה) בנכסים בגין חוזים עם לקוחות</w:t>
            </w:r>
          </w:p>
        </w:tc>
        <w:tc>
          <w:tcPr>
            <w:tcW w:w="794" w:type="dxa"/>
          </w:tcPr>
          <w:p w14:paraId="268CBEA4"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07A585F"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09CF03A"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FB8D85B"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151070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C878DEF"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84B4AEF"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BCB90A9"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2B799BEB"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ירידה (עלייה) בעלויות להשגה ולקיום של חוזים עם לקוחות</w:t>
            </w:r>
          </w:p>
        </w:tc>
        <w:tc>
          <w:tcPr>
            <w:tcW w:w="794" w:type="dxa"/>
          </w:tcPr>
          <w:p w14:paraId="735F538B"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B14FF2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F8D0DD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1583A4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0BFD15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9CDD40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58FC42DA"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B86967B"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3547B67D"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ירידה (עלייה) בחייבים ויתרות חובה</w:t>
            </w:r>
          </w:p>
        </w:tc>
        <w:tc>
          <w:tcPr>
            <w:tcW w:w="794" w:type="dxa"/>
          </w:tcPr>
          <w:p w14:paraId="1B30B008"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5DDD57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A53C0D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A19432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313914"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967AA4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7472EF38"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09D95F6"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188EE65F"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ירידה (עלייה) במלאי</w:t>
            </w:r>
          </w:p>
        </w:tc>
        <w:tc>
          <w:tcPr>
            <w:tcW w:w="794" w:type="dxa"/>
          </w:tcPr>
          <w:p w14:paraId="3D28827C"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229CD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8E712F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3CF25B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CE66F6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F4C129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1763A1FD"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D7E2CA0"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4C82EAF0" w14:textId="15649036"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ירידה (עלייה) בנכסים ביולוגיים</w:t>
            </w:r>
          </w:p>
        </w:tc>
        <w:tc>
          <w:tcPr>
            <w:tcW w:w="794" w:type="dxa"/>
          </w:tcPr>
          <w:p w14:paraId="557BD9D8"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B61197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71A0C6C"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D5B553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3DFF6F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2133EF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003117C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8501D8B"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348A5469"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עלייה (ירידה) בספקים ונותני שירותים</w:t>
            </w:r>
          </w:p>
        </w:tc>
        <w:tc>
          <w:tcPr>
            <w:tcW w:w="794" w:type="dxa"/>
          </w:tcPr>
          <w:p w14:paraId="39D4FDD0"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B19DAD9"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9ED78D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41D14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60696B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5CFCE7B"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371F55BD"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66A17FD"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5F2737ED"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עלייה (ירידה) בהתחייבויות בגין חוזים עם לקוחות</w:t>
            </w:r>
          </w:p>
        </w:tc>
        <w:tc>
          <w:tcPr>
            <w:tcW w:w="794" w:type="dxa"/>
          </w:tcPr>
          <w:p w14:paraId="7E99606D"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D1533ED"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175EE88"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44C8C4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7AF6F5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04E4E5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9E2336" w:rsidRPr="004C5FA3" w14:paraId="139F9F85"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D1EF725" w14:textId="77777777" w:rsidR="009E2336" w:rsidRPr="00CB31F9" w:rsidRDefault="009E2336" w:rsidP="00B5592B">
            <w:pPr>
              <w:widowControl w:val="0"/>
              <w:bidi w:val="0"/>
              <w:spacing w:after="0" w:line="240" w:lineRule="auto"/>
              <w:ind w:left="-57" w:right="-57"/>
              <w:jc w:val="right"/>
              <w:rPr>
                <w:rFonts w:ascii="Arial" w:hAnsi="Arial"/>
              </w:rPr>
            </w:pPr>
          </w:p>
        </w:tc>
        <w:tc>
          <w:tcPr>
            <w:tcW w:w="3004" w:type="dxa"/>
          </w:tcPr>
          <w:p w14:paraId="47FC0216" w14:textId="24C9BA1A" w:rsidR="009E2336" w:rsidRPr="002A446A" w:rsidRDefault="009E2336"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Pr>
                <w:rFonts w:hint="cs"/>
                <w:sz w:val="17"/>
                <w:szCs w:val="17"/>
                <w:rtl/>
              </w:rPr>
              <w:t>עלייה (ירידה) בהפרשות</w:t>
            </w:r>
          </w:p>
        </w:tc>
        <w:tc>
          <w:tcPr>
            <w:tcW w:w="794" w:type="dxa"/>
          </w:tcPr>
          <w:p w14:paraId="29E8CFF3" w14:textId="77777777" w:rsidR="009E2336" w:rsidRPr="002A446A" w:rsidRDefault="009E2336" w:rsidP="008E7C3C">
            <w:pPr>
              <w:widowControl w:val="0"/>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37E5B77" w14:textId="77777777" w:rsidR="009E2336" w:rsidRPr="002A446A" w:rsidRDefault="009E2336" w:rsidP="008E7C3C">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187DB4C" w14:textId="77777777" w:rsidR="009E2336" w:rsidRPr="002A446A" w:rsidRDefault="009E2336" w:rsidP="008E7C3C">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3F497C6" w14:textId="77777777" w:rsidR="009E2336" w:rsidRPr="002A446A" w:rsidRDefault="009E2336" w:rsidP="008E7C3C">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96F645D" w14:textId="77777777" w:rsidR="009E2336" w:rsidRPr="002A446A" w:rsidRDefault="009E2336" w:rsidP="008E7C3C">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16A3C7E" w14:textId="77777777" w:rsidR="009E2336" w:rsidRPr="002A446A" w:rsidRDefault="009E2336" w:rsidP="008E7C3C">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1B55A6B9"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829051B"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68B5C7A7" w14:textId="77777777" w:rsidR="008E7C3C" w:rsidRPr="002A446A" w:rsidRDefault="008E7C3C" w:rsidP="00180599">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עלייה (ירידה) בזכאים ויתרות זכות</w:t>
            </w:r>
          </w:p>
        </w:tc>
        <w:tc>
          <w:tcPr>
            <w:tcW w:w="794" w:type="dxa"/>
          </w:tcPr>
          <w:p w14:paraId="20B9529F"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0A36865"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7E89AE0"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518A2EFC"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D3953F3"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5B565DB4"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8E7C3C" w:rsidRPr="004C5FA3" w14:paraId="7DAB780A"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FE9C300"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05EAAEE5" w14:textId="77777777" w:rsidR="008E7C3C" w:rsidRPr="002A446A" w:rsidRDefault="008E7C3C" w:rsidP="008E7C3C">
            <w:pPr>
              <w:pStyle w:val="2"/>
              <w:widowControl w:val="0"/>
              <w:ind w:left="397" w:hanging="113"/>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מזומנים שנבעו מפעולות</w:t>
            </w:r>
          </w:p>
        </w:tc>
        <w:tc>
          <w:tcPr>
            <w:tcW w:w="794" w:type="dxa"/>
          </w:tcPr>
          <w:p w14:paraId="17443D25"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FEA5F87" w14:textId="77777777" w:rsidR="008E7C3C" w:rsidRPr="002A446A" w:rsidRDefault="008E7C3C" w:rsidP="008E7C3C">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D5F8287" w14:textId="77777777" w:rsidR="008E7C3C" w:rsidRPr="002A446A" w:rsidRDefault="008E7C3C" w:rsidP="008E7C3C">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41F4FA1" w14:textId="77777777" w:rsidR="008E7C3C" w:rsidRPr="002A446A" w:rsidRDefault="008E7C3C" w:rsidP="008E7C3C">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03EC47B" w14:textId="77777777" w:rsidR="008E7C3C" w:rsidRPr="002A446A" w:rsidRDefault="008E7C3C" w:rsidP="008E7C3C">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304793A" w14:textId="77777777" w:rsidR="008E7C3C" w:rsidRPr="002A446A" w:rsidRDefault="008E7C3C" w:rsidP="008E7C3C">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8E7C3C" w:rsidRPr="004C5FA3" w14:paraId="4379F073"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6290CE6"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5FE0915E" w14:textId="0736D5FC" w:rsidR="008E7C3C" w:rsidRPr="002A446A" w:rsidRDefault="008E7C3C" w:rsidP="008E7C3C">
            <w:pPr>
              <w:pStyle w:val="0"/>
              <w:widowControl w:val="0"/>
              <w:ind w:left="113" w:hanging="113"/>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ריבית ששולמה</w:t>
            </w:r>
            <w:bookmarkStart w:id="261" w:name="_Ref6389459"/>
            <w:r w:rsidRPr="00180599">
              <w:rPr>
                <w:rStyle w:val="FootnoteReference"/>
                <w:sz w:val="17"/>
                <w:szCs w:val="17"/>
                <w:rtl/>
              </w:rPr>
              <w:footnoteReference w:id="67"/>
            </w:r>
            <w:bookmarkEnd w:id="261"/>
            <w:r w:rsidRPr="00180599">
              <w:rPr>
                <w:sz w:val="17"/>
                <w:szCs w:val="17"/>
                <w:vertAlign w:val="superscript"/>
                <w:rtl/>
              </w:rPr>
              <w:t xml:space="preserve"> </w:t>
            </w:r>
            <w:r w:rsidRPr="00180599">
              <w:rPr>
                <w:rStyle w:val="FootnoteReference"/>
                <w:sz w:val="17"/>
                <w:szCs w:val="17"/>
                <w:rtl/>
              </w:rPr>
              <w:footnoteReference w:id="68"/>
            </w:r>
          </w:p>
        </w:tc>
        <w:tc>
          <w:tcPr>
            <w:tcW w:w="794" w:type="dxa"/>
          </w:tcPr>
          <w:p w14:paraId="4535BDBB"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9BC8F11"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1C95AB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4AADD26"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9F2E88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6CE4D57"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5A8D2E2E"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80A508F"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7EC13D2F" w14:textId="14E40400" w:rsidR="008E7C3C" w:rsidRPr="002A446A" w:rsidRDefault="008E7C3C" w:rsidP="00D3002D">
            <w:pPr>
              <w:pStyle w:val="0"/>
              <w:widowControl w:val="0"/>
              <w:ind w:left="113" w:hanging="113"/>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ריבית שהתקבלה</w:t>
            </w:r>
            <w:r w:rsidRPr="002A446A">
              <w:rPr>
                <w:sz w:val="17"/>
                <w:szCs w:val="17"/>
                <w:vertAlign w:val="superscript"/>
                <w:rtl/>
              </w:rPr>
              <w:fldChar w:fldCharType="begin" w:fldLock="1"/>
            </w:r>
            <w:r w:rsidRPr="002A446A">
              <w:rPr>
                <w:sz w:val="17"/>
                <w:szCs w:val="17"/>
                <w:vertAlign w:val="superscript"/>
                <w:rtl/>
              </w:rPr>
              <w:instrText xml:space="preserve"> </w:instrText>
            </w:r>
            <w:r w:rsidRPr="002A446A">
              <w:rPr>
                <w:sz w:val="17"/>
                <w:szCs w:val="17"/>
                <w:vertAlign w:val="superscript"/>
              </w:rPr>
              <w:instrText>NOTEREF  _Ref6389459 \f \h  \* MERGEFORMAT</w:instrText>
            </w:r>
            <w:r w:rsidRPr="002A446A">
              <w:rPr>
                <w:sz w:val="17"/>
                <w:szCs w:val="17"/>
                <w:vertAlign w:val="superscript"/>
                <w:rtl/>
              </w:rPr>
              <w:instrText xml:space="preserve"> </w:instrText>
            </w:r>
            <w:r w:rsidRPr="002A446A">
              <w:rPr>
                <w:sz w:val="17"/>
                <w:szCs w:val="17"/>
                <w:vertAlign w:val="superscript"/>
                <w:rtl/>
              </w:rPr>
            </w:r>
            <w:r w:rsidRPr="002A446A">
              <w:rPr>
                <w:sz w:val="17"/>
                <w:szCs w:val="17"/>
                <w:vertAlign w:val="superscript"/>
                <w:rtl/>
              </w:rPr>
              <w:fldChar w:fldCharType="separate"/>
            </w:r>
            <w:r w:rsidR="00D3002D" w:rsidRPr="00D3002D">
              <w:rPr>
                <w:rStyle w:val="FootnoteReference"/>
                <w:sz w:val="17"/>
                <w:szCs w:val="17"/>
                <w:rtl/>
              </w:rPr>
              <w:t>66</w:t>
            </w:r>
            <w:r w:rsidRPr="002A446A">
              <w:rPr>
                <w:sz w:val="17"/>
                <w:szCs w:val="17"/>
                <w:vertAlign w:val="superscript"/>
                <w:rtl/>
              </w:rPr>
              <w:fldChar w:fldCharType="end"/>
            </w:r>
          </w:p>
        </w:tc>
        <w:tc>
          <w:tcPr>
            <w:tcW w:w="794" w:type="dxa"/>
          </w:tcPr>
          <w:p w14:paraId="56553FF7"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F83C55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D376A70"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1FB0282"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59C1B6E"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0D51B83" w14:textId="77777777" w:rsidR="008E7C3C" w:rsidRPr="002A446A" w:rsidRDefault="008E7C3C" w:rsidP="008E7C3C">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8E7C3C" w:rsidRPr="004C5FA3" w14:paraId="01232D5D"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5318063"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07174277" w14:textId="09D6F5CE" w:rsidR="008E7C3C" w:rsidRPr="002A446A" w:rsidRDefault="008E7C3C" w:rsidP="008E7C3C">
            <w:pPr>
              <w:pStyle w:val="0"/>
              <w:widowControl w:val="0"/>
              <w:ind w:left="113" w:hanging="113"/>
              <w:cnfStyle w:val="000000000000" w:firstRow="0" w:lastRow="0" w:firstColumn="0" w:lastColumn="0" w:oddVBand="0" w:evenVBand="0" w:oddHBand="0" w:evenHBand="0" w:firstRowFirstColumn="0" w:firstRowLastColumn="0" w:lastRowFirstColumn="0" w:lastRowLastColumn="0"/>
              <w:rPr>
                <w:sz w:val="17"/>
                <w:szCs w:val="17"/>
                <w:rtl/>
              </w:rPr>
            </w:pPr>
            <w:proofErr w:type="spellStart"/>
            <w:r w:rsidRPr="002A446A">
              <w:rPr>
                <w:sz w:val="17"/>
                <w:szCs w:val="17"/>
                <w:rtl/>
              </w:rPr>
              <w:t>מסים</w:t>
            </w:r>
            <w:proofErr w:type="spellEnd"/>
            <w:r w:rsidRPr="002A446A">
              <w:rPr>
                <w:sz w:val="17"/>
                <w:szCs w:val="17"/>
                <w:rtl/>
              </w:rPr>
              <w:t xml:space="preserve"> על הכנסה ששולמו</w:t>
            </w:r>
            <w:r w:rsidRPr="002A446A">
              <w:rPr>
                <w:rStyle w:val="FootnoteReference"/>
                <w:sz w:val="17"/>
                <w:szCs w:val="17"/>
                <w:rtl/>
              </w:rPr>
              <w:footnoteReference w:id="69"/>
            </w:r>
          </w:p>
        </w:tc>
        <w:tc>
          <w:tcPr>
            <w:tcW w:w="794" w:type="dxa"/>
          </w:tcPr>
          <w:p w14:paraId="225D834F"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8832A63"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5AFE1D1C"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1AFB2D5"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C6C724B"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576963B6"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8E7C3C" w:rsidRPr="004C5FA3" w14:paraId="328E15FA" w14:textId="77777777" w:rsidTr="008E7C3C">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D900002" w14:textId="77777777" w:rsidR="008E7C3C" w:rsidRPr="00CB31F9" w:rsidRDefault="008E7C3C" w:rsidP="00B5592B">
            <w:pPr>
              <w:widowControl w:val="0"/>
              <w:bidi w:val="0"/>
              <w:spacing w:after="0" w:line="240" w:lineRule="auto"/>
              <w:ind w:left="-57" w:right="-57"/>
              <w:contextualSpacing w:val="0"/>
              <w:jc w:val="right"/>
              <w:rPr>
                <w:rFonts w:ascii="Arial" w:hAnsi="Arial"/>
              </w:rPr>
            </w:pPr>
          </w:p>
        </w:tc>
        <w:tc>
          <w:tcPr>
            <w:tcW w:w="3004" w:type="dxa"/>
          </w:tcPr>
          <w:p w14:paraId="585D218C" w14:textId="77777777" w:rsidR="008E7C3C" w:rsidRPr="002A446A" w:rsidRDefault="008E7C3C" w:rsidP="0028623C">
            <w:pPr>
              <w:pStyle w:val="1-B"/>
              <w:widowControl w:val="0"/>
              <w:ind w:left="397" w:hanging="113"/>
              <w:cnfStyle w:val="000000000000" w:firstRow="0" w:lastRow="0" w:firstColumn="0" w:lastColumn="0" w:oddVBand="0" w:evenVBand="0" w:oddHBand="0" w:evenHBand="0" w:firstRowFirstColumn="0" w:firstRowLastColumn="0" w:lastRowFirstColumn="0" w:lastRowLastColumn="0"/>
              <w:rPr>
                <w:sz w:val="17"/>
                <w:szCs w:val="17"/>
                <w:rtl/>
              </w:rPr>
            </w:pPr>
            <w:r w:rsidRPr="002A446A">
              <w:rPr>
                <w:sz w:val="17"/>
                <w:szCs w:val="17"/>
                <w:rtl/>
              </w:rPr>
              <w:t>מזומנים נטו מפעילות שוטפת</w:t>
            </w:r>
          </w:p>
        </w:tc>
        <w:tc>
          <w:tcPr>
            <w:tcW w:w="794" w:type="dxa"/>
          </w:tcPr>
          <w:p w14:paraId="07DCCE7B" w14:textId="77777777" w:rsidR="008E7C3C" w:rsidRPr="002A446A" w:rsidRDefault="008E7C3C" w:rsidP="008E7C3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CE9F743"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76BF901E"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E08B361"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ED65A0C"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0492E9E" w14:textId="77777777" w:rsidR="008E7C3C" w:rsidRPr="002A446A" w:rsidRDefault="008E7C3C" w:rsidP="008E7C3C">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bl>
    <w:p w14:paraId="0D78F4A8" w14:textId="77777777" w:rsidR="00F350E4" w:rsidRPr="004C5FA3" w:rsidRDefault="00F350E4">
      <w:pPr>
        <w:rPr>
          <w:rFonts w:ascii="Arial" w:hAnsi="Arial"/>
          <w:rtl/>
        </w:rPr>
      </w:pPr>
      <w:r w:rsidRPr="004C5FA3">
        <w:rPr>
          <w:rFonts w:ascii="Arial" w:hAnsi="Arial"/>
          <w:rtl/>
        </w:rPr>
        <w:br w:type="page"/>
      </w:r>
    </w:p>
    <w:p w14:paraId="03CC4020" w14:textId="0A04739C" w:rsidR="000F09B2" w:rsidRPr="006222CF" w:rsidRDefault="007F6D29" w:rsidP="000F09B2">
      <w:pPr>
        <w:pageBreakBefore/>
        <w:widowControl w:val="0"/>
        <w:pBdr>
          <w:bottom w:val="single" w:sz="8" w:space="1" w:color="auto"/>
        </w:pBdr>
        <w:spacing w:after="0" w:line="240" w:lineRule="auto"/>
        <w:ind w:left="1418"/>
        <w:rPr>
          <w:sz w:val="22"/>
          <w:szCs w:val="22"/>
          <w:rtl/>
        </w:rPr>
      </w:pPr>
      <w:r w:rsidRPr="006222CF">
        <w:rPr>
          <w:rStyle w:val="Strong"/>
          <w:rFonts w:eastAsia="Arial"/>
          <w:b w:val="0"/>
          <w:bCs w:val="0"/>
          <w:smallCaps/>
          <w:sz w:val="22"/>
          <w:szCs w:val="22"/>
        </w:rPr>
        <w:lastRenderedPageBreak/>
        <w:fldChar w:fldCharType="begin" w:fldLock="1"/>
      </w:r>
      <w:r w:rsidRPr="006222CF">
        <w:rPr>
          <w:rStyle w:val="Strong"/>
          <w:sz w:val="22"/>
          <w:szCs w:val="22"/>
        </w:rPr>
        <w:instrText xml:space="preserve"> STYLEREF  "</w:instrText>
      </w:r>
      <w:r w:rsidRPr="006222CF">
        <w:rPr>
          <w:rStyle w:val="Strong"/>
          <w:sz w:val="22"/>
          <w:szCs w:val="22"/>
          <w:rtl/>
        </w:rPr>
        <w:instrText>כותרת 2</w:instrText>
      </w:r>
      <w:r w:rsidRPr="006222CF">
        <w:rPr>
          <w:rStyle w:val="Strong"/>
          <w:sz w:val="22"/>
          <w:szCs w:val="22"/>
        </w:rPr>
        <w:instrText xml:space="preserve">"  \* MERGEFORMAT </w:instrText>
      </w:r>
      <w:r w:rsidRPr="006222CF">
        <w:rPr>
          <w:rStyle w:val="Strong"/>
          <w:rFonts w:eastAsia="Arial"/>
          <w:b w:val="0"/>
          <w:bCs w:val="0"/>
          <w:smallCaps/>
          <w:sz w:val="22"/>
          <w:szCs w:val="22"/>
        </w:rPr>
        <w:fldChar w:fldCharType="separate"/>
      </w:r>
      <w:r w:rsidR="00D3002D" w:rsidRPr="00D3002D">
        <w:rPr>
          <w:rStyle w:val="Strong"/>
          <w:rFonts w:eastAsia="Arial"/>
          <w:smallCaps/>
          <w:noProof/>
          <w:sz w:val="22"/>
          <w:szCs w:val="22"/>
          <w:rtl/>
        </w:rPr>
        <w:t>דוחות מאוחדים ביניים תמציתיים על תזרימי המזומנים</w:t>
      </w:r>
      <w:r w:rsidRPr="006222CF">
        <w:rPr>
          <w:rStyle w:val="Strong"/>
          <w:rFonts w:eastAsia="Arial"/>
          <w:b w:val="0"/>
          <w:bCs w:val="0"/>
          <w:smallCaps/>
          <w:sz w:val="22"/>
          <w:szCs w:val="22"/>
        </w:rPr>
        <w:fldChar w:fldCharType="end"/>
      </w:r>
      <w:r w:rsidR="000F09B2" w:rsidRPr="006222CF">
        <w:rPr>
          <w:rFonts w:ascii="Arial" w:hAnsi="Arial" w:hint="cs"/>
          <w:b/>
          <w:bCs/>
          <w:sz w:val="22"/>
          <w:szCs w:val="22"/>
          <w:rtl/>
        </w:rPr>
        <w:t xml:space="preserve"> </w:t>
      </w:r>
      <w:r w:rsidR="000F09B2" w:rsidRPr="006222CF">
        <w:rPr>
          <w:rFonts w:hint="cs"/>
          <w:sz w:val="22"/>
          <w:szCs w:val="22"/>
          <w:rtl/>
        </w:rPr>
        <w:t>(המשך)</w:t>
      </w:r>
    </w:p>
    <w:p w14:paraId="3A8EC6DA" w14:textId="77777777" w:rsidR="000F09B2" w:rsidRPr="000F09B2" w:rsidRDefault="000F09B2" w:rsidP="000F09B2">
      <w:pPr>
        <w:spacing w:after="0" w:line="240" w:lineRule="auto"/>
        <w:ind w:left="1418"/>
        <w:rPr>
          <w:sz w:val="17"/>
          <w:szCs w:val="17"/>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F64EB6" w:rsidRPr="000422D3" w14:paraId="20004704" w14:textId="77777777" w:rsidTr="00180599">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tcPr>
          <w:p w14:paraId="23EB12B5"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0C3961BB" w14:textId="77777777" w:rsidR="00F64EB6" w:rsidRPr="000F09B2" w:rsidRDefault="00F64EB6" w:rsidP="000F09B2">
            <w:pPr>
              <w:pStyle w:val="0"/>
              <w:tabs>
                <w:tab w:val="clear" w:pos="180"/>
                <w:tab w:val="clear" w:pos="360"/>
                <w:tab w:val="clear" w:pos="540"/>
              </w:tabs>
              <w:ind w:left="113" w:hanging="113"/>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794" w:type="dxa"/>
          </w:tcPr>
          <w:p w14:paraId="1066EA59" w14:textId="221B5563" w:rsidR="00F64EB6" w:rsidRPr="00AD1408" w:rsidRDefault="00F64EB6" w:rsidP="00AD1408">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sz w:val="17"/>
                <w:szCs w:val="17"/>
                <w:rtl/>
              </w:rPr>
            </w:pPr>
          </w:p>
        </w:tc>
        <w:tc>
          <w:tcPr>
            <w:tcW w:w="2042" w:type="dxa"/>
            <w:gridSpan w:val="2"/>
          </w:tcPr>
          <w:p w14:paraId="573920A3" w14:textId="27340D25" w:rsidR="00F64EB6" w:rsidRPr="000F09B2" w:rsidRDefault="00F64EB6" w:rsidP="000F09B2">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לשישה חודשים </w:t>
            </w:r>
            <w:r w:rsidR="0042311E">
              <w:rPr>
                <w:sz w:val="17"/>
                <w:szCs w:val="17"/>
                <w:rtl/>
              </w:rPr>
              <w:br/>
            </w:r>
            <w:r w:rsidRPr="000F09B2">
              <w:rPr>
                <w:sz w:val="17"/>
                <w:szCs w:val="17"/>
                <w:rtl/>
              </w:rPr>
              <w:t xml:space="preserve">שהסתיימו ביום </w:t>
            </w:r>
            <w:r w:rsidR="0042311E">
              <w:rPr>
                <w:sz w:val="17"/>
                <w:szCs w:val="17"/>
                <w:rtl/>
              </w:rPr>
              <w:br/>
            </w:r>
            <w:r w:rsidRPr="000F09B2">
              <w:rPr>
                <w:sz w:val="17"/>
                <w:szCs w:val="17"/>
                <w:rtl/>
              </w:rPr>
              <w:t>30 ביוני</w:t>
            </w:r>
          </w:p>
        </w:tc>
        <w:tc>
          <w:tcPr>
            <w:tcW w:w="2042" w:type="dxa"/>
            <w:gridSpan w:val="2"/>
          </w:tcPr>
          <w:p w14:paraId="45A5F1EB" w14:textId="6612A246" w:rsidR="00F64EB6" w:rsidRPr="000F09B2" w:rsidRDefault="00F64EB6" w:rsidP="000F09B2">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לשלושה חודשים </w:t>
            </w:r>
            <w:r w:rsidR="0042311E">
              <w:rPr>
                <w:sz w:val="17"/>
                <w:szCs w:val="17"/>
                <w:rtl/>
              </w:rPr>
              <w:br/>
            </w:r>
            <w:r w:rsidRPr="000F09B2">
              <w:rPr>
                <w:sz w:val="17"/>
                <w:szCs w:val="17"/>
                <w:rtl/>
              </w:rPr>
              <w:t xml:space="preserve">שהסתיימו ביום </w:t>
            </w:r>
            <w:r w:rsidR="0042311E">
              <w:rPr>
                <w:sz w:val="17"/>
                <w:szCs w:val="17"/>
                <w:rtl/>
              </w:rPr>
              <w:br/>
            </w:r>
            <w:r w:rsidRPr="000F09B2">
              <w:rPr>
                <w:sz w:val="17"/>
                <w:szCs w:val="17"/>
                <w:rtl/>
              </w:rPr>
              <w:t>30 ביוני</w:t>
            </w:r>
          </w:p>
        </w:tc>
        <w:tc>
          <w:tcPr>
            <w:tcW w:w="1021" w:type="dxa"/>
          </w:tcPr>
          <w:p w14:paraId="0A3EA302" w14:textId="2D8650EC" w:rsidR="00F64EB6" w:rsidRPr="000F09B2" w:rsidRDefault="00F64EB6" w:rsidP="0042311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לשנה שהסתיימה ביום </w:t>
            </w:r>
            <w:r w:rsidR="0042311E">
              <w:rPr>
                <w:sz w:val="17"/>
                <w:szCs w:val="17"/>
                <w:rtl/>
              </w:rPr>
              <w:br/>
            </w:r>
            <w:r w:rsidRPr="000F09B2">
              <w:rPr>
                <w:sz w:val="17"/>
                <w:szCs w:val="17"/>
                <w:rtl/>
              </w:rPr>
              <w:t>31 בדצמבר</w:t>
            </w:r>
          </w:p>
        </w:tc>
      </w:tr>
      <w:tr w:rsidR="00F64EB6" w:rsidRPr="000422D3" w14:paraId="5765B160"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5B11C46"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36968FA2"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4" w:type="dxa"/>
          </w:tcPr>
          <w:p w14:paraId="49110A66" w14:textId="77777777" w:rsidR="00F64EB6" w:rsidRPr="00AD1408" w:rsidRDefault="00F64EB6" w:rsidP="00AD1408">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p>
        </w:tc>
        <w:tc>
          <w:tcPr>
            <w:tcW w:w="1021" w:type="dxa"/>
          </w:tcPr>
          <w:p w14:paraId="2DC8CF03" w14:textId="4645EA12" w:rsidR="00F64EB6" w:rsidRPr="000F09B2" w:rsidRDefault="00924697"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CY  \* MERGEFORMAT </w:instrText>
            </w:r>
            <w:r w:rsidRPr="000F09B2">
              <w:rPr>
                <w:b/>
                <w:bCs/>
                <w:sz w:val="17"/>
                <w:szCs w:val="17"/>
              </w:rPr>
              <w:fldChar w:fldCharType="separate"/>
            </w:r>
            <w:r w:rsidR="00D3002D">
              <w:rPr>
                <w:b/>
                <w:bCs/>
                <w:sz w:val="17"/>
                <w:szCs w:val="17"/>
              </w:rPr>
              <w:t>2026</w:t>
            </w:r>
            <w:r w:rsidRPr="000F09B2">
              <w:rPr>
                <w:b/>
                <w:bCs/>
                <w:sz w:val="17"/>
                <w:szCs w:val="17"/>
              </w:rPr>
              <w:fldChar w:fldCharType="end"/>
            </w:r>
          </w:p>
        </w:tc>
        <w:tc>
          <w:tcPr>
            <w:tcW w:w="1021" w:type="dxa"/>
          </w:tcPr>
          <w:p w14:paraId="0BBA6568" w14:textId="1F389086" w:rsidR="00F64EB6" w:rsidRPr="000F09B2" w:rsidRDefault="00924697"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c>
          <w:tcPr>
            <w:tcW w:w="1021" w:type="dxa"/>
          </w:tcPr>
          <w:p w14:paraId="08D10CEB" w14:textId="0D38D31C" w:rsidR="00F64EB6" w:rsidRPr="000F09B2" w:rsidRDefault="00924697"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CY  \* MERGEFORMAT </w:instrText>
            </w:r>
            <w:r w:rsidRPr="000F09B2">
              <w:rPr>
                <w:b/>
                <w:bCs/>
                <w:sz w:val="17"/>
                <w:szCs w:val="17"/>
              </w:rPr>
              <w:fldChar w:fldCharType="separate"/>
            </w:r>
            <w:r w:rsidR="00D3002D">
              <w:rPr>
                <w:b/>
                <w:bCs/>
                <w:sz w:val="17"/>
                <w:szCs w:val="17"/>
              </w:rPr>
              <w:t>2026</w:t>
            </w:r>
            <w:r w:rsidRPr="000F09B2">
              <w:rPr>
                <w:b/>
                <w:bCs/>
                <w:sz w:val="17"/>
                <w:szCs w:val="17"/>
              </w:rPr>
              <w:fldChar w:fldCharType="end"/>
            </w:r>
          </w:p>
        </w:tc>
        <w:tc>
          <w:tcPr>
            <w:tcW w:w="1021" w:type="dxa"/>
          </w:tcPr>
          <w:p w14:paraId="56E94772" w14:textId="355DC5F6" w:rsidR="00F64EB6" w:rsidRPr="000F09B2" w:rsidRDefault="00924697"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c>
          <w:tcPr>
            <w:tcW w:w="1021" w:type="dxa"/>
          </w:tcPr>
          <w:p w14:paraId="4E66C378" w14:textId="75821769" w:rsidR="00F64EB6" w:rsidRPr="000F09B2" w:rsidRDefault="00924697"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r>
      <w:tr w:rsidR="00F64EB6" w:rsidRPr="000422D3" w14:paraId="6C33C57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352A775"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44EF2FCF"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4" w:type="dxa"/>
          </w:tcPr>
          <w:p w14:paraId="2709FF3A" w14:textId="77777777" w:rsidR="00F64EB6" w:rsidRPr="00AD1408" w:rsidRDefault="00F64EB6" w:rsidP="00AD1408">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p>
        </w:tc>
        <w:tc>
          <w:tcPr>
            <w:tcW w:w="5105" w:type="dxa"/>
            <w:gridSpan w:val="5"/>
          </w:tcPr>
          <w:p w14:paraId="4591248B"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tl/>
              </w:rPr>
              <w:t>אלפי ש"ח</w:t>
            </w:r>
          </w:p>
        </w:tc>
      </w:tr>
      <w:tr w:rsidR="00F64EB6" w:rsidRPr="000422D3" w14:paraId="7ADC6921"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92BE97C"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44A8FFCE"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4" w:type="dxa"/>
          </w:tcPr>
          <w:p w14:paraId="226A5FCC" w14:textId="0DA7760F" w:rsidR="00F64EB6" w:rsidRPr="00AD1408" w:rsidRDefault="00AD1408" w:rsidP="00AD140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r w:rsidRPr="00AD1408">
              <w:rPr>
                <w:b/>
                <w:bCs/>
                <w:sz w:val="17"/>
                <w:szCs w:val="17"/>
                <w:rtl/>
              </w:rPr>
              <w:t>ביאור</w:t>
            </w:r>
          </w:p>
        </w:tc>
        <w:tc>
          <w:tcPr>
            <w:tcW w:w="4084" w:type="dxa"/>
            <w:gridSpan w:val="4"/>
          </w:tcPr>
          <w:p w14:paraId="65E9E668"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tl/>
              </w:rPr>
              <w:t>בלתי מבוקר</w:t>
            </w:r>
          </w:p>
        </w:tc>
        <w:tc>
          <w:tcPr>
            <w:tcW w:w="1021" w:type="dxa"/>
          </w:tcPr>
          <w:p w14:paraId="593900B1" w14:textId="77777777" w:rsidR="00F64EB6" w:rsidRPr="000F09B2" w:rsidRDefault="00F64EB6" w:rsidP="000F09B2">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p>
        </w:tc>
      </w:tr>
      <w:tr w:rsidR="00F64EB6" w:rsidRPr="000422D3" w14:paraId="2596994E"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4BA073A"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1FB4402C" w14:textId="77777777" w:rsidR="00F64EB6" w:rsidRPr="000F09B2" w:rsidRDefault="00F64EB6" w:rsidP="000F09B2">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תזרימי מזומנים מפעילות השקעה</w:t>
            </w:r>
          </w:p>
        </w:tc>
        <w:tc>
          <w:tcPr>
            <w:tcW w:w="794" w:type="dxa"/>
          </w:tcPr>
          <w:p w14:paraId="610E9473" w14:textId="77777777" w:rsidR="00F64EB6" w:rsidRPr="000F09B2" w:rsidRDefault="00F64EB6" w:rsidP="00FD37E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761F00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341CD67"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E71BD3D"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C75985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661160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010B366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D8416DC"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6F6DC15F" w14:textId="1BC7F235"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עלויות פיתוח </w:t>
            </w:r>
            <w:proofErr w:type="spellStart"/>
            <w:r w:rsidRPr="000F09B2">
              <w:rPr>
                <w:sz w:val="17"/>
                <w:szCs w:val="17"/>
                <w:rtl/>
              </w:rPr>
              <w:t>שהוונו</w:t>
            </w:r>
            <w:proofErr w:type="spellEnd"/>
            <w:r w:rsidRPr="000F09B2">
              <w:rPr>
                <w:rStyle w:val="FootnoteReference"/>
                <w:sz w:val="17"/>
                <w:szCs w:val="17"/>
                <w:rtl/>
              </w:rPr>
              <w:footnoteReference w:id="70"/>
            </w:r>
          </w:p>
        </w:tc>
        <w:tc>
          <w:tcPr>
            <w:tcW w:w="794" w:type="dxa"/>
          </w:tcPr>
          <w:p w14:paraId="60A05657"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021D3920"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6253B3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D5DAED5"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E0909E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BCDCBAB"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13971C3D"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6334B70"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18E1D3BE"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נכסים בלתי מוחשיים</w:t>
            </w:r>
          </w:p>
        </w:tc>
        <w:tc>
          <w:tcPr>
            <w:tcW w:w="794" w:type="dxa"/>
          </w:tcPr>
          <w:p w14:paraId="2A84ED04"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8856B2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16BF425"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5820A1A"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8CA7F6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B868B34"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60D55955"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7231B8A"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08E44CA3"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רכוש קבוע</w:t>
            </w:r>
          </w:p>
        </w:tc>
        <w:tc>
          <w:tcPr>
            <w:tcW w:w="794" w:type="dxa"/>
          </w:tcPr>
          <w:p w14:paraId="395CB1FA"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424967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AAD3A7A"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2A9660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7BD448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2FA211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43E854B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3D0FF1F"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33D84205"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רכוש קבוע</w:t>
            </w:r>
          </w:p>
        </w:tc>
        <w:tc>
          <w:tcPr>
            <w:tcW w:w="794" w:type="dxa"/>
          </w:tcPr>
          <w:p w14:paraId="0A699A1A"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0499A9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2BC1660"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4B34F52"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DF6CCBC"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019413B"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092B538F"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306D9FB"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78E5426E"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קבלת מענק השקעה</w:t>
            </w:r>
          </w:p>
        </w:tc>
        <w:tc>
          <w:tcPr>
            <w:tcW w:w="794" w:type="dxa"/>
          </w:tcPr>
          <w:p w14:paraId="0E326469"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E42B9BB"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0DC0D82"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4FEEE2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302EAF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1FBEFCD"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606A003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E313E62"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2233209A"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תשלומי חכירה במועד תחילת החכירה או לפניו</w:t>
            </w:r>
          </w:p>
        </w:tc>
        <w:tc>
          <w:tcPr>
            <w:tcW w:w="794" w:type="dxa"/>
          </w:tcPr>
          <w:p w14:paraId="1E76761C"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19DD28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EA38F3D"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3BB0874"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940163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AA03DA7"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5BC1BE9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D9721EF"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09FDB381"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נדל"ן להשקעה</w:t>
            </w:r>
          </w:p>
        </w:tc>
        <w:tc>
          <w:tcPr>
            <w:tcW w:w="794" w:type="dxa"/>
          </w:tcPr>
          <w:p w14:paraId="64DC21FF"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C110E1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555D1F5"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86482F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300105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47FF40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171994EE"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2BA2922"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2AC8DB9D"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נדל"ן להשקעה</w:t>
            </w:r>
          </w:p>
        </w:tc>
        <w:tc>
          <w:tcPr>
            <w:tcW w:w="794" w:type="dxa"/>
          </w:tcPr>
          <w:p w14:paraId="769DDCD7"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12E16E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031338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A92577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B3294D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E85339B"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520FF0" w:rsidRPr="000422D3" w14:paraId="116159C6"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A7F648C" w14:textId="77777777" w:rsidR="00520FF0" w:rsidRPr="000F09B2" w:rsidRDefault="00520FF0"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544108EE" w14:textId="4D9FF1D2" w:rsidR="00520FF0" w:rsidRPr="000F09B2" w:rsidRDefault="00520FF0"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rFonts w:hint="cs"/>
                <w:sz w:val="17"/>
                <w:szCs w:val="17"/>
                <w:rtl/>
              </w:rPr>
              <w:t>רכישת נכסים ביולוגי</w:t>
            </w:r>
            <w:r w:rsidR="00537465" w:rsidRPr="000F09B2">
              <w:rPr>
                <w:rFonts w:hint="cs"/>
                <w:sz w:val="17"/>
                <w:szCs w:val="17"/>
                <w:rtl/>
              </w:rPr>
              <w:t>ים לא שוטפים</w:t>
            </w:r>
          </w:p>
        </w:tc>
        <w:tc>
          <w:tcPr>
            <w:tcW w:w="794" w:type="dxa"/>
          </w:tcPr>
          <w:p w14:paraId="5E006388" w14:textId="77777777" w:rsidR="00520FF0" w:rsidRPr="001A267A" w:rsidRDefault="00520FF0"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FF746C6" w14:textId="77777777" w:rsidR="00520FF0" w:rsidRPr="000F09B2" w:rsidRDefault="00520FF0"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C63091F" w14:textId="77777777" w:rsidR="00520FF0" w:rsidRPr="000F09B2" w:rsidRDefault="00520FF0"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E61D961" w14:textId="77777777" w:rsidR="00520FF0" w:rsidRPr="000F09B2" w:rsidRDefault="00520FF0"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ADD4663" w14:textId="77777777" w:rsidR="00520FF0" w:rsidRPr="000F09B2" w:rsidRDefault="00520FF0"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5E2303C" w14:textId="77777777" w:rsidR="00520FF0" w:rsidRPr="000F09B2" w:rsidRDefault="00520FF0"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D37E0" w:rsidRPr="000422D3" w14:paraId="715A075D"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DFAD5A1" w14:textId="77777777" w:rsidR="00FD37E0" w:rsidRPr="000F09B2" w:rsidRDefault="00FD37E0" w:rsidP="00B5592B">
            <w:pPr>
              <w:spacing w:after="0" w:line="240" w:lineRule="auto"/>
              <w:ind w:left="-57" w:right="-57"/>
              <w:rPr>
                <w:rFonts w:ascii="Arial" w:hAnsi="Arial"/>
              </w:rPr>
            </w:pPr>
          </w:p>
        </w:tc>
        <w:tc>
          <w:tcPr>
            <w:tcW w:w="3004" w:type="dxa"/>
            <w:vAlign w:val="center"/>
          </w:tcPr>
          <w:p w14:paraId="7AE2691C" w14:textId="2C2A3FCB" w:rsidR="00FD37E0" w:rsidRPr="000F09B2" w:rsidRDefault="00FD37E0" w:rsidP="000F09B2">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Pr>
                <w:rFonts w:hint="cs"/>
                <w:sz w:val="17"/>
                <w:szCs w:val="17"/>
                <w:rtl/>
              </w:rPr>
              <w:t>תמורה ממימוש נכסים ביולוגיים לא שוטפים</w:t>
            </w:r>
          </w:p>
        </w:tc>
        <w:tc>
          <w:tcPr>
            <w:tcW w:w="794" w:type="dxa"/>
          </w:tcPr>
          <w:p w14:paraId="5AE75F64" w14:textId="77777777" w:rsidR="00FD37E0" w:rsidRPr="001A267A" w:rsidRDefault="00FD37E0" w:rsidP="00FD37E0">
            <w:pPr>
              <w:pStyle w:val="a2"/>
              <w:keepNext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794361DB"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90E094B"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A874A1B"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332A8B4"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97ED263"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069C5AC6"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B733D36"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1F0016C9"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חברות בנות שאוחדו לראשונה</w:t>
            </w:r>
          </w:p>
        </w:tc>
        <w:tc>
          <w:tcPr>
            <w:tcW w:w="794" w:type="dxa"/>
          </w:tcPr>
          <w:p w14:paraId="6176F283" w14:textId="5283226A" w:rsidR="00F64EB6" w:rsidRPr="001A267A" w:rsidRDefault="006D77CE"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r w:rsidRPr="00A73860">
              <w:rPr>
                <w:sz w:val="17"/>
                <w:szCs w:val="17"/>
                <w:rtl/>
              </w:rPr>
              <w:fldChar w:fldCharType="begin" w:fldLock="1"/>
            </w:r>
            <w:r w:rsidRPr="00A73860">
              <w:rPr>
                <w:sz w:val="17"/>
                <w:szCs w:val="17"/>
                <w:rtl/>
              </w:rPr>
              <w:instrText xml:space="preserve"> </w:instrText>
            </w:r>
            <w:r w:rsidRPr="00A73860">
              <w:rPr>
                <w:sz w:val="17"/>
                <w:szCs w:val="17"/>
              </w:rPr>
              <w:instrText>REF</w:instrText>
            </w:r>
            <w:r w:rsidRPr="00A73860">
              <w:rPr>
                <w:sz w:val="17"/>
                <w:szCs w:val="17"/>
                <w:rtl/>
              </w:rPr>
              <w:instrText xml:space="preserve"> _</w:instrText>
            </w:r>
            <w:r w:rsidRPr="00A73860">
              <w:rPr>
                <w:sz w:val="17"/>
                <w:szCs w:val="17"/>
              </w:rPr>
              <w:instrText>Ref122270204 \n \h</w:instrText>
            </w:r>
            <w:r w:rsidRPr="00A73860">
              <w:rPr>
                <w:sz w:val="17"/>
                <w:szCs w:val="17"/>
                <w:rtl/>
              </w:rPr>
              <w:instrText xml:space="preserve"> </w:instrText>
            </w:r>
            <w:r w:rsidR="001B571E" w:rsidRPr="00A73860">
              <w:rPr>
                <w:sz w:val="17"/>
                <w:szCs w:val="17"/>
                <w:rtl/>
              </w:rPr>
              <w:instrText xml:space="preserve"> \* </w:instrText>
            </w:r>
            <w:r w:rsidR="001B571E" w:rsidRPr="00A73860">
              <w:rPr>
                <w:sz w:val="17"/>
                <w:szCs w:val="17"/>
              </w:rPr>
              <w:instrText>MERGEFORMAT</w:instrText>
            </w:r>
            <w:r w:rsidR="001B571E" w:rsidRPr="00A73860">
              <w:rPr>
                <w:sz w:val="17"/>
                <w:szCs w:val="17"/>
                <w:rtl/>
              </w:rPr>
              <w:instrText xml:space="preserve"> </w:instrText>
            </w:r>
            <w:r w:rsidRPr="00A73860">
              <w:rPr>
                <w:sz w:val="17"/>
                <w:szCs w:val="17"/>
                <w:rtl/>
              </w:rPr>
            </w:r>
            <w:r w:rsidRPr="00A73860">
              <w:rPr>
                <w:sz w:val="17"/>
                <w:szCs w:val="17"/>
                <w:rtl/>
              </w:rPr>
              <w:fldChar w:fldCharType="separate"/>
            </w:r>
            <w:r w:rsidR="00D3002D" w:rsidRPr="00A73860">
              <w:rPr>
                <w:sz w:val="17"/>
                <w:szCs w:val="17"/>
                <w:cs/>
              </w:rPr>
              <w:t>‎</w:t>
            </w:r>
            <w:r w:rsidRPr="00A73860">
              <w:rPr>
                <w:sz w:val="17"/>
                <w:szCs w:val="17"/>
                <w:rtl/>
              </w:rPr>
              <w:fldChar w:fldCharType="end"/>
            </w:r>
            <w:r w:rsidR="00CD016E" w:rsidRPr="00A73860">
              <w:rPr>
                <w:rFonts w:hint="cs"/>
                <w:sz w:val="17"/>
                <w:szCs w:val="17"/>
                <w:rtl/>
              </w:rPr>
              <w:t xml:space="preserve"> </w:t>
            </w:r>
            <w:r w:rsidR="00CD016E" w:rsidRPr="00A73860">
              <w:rPr>
                <w:sz w:val="17"/>
                <w:szCs w:val="17"/>
                <w:rtl/>
              </w:rPr>
              <w:fldChar w:fldCharType="begin" w:fldLock="1"/>
            </w:r>
            <w:r w:rsidR="00CD016E" w:rsidRPr="00A73860">
              <w:rPr>
                <w:sz w:val="17"/>
                <w:szCs w:val="17"/>
                <w:rtl/>
              </w:rPr>
              <w:instrText xml:space="preserve"> </w:instrText>
            </w:r>
            <w:r w:rsidR="00CD016E" w:rsidRPr="00A73860">
              <w:rPr>
                <w:rFonts w:hint="cs"/>
                <w:sz w:val="17"/>
                <w:szCs w:val="17"/>
              </w:rPr>
              <w:instrText>REF</w:instrText>
            </w:r>
            <w:r w:rsidR="00CD016E" w:rsidRPr="00A73860">
              <w:rPr>
                <w:rFonts w:hint="cs"/>
                <w:sz w:val="17"/>
                <w:szCs w:val="17"/>
                <w:rtl/>
              </w:rPr>
              <w:instrText xml:space="preserve"> _</w:instrText>
            </w:r>
            <w:r w:rsidR="00CD016E" w:rsidRPr="00A73860">
              <w:rPr>
                <w:rFonts w:hint="cs"/>
                <w:sz w:val="17"/>
                <w:szCs w:val="17"/>
              </w:rPr>
              <w:instrText>Ref122270233 \n \h</w:instrText>
            </w:r>
            <w:r w:rsidR="00CD016E" w:rsidRPr="00A73860">
              <w:rPr>
                <w:sz w:val="17"/>
                <w:szCs w:val="17"/>
                <w:rtl/>
              </w:rPr>
              <w:instrText xml:space="preserve"> </w:instrText>
            </w:r>
            <w:r w:rsidR="001B571E" w:rsidRPr="00A73860">
              <w:rPr>
                <w:sz w:val="17"/>
                <w:szCs w:val="17"/>
                <w:rtl/>
              </w:rPr>
              <w:instrText xml:space="preserve"> \* </w:instrText>
            </w:r>
            <w:r w:rsidR="001B571E" w:rsidRPr="00A73860">
              <w:rPr>
                <w:sz w:val="17"/>
                <w:szCs w:val="17"/>
              </w:rPr>
              <w:instrText>MERGEFORMAT</w:instrText>
            </w:r>
            <w:r w:rsidR="001B571E" w:rsidRPr="00A73860">
              <w:rPr>
                <w:sz w:val="17"/>
                <w:szCs w:val="17"/>
                <w:rtl/>
              </w:rPr>
              <w:instrText xml:space="preserve"> </w:instrText>
            </w:r>
            <w:r w:rsidR="00CD016E" w:rsidRPr="00A73860">
              <w:rPr>
                <w:sz w:val="17"/>
                <w:szCs w:val="17"/>
                <w:rtl/>
              </w:rPr>
            </w:r>
            <w:r w:rsidR="00CD016E" w:rsidRPr="00A73860">
              <w:rPr>
                <w:sz w:val="17"/>
                <w:szCs w:val="17"/>
                <w:rtl/>
              </w:rPr>
              <w:fldChar w:fldCharType="separate"/>
            </w:r>
            <w:r w:rsidR="00D3002D" w:rsidRPr="00A73860">
              <w:rPr>
                <w:sz w:val="17"/>
                <w:szCs w:val="17"/>
                <w:cs/>
              </w:rPr>
              <w:t>‎</w:t>
            </w:r>
            <w:r w:rsidR="00D3002D" w:rsidRPr="00A73860">
              <w:rPr>
                <w:sz w:val="17"/>
                <w:szCs w:val="17"/>
              </w:rPr>
              <w:t>8.4</w:t>
            </w:r>
            <w:r w:rsidR="00CD016E" w:rsidRPr="00A73860">
              <w:rPr>
                <w:sz w:val="17"/>
                <w:szCs w:val="17"/>
                <w:rtl/>
              </w:rPr>
              <w:fldChar w:fldCharType="end"/>
            </w:r>
          </w:p>
        </w:tc>
        <w:tc>
          <w:tcPr>
            <w:tcW w:w="1021" w:type="dxa"/>
          </w:tcPr>
          <w:p w14:paraId="2B426F1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EACCDF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665C22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8D590E7"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424E61B"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76C22EE4"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75323EA"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0B959483"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חברות בנות שאוחדו בעבר</w:t>
            </w:r>
          </w:p>
        </w:tc>
        <w:tc>
          <w:tcPr>
            <w:tcW w:w="794" w:type="dxa"/>
          </w:tcPr>
          <w:p w14:paraId="046F2A87" w14:textId="0F2EB40A" w:rsidR="00F64EB6" w:rsidRPr="001A267A" w:rsidRDefault="00C93E8B"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r w:rsidRPr="001A267A">
              <w:rPr>
                <w:sz w:val="17"/>
                <w:szCs w:val="17"/>
                <w:rtl/>
              </w:rPr>
              <w:fldChar w:fldCharType="begin" w:fldLock="1"/>
            </w:r>
            <w:r w:rsidRPr="001A267A">
              <w:rPr>
                <w:sz w:val="17"/>
                <w:szCs w:val="17"/>
                <w:rtl/>
              </w:rPr>
              <w:instrText xml:space="preserve"> </w:instrText>
            </w:r>
            <w:r w:rsidRPr="001A267A">
              <w:rPr>
                <w:rFonts w:hint="cs"/>
                <w:sz w:val="17"/>
                <w:szCs w:val="17"/>
              </w:rPr>
              <w:instrText>REF</w:instrText>
            </w:r>
            <w:r w:rsidRPr="001A267A">
              <w:rPr>
                <w:rFonts w:hint="cs"/>
                <w:sz w:val="17"/>
                <w:szCs w:val="17"/>
                <w:rtl/>
              </w:rPr>
              <w:instrText xml:space="preserve"> _</w:instrText>
            </w:r>
            <w:r w:rsidRPr="001A267A">
              <w:rPr>
                <w:rFonts w:hint="cs"/>
                <w:sz w:val="17"/>
                <w:szCs w:val="17"/>
              </w:rPr>
              <w:instrText>Ref221699031 \w \h</w:instrText>
            </w:r>
            <w:r w:rsidRPr="001A267A">
              <w:rPr>
                <w:sz w:val="17"/>
                <w:szCs w:val="17"/>
                <w:rtl/>
              </w:rPr>
              <w:instrText xml:space="preserve"> </w:instrText>
            </w:r>
            <w:r w:rsidR="001A267A">
              <w:rPr>
                <w:sz w:val="17"/>
                <w:szCs w:val="17"/>
                <w:rtl/>
              </w:rPr>
              <w:instrText xml:space="preserve"> \* </w:instrText>
            </w:r>
            <w:r w:rsidR="001A267A">
              <w:rPr>
                <w:sz w:val="17"/>
                <w:szCs w:val="17"/>
              </w:rPr>
              <w:instrText>MERGEFORMAT</w:instrText>
            </w:r>
            <w:r w:rsidR="001A267A">
              <w:rPr>
                <w:sz w:val="17"/>
                <w:szCs w:val="17"/>
                <w:rtl/>
              </w:rPr>
              <w:instrText xml:space="preserve"> </w:instrText>
            </w:r>
            <w:r w:rsidRPr="001A267A">
              <w:rPr>
                <w:sz w:val="17"/>
                <w:szCs w:val="17"/>
                <w:rtl/>
              </w:rPr>
            </w:r>
            <w:r w:rsidRPr="001A267A">
              <w:rPr>
                <w:sz w:val="17"/>
                <w:szCs w:val="17"/>
                <w:rtl/>
              </w:rPr>
              <w:fldChar w:fldCharType="separate"/>
            </w:r>
            <w:r w:rsidR="00D3002D">
              <w:rPr>
                <w:sz w:val="17"/>
                <w:szCs w:val="17"/>
                <w:cs/>
              </w:rPr>
              <w:t>‎</w:t>
            </w:r>
            <w:r w:rsidR="00D3002D">
              <w:rPr>
                <w:sz w:val="17"/>
                <w:szCs w:val="17"/>
              </w:rPr>
              <w:t>3</w:t>
            </w:r>
            <w:r w:rsidRPr="001A267A">
              <w:rPr>
                <w:sz w:val="17"/>
                <w:szCs w:val="17"/>
                <w:rtl/>
              </w:rPr>
              <w:fldChar w:fldCharType="end"/>
            </w:r>
            <w:r w:rsidR="001A267A">
              <w:rPr>
                <w:rFonts w:hint="cs"/>
                <w:sz w:val="17"/>
                <w:szCs w:val="17"/>
                <w:rtl/>
              </w:rPr>
              <w:t>(</w:t>
            </w:r>
            <w:r w:rsidRPr="001A267A">
              <w:rPr>
                <w:sz w:val="17"/>
                <w:szCs w:val="17"/>
                <w:rtl/>
              </w:rPr>
              <w:fldChar w:fldCharType="begin" w:fldLock="1"/>
            </w:r>
            <w:r w:rsidRPr="001A267A">
              <w:rPr>
                <w:sz w:val="17"/>
                <w:szCs w:val="17"/>
                <w:rtl/>
              </w:rPr>
              <w:instrText xml:space="preserve"> </w:instrText>
            </w:r>
            <w:r w:rsidRPr="001A267A">
              <w:rPr>
                <w:rFonts w:hint="cs"/>
                <w:sz w:val="17"/>
                <w:szCs w:val="17"/>
              </w:rPr>
              <w:instrText>REF</w:instrText>
            </w:r>
            <w:r w:rsidRPr="001A267A">
              <w:rPr>
                <w:rFonts w:hint="cs"/>
                <w:sz w:val="17"/>
                <w:szCs w:val="17"/>
                <w:rtl/>
              </w:rPr>
              <w:instrText xml:space="preserve"> _</w:instrText>
            </w:r>
            <w:r w:rsidRPr="001A267A">
              <w:rPr>
                <w:rFonts w:hint="cs"/>
                <w:sz w:val="17"/>
                <w:szCs w:val="17"/>
              </w:rPr>
              <w:instrText>Ref5270203 \h</w:instrText>
            </w:r>
            <w:r w:rsidRPr="001A267A">
              <w:rPr>
                <w:sz w:val="17"/>
                <w:szCs w:val="17"/>
                <w:rtl/>
              </w:rPr>
              <w:instrText xml:space="preserve">  \* </w:instrText>
            </w:r>
            <w:r w:rsidRPr="001A267A">
              <w:rPr>
                <w:sz w:val="17"/>
                <w:szCs w:val="17"/>
              </w:rPr>
              <w:instrText>MERGEFORMAT</w:instrText>
            </w:r>
            <w:r w:rsidRPr="001A267A">
              <w:rPr>
                <w:sz w:val="17"/>
                <w:szCs w:val="17"/>
                <w:rtl/>
              </w:rPr>
              <w:instrText xml:space="preserve"> </w:instrText>
            </w:r>
            <w:r w:rsidRPr="001A267A">
              <w:rPr>
                <w:sz w:val="17"/>
                <w:szCs w:val="17"/>
                <w:rtl/>
              </w:rPr>
            </w:r>
            <w:r w:rsidRPr="001A267A">
              <w:rPr>
                <w:sz w:val="17"/>
                <w:szCs w:val="17"/>
                <w:rtl/>
              </w:rPr>
              <w:fldChar w:fldCharType="separate"/>
            </w:r>
            <w:r w:rsidRPr="001A267A">
              <w:rPr>
                <w:rFonts w:hint="cs"/>
                <w:sz w:val="17"/>
                <w:szCs w:val="17"/>
                <w:rtl/>
              </w:rPr>
              <w:t>ט)</w:t>
            </w:r>
            <w:r w:rsidRPr="001A267A">
              <w:rPr>
                <w:sz w:val="17"/>
                <w:szCs w:val="17"/>
                <w:rtl/>
              </w:rPr>
              <w:fldChar w:fldCharType="end"/>
            </w:r>
          </w:p>
        </w:tc>
        <w:tc>
          <w:tcPr>
            <w:tcW w:w="1021" w:type="dxa"/>
          </w:tcPr>
          <w:p w14:paraId="37BF34B7"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D5628B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D66002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D21A18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E3F8AF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4EBE03DF"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28DDDE3"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67860715"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חברות המטופלות לפי שיטת השווי המאזני</w:t>
            </w:r>
          </w:p>
        </w:tc>
        <w:tc>
          <w:tcPr>
            <w:tcW w:w="794" w:type="dxa"/>
          </w:tcPr>
          <w:p w14:paraId="1BCAA49F" w14:textId="1410DC85"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eastAsia="Arial Narrow"/>
                <w:color w:val="000000" w:themeColor="text1"/>
                <w:sz w:val="17"/>
                <w:szCs w:val="17"/>
                <w:rtl/>
              </w:rPr>
            </w:pPr>
            <w:r w:rsidRPr="001A267A">
              <w:rPr>
                <w:sz w:val="17"/>
                <w:szCs w:val="17"/>
                <w:rtl/>
              </w:rPr>
              <w:fldChar w:fldCharType="begin" w:fldLock="1"/>
            </w:r>
            <w:r w:rsidRPr="001A267A">
              <w:rPr>
                <w:sz w:val="17"/>
                <w:szCs w:val="17"/>
                <w:rtl/>
              </w:rPr>
              <w:instrText xml:space="preserve"> </w:instrText>
            </w:r>
            <w:r w:rsidRPr="001A267A">
              <w:rPr>
                <w:sz w:val="17"/>
                <w:szCs w:val="17"/>
              </w:rPr>
              <w:instrText>REF</w:instrText>
            </w:r>
            <w:r w:rsidRPr="001A267A">
              <w:rPr>
                <w:sz w:val="17"/>
                <w:szCs w:val="17"/>
                <w:rtl/>
              </w:rPr>
              <w:instrText xml:space="preserve"> _</w:instrText>
            </w:r>
            <w:r w:rsidRPr="001A267A">
              <w:rPr>
                <w:sz w:val="17"/>
                <w:szCs w:val="17"/>
              </w:rPr>
              <w:instrText>Ref6333771 \n \h</w:instrText>
            </w:r>
            <w:r w:rsidRPr="001A267A">
              <w:rPr>
                <w:sz w:val="17"/>
                <w:szCs w:val="17"/>
                <w:rtl/>
              </w:rPr>
              <w:instrText xml:space="preserve">  \* </w:instrText>
            </w:r>
            <w:r w:rsidRPr="001A267A">
              <w:rPr>
                <w:sz w:val="17"/>
                <w:szCs w:val="17"/>
              </w:rPr>
              <w:instrText>MERGEFORMAT</w:instrText>
            </w:r>
            <w:r w:rsidRPr="001A267A">
              <w:rPr>
                <w:sz w:val="17"/>
                <w:szCs w:val="17"/>
                <w:rtl/>
              </w:rPr>
              <w:instrText xml:space="preserve"> </w:instrText>
            </w:r>
            <w:r w:rsidRPr="001A267A">
              <w:rPr>
                <w:sz w:val="17"/>
                <w:szCs w:val="17"/>
                <w:rtl/>
              </w:rPr>
            </w:r>
            <w:r w:rsidRPr="001A267A">
              <w:rPr>
                <w:sz w:val="17"/>
                <w:szCs w:val="17"/>
                <w:rtl/>
              </w:rPr>
              <w:fldChar w:fldCharType="separate"/>
            </w:r>
            <w:r w:rsidR="00D3002D">
              <w:rPr>
                <w:sz w:val="17"/>
                <w:szCs w:val="17"/>
                <w:cs/>
              </w:rPr>
              <w:t>‎</w:t>
            </w:r>
            <w:r w:rsidRPr="001A267A">
              <w:rPr>
                <w:sz w:val="17"/>
                <w:szCs w:val="17"/>
                <w:rtl/>
              </w:rPr>
              <w:fldChar w:fldCharType="end"/>
            </w:r>
            <w:r w:rsidR="00A73860">
              <w:rPr>
                <w:sz w:val="17"/>
                <w:szCs w:val="17"/>
                <w:rtl/>
              </w:rPr>
              <w:fldChar w:fldCharType="begin" w:fldLock="1"/>
            </w:r>
            <w:r w:rsidR="00A73860">
              <w:rPr>
                <w:sz w:val="17"/>
                <w:szCs w:val="17"/>
                <w:rtl/>
              </w:rPr>
              <w:instrText xml:space="preserve"> </w:instrText>
            </w:r>
            <w:r w:rsidR="00A73860">
              <w:rPr>
                <w:rFonts w:hint="cs"/>
                <w:sz w:val="17"/>
                <w:szCs w:val="17"/>
              </w:rPr>
              <w:instrText>REF</w:instrText>
            </w:r>
            <w:r w:rsidR="00A73860">
              <w:rPr>
                <w:rFonts w:hint="cs"/>
                <w:sz w:val="17"/>
                <w:szCs w:val="17"/>
                <w:rtl/>
              </w:rPr>
              <w:instrText xml:space="preserve"> _</w:instrText>
            </w:r>
            <w:r w:rsidR="00A73860">
              <w:rPr>
                <w:rFonts w:hint="cs"/>
                <w:sz w:val="17"/>
                <w:szCs w:val="17"/>
              </w:rPr>
              <w:instrText>Ref221699031 \n \h</w:instrText>
            </w:r>
            <w:r w:rsidR="00A73860">
              <w:rPr>
                <w:sz w:val="17"/>
                <w:szCs w:val="17"/>
                <w:rtl/>
              </w:rPr>
              <w:instrText xml:space="preserve"> </w:instrText>
            </w:r>
            <w:r w:rsidR="00A73860">
              <w:rPr>
                <w:sz w:val="17"/>
                <w:szCs w:val="17"/>
                <w:rtl/>
              </w:rPr>
            </w:r>
            <w:r w:rsidR="00A73860">
              <w:rPr>
                <w:sz w:val="17"/>
                <w:szCs w:val="17"/>
                <w:rtl/>
              </w:rPr>
              <w:fldChar w:fldCharType="separate"/>
            </w:r>
            <w:r w:rsidR="00A73860">
              <w:rPr>
                <w:sz w:val="17"/>
                <w:szCs w:val="17"/>
                <w:cs/>
              </w:rPr>
              <w:t>‎</w:t>
            </w:r>
            <w:r w:rsidR="00A73860">
              <w:rPr>
                <w:sz w:val="17"/>
                <w:szCs w:val="17"/>
              </w:rPr>
              <w:t>3</w:t>
            </w:r>
            <w:r w:rsidR="00A73860">
              <w:rPr>
                <w:sz w:val="17"/>
                <w:szCs w:val="17"/>
                <w:rtl/>
              </w:rPr>
              <w:fldChar w:fldCharType="end"/>
            </w:r>
            <w:r w:rsidR="001A267A">
              <w:rPr>
                <w:rFonts w:hint="cs"/>
                <w:sz w:val="17"/>
                <w:szCs w:val="17"/>
                <w:rtl/>
              </w:rPr>
              <w:t>(</w:t>
            </w:r>
            <w:r w:rsidR="007270CB" w:rsidRPr="001A267A">
              <w:rPr>
                <w:sz w:val="17"/>
                <w:szCs w:val="17"/>
                <w:rtl/>
              </w:rPr>
              <w:fldChar w:fldCharType="begin" w:fldLock="1"/>
            </w:r>
            <w:r w:rsidR="007270CB" w:rsidRPr="001A267A">
              <w:rPr>
                <w:sz w:val="17"/>
                <w:szCs w:val="17"/>
                <w:rtl/>
              </w:rPr>
              <w:instrText xml:space="preserve"> </w:instrText>
            </w:r>
            <w:r w:rsidR="007270CB" w:rsidRPr="001A267A">
              <w:rPr>
                <w:sz w:val="17"/>
                <w:szCs w:val="17"/>
              </w:rPr>
              <w:instrText>REF</w:instrText>
            </w:r>
            <w:r w:rsidR="007270CB" w:rsidRPr="001A267A">
              <w:rPr>
                <w:sz w:val="17"/>
                <w:szCs w:val="17"/>
                <w:rtl/>
              </w:rPr>
              <w:instrText xml:space="preserve"> _</w:instrText>
            </w:r>
            <w:r w:rsidR="007270CB" w:rsidRPr="001A267A">
              <w:rPr>
                <w:sz w:val="17"/>
                <w:szCs w:val="17"/>
              </w:rPr>
              <w:instrText>Ref33626584 \h</w:instrText>
            </w:r>
            <w:r w:rsidR="007270CB" w:rsidRPr="001A267A">
              <w:rPr>
                <w:sz w:val="17"/>
                <w:szCs w:val="17"/>
                <w:rtl/>
              </w:rPr>
              <w:instrText xml:space="preserve">  \* </w:instrText>
            </w:r>
            <w:r w:rsidR="007270CB" w:rsidRPr="001A267A">
              <w:rPr>
                <w:sz w:val="17"/>
                <w:szCs w:val="17"/>
              </w:rPr>
              <w:instrText>MERGEFORMAT</w:instrText>
            </w:r>
            <w:r w:rsidR="007270CB" w:rsidRPr="001A267A">
              <w:rPr>
                <w:sz w:val="17"/>
                <w:szCs w:val="17"/>
                <w:rtl/>
              </w:rPr>
              <w:instrText xml:space="preserve"> </w:instrText>
            </w:r>
            <w:r w:rsidR="007270CB" w:rsidRPr="001A267A">
              <w:rPr>
                <w:sz w:val="17"/>
                <w:szCs w:val="17"/>
                <w:rtl/>
              </w:rPr>
            </w:r>
            <w:r w:rsidR="007270CB" w:rsidRPr="001A267A">
              <w:rPr>
                <w:sz w:val="17"/>
                <w:szCs w:val="17"/>
                <w:rtl/>
              </w:rPr>
              <w:fldChar w:fldCharType="separate"/>
            </w:r>
            <w:r w:rsidR="007270CB" w:rsidRPr="001A267A">
              <w:rPr>
                <w:rFonts w:hint="cs"/>
                <w:sz w:val="17"/>
                <w:szCs w:val="17"/>
                <w:rtl/>
              </w:rPr>
              <w:t>ח)</w:t>
            </w:r>
            <w:r w:rsidR="007270CB" w:rsidRPr="001A267A">
              <w:rPr>
                <w:sz w:val="17"/>
                <w:szCs w:val="17"/>
                <w:rtl/>
              </w:rPr>
              <w:fldChar w:fldCharType="end"/>
            </w:r>
            <w:r w:rsidR="007270CB" w:rsidRPr="001A267A">
              <w:rPr>
                <w:rFonts w:eastAsia="Arial Narrow"/>
                <w:color w:val="000000" w:themeColor="text1"/>
                <w:sz w:val="17"/>
                <w:szCs w:val="17"/>
                <w:rtl/>
              </w:rPr>
              <w:t xml:space="preserve"> </w:t>
            </w:r>
          </w:p>
        </w:tc>
        <w:tc>
          <w:tcPr>
            <w:tcW w:w="1021" w:type="dxa"/>
          </w:tcPr>
          <w:p w14:paraId="481A222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D9C38E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D4106B5"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2AB3E7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E877C7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42A4C64A"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AA74F69"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2F9E6156"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השקעה בחברות המטופלות לפי שיטת השווי המאזני</w:t>
            </w:r>
          </w:p>
        </w:tc>
        <w:tc>
          <w:tcPr>
            <w:tcW w:w="794" w:type="dxa"/>
          </w:tcPr>
          <w:p w14:paraId="6A08F330" w14:textId="41C3C982" w:rsidR="00F64EB6" w:rsidRPr="001A267A" w:rsidRDefault="00C93E8B" w:rsidP="00FD37E0">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r w:rsidRPr="001A267A">
              <w:rPr>
                <w:sz w:val="17"/>
                <w:szCs w:val="17"/>
                <w:rtl/>
              </w:rPr>
              <w:fldChar w:fldCharType="begin" w:fldLock="1"/>
            </w:r>
            <w:r w:rsidRPr="001A267A">
              <w:rPr>
                <w:sz w:val="17"/>
                <w:szCs w:val="17"/>
                <w:rtl/>
              </w:rPr>
              <w:instrText xml:space="preserve"> </w:instrText>
            </w:r>
            <w:r w:rsidRPr="001A267A">
              <w:rPr>
                <w:rFonts w:hint="cs"/>
                <w:sz w:val="17"/>
                <w:szCs w:val="17"/>
              </w:rPr>
              <w:instrText>REF</w:instrText>
            </w:r>
            <w:r w:rsidRPr="001A267A">
              <w:rPr>
                <w:rFonts w:hint="cs"/>
                <w:sz w:val="17"/>
                <w:szCs w:val="17"/>
                <w:rtl/>
              </w:rPr>
              <w:instrText xml:space="preserve"> _</w:instrText>
            </w:r>
            <w:r w:rsidRPr="001A267A">
              <w:rPr>
                <w:rFonts w:hint="cs"/>
                <w:sz w:val="17"/>
                <w:szCs w:val="17"/>
              </w:rPr>
              <w:instrText>Ref221699031 \w \h</w:instrText>
            </w:r>
            <w:r w:rsidRPr="001A267A">
              <w:rPr>
                <w:sz w:val="17"/>
                <w:szCs w:val="17"/>
                <w:rtl/>
              </w:rPr>
              <w:instrText xml:space="preserve"> </w:instrText>
            </w:r>
            <w:r w:rsidR="001A267A">
              <w:rPr>
                <w:sz w:val="17"/>
                <w:szCs w:val="17"/>
                <w:rtl/>
              </w:rPr>
              <w:instrText xml:space="preserve"> \* </w:instrText>
            </w:r>
            <w:r w:rsidR="001A267A">
              <w:rPr>
                <w:sz w:val="17"/>
                <w:szCs w:val="17"/>
              </w:rPr>
              <w:instrText>MERGEFORMAT</w:instrText>
            </w:r>
            <w:r w:rsidR="001A267A">
              <w:rPr>
                <w:sz w:val="17"/>
                <w:szCs w:val="17"/>
                <w:rtl/>
              </w:rPr>
              <w:instrText xml:space="preserve"> </w:instrText>
            </w:r>
            <w:r w:rsidRPr="001A267A">
              <w:rPr>
                <w:sz w:val="17"/>
                <w:szCs w:val="17"/>
                <w:rtl/>
              </w:rPr>
            </w:r>
            <w:r w:rsidRPr="001A267A">
              <w:rPr>
                <w:sz w:val="17"/>
                <w:szCs w:val="17"/>
                <w:rtl/>
              </w:rPr>
              <w:fldChar w:fldCharType="separate"/>
            </w:r>
            <w:r w:rsidR="00D3002D">
              <w:rPr>
                <w:sz w:val="17"/>
                <w:szCs w:val="17"/>
                <w:cs/>
              </w:rPr>
              <w:t>‎</w:t>
            </w:r>
            <w:r w:rsidR="00D3002D">
              <w:rPr>
                <w:sz w:val="17"/>
                <w:szCs w:val="17"/>
              </w:rPr>
              <w:t>3</w:t>
            </w:r>
            <w:r w:rsidRPr="001A267A">
              <w:rPr>
                <w:sz w:val="17"/>
                <w:szCs w:val="17"/>
                <w:rtl/>
              </w:rPr>
              <w:fldChar w:fldCharType="end"/>
            </w:r>
            <w:r w:rsidR="001A267A">
              <w:rPr>
                <w:rFonts w:hint="cs"/>
                <w:sz w:val="17"/>
                <w:szCs w:val="17"/>
                <w:rtl/>
              </w:rPr>
              <w:t>(</w:t>
            </w:r>
            <w:r w:rsidRPr="001A267A">
              <w:rPr>
                <w:sz w:val="17"/>
                <w:szCs w:val="17"/>
                <w:rtl/>
              </w:rPr>
              <w:fldChar w:fldCharType="begin" w:fldLock="1"/>
            </w:r>
            <w:r w:rsidRPr="001A267A">
              <w:rPr>
                <w:sz w:val="17"/>
                <w:szCs w:val="17"/>
                <w:rtl/>
              </w:rPr>
              <w:instrText xml:space="preserve"> </w:instrText>
            </w:r>
            <w:r w:rsidRPr="001A267A">
              <w:rPr>
                <w:rFonts w:hint="cs"/>
                <w:sz w:val="17"/>
                <w:szCs w:val="17"/>
              </w:rPr>
              <w:instrText>REF</w:instrText>
            </w:r>
            <w:r w:rsidRPr="001A267A">
              <w:rPr>
                <w:rFonts w:hint="cs"/>
                <w:sz w:val="17"/>
                <w:szCs w:val="17"/>
                <w:rtl/>
              </w:rPr>
              <w:instrText xml:space="preserve"> _</w:instrText>
            </w:r>
            <w:r w:rsidRPr="001A267A">
              <w:rPr>
                <w:rFonts w:hint="cs"/>
                <w:sz w:val="17"/>
                <w:szCs w:val="17"/>
              </w:rPr>
              <w:instrText>Ref5270203 \h</w:instrText>
            </w:r>
            <w:r w:rsidRPr="001A267A">
              <w:rPr>
                <w:sz w:val="17"/>
                <w:szCs w:val="17"/>
                <w:rtl/>
              </w:rPr>
              <w:instrText xml:space="preserve">  \* </w:instrText>
            </w:r>
            <w:r w:rsidRPr="001A267A">
              <w:rPr>
                <w:sz w:val="17"/>
                <w:szCs w:val="17"/>
              </w:rPr>
              <w:instrText>MERGEFORMAT</w:instrText>
            </w:r>
            <w:r w:rsidRPr="001A267A">
              <w:rPr>
                <w:sz w:val="17"/>
                <w:szCs w:val="17"/>
                <w:rtl/>
              </w:rPr>
              <w:instrText xml:space="preserve"> </w:instrText>
            </w:r>
            <w:r w:rsidRPr="001A267A">
              <w:rPr>
                <w:sz w:val="17"/>
                <w:szCs w:val="17"/>
                <w:rtl/>
              </w:rPr>
            </w:r>
            <w:r w:rsidRPr="001A267A">
              <w:rPr>
                <w:sz w:val="17"/>
                <w:szCs w:val="17"/>
                <w:rtl/>
              </w:rPr>
              <w:fldChar w:fldCharType="separate"/>
            </w:r>
            <w:r w:rsidRPr="001A267A">
              <w:rPr>
                <w:rFonts w:hint="cs"/>
                <w:sz w:val="17"/>
                <w:szCs w:val="17"/>
                <w:rtl/>
              </w:rPr>
              <w:t>ט)</w:t>
            </w:r>
            <w:r w:rsidRPr="001A267A">
              <w:rPr>
                <w:sz w:val="17"/>
                <w:szCs w:val="17"/>
                <w:rtl/>
              </w:rPr>
              <w:fldChar w:fldCharType="end"/>
            </w:r>
          </w:p>
        </w:tc>
        <w:tc>
          <w:tcPr>
            <w:tcW w:w="1021" w:type="dxa"/>
          </w:tcPr>
          <w:p w14:paraId="74665532"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4DF5A6D"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79CB36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19C66C4"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81F44F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73D1232C"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657DE92"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34027123"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דיבידנדים שהתקבלו מחברות המטופלות לפי שיטת השווי המאזני</w:t>
            </w:r>
            <w:bookmarkStart w:id="262" w:name="_Ref6392425"/>
            <w:r w:rsidRPr="000F09B2">
              <w:rPr>
                <w:rStyle w:val="FootnoteReference"/>
                <w:sz w:val="17"/>
                <w:szCs w:val="17"/>
                <w:rtl/>
              </w:rPr>
              <w:footnoteReference w:id="71"/>
            </w:r>
            <w:bookmarkEnd w:id="262"/>
          </w:p>
        </w:tc>
        <w:tc>
          <w:tcPr>
            <w:tcW w:w="794" w:type="dxa"/>
          </w:tcPr>
          <w:p w14:paraId="5CBB2D58"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3C77CD0"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70BE3F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E367C76"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1B519801"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4412FBD"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6464E2C4"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93F540F"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4D888DB4" w14:textId="65CF63C3" w:rsidR="00F64EB6" w:rsidRPr="000F09B2" w:rsidRDefault="00F64EB6" w:rsidP="00D3002D">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דיבידנדים שהתקבלו מנכסים פיננסיים</w:t>
            </w:r>
            <w:r w:rsidR="00EB26BD" w:rsidRPr="000F09B2">
              <w:rPr>
                <w:sz w:val="17"/>
                <w:szCs w:val="17"/>
                <w:vertAlign w:val="superscript"/>
              </w:rPr>
              <w:fldChar w:fldCharType="begin" w:fldLock="1"/>
            </w:r>
            <w:r w:rsidR="00EB26BD" w:rsidRPr="000F09B2">
              <w:rPr>
                <w:sz w:val="17"/>
                <w:szCs w:val="17"/>
                <w:vertAlign w:val="superscript"/>
              </w:rPr>
              <w:instrText xml:space="preserve"> NOTEREF  _Ref6392425 \f  \* MERGEFORMAT </w:instrText>
            </w:r>
            <w:r w:rsidR="00EB26BD" w:rsidRPr="000F09B2">
              <w:rPr>
                <w:sz w:val="17"/>
                <w:szCs w:val="17"/>
                <w:vertAlign w:val="superscript"/>
              </w:rPr>
              <w:fldChar w:fldCharType="separate"/>
            </w:r>
            <w:r w:rsidR="00D3002D" w:rsidRPr="00D3002D">
              <w:rPr>
                <w:rStyle w:val="FootnoteReference"/>
                <w:sz w:val="17"/>
                <w:szCs w:val="17"/>
              </w:rPr>
              <w:t>70</w:t>
            </w:r>
            <w:r w:rsidR="00EB26BD" w:rsidRPr="000F09B2">
              <w:rPr>
                <w:sz w:val="17"/>
                <w:szCs w:val="17"/>
                <w:vertAlign w:val="superscript"/>
              </w:rPr>
              <w:fldChar w:fldCharType="end"/>
            </w:r>
            <w:r w:rsidRPr="000F09B2">
              <w:rPr>
                <w:sz w:val="17"/>
                <w:szCs w:val="17"/>
                <w:rtl/>
              </w:rPr>
              <w:t xml:space="preserve"> </w:t>
            </w:r>
            <w:r w:rsidRPr="000F09B2">
              <w:rPr>
                <w:rStyle w:val="FootnoteReference"/>
                <w:sz w:val="17"/>
                <w:szCs w:val="17"/>
                <w:rtl/>
              </w:rPr>
              <w:footnoteReference w:id="72"/>
            </w:r>
          </w:p>
        </w:tc>
        <w:tc>
          <w:tcPr>
            <w:tcW w:w="794" w:type="dxa"/>
          </w:tcPr>
          <w:p w14:paraId="0AB10C75"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537A4B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2B6F3E0"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FB6815C"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78D8DF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C8C7B5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D647BB" w:rsidRPr="000422D3" w14:paraId="2D58A9C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D5C6687" w14:textId="77777777" w:rsidR="00D647BB" w:rsidRPr="000F09B2" w:rsidRDefault="00D647BB"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2CD5FD0B" w14:textId="77777777" w:rsidR="00D647BB" w:rsidRPr="000F09B2" w:rsidRDefault="00C66D9D"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השקעות במכשירים הוניים בשווי הוגן דרך רווח כולל אחר</w:t>
            </w:r>
          </w:p>
        </w:tc>
        <w:tc>
          <w:tcPr>
            <w:tcW w:w="794" w:type="dxa"/>
          </w:tcPr>
          <w:p w14:paraId="28596B16" w14:textId="77777777" w:rsidR="00D647BB" w:rsidRPr="001A267A" w:rsidRDefault="00D647BB"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096DE78A" w14:textId="77777777" w:rsidR="00D647BB" w:rsidRPr="000F09B2" w:rsidRDefault="00D647BB"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858439E" w14:textId="77777777" w:rsidR="00D647BB" w:rsidRPr="000F09B2" w:rsidRDefault="00D647BB"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D26DDDD" w14:textId="77777777" w:rsidR="00D647BB" w:rsidRPr="000F09B2" w:rsidRDefault="00D647BB"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71A3C7A" w14:textId="77777777" w:rsidR="00D647BB" w:rsidRPr="000F09B2" w:rsidRDefault="00D647BB"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48F0250" w14:textId="77777777" w:rsidR="00D647BB" w:rsidRPr="000F09B2" w:rsidRDefault="00D647BB"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0EA9FDE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D7614BB"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760610D0"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השקעות במכשירים הוניים בשווי הוגן דרך רווח כולל אחר</w:t>
            </w:r>
          </w:p>
        </w:tc>
        <w:tc>
          <w:tcPr>
            <w:tcW w:w="794" w:type="dxa"/>
          </w:tcPr>
          <w:p w14:paraId="61BFF552" w14:textId="77777777" w:rsidR="00F64EB6" w:rsidRPr="001A267A"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C332B13"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2083B0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0CDBEE2"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020AC42"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07D36B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775EB7D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A7E4988"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49D7AC3D"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רכישת מכשירי חוב הנמדדים בשווי הוגן דרך רווח כולל אחר</w:t>
            </w:r>
          </w:p>
        </w:tc>
        <w:tc>
          <w:tcPr>
            <w:tcW w:w="794" w:type="dxa"/>
          </w:tcPr>
          <w:p w14:paraId="71F78516"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FB9908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CEA8ED7"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D76BB59"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EFE3F1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AC73590"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654B3CA9"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7BFADEB"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5F7FB8C1"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מכשירי חוב הנמדדים בשווי הוגן דרך רווח כולל אחר</w:t>
            </w:r>
          </w:p>
        </w:tc>
        <w:tc>
          <w:tcPr>
            <w:tcW w:w="794" w:type="dxa"/>
          </w:tcPr>
          <w:p w14:paraId="41DFC0A5"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FEE4F6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46A38D4"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A12FF3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5D6F2BE"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22B6194"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D37E0" w:rsidRPr="000422D3" w14:paraId="01F72D33"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E05EBF2" w14:textId="77777777" w:rsidR="00FD37E0" w:rsidRPr="000F09B2" w:rsidRDefault="00FD37E0"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34396454" w14:textId="77777777" w:rsidR="00FD37E0" w:rsidRPr="000F09B2" w:rsidRDefault="00FD37E0"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תמורה ממימוש (מרכישת) נכסים פיננסיים הנמדדים בשווי הוגן דרך רווח או הפסד, נטו</w:t>
            </w:r>
            <w:r w:rsidRPr="000F09B2">
              <w:rPr>
                <w:rStyle w:val="FootnoteReference"/>
                <w:sz w:val="17"/>
                <w:szCs w:val="17"/>
                <w:rtl/>
              </w:rPr>
              <w:footnoteReference w:id="73"/>
            </w:r>
            <w:r w:rsidRPr="000F09B2">
              <w:rPr>
                <w:sz w:val="17"/>
                <w:szCs w:val="17"/>
                <w:rtl/>
              </w:rPr>
              <w:t xml:space="preserve"> </w:t>
            </w:r>
            <w:bookmarkStart w:id="263" w:name="_Ref6395100"/>
            <w:r w:rsidRPr="000F09B2">
              <w:rPr>
                <w:rStyle w:val="FootnoteReference"/>
                <w:sz w:val="17"/>
                <w:szCs w:val="17"/>
                <w:rtl/>
              </w:rPr>
              <w:footnoteReference w:id="74"/>
            </w:r>
            <w:bookmarkEnd w:id="263"/>
          </w:p>
        </w:tc>
        <w:tc>
          <w:tcPr>
            <w:tcW w:w="794" w:type="dxa"/>
          </w:tcPr>
          <w:p w14:paraId="18CAB3F3" w14:textId="77777777" w:rsidR="00FD37E0" w:rsidRPr="000F09B2" w:rsidRDefault="00FD37E0" w:rsidP="002D01AE">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366250E" w14:textId="77777777" w:rsidR="00FD37E0" w:rsidRPr="000F09B2" w:rsidRDefault="00FD37E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0A85144" w14:textId="77777777" w:rsidR="00FD37E0" w:rsidRPr="000F09B2" w:rsidRDefault="00FD37E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4428CFA" w14:textId="77777777" w:rsidR="00FD37E0" w:rsidRPr="000F09B2" w:rsidRDefault="00FD37E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826FC42" w14:textId="77777777" w:rsidR="00FD37E0" w:rsidRPr="000F09B2" w:rsidRDefault="00FD37E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AA8349C" w14:textId="77777777" w:rsidR="00FD37E0" w:rsidRPr="000F09B2" w:rsidRDefault="00FD37E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649421A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2630DB1"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7D110129" w14:textId="620959D4"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השקעה </w:t>
            </w:r>
            <w:r w:rsidR="00F37E0A" w:rsidRPr="000F09B2">
              <w:rPr>
                <w:sz w:val="17"/>
                <w:szCs w:val="17"/>
                <w:rtl/>
              </w:rPr>
              <w:t>ב</w:t>
            </w:r>
            <w:r w:rsidRPr="000F09B2">
              <w:rPr>
                <w:sz w:val="17"/>
                <w:szCs w:val="17"/>
                <w:rtl/>
              </w:rPr>
              <w:t>פיקדונות לזמן ארוך</w:t>
            </w:r>
          </w:p>
        </w:tc>
        <w:tc>
          <w:tcPr>
            <w:tcW w:w="794" w:type="dxa"/>
          </w:tcPr>
          <w:p w14:paraId="10667523"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5A88147"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C74582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666EECB"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5E3A9C0"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9F419F2"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524566D8"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9760998"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405AFFE9" w14:textId="77777777" w:rsidR="00F64EB6" w:rsidRPr="000F09B2" w:rsidRDefault="00F64EB6" w:rsidP="000F09B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משיכת פיקדונות לזמן ארוך</w:t>
            </w:r>
          </w:p>
        </w:tc>
        <w:tc>
          <w:tcPr>
            <w:tcW w:w="794" w:type="dxa"/>
          </w:tcPr>
          <w:p w14:paraId="7E185280"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0621F5E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FE487FF"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D4227FD"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E04F365"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EFA4568" w14:textId="77777777" w:rsidR="00F64EB6" w:rsidRPr="000F09B2" w:rsidRDefault="00F64EB6" w:rsidP="000F09B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D37E0" w:rsidRPr="000422D3" w14:paraId="61724E03"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EE1B1A2" w14:textId="77777777" w:rsidR="00FD37E0" w:rsidRPr="000F09B2" w:rsidRDefault="00FD37E0" w:rsidP="00B5592B">
            <w:pPr>
              <w:spacing w:after="0" w:line="240" w:lineRule="auto"/>
              <w:ind w:left="-57" w:right="-57"/>
              <w:rPr>
                <w:rFonts w:ascii="Arial" w:hAnsi="Arial"/>
              </w:rPr>
            </w:pPr>
          </w:p>
        </w:tc>
        <w:tc>
          <w:tcPr>
            <w:tcW w:w="3004" w:type="dxa"/>
            <w:vAlign w:val="center"/>
          </w:tcPr>
          <w:p w14:paraId="4368764F" w14:textId="0650996E" w:rsidR="00FD37E0" w:rsidRPr="000F09B2" w:rsidRDefault="00FD37E0" w:rsidP="000F09B2">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Pr>
                <w:rFonts w:hint="cs"/>
                <w:sz w:val="17"/>
                <w:szCs w:val="17"/>
                <w:rtl/>
              </w:rPr>
              <w:t>מתן הלוואות לזמן ארוך</w:t>
            </w:r>
          </w:p>
        </w:tc>
        <w:tc>
          <w:tcPr>
            <w:tcW w:w="794" w:type="dxa"/>
          </w:tcPr>
          <w:p w14:paraId="198F821A" w14:textId="77777777" w:rsidR="00FD37E0" w:rsidRPr="000F09B2" w:rsidRDefault="00FD37E0" w:rsidP="00FD37E0">
            <w:pPr>
              <w:pStyle w:val="a2"/>
              <w:keepNext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317EEB46"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D14AF5F"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4D98D2A3"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AD58C41"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6D72A008"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D37E0" w:rsidRPr="000422D3" w14:paraId="4A6BC672"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4EDA8B3" w14:textId="77777777" w:rsidR="00FD37E0" w:rsidRPr="000F09B2" w:rsidRDefault="00FD37E0" w:rsidP="00B5592B">
            <w:pPr>
              <w:spacing w:after="0" w:line="240" w:lineRule="auto"/>
              <w:ind w:left="-57" w:right="-57"/>
              <w:rPr>
                <w:rFonts w:ascii="Arial" w:hAnsi="Arial"/>
              </w:rPr>
            </w:pPr>
          </w:p>
        </w:tc>
        <w:tc>
          <w:tcPr>
            <w:tcW w:w="3004" w:type="dxa"/>
            <w:vAlign w:val="center"/>
          </w:tcPr>
          <w:p w14:paraId="0C6DD65D" w14:textId="56BF3FFE" w:rsidR="00FD37E0" w:rsidRPr="000F09B2" w:rsidRDefault="00FD37E0" w:rsidP="000F09B2">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Pr>
                <w:rFonts w:hint="cs"/>
                <w:sz w:val="17"/>
                <w:szCs w:val="17"/>
                <w:rtl/>
              </w:rPr>
              <w:t>גביית הלוואות לזמן ארוך</w:t>
            </w:r>
          </w:p>
        </w:tc>
        <w:tc>
          <w:tcPr>
            <w:tcW w:w="794" w:type="dxa"/>
          </w:tcPr>
          <w:p w14:paraId="6CC56082" w14:textId="77777777" w:rsidR="00FD37E0" w:rsidRPr="000F09B2" w:rsidRDefault="00FD37E0" w:rsidP="00FD37E0">
            <w:pPr>
              <w:pStyle w:val="a2"/>
              <w:keepNext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B145A4D"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6D93E94"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74257F4"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7352194"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C5600DC" w14:textId="77777777" w:rsidR="00FD37E0" w:rsidRPr="000F09B2" w:rsidRDefault="00FD37E0" w:rsidP="000F09B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422D3" w14:paraId="663E9FEF"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EA73ECF"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21216C15" w14:textId="241506B5" w:rsidR="00F64EB6" w:rsidRPr="000F09B2" w:rsidRDefault="00F64EB6" w:rsidP="00D3002D">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הלוואות ופיקדונות לזמן קצר, נטו</w:t>
            </w:r>
            <w:r w:rsidR="00EB26BD" w:rsidRPr="000F09B2">
              <w:rPr>
                <w:sz w:val="17"/>
                <w:szCs w:val="17"/>
                <w:vertAlign w:val="superscript"/>
                <w:rtl/>
              </w:rPr>
              <w:fldChar w:fldCharType="begin" w:fldLock="1"/>
            </w:r>
            <w:r w:rsidR="00EB26BD" w:rsidRPr="000F09B2">
              <w:rPr>
                <w:sz w:val="17"/>
                <w:szCs w:val="17"/>
                <w:vertAlign w:val="superscript"/>
                <w:rtl/>
              </w:rPr>
              <w:instrText xml:space="preserve"> </w:instrText>
            </w:r>
            <w:r w:rsidR="00EB26BD" w:rsidRPr="000F09B2">
              <w:rPr>
                <w:sz w:val="17"/>
                <w:szCs w:val="17"/>
                <w:vertAlign w:val="superscript"/>
              </w:rPr>
              <w:instrText>NOTEREF  _Ref6395100 \f \h  \* MERGEFORMAT</w:instrText>
            </w:r>
            <w:r w:rsidR="00EB26BD" w:rsidRPr="000F09B2">
              <w:rPr>
                <w:sz w:val="17"/>
                <w:szCs w:val="17"/>
                <w:vertAlign w:val="superscript"/>
                <w:rtl/>
              </w:rPr>
              <w:instrText xml:space="preserve"> </w:instrText>
            </w:r>
            <w:r w:rsidR="00EB26BD" w:rsidRPr="000F09B2">
              <w:rPr>
                <w:sz w:val="17"/>
                <w:szCs w:val="17"/>
                <w:vertAlign w:val="superscript"/>
                <w:rtl/>
              </w:rPr>
            </w:r>
            <w:r w:rsidR="00EB26BD" w:rsidRPr="000F09B2">
              <w:rPr>
                <w:sz w:val="17"/>
                <w:szCs w:val="17"/>
                <w:vertAlign w:val="superscript"/>
                <w:rtl/>
              </w:rPr>
              <w:fldChar w:fldCharType="separate"/>
            </w:r>
            <w:r w:rsidR="00D3002D" w:rsidRPr="00D3002D">
              <w:rPr>
                <w:rStyle w:val="FootnoteReference"/>
                <w:sz w:val="17"/>
                <w:szCs w:val="17"/>
                <w:rtl/>
              </w:rPr>
              <w:t>73</w:t>
            </w:r>
            <w:r w:rsidR="00EB26BD" w:rsidRPr="000F09B2">
              <w:rPr>
                <w:sz w:val="17"/>
                <w:szCs w:val="17"/>
                <w:vertAlign w:val="superscript"/>
                <w:rtl/>
              </w:rPr>
              <w:fldChar w:fldCharType="end"/>
            </w:r>
          </w:p>
        </w:tc>
        <w:tc>
          <w:tcPr>
            <w:tcW w:w="794" w:type="dxa"/>
          </w:tcPr>
          <w:p w14:paraId="1A3C363A"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2F90552"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764DE1BE"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4DA36C1"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2733FFC"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7A6A9763"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F64EB6" w:rsidRPr="000422D3" w14:paraId="44E88F20"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B8A6E1E" w14:textId="77777777" w:rsidR="00F64EB6" w:rsidRPr="000F09B2" w:rsidRDefault="00F64EB6" w:rsidP="00B5592B">
            <w:pPr>
              <w:tabs>
                <w:tab w:val="clear" w:pos="180"/>
                <w:tab w:val="clear" w:pos="360"/>
                <w:tab w:val="clear" w:pos="540"/>
              </w:tabs>
              <w:spacing w:after="0" w:line="240" w:lineRule="auto"/>
              <w:ind w:left="-57" w:right="-57"/>
              <w:contextualSpacing w:val="0"/>
              <w:rPr>
                <w:rFonts w:ascii="Arial" w:hAnsi="Arial"/>
              </w:rPr>
            </w:pPr>
          </w:p>
        </w:tc>
        <w:tc>
          <w:tcPr>
            <w:tcW w:w="3004" w:type="dxa"/>
            <w:vAlign w:val="center"/>
          </w:tcPr>
          <w:p w14:paraId="58AF23A7" w14:textId="77777777" w:rsidR="00F64EB6" w:rsidRPr="000F09B2" w:rsidRDefault="00F64EB6" w:rsidP="00492668">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0F09B2">
              <w:rPr>
                <w:sz w:val="17"/>
                <w:szCs w:val="17"/>
                <w:rtl/>
              </w:rPr>
              <w:t>מזומנים נטו מפעילות השקעה</w:t>
            </w:r>
          </w:p>
        </w:tc>
        <w:tc>
          <w:tcPr>
            <w:tcW w:w="794" w:type="dxa"/>
          </w:tcPr>
          <w:p w14:paraId="51F7A4B2" w14:textId="77777777" w:rsidR="00F64EB6" w:rsidRPr="000F09B2" w:rsidRDefault="00F64EB6" w:rsidP="00FD37E0">
            <w:pPr>
              <w:pStyle w:val="a2"/>
              <w:keepNext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4761124"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07C48B3"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AFDE4D4"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19405EC7"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5580AFE4" w14:textId="77777777" w:rsidR="00F64EB6" w:rsidRPr="000F09B2" w:rsidRDefault="00F64EB6" w:rsidP="000F09B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bl>
    <w:p w14:paraId="44DD7482" w14:textId="053D4303" w:rsidR="00F350E4" w:rsidRPr="004C5FA3" w:rsidRDefault="00F350E4" w:rsidP="00F350E4">
      <w:pPr>
        <w:rPr>
          <w:rFonts w:ascii="Arial" w:hAnsi="Arial"/>
        </w:rPr>
      </w:pPr>
      <w:r w:rsidRPr="004C5FA3">
        <w:rPr>
          <w:rFonts w:ascii="Arial" w:hAnsi="Arial"/>
          <w:rtl/>
        </w:rPr>
        <w:br w:type="page"/>
      </w:r>
    </w:p>
    <w:p w14:paraId="067ECB84" w14:textId="3A3B9327" w:rsidR="00D544A7" w:rsidRPr="006222CF" w:rsidRDefault="00D544A7" w:rsidP="00D544A7">
      <w:pPr>
        <w:pageBreakBefore/>
        <w:widowControl w:val="0"/>
        <w:pBdr>
          <w:bottom w:val="single" w:sz="8" w:space="1" w:color="auto"/>
        </w:pBdr>
        <w:spacing w:after="0" w:line="240" w:lineRule="auto"/>
        <w:ind w:left="1418"/>
        <w:rPr>
          <w:sz w:val="22"/>
          <w:szCs w:val="22"/>
          <w:rtl/>
        </w:rPr>
      </w:pPr>
      <w:r w:rsidRPr="006222CF">
        <w:rPr>
          <w:rStyle w:val="Strong"/>
          <w:rFonts w:eastAsia="Arial"/>
          <w:b w:val="0"/>
          <w:bCs w:val="0"/>
          <w:smallCaps/>
          <w:sz w:val="22"/>
          <w:szCs w:val="22"/>
        </w:rPr>
        <w:lastRenderedPageBreak/>
        <w:fldChar w:fldCharType="begin" w:fldLock="1"/>
      </w:r>
      <w:r w:rsidRPr="006222CF">
        <w:rPr>
          <w:rStyle w:val="Strong"/>
          <w:sz w:val="22"/>
          <w:szCs w:val="22"/>
        </w:rPr>
        <w:instrText xml:space="preserve"> STYLEREF  "</w:instrText>
      </w:r>
      <w:r w:rsidRPr="006222CF">
        <w:rPr>
          <w:rStyle w:val="Strong"/>
          <w:sz w:val="22"/>
          <w:szCs w:val="22"/>
          <w:rtl/>
        </w:rPr>
        <w:instrText>כותרת 2</w:instrText>
      </w:r>
      <w:r w:rsidRPr="006222CF">
        <w:rPr>
          <w:rStyle w:val="Strong"/>
          <w:sz w:val="22"/>
          <w:szCs w:val="22"/>
        </w:rPr>
        <w:instrText xml:space="preserve">"  \* MERGEFORMAT </w:instrText>
      </w:r>
      <w:r w:rsidRPr="006222CF">
        <w:rPr>
          <w:rStyle w:val="Strong"/>
          <w:rFonts w:eastAsia="Arial"/>
          <w:b w:val="0"/>
          <w:bCs w:val="0"/>
          <w:smallCaps/>
          <w:sz w:val="22"/>
          <w:szCs w:val="22"/>
        </w:rPr>
        <w:fldChar w:fldCharType="separate"/>
      </w:r>
      <w:r w:rsidR="00D3002D" w:rsidRPr="00D3002D">
        <w:rPr>
          <w:rStyle w:val="Strong"/>
          <w:rFonts w:eastAsia="Arial"/>
          <w:smallCaps/>
          <w:noProof/>
          <w:sz w:val="22"/>
          <w:szCs w:val="22"/>
          <w:rtl/>
        </w:rPr>
        <w:t>דוחות מאוחדים ביניים תמציתיים על תזרימי המזומנים</w:t>
      </w:r>
      <w:r w:rsidRPr="006222CF">
        <w:rPr>
          <w:rStyle w:val="Strong"/>
          <w:rFonts w:eastAsia="Arial"/>
          <w:b w:val="0"/>
          <w:bCs w:val="0"/>
          <w:smallCaps/>
          <w:sz w:val="22"/>
          <w:szCs w:val="22"/>
        </w:rPr>
        <w:fldChar w:fldCharType="end"/>
      </w:r>
      <w:r w:rsidRPr="006222CF">
        <w:rPr>
          <w:rFonts w:ascii="Arial" w:hAnsi="Arial" w:hint="cs"/>
          <w:b/>
          <w:bCs/>
          <w:sz w:val="22"/>
          <w:szCs w:val="22"/>
          <w:rtl/>
        </w:rPr>
        <w:t xml:space="preserve"> </w:t>
      </w:r>
      <w:r w:rsidRPr="006222CF">
        <w:rPr>
          <w:rFonts w:hint="cs"/>
          <w:sz w:val="22"/>
          <w:szCs w:val="22"/>
          <w:rtl/>
        </w:rPr>
        <w:t>(המשך)</w:t>
      </w:r>
    </w:p>
    <w:p w14:paraId="49522932" w14:textId="77777777" w:rsidR="00D544A7" w:rsidRPr="000F09B2" w:rsidRDefault="00D544A7" w:rsidP="00D544A7">
      <w:pPr>
        <w:spacing w:after="0" w:line="240" w:lineRule="auto"/>
        <w:ind w:left="1418"/>
        <w:rPr>
          <w:sz w:val="17"/>
          <w:szCs w:val="17"/>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2"/>
        <w:gridCol w:w="3002"/>
        <w:gridCol w:w="792"/>
        <w:gridCol w:w="1020"/>
        <w:gridCol w:w="1020"/>
        <w:gridCol w:w="1020"/>
        <w:gridCol w:w="1020"/>
        <w:gridCol w:w="1020"/>
        <w:gridCol w:w="10"/>
      </w:tblGrid>
      <w:tr w:rsidR="00180599" w:rsidRPr="000422D3" w14:paraId="178F6407" w14:textId="77777777" w:rsidTr="00180599">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2" w:type="dxa"/>
          </w:tcPr>
          <w:p w14:paraId="0382A3A6" w14:textId="77777777" w:rsidR="00AD1408" w:rsidRPr="000F09B2" w:rsidRDefault="00AD1408" w:rsidP="00B5592B">
            <w:pPr>
              <w:tabs>
                <w:tab w:val="clear" w:pos="180"/>
                <w:tab w:val="clear" w:pos="360"/>
                <w:tab w:val="clear" w:pos="540"/>
              </w:tabs>
              <w:spacing w:after="0" w:line="240" w:lineRule="auto"/>
              <w:ind w:left="-57" w:right="-57"/>
              <w:contextualSpacing w:val="0"/>
              <w:rPr>
                <w:rFonts w:ascii="Arial" w:hAnsi="Arial"/>
              </w:rPr>
            </w:pPr>
          </w:p>
        </w:tc>
        <w:tc>
          <w:tcPr>
            <w:tcW w:w="3002" w:type="dxa"/>
            <w:vAlign w:val="center"/>
          </w:tcPr>
          <w:p w14:paraId="45CCD14D" w14:textId="77777777" w:rsidR="00AD1408" w:rsidRPr="000F09B2" w:rsidRDefault="00AD1408" w:rsidP="002D01AE">
            <w:pPr>
              <w:pStyle w:val="0"/>
              <w:tabs>
                <w:tab w:val="clear" w:pos="180"/>
                <w:tab w:val="clear" w:pos="360"/>
                <w:tab w:val="clear" w:pos="540"/>
              </w:tabs>
              <w:ind w:left="113" w:hanging="113"/>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792" w:type="dxa"/>
          </w:tcPr>
          <w:p w14:paraId="5D864113" w14:textId="77777777" w:rsidR="00AD1408" w:rsidRPr="00AD1408" w:rsidRDefault="00AD1408"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sz w:val="17"/>
                <w:szCs w:val="17"/>
                <w:rtl/>
              </w:rPr>
            </w:pPr>
          </w:p>
        </w:tc>
        <w:tc>
          <w:tcPr>
            <w:tcW w:w="2040" w:type="dxa"/>
            <w:gridSpan w:val="2"/>
          </w:tcPr>
          <w:p w14:paraId="027B6866" w14:textId="77777777" w:rsidR="00AD1408" w:rsidRPr="000F09B2" w:rsidRDefault="00AD1408"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לשישה חודשים </w:t>
            </w:r>
            <w:r>
              <w:rPr>
                <w:sz w:val="17"/>
                <w:szCs w:val="17"/>
                <w:rtl/>
              </w:rPr>
              <w:br/>
            </w:r>
            <w:r w:rsidRPr="000F09B2">
              <w:rPr>
                <w:sz w:val="17"/>
                <w:szCs w:val="17"/>
                <w:rtl/>
              </w:rPr>
              <w:t xml:space="preserve">שהסתיימו ביום </w:t>
            </w:r>
            <w:r>
              <w:rPr>
                <w:sz w:val="17"/>
                <w:szCs w:val="17"/>
                <w:rtl/>
              </w:rPr>
              <w:br/>
            </w:r>
            <w:r w:rsidRPr="000F09B2">
              <w:rPr>
                <w:sz w:val="17"/>
                <w:szCs w:val="17"/>
                <w:rtl/>
              </w:rPr>
              <w:t>30 ביוני</w:t>
            </w:r>
          </w:p>
        </w:tc>
        <w:tc>
          <w:tcPr>
            <w:tcW w:w="2040" w:type="dxa"/>
            <w:gridSpan w:val="2"/>
          </w:tcPr>
          <w:p w14:paraId="5360B325" w14:textId="77777777" w:rsidR="00AD1408" w:rsidRPr="000F09B2" w:rsidRDefault="00AD1408"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לשלושה חודשים </w:t>
            </w:r>
            <w:r>
              <w:rPr>
                <w:sz w:val="17"/>
                <w:szCs w:val="17"/>
                <w:rtl/>
              </w:rPr>
              <w:br/>
            </w:r>
            <w:r w:rsidRPr="000F09B2">
              <w:rPr>
                <w:sz w:val="17"/>
                <w:szCs w:val="17"/>
                <w:rtl/>
              </w:rPr>
              <w:t xml:space="preserve">שהסתיימו ביום </w:t>
            </w:r>
            <w:r>
              <w:rPr>
                <w:sz w:val="17"/>
                <w:szCs w:val="17"/>
                <w:rtl/>
              </w:rPr>
              <w:br/>
            </w:r>
            <w:r w:rsidRPr="000F09B2">
              <w:rPr>
                <w:sz w:val="17"/>
                <w:szCs w:val="17"/>
                <w:rtl/>
              </w:rPr>
              <w:t>30 ביוני</w:t>
            </w:r>
          </w:p>
        </w:tc>
        <w:tc>
          <w:tcPr>
            <w:tcW w:w="1030" w:type="dxa"/>
            <w:gridSpan w:val="2"/>
          </w:tcPr>
          <w:p w14:paraId="3FC58516" w14:textId="77777777" w:rsidR="00AD1408" w:rsidRPr="000F09B2" w:rsidRDefault="00AD1408"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לשנה שהסתיימה ביום </w:t>
            </w:r>
            <w:r>
              <w:rPr>
                <w:sz w:val="17"/>
                <w:szCs w:val="17"/>
                <w:rtl/>
              </w:rPr>
              <w:br/>
            </w:r>
            <w:r w:rsidRPr="000F09B2">
              <w:rPr>
                <w:sz w:val="17"/>
                <w:szCs w:val="17"/>
                <w:rtl/>
              </w:rPr>
              <w:t>31 בדצמבר</w:t>
            </w:r>
          </w:p>
        </w:tc>
      </w:tr>
      <w:tr w:rsidR="00180599" w:rsidRPr="000422D3" w14:paraId="1BAF1A92"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2FD1B82" w14:textId="77777777" w:rsidR="00AD1408" w:rsidRPr="000F09B2" w:rsidRDefault="00AD1408" w:rsidP="00B5592B">
            <w:pPr>
              <w:tabs>
                <w:tab w:val="clear" w:pos="180"/>
                <w:tab w:val="clear" w:pos="360"/>
                <w:tab w:val="clear" w:pos="540"/>
              </w:tabs>
              <w:spacing w:after="0" w:line="240" w:lineRule="auto"/>
              <w:ind w:left="-57" w:right="-57"/>
              <w:contextualSpacing w:val="0"/>
              <w:rPr>
                <w:rFonts w:ascii="Arial" w:hAnsi="Arial"/>
              </w:rPr>
            </w:pPr>
          </w:p>
        </w:tc>
        <w:tc>
          <w:tcPr>
            <w:tcW w:w="3002" w:type="dxa"/>
            <w:vAlign w:val="center"/>
          </w:tcPr>
          <w:p w14:paraId="7315488E" w14:textId="77777777" w:rsidR="00AD1408" w:rsidRPr="000F09B2" w:rsidRDefault="00AD1408"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2" w:type="dxa"/>
          </w:tcPr>
          <w:p w14:paraId="128D5305" w14:textId="77777777" w:rsidR="00AD1408" w:rsidRPr="00AD1408" w:rsidRDefault="00AD1408"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p>
        </w:tc>
        <w:tc>
          <w:tcPr>
            <w:tcW w:w="1020" w:type="dxa"/>
          </w:tcPr>
          <w:p w14:paraId="52B69BCA" w14:textId="16A2C9A5"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CY  \* MERGEFORMAT </w:instrText>
            </w:r>
            <w:r w:rsidRPr="000F09B2">
              <w:rPr>
                <w:b/>
                <w:bCs/>
                <w:sz w:val="17"/>
                <w:szCs w:val="17"/>
              </w:rPr>
              <w:fldChar w:fldCharType="separate"/>
            </w:r>
            <w:r w:rsidR="00D3002D">
              <w:rPr>
                <w:b/>
                <w:bCs/>
                <w:sz w:val="17"/>
                <w:szCs w:val="17"/>
              </w:rPr>
              <w:t>2026</w:t>
            </w:r>
            <w:r w:rsidRPr="000F09B2">
              <w:rPr>
                <w:b/>
                <w:bCs/>
                <w:sz w:val="17"/>
                <w:szCs w:val="17"/>
              </w:rPr>
              <w:fldChar w:fldCharType="end"/>
            </w:r>
          </w:p>
        </w:tc>
        <w:tc>
          <w:tcPr>
            <w:tcW w:w="1020" w:type="dxa"/>
          </w:tcPr>
          <w:p w14:paraId="42837E55" w14:textId="73C465C3"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c>
          <w:tcPr>
            <w:tcW w:w="1020" w:type="dxa"/>
          </w:tcPr>
          <w:p w14:paraId="49925693" w14:textId="794CA005"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CY  \* MERGEFORMAT </w:instrText>
            </w:r>
            <w:r w:rsidRPr="000F09B2">
              <w:rPr>
                <w:b/>
                <w:bCs/>
                <w:sz w:val="17"/>
                <w:szCs w:val="17"/>
              </w:rPr>
              <w:fldChar w:fldCharType="separate"/>
            </w:r>
            <w:r w:rsidR="00D3002D">
              <w:rPr>
                <w:b/>
                <w:bCs/>
                <w:sz w:val="17"/>
                <w:szCs w:val="17"/>
              </w:rPr>
              <w:t>2026</w:t>
            </w:r>
            <w:r w:rsidRPr="000F09B2">
              <w:rPr>
                <w:b/>
                <w:bCs/>
                <w:sz w:val="17"/>
                <w:szCs w:val="17"/>
              </w:rPr>
              <w:fldChar w:fldCharType="end"/>
            </w:r>
          </w:p>
        </w:tc>
        <w:tc>
          <w:tcPr>
            <w:tcW w:w="1020" w:type="dxa"/>
          </w:tcPr>
          <w:p w14:paraId="0E101B20" w14:textId="28A513D7"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c>
          <w:tcPr>
            <w:tcW w:w="1030" w:type="dxa"/>
            <w:gridSpan w:val="2"/>
          </w:tcPr>
          <w:p w14:paraId="1AED4650" w14:textId="1BFF0409"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r>
      <w:tr w:rsidR="00AD1408" w:rsidRPr="000422D3" w14:paraId="6788CFB9"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79B0CA9" w14:textId="77777777" w:rsidR="00AD1408" w:rsidRPr="000F09B2" w:rsidRDefault="00AD1408" w:rsidP="00B5592B">
            <w:pPr>
              <w:tabs>
                <w:tab w:val="clear" w:pos="180"/>
                <w:tab w:val="clear" w:pos="360"/>
                <w:tab w:val="clear" w:pos="540"/>
              </w:tabs>
              <w:spacing w:after="0" w:line="240" w:lineRule="auto"/>
              <w:ind w:left="-57" w:right="-57"/>
              <w:contextualSpacing w:val="0"/>
              <w:rPr>
                <w:rFonts w:ascii="Arial" w:hAnsi="Arial"/>
              </w:rPr>
            </w:pPr>
          </w:p>
        </w:tc>
        <w:tc>
          <w:tcPr>
            <w:tcW w:w="3002" w:type="dxa"/>
            <w:vAlign w:val="center"/>
          </w:tcPr>
          <w:p w14:paraId="02417D06" w14:textId="77777777" w:rsidR="00AD1408" w:rsidRPr="000F09B2" w:rsidRDefault="00AD1408"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2" w:type="dxa"/>
          </w:tcPr>
          <w:p w14:paraId="2566098D" w14:textId="77777777" w:rsidR="00AD1408" w:rsidRPr="00AD1408" w:rsidRDefault="00AD1408"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p>
        </w:tc>
        <w:tc>
          <w:tcPr>
            <w:tcW w:w="5110" w:type="dxa"/>
            <w:gridSpan w:val="6"/>
          </w:tcPr>
          <w:p w14:paraId="56892CCE" w14:textId="77777777"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tl/>
              </w:rPr>
              <w:t>אלפי ש"ח</w:t>
            </w:r>
          </w:p>
        </w:tc>
      </w:tr>
      <w:tr w:rsidR="00180599" w:rsidRPr="000422D3" w14:paraId="251D34E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695D3D6" w14:textId="77777777" w:rsidR="00AD1408" w:rsidRPr="000F09B2" w:rsidRDefault="00AD1408" w:rsidP="00B5592B">
            <w:pPr>
              <w:tabs>
                <w:tab w:val="clear" w:pos="180"/>
                <w:tab w:val="clear" w:pos="360"/>
                <w:tab w:val="clear" w:pos="540"/>
              </w:tabs>
              <w:spacing w:after="0" w:line="240" w:lineRule="auto"/>
              <w:ind w:left="-57" w:right="-57"/>
              <w:contextualSpacing w:val="0"/>
              <w:rPr>
                <w:rFonts w:ascii="Arial" w:hAnsi="Arial"/>
              </w:rPr>
            </w:pPr>
          </w:p>
        </w:tc>
        <w:tc>
          <w:tcPr>
            <w:tcW w:w="3002" w:type="dxa"/>
            <w:vAlign w:val="center"/>
          </w:tcPr>
          <w:p w14:paraId="3CEC743C" w14:textId="77777777" w:rsidR="00AD1408" w:rsidRPr="000F09B2" w:rsidRDefault="00AD1408"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2" w:type="dxa"/>
          </w:tcPr>
          <w:p w14:paraId="5634042D" w14:textId="77777777" w:rsidR="00AD1408" w:rsidRPr="00AD1408" w:rsidRDefault="00AD1408"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r w:rsidRPr="00AD1408">
              <w:rPr>
                <w:b/>
                <w:bCs/>
                <w:sz w:val="17"/>
                <w:szCs w:val="17"/>
                <w:rtl/>
              </w:rPr>
              <w:t>ביאור</w:t>
            </w:r>
          </w:p>
        </w:tc>
        <w:tc>
          <w:tcPr>
            <w:tcW w:w="4080" w:type="dxa"/>
            <w:gridSpan w:val="4"/>
          </w:tcPr>
          <w:p w14:paraId="24911F25" w14:textId="77777777" w:rsidR="00AD1408" w:rsidRPr="000F09B2" w:rsidRDefault="00AD1408"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tl/>
              </w:rPr>
              <w:t>בלתי מבוקר</w:t>
            </w:r>
          </w:p>
        </w:tc>
        <w:tc>
          <w:tcPr>
            <w:tcW w:w="1030" w:type="dxa"/>
            <w:gridSpan w:val="2"/>
          </w:tcPr>
          <w:p w14:paraId="6E649E63" w14:textId="77777777" w:rsidR="00AD1408" w:rsidRPr="000F09B2" w:rsidRDefault="00AD1408"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p>
        </w:tc>
      </w:tr>
      <w:tr w:rsidR="00180599" w:rsidRPr="000E3218" w14:paraId="6C8C8233"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A05116C"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F7A4189" w14:textId="437342F6" w:rsidR="00F64EB6" w:rsidRPr="00F215A2" w:rsidRDefault="00F64EB6" w:rsidP="00D3002D">
            <w:pPr>
              <w:pStyle w:val="0-B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תזרימי מזומנים מפעילות מימון</w:t>
            </w:r>
            <w:r w:rsidR="00924C6D" w:rsidRPr="00180599">
              <w:rPr>
                <w:b w:val="0"/>
                <w:bCs w:val="0"/>
                <w:sz w:val="17"/>
                <w:szCs w:val="17"/>
                <w:rtl/>
              </w:rPr>
              <w:fldChar w:fldCharType="begin" w:fldLock="1"/>
            </w:r>
            <w:r w:rsidR="00924C6D" w:rsidRPr="00180599">
              <w:rPr>
                <w:b w:val="0"/>
                <w:bCs w:val="0"/>
                <w:sz w:val="17"/>
                <w:szCs w:val="17"/>
                <w:rtl/>
              </w:rPr>
              <w:instrText xml:space="preserve"> </w:instrText>
            </w:r>
            <w:r w:rsidR="00924C6D" w:rsidRPr="00180599">
              <w:rPr>
                <w:b w:val="0"/>
                <w:bCs w:val="0"/>
                <w:sz w:val="17"/>
                <w:szCs w:val="17"/>
              </w:rPr>
              <w:instrText>NOTEREF</w:instrText>
            </w:r>
            <w:r w:rsidR="00924C6D" w:rsidRPr="00180599">
              <w:rPr>
                <w:b w:val="0"/>
                <w:bCs w:val="0"/>
                <w:sz w:val="17"/>
                <w:szCs w:val="17"/>
                <w:rtl/>
              </w:rPr>
              <w:instrText xml:space="preserve"> _</w:instrText>
            </w:r>
            <w:r w:rsidR="00924C6D" w:rsidRPr="00180599">
              <w:rPr>
                <w:b w:val="0"/>
                <w:bCs w:val="0"/>
                <w:sz w:val="17"/>
                <w:szCs w:val="17"/>
              </w:rPr>
              <w:instrText>Ref60733882 \f \h</w:instrText>
            </w:r>
            <w:r w:rsidR="00924C6D" w:rsidRPr="00180599">
              <w:rPr>
                <w:b w:val="0"/>
                <w:bCs w:val="0"/>
                <w:sz w:val="17"/>
                <w:szCs w:val="17"/>
                <w:rtl/>
              </w:rPr>
              <w:instrText xml:space="preserve">  \* </w:instrText>
            </w:r>
            <w:r w:rsidR="00924C6D" w:rsidRPr="00180599">
              <w:rPr>
                <w:b w:val="0"/>
                <w:bCs w:val="0"/>
                <w:sz w:val="17"/>
                <w:szCs w:val="17"/>
              </w:rPr>
              <w:instrText>MERGEFORMAT</w:instrText>
            </w:r>
            <w:r w:rsidR="00924C6D" w:rsidRPr="00180599">
              <w:rPr>
                <w:b w:val="0"/>
                <w:bCs w:val="0"/>
                <w:sz w:val="17"/>
                <w:szCs w:val="17"/>
                <w:rtl/>
              </w:rPr>
              <w:instrText xml:space="preserve"> </w:instrText>
            </w:r>
            <w:r w:rsidR="00924C6D" w:rsidRPr="00180599">
              <w:rPr>
                <w:b w:val="0"/>
                <w:bCs w:val="0"/>
                <w:sz w:val="17"/>
                <w:szCs w:val="17"/>
                <w:rtl/>
              </w:rPr>
            </w:r>
            <w:r w:rsidR="00924C6D" w:rsidRPr="00180599">
              <w:rPr>
                <w:b w:val="0"/>
                <w:bCs w:val="0"/>
                <w:sz w:val="17"/>
                <w:szCs w:val="17"/>
                <w:rtl/>
              </w:rPr>
              <w:fldChar w:fldCharType="separate"/>
            </w:r>
            <w:r w:rsidR="00D3002D" w:rsidRPr="00D3002D">
              <w:rPr>
                <w:rStyle w:val="FootnoteReference"/>
                <w:b w:val="0"/>
                <w:bCs w:val="0"/>
                <w:sz w:val="17"/>
                <w:szCs w:val="17"/>
                <w:rtl/>
              </w:rPr>
              <w:t>63</w:t>
            </w:r>
            <w:r w:rsidR="00924C6D" w:rsidRPr="00180599">
              <w:rPr>
                <w:b w:val="0"/>
                <w:bCs w:val="0"/>
                <w:sz w:val="17"/>
                <w:szCs w:val="17"/>
                <w:rtl/>
              </w:rPr>
              <w:fldChar w:fldCharType="end"/>
            </w:r>
          </w:p>
        </w:tc>
        <w:tc>
          <w:tcPr>
            <w:tcW w:w="792" w:type="dxa"/>
          </w:tcPr>
          <w:p w14:paraId="70312040"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7AF1E4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4295A5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17B9F8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EA516A1"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5E61E49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70955055"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56BC195"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71EE500F" w14:textId="20BCFF61"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7"/>
                <w:szCs w:val="17"/>
                <w:rtl/>
              </w:rPr>
            </w:pPr>
            <w:r w:rsidRPr="00F215A2">
              <w:rPr>
                <w:sz w:val="17"/>
                <w:szCs w:val="17"/>
                <w:rtl/>
              </w:rPr>
              <w:t xml:space="preserve">הנפקת הון (לאחר ניכוי </w:t>
            </w:r>
            <w:r w:rsidR="006E02EA" w:rsidRPr="00F215A2">
              <w:rPr>
                <w:rFonts w:hint="cs"/>
                <w:sz w:val="17"/>
                <w:szCs w:val="17"/>
                <w:rtl/>
              </w:rPr>
              <w:t xml:space="preserve">עלויות </w:t>
            </w:r>
            <w:r w:rsidRPr="00F215A2">
              <w:rPr>
                <w:sz w:val="17"/>
                <w:szCs w:val="17"/>
                <w:rtl/>
              </w:rPr>
              <w:t>הנפקה)</w:t>
            </w:r>
          </w:p>
        </w:tc>
        <w:tc>
          <w:tcPr>
            <w:tcW w:w="792" w:type="dxa"/>
          </w:tcPr>
          <w:p w14:paraId="5E8254F8"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902A24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5197FF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E4F540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457E2A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3A9E93B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2EB018B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B37B4F5"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325DA06"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הנפקת הון בחברות בנות</w:t>
            </w:r>
          </w:p>
        </w:tc>
        <w:tc>
          <w:tcPr>
            <w:tcW w:w="792" w:type="dxa"/>
          </w:tcPr>
          <w:p w14:paraId="2E29C271"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3152D9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E839B3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9E6ECF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B1CB07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16AABA0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325D95E8"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4B18484"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93599D7"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קבלת תקבולים על חשבון מניות</w:t>
            </w:r>
          </w:p>
        </w:tc>
        <w:tc>
          <w:tcPr>
            <w:tcW w:w="792" w:type="dxa"/>
          </w:tcPr>
          <w:p w14:paraId="385B976F"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CCD5E5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DA9AB83"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125B45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E84D2E3"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389B2169"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7564E043"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4B4CBA2D"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98F2278" w14:textId="0D9DE1D1"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רכישת מניות</w:t>
            </w:r>
            <w:r w:rsidR="00492668">
              <w:rPr>
                <w:rFonts w:hint="cs"/>
                <w:sz w:val="17"/>
                <w:szCs w:val="17"/>
                <w:rtl/>
              </w:rPr>
              <w:t xml:space="preserve"> באוצר</w:t>
            </w:r>
          </w:p>
        </w:tc>
        <w:tc>
          <w:tcPr>
            <w:tcW w:w="792" w:type="dxa"/>
          </w:tcPr>
          <w:p w14:paraId="632A326E"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4DD81D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0CA49A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B7868E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55C581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62ABD706"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7A793E65"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9FC5770"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20B32926" w14:textId="7CECBD8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מכירת מניות</w:t>
            </w:r>
            <w:r w:rsidR="00492668">
              <w:rPr>
                <w:rFonts w:hint="cs"/>
                <w:sz w:val="17"/>
                <w:szCs w:val="17"/>
                <w:rtl/>
              </w:rPr>
              <w:t xml:space="preserve"> באוצר</w:t>
            </w:r>
          </w:p>
        </w:tc>
        <w:tc>
          <w:tcPr>
            <w:tcW w:w="792" w:type="dxa"/>
          </w:tcPr>
          <w:p w14:paraId="143E58E5"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6E5049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AEEB01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1E6068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095F86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4468906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1DCA1B8E"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85BAD9E"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02042DE"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רכישה נוספת של מניות חברה בת</w:t>
            </w:r>
          </w:p>
        </w:tc>
        <w:tc>
          <w:tcPr>
            <w:tcW w:w="792" w:type="dxa"/>
          </w:tcPr>
          <w:p w14:paraId="40B20887"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8FE00A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36AF54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951A2D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BE1662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3118C1A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4F10C6D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D8FE209"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43DF701A"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מכירת מניות חברה בת ללא איבוד שליטה</w:t>
            </w:r>
          </w:p>
        </w:tc>
        <w:tc>
          <w:tcPr>
            <w:tcW w:w="792" w:type="dxa"/>
          </w:tcPr>
          <w:p w14:paraId="6DDC6099"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A72AE8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C9EBFC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12FC806"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11977C1"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3913FE5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639A1FB3"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51A8F647"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9FCE945"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הנפקת מניות בכורה ניתנות לפדיון</w:t>
            </w:r>
          </w:p>
        </w:tc>
        <w:tc>
          <w:tcPr>
            <w:tcW w:w="792" w:type="dxa"/>
          </w:tcPr>
          <w:p w14:paraId="568DCFFC"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970E12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A7B1AA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FBAE91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08DD2F4"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1BE2B72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5F96D969"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ABEF483"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7AB7214C" w14:textId="212FE380"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דיבידנדים ששולמו</w:t>
            </w:r>
            <w:bookmarkStart w:id="264" w:name="_Ref6395178"/>
            <w:r w:rsidRPr="00F215A2">
              <w:rPr>
                <w:rStyle w:val="FootnoteReference"/>
                <w:sz w:val="17"/>
                <w:szCs w:val="17"/>
                <w:rtl/>
              </w:rPr>
              <w:footnoteReference w:id="75"/>
            </w:r>
            <w:bookmarkEnd w:id="264"/>
            <w:r w:rsidRPr="00492668">
              <w:rPr>
                <w:sz w:val="17"/>
                <w:szCs w:val="17"/>
                <w:vertAlign w:val="superscript"/>
                <w:rtl/>
              </w:rPr>
              <w:t xml:space="preserve"> </w:t>
            </w:r>
            <w:r w:rsidRPr="00F215A2">
              <w:rPr>
                <w:rStyle w:val="FootnoteReference"/>
                <w:sz w:val="17"/>
                <w:szCs w:val="17"/>
                <w:rtl/>
              </w:rPr>
              <w:footnoteReference w:id="76"/>
            </w:r>
          </w:p>
        </w:tc>
        <w:tc>
          <w:tcPr>
            <w:tcW w:w="792" w:type="dxa"/>
          </w:tcPr>
          <w:p w14:paraId="5E856D66"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FC2C79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E6F7DB1"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635AB9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405AEB4"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790C153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482F819D"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91F89DB"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09F861F1" w14:textId="2A221D6F" w:rsidR="00F64EB6" w:rsidRPr="00F215A2" w:rsidRDefault="00F64EB6"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דיבידנדים בחברות בנות</w:t>
            </w:r>
            <w:r w:rsidRPr="00F215A2">
              <w:rPr>
                <w:sz w:val="17"/>
                <w:szCs w:val="17"/>
                <w:rtl/>
              </w:rPr>
              <w:fldChar w:fldCharType="begin" w:fldLock="1"/>
            </w:r>
            <w:r w:rsidRPr="00F215A2">
              <w:rPr>
                <w:sz w:val="17"/>
                <w:szCs w:val="17"/>
                <w:rtl/>
              </w:rPr>
              <w:instrText xml:space="preserve"> </w:instrText>
            </w:r>
            <w:r w:rsidRPr="00F215A2">
              <w:rPr>
                <w:sz w:val="17"/>
                <w:szCs w:val="17"/>
              </w:rPr>
              <w:instrText>NOTEREF</w:instrText>
            </w:r>
            <w:r w:rsidRPr="00F215A2">
              <w:rPr>
                <w:sz w:val="17"/>
                <w:szCs w:val="17"/>
                <w:rtl/>
              </w:rPr>
              <w:instrText xml:space="preserve"> _</w:instrText>
            </w:r>
            <w:r w:rsidRPr="00F215A2">
              <w:rPr>
                <w:sz w:val="17"/>
                <w:szCs w:val="17"/>
              </w:rPr>
              <w:instrText>Ref6395178 \f \h</w:instrText>
            </w:r>
            <w:r w:rsidRPr="00F215A2">
              <w:rPr>
                <w:sz w:val="17"/>
                <w:szCs w:val="17"/>
                <w:rtl/>
              </w:rPr>
              <w:instrText xml:space="preserve">  \* </w:instrText>
            </w:r>
            <w:r w:rsidRPr="00F215A2">
              <w:rPr>
                <w:sz w:val="17"/>
                <w:szCs w:val="17"/>
              </w:rPr>
              <w:instrText>MERGEFORMAT</w:instrText>
            </w:r>
            <w:r w:rsidRPr="00F215A2">
              <w:rPr>
                <w:sz w:val="17"/>
                <w:szCs w:val="17"/>
                <w:rtl/>
              </w:rPr>
              <w:instrText xml:space="preserve"> </w:instrText>
            </w:r>
            <w:r w:rsidRPr="00F215A2">
              <w:rPr>
                <w:sz w:val="17"/>
                <w:szCs w:val="17"/>
                <w:rtl/>
              </w:rPr>
            </w:r>
            <w:r w:rsidRPr="00F215A2">
              <w:rPr>
                <w:sz w:val="17"/>
                <w:szCs w:val="17"/>
                <w:rtl/>
              </w:rPr>
              <w:fldChar w:fldCharType="separate"/>
            </w:r>
            <w:r w:rsidR="00D3002D" w:rsidRPr="00D3002D">
              <w:rPr>
                <w:rStyle w:val="FootnoteReference"/>
                <w:sz w:val="17"/>
                <w:szCs w:val="17"/>
                <w:rtl/>
              </w:rPr>
              <w:t>74</w:t>
            </w:r>
            <w:r w:rsidRPr="00F215A2">
              <w:rPr>
                <w:sz w:val="17"/>
                <w:szCs w:val="17"/>
                <w:rtl/>
              </w:rPr>
              <w:fldChar w:fldCharType="end"/>
            </w:r>
          </w:p>
        </w:tc>
        <w:tc>
          <w:tcPr>
            <w:tcW w:w="792" w:type="dxa"/>
          </w:tcPr>
          <w:p w14:paraId="18D203B0"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BE44610"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F60A676"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9DEBDC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1227A7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62C2046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0BB3237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18C4597"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D569EBA"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תמורה ממימוש כתבי אופציה</w:t>
            </w:r>
          </w:p>
        </w:tc>
        <w:tc>
          <w:tcPr>
            <w:tcW w:w="792" w:type="dxa"/>
          </w:tcPr>
          <w:p w14:paraId="5F141C7C"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195B5D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76E999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906A8B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F84630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24D7F3D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52653816"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264D004"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208D1B59"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תקבולים בגין כתבי אופציה בחברה בת</w:t>
            </w:r>
          </w:p>
        </w:tc>
        <w:tc>
          <w:tcPr>
            <w:tcW w:w="792" w:type="dxa"/>
          </w:tcPr>
          <w:p w14:paraId="605EDC67"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23A48A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102752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6553960"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E86FA69"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3B41479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7B24F2B0"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0258CF8"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0B9DCBEE"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מימוש אופציות לעובדים</w:t>
            </w:r>
          </w:p>
        </w:tc>
        <w:tc>
          <w:tcPr>
            <w:tcW w:w="792" w:type="dxa"/>
          </w:tcPr>
          <w:p w14:paraId="3FA52807"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DFD61B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C9AAD21"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4F0AA4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FC2013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00B6AD59"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0A517E45"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537F5574"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6FE30C2" w14:textId="7735024D"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 xml:space="preserve">הנפקת איגרות חוב (לאחר ניכוי </w:t>
            </w:r>
            <w:r w:rsidR="00492668">
              <w:rPr>
                <w:rFonts w:hint="cs"/>
                <w:sz w:val="17"/>
                <w:szCs w:val="17"/>
                <w:rtl/>
              </w:rPr>
              <w:t xml:space="preserve">עלויות </w:t>
            </w:r>
            <w:r w:rsidRPr="00F215A2">
              <w:rPr>
                <w:sz w:val="17"/>
                <w:szCs w:val="17"/>
                <w:rtl/>
              </w:rPr>
              <w:t>הנפקה)</w:t>
            </w:r>
          </w:p>
        </w:tc>
        <w:tc>
          <w:tcPr>
            <w:tcW w:w="792" w:type="dxa"/>
          </w:tcPr>
          <w:p w14:paraId="70A178B6"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DA0D014"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D5B9A1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E33EDF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93D6671"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138FAFA1"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41E2AB22"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365DB2E"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259663CE"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פירעון איגרות חוב</w:t>
            </w:r>
          </w:p>
        </w:tc>
        <w:tc>
          <w:tcPr>
            <w:tcW w:w="792" w:type="dxa"/>
          </w:tcPr>
          <w:p w14:paraId="157FA57D"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CFC631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972F393"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9F7366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BEEEBC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67D718E3"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618A14ED"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FCC1C0E"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445D23B8"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פירעון מוקדם של איגרות חוב</w:t>
            </w:r>
          </w:p>
        </w:tc>
        <w:tc>
          <w:tcPr>
            <w:tcW w:w="792" w:type="dxa"/>
          </w:tcPr>
          <w:p w14:paraId="4430337E"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83446F6"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8930B34"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C21C0C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5EE5C6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345CA74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26E81E87"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951A28A"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BD544D4"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קבלת הלוואות לזמן ארוך מתאגידים בנקאיים ומאחרים</w:t>
            </w:r>
          </w:p>
        </w:tc>
        <w:tc>
          <w:tcPr>
            <w:tcW w:w="792" w:type="dxa"/>
          </w:tcPr>
          <w:p w14:paraId="5FBE316F"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E7B66E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F27CE9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52D377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2B4DA12"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0F1EAD39"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153FACBD"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1E7EB13"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2931FD10"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פירעון הלוואות לזמן ארוך מתאגידים בנקאיים ומאחרים</w:t>
            </w:r>
          </w:p>
        </w:tc>
        <w:tc>
          <w:tcPr>
            <w:tcW w:w="792" w:type="dxa"/>
          </w:tcPr>
          <w:p w14:paraId="7DC61B63"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415973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B578C6C"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8B2EAD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2E8319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50C4495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0BF9EDE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46D27F5D"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46CEF2D" w14:textId="3A3DE6A2" w:rsidR="00F64EB6" w:rsidRPr="00F215A2" w:rsidRDefault="00F64EB6"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אשראי מתאגידים בנקאיים ומאחרים לזמן קצר, נטו</w:t>
            </w:r>
            <w:r w:rsidRPr="00492668">
              <w:rPr>
                <w:rStyle w:val="FootnoteReference"/>
                <w:sz w:val="17"/>
                <w:szCs w:val="17"/>
                <w:rtl/>
              </w:rPr>
              <w:footnoteReference w:id="77"/>
            </w:r>
            <w:r w:rsidRPr="00492668">
              <w:rPr>
                <w:sz w:val="17"/>
                <w:szCs w:val="17"/>
                <w:vertAlign w:val="superscript"/>
                <w:rtl/>
              </w:rPr>
              <w:t xml:space="preserve"> </w:t>
            </w:r>
            <w:r w:rsidR="007C74D6" w:rsidRPr="007C74D6">
              <w:rPr>
                <w:sz w:val="17"/>
                <w:szCs w:val="17"/>
                <w:rtl/>
              </w:rPr>
              <w:fldChar w:fldCharType="begin" w:fldLock="1"/>
            </w:r>
            <w:r w:rsidR="007C74D6" w:rsidRPr="007C74D6">
              <w:rPr>
                <w:sz w:val="17"/>
                <w:szCs w:val="17"/>
                <w:rtl/>
              </w:rPr>
              <w:instrText xml:space="preserve"> </w:instrText>
            </w:r>
            <w:r w:rsidR="007C74D6" w:rsidRPr="007C74D6">
              <w:rPr>
                <w:sz w:val="17"/>
                <w:szCs w:val="17"/>
              </w:rPr>
              <w:instrText>NOTEREF</w:instrText>
            </w:r>
            <w:r w:rsidR="007C74D6" w:rsidRPr="007C74D6">
              <w:rPr>
                <w:sz w:val="17"/>
                <w:szCs w:val="17"/>
                <w:rtl/>
              </w:rPr>
              <w:instrText xml:space="preserve"> _</w:instrText>
            </w:r>
            <w:r w:rsidR="007C74D6" w:rsidRPr="007C74D6">
              <w:rPr>
                <w:sz w:val="17"/>
                <w:szCs w:val="17"/>
              </w:rPr>
              <w:instrText>Ref6395100 \f \h</w:instrText>
            </w:r>
            <w:r w:rsidR="007C74D6" w:rsidRPr="007C74D6">
              <w:rPr>
                <w:sz w:val="17"/>
                <w:szCs w:val="17"/>
                <w:rtl/>
              </w:rPr>
              <w:instrText xml:space="preserve"> </w:instrText>
            </w:r>
            <w:r w:rsidR="007C74D6">
              <w:rPr>
                <w:sz w:val="17"/>
                <w:szCs w:val="17"/>
                <w:rtl/>
              </w:rPr>
              <w:instrText xml:space="preserve"> \* </w:instrText>
            </w:r>
            <w:r w:rsidR="007C74D6">
              <w:rPr>
                <w:sz w:val="17"/>
                <w:szCs w:val="17"/>
              </w:rPr>
              <w:instrText>MERGEFORMAT</w:instrText>
            </w:r>
            <w:r w:rsidR="007C74D6">
              <w:rPr>
                <w:sz w:val="17"/>
                <w:szCs w:val="17"/>
                <w:rtl/>
              </w:rPr>
              <w:instrText xml:space="preserve"> </w:instrText>
            </w:r>
            <w:r w:rsidR="007C74D6" w:rsidRPr="007C74D6">
              <w:rPr>
                <w:sz w:val="17"/>
                <w:szCs w:val="17"/>
                <w:rtl/>
              </w:rPr>
            </w:r>
            <w:r w:rsidR="007C74D6" w:rsidRPr="007C74D6">
              <w:rPr>
                <w:sz w:val="17"/>
                <w:szCs w:val="17"/>
                <w:rtl/>
              </w:rPr>
              <w:fldChar w:fldCharType="separate"/>
            </w:r>
            <w:r w:rsidR="00D3002D" w:rsidRPr="00D3002D">
              <w:rPr>
                <w:rStyle w:val="FootnoteReference"/>
                <w:sz w:val="17"/>
                <w:szCs w:val="17"/>
                <w:rtl/>
              </w:rPr>
              <w:t>73</w:t>
            </w:r>
            <w:r w:rsidR="007C74D6" w:rsidRPr="007C74D6">
              <w:rPr>
                <w:sz w:val="17"/>
                <w:szCs w:val="17"/>
                <w:rtl/>
              </w:rPr>
              <w:fldChar w:fldCharType="end"/>
            </w:r>
          </w:p>
        </w:tc>
        <w:tc>
          <w:tcPr>
            <w:tcW w:w="792" w:type="dxa"/>
          </w:tcPr>
          <w:p w14:paraId="32204367"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AC686C9"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D2D819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5D277D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64D67F3"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7299A91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1B639340"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E291A54"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9E3C6B4" w14:textId="7EF72E8F" w:rsidR="00F64EB6" w:rsidRPr="00F215A2" w:rsidRDefault="00F64EB6"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פירעון התחייבו</w:t>
            </w:r>
            <w:r w:rsidR="00F4782A" w:rsidRPr="00F215A2">
              <w:rPr>
                <w:sz w:val="17"/>
                <w:szCs w:val="17"/>
                <w:rtl/>
              </w:rPr>
              <w:t>יו</w:t>
            </w:r>
            <w:r w:rsidRPr="00F215A2">
              <w:rPr>
                <w:sz w:val="17"/>
                <w:szCs w:val="17"/>
                <w:rtl/>
              </w:rPr>
              <w:t>ת חכירה</w:t>
            </w:r>
            <w:r w:rsidR="008F06CB">
              <w:rPr>
                <w:sz w:val="17"/>
                <w:szCs w:val="17"/>
                <w:rtl/>
              </w:rPr>
              <w:fldChar w:fldCharType="begin" w:fldLock="1"/>
            </w:r>
            <w:r w:rsidR="008F06CB">
              <w:rPr>
                <w:sz w:val="17"/>
                <w:szCs w:val="17"/>
                <w:rtl/>
              </w:rPr>
              <w:instrText xml:space="preserve"> </w:instrText>
            </w:r>
            <w:r w:rsidR="008F06CB">
              <w:rPr>
                <w:sz w:val="17"/>
                <w:szCs w:val="17"/>
              </w:rPr>
              <w:instrText>NOTEREF</w:instrText>
            </w:r>
            <w:r w:rsidR="008F06CB">
              <w:rPr>
                <w:sz w:val="17"/>
                <w:szCs w:val="17"/>
                <w:rtl/>
              </w:rPr>
              <w:instrText xml:space="preserve"> _</w:instrText>
            </w:r>
            <w:r w:rsidR="008F06CB">
              <w:rPr>
                <w:sz w:val="17"/>
                <w:szCs w:val="17"/>
              </w:rPr>
              <w:instrText>Ref222733939 \f \h</w:instrText>
            </w:r>
            <w:r w:rsidR="008F06CB">
              <w:rPr>
                <w:sz w:val="17"/>
                <w:szCs w:val="17"/>
                <w:rtl/>
              </w:rPr>
              <w:instrText xml:space="preserve"> </w:instrText>
            </w:r>
            <w:r w:rsidR="008F06CB">
              <w:rPr>
                <w:sz w:val="17"/>
                <w:szCs w:val="17"/>
                <w:rtl/>
              </w:rPr>
            </w:r>
            <w:r w:rsidR="008F06CB">
              <w:rPr>
                <w:sz w:val="17"/>
                <w:szCs w:val="17"/>
                <w:rtl/>
              </w:rPr>
              <w:fldChar w:fldCharType="separate"/>
            </w:r>
            <w:r w:rsidR="00D3002D" w:rsidRPr="00D3002D">
              <w:rPr>
                <w:rStyle w:val="FootnoteReference"/>
                <w:rtl/>
              </w:rPr>
              <w:t>62</w:t>
            </w:r>
            <w:r w:rsidR="008F06CB">
              <w:rPr>
                <w:sz w:val="17"/>
                <w:szCs w:val="17"/>
                <w:rtl/>
              </w:rPr>
              <w:fldChar w:fldCharType="end"/>
            </w:r>
          </w:p>
        </w:tc>
        <w:tc>
          <w:tcPr>
            <w:tcW w:w="792" w:type="dxa"/>
          </w:tcPr>
          <w:p w14:paraId="124ADE74"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D44D3A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479248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67C48D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902E6C7"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4F5C1A23"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6E1D1AB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5614AC41"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722127AE" w14:textId="2F00984B"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 xml:space="preserve">קבלת מענק </w:t>
            </w:r>
            <w:r w:rsidR="007D3766" w:rsidRPr="00F215A2">
              <w:rPr>
                <w:rFonts w:hint="cs"/>
                <w:sz w:val="17"/>
                <w:szCs w:val="17"/>
                <w:rtl/>
              </w:rPr>
              <w:t>מ</w:t>
            </w:r>
            <w:r w:rsidR="00AE3EF1" w:rsidRPr="00F215A2">
              <w:rPr>
                <w:rFonts w:hint="cs"/>
                <w:sz w:val="17"/>
                <w:szCs w:val="17"/>
                <w:rtl/>
              </w:rPr>
              <w:t>רשות החדשנות</w:t>
            </w:r>
            <w:r w:rsidRPr="00F215A2">
              <w:rPr>
                <w:rStyle w:val="FootnoteReference"/>
                <w:sz w:val="17"/>
                <w:szCs w:val="17"/>
                <w:rtl/>
              </w:rPr>
              <w:footnoteReference w:id="78"/>
            </w:r>
          </w:p>
        </w:tc>
        <w:tc>
          <w:tcPr>
            <w:tcW w:w="792" w:type="dxa"/>
          </w:tcPr>
          <w:p w14:paraId="7CFC37E4"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2F9256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B1DD3B0"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24EE1FA"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74001E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7D95925E"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33AA160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D975810"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621A5FD0" w14:textId="16C7A182"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השקעה בנגזרים</w:t>
            </w:r>
            <w:r w:rsidRPr="00F215A2">
              <w:rPr>
                <w:rStyle w:val="FootnoteReference"/>
                <w:sz w:val="17"/>
                <w:szCs w:val="17"/>
                <w:rtl/>
              </w:rPr>
              <w:footnoteReference w:id="79"/>
            </w:r>
          </w:p>
        </w:tc>
        <w:tc>
          <w:tcPr>
            <w:tcW w:w="792" w:type="dxa"/>
          </w:tcPr>
          <w:p w14:paraId="28DA8E19"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38A1F42"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44DE206F"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188F2D06"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47BF0BD5"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30" w:type="dxa"/>
            <w:gridSpan w:val="2"/>
          </w:tcPr>
          <w:p w14:paraId="0735BD41"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0E3218" w14:paraId="268A9850"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F1C7D03"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22F4ADD7" w14:textId="77777777" w:rsidR="00F64EB6" w:rsidRPr="00F215A2" w:rsidRDefault="00F64EB6" w:rsidP="00492668">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מזומנים נטו מפעילות מימון</w:t>
            </w:r>
          </w:p>
        </w:tc>
        <w:tc>
          <w:tcPr>
            <w:tcW w:w="792" w:type="dxa"/>
          </w:tcPr>
          <w:p w14:paraId="1FBDCB1A"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F256E8C"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6A0EE359"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5834BC26"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7A22F071"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30" w:type="dxa"/>
            <w:gridSpan w:val="2"/>
          </w:tcPr>
          <w:p w14:paraId="296F1BCF"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0E3218" w14:paraId="741B9DB0"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E01ECD0"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AE6A070" w14:textId="77777777"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2" w:type="dxa"/>
          </w:tcPr>
          <w:p w14:paraId="1CA596FF"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79E71DB"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3482A16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2767A6F"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643A686"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30" w:type="dxa"/>
            <w:gridSpan w:val="2"/>
          </w:tcPr>
          <w:p w14:paraId="4C58575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0E3218" w14:paraId="2481A7BB" w14:textId="77777777" w:rsidTr="00180599">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27D5728"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7D857ADC" w14:textId="77777777" w:rsidR="00F64EB6" w:rsidRPr="00F215A2" w:rsidRDefault="00F64EB6" w:rsidP="00492668">
            <w:pPr>
              <w:pStyle w:val="1-B"/>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עלייה (ירידה) במזומנים ושווי מזומנים</w:t>
            </w:r>
          </w:p>
        </w:tc>
        <w:tc>
          <w:tcPr>
            <w:tcW w:w="792" w:type="dxa"/>
          </w:tcPr>
          <w:p w14:paraId="04C74841"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C2BA2AD"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610CC879"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4273AD16"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6AC40ABE"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30" w:type="dxa"/>
            <w:gridSpan w:val="2"/>
          </w:tcPr>
          <w:p w14:paraId="7DDD0E7C"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F215A2" w14:paraId="7F462135" w14:textId="77777777" w:rsidTr="00180599">
        <w:trPr>
          <w:gridAfter w:val="1"/>
          <w:wAfter w:w="10" w:type="dxa"/>
          <w:jc w:val="left"/>
        </w:trPr>
        <w:tc>
          <w:tcPr>
            <w:cnfStyle w:val="001000000000" w:firstRow="0" w:lastRow="0" w:firstColumn="1" w:lastColumn="0" w:oddVBand="0" w:evenVBand="0" w:oddHBand="0" w:evenHBand="0" w:firstRowFirstColumn="0" w:firstRowLastColumn="0" w:lastRowFirstColumn="0" w:lastRowLastColumn="0"/>
            <w:tcW w:w="1302" w:type="dxa"/>
          </w:tcPr>
          <w:p w14:paraId="489DC144"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670C1DCD" w14:textId="279DBA35" w:rsidR="00F64EB6" w:rsidRPr="00F215A2" w:rsidRDefault="00F64EB6" w:rsidP="00492668">
            <w:pPr>
              <w:pStyle w:val="0-B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DF5E3F">
              <w:rPr>
                <w:b w:val="0"/>
                <w:bCs w:val="0"/>
                <w:sz w:val="17"/>
                <w:szCs w:val="17"/>
                <w:rtl/>
              </w:rPr>
              <w:t>יתרת מזומנים ושווי מזומנים לתחילת התקופה</w:t>
            </w:r>
            <w:bookmarkStart w:id="265" w:name="_Ref123472109"/>
            <w:r w:rsidR="00382DDD" w:rsidRPr="00F215A2">
              <w:rPr>
                <w:rStyle w:val="FootnoteReference"/>
                <w:b w:val="0"/>
                <w:bCs w:val="0"/>
                <w:sz w:val="17"/>
                <w:szCs w:val="17"/>
                <w:rtl/>
              </w:rPr>
              <w:footnoteReference w:id="80"/>
            </w:r>
            <w:bookmarkEnd w:id="265"/>
            <w:r w:rsidR="00492668" w:rsidRPr="00492668">
              <w:rPr>
                <w:rFonts w:hint="cs"/>
                <w:b w:val="0"/>
                <w:bCs w:val="0"/>
                <w:sz w:val="17"/>
                <w:szCs w:val="17"/>
                <w:rtl/>
              </w:rPr>
              <w:t xml:space="preserve"> </w:t>
            </w:r>
            <w:r w:rsidRPr="00492668">
              <w:rPr>
                <w:b w:val="0"/>
                <w:bCs w:val="0"/>
                <w:sz w:val="17"/>
                <w:szCs w:val="17"/>
                <w:rtl/>
              </w:rPr>
              <w:t>(1)</w:t>
            </w:r>
          </w:p>
        </w:tc>
        <w:tc>
          <w:tcPr>
            <w:tcW w:w="792" w:type="dxa"/>
          </w:tcPr>
          <w:p w14:paraId="56E021FB"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6F847239"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71EDEF5"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065C265D"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8386A98"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75E1486" w14:textId="77777777" w:rsidR="00F64EB6" w:rsidRPr="00F215A2" w:rsidRDefault="00F64EB6" w:rsidP="00F215A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180599" w:rsidRPr="00F215A2" w14:paraId="1D9522B9" w14:textId="77777777" w:rsidTr="00180599">
        <w:trPr>
          <w:gridAfter w:val="1"/>
          <w:wAfter w:w="10" w:type="dxa"/>
          <w:jc w:val="left"/>
        </w:trPr>
        <w:tc>
          <w:tcPr>
            <w:cnfStyle w:val="001000000000" w:firstRow="0" w:lastRow="0" w:firstColumn="1" w:lastColumn="0" w:oddVBand="0" w:evenVBand="0" w:oddHBand="0" w:evenHBand="0" w:firstRowFirstColumn="0" w:firstRowLastColumn="0" w:lastRowFirstColumn="0" w:lastRowLastColumn="0"/>
            <w:tcW w:w="1302" w:type="dxa"/>
          </w:tcPr>
          <w:p w14:paraId="4074E7DD"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5FEFDBA1" w14:textId="2091A6B4" w:rsidR="00F64EB6" w:rsidRPr="00F215A2" w:rsidRDefault="00492668"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DF5E3F">
              <w:rPr>
                <w:rStyle w:val="0-B"/>
                <w:rFonts w:cs="Arial" w:hint="cs"/>
                <w:b w:val="0"/>
                <w:bCs w:val="0"/>
                <w:sz w:val="17"/>
                <w:szCs w:val="17"/>
                <w:rtl/>
              </w:rPr>
              <w:t xml:space="preserve">הפרשי שער ותרגום </w:t>
            </w:r>
            <w:r w:rsidR="00F64EB6" w:rsidRPr="00DF5E3F">
              <w:rPr>
                <w:rStyle w:val="0-B"/>
                <w:rFonts w:cs="Arial"/>
                <w:b w:val="0"/>
                <w:bCs w:val="0"/>
                <w:sz w:val="17"/>
                <w:szCs w:val="17"/>
                <w:rtl/>
              </w:rPr>
              <w:t>בגין מזומנים ושווי מזומנים</w:t>
            </w:r>
            <w:r w:rsidR="00F64EB6" w:rsidRPr="00F215A2">
              <w:rPr>
                <w:rStyle w:val="FootnoteReference"/>
                <w:sz w:val="17"/>
                <w:szCs w:val="17"/>
                <w:rtl/>
              </w:rPr>
              <w:footnoteReference w:id="81"/>
            </w:r>
          </w:p>
        </w:tc>
        <w:tc>
          <w:tcPr>
            <w:tcW w:w="792" w:type="dxa"/>
          </w:tcPr>
          <w:p w14:paraId="0FC9A13C"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453B23EF"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08DE56F4"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54BA7AEC"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110A96FD"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5E4F26EC"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F215A2" w14:paraId="34E98AB3" w14:textId="77777777" w:rsidTr="00180599">
        <w:trPr>
          <w:gridAfter w:val="1"/>
          <w:wAfter w:w="10" w:type="dxa"/>
          <w:jc w:val="left"/>
        </w:trPr>
        <w:tc>
          <w:tcPr>
            <w:cnfStyle w:val="001000000000" w:firstRow="0" w:lastRow="0" w:firstColumn="1" w:lastColumn="0" w:oddVBand="0" w:evenVBand="0" w:oddHBand="0" w:evenHBand="0" w:firstRowFirstColumn="0" w:firstRowLastColumn="0" w:lastRowFirstColumn="0" w:lastRowLastColumn="0"/>
            <w:tcW w:w="1302" w:type="dxa"/>
          </w:tcPr>
          <w:p w14:paraId="7D61D7C3"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2D9F5BC3" w14:textId="124DB9C8" w:rsidR="00F64EB6" w:rsidRPr="00F215A2" w:rsidRDefault="00F64EB6" w:rsidP="00D3002D">
            <w:pPr>
              <w:pStyle w:val="2-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F215A2">
              <w:rPr>
                <w:sz w:val="17"/>
                <w:szCs w:val="17"/>
                <w:rtl/>
              </w:rPr>
              <w:t>יתרת מזומנים ושווי מזומנים לסוף התקופה</w:t>
            </w:r>
            <w:r w:rsidR="001265B9" w:rsidRPr="00F215A2">
              <w:rPr>
                <w:sz w:val="17"/>
                <w:szCs w:val="17"/>
                <w:rtl/>
              </w:rPr>
              <w:fldChar w:fldCharType="begin" w:fldLock="1"/>
            </w:r>
            <w:r w:rsidR="001265B9" w:rsidRPr="00F215A2">
              <w:rPr>
                <w:sz w:val="17"/>
                <w:szCs w:val="17"/>
                <w:rtl/>
              </w:rPr>
              <w:instrText xml:space="preserve"> </w:instrText>
            </w:r>
            <w:r w:rsidR="001265B9" w:rsidRPr="00F215A2">
              <w:rPr>
                <w:sz w:val="17"/>
                <w:szCs w:val="17"/>
              </w:rPr>
              <w:instrText>NOTEREF</w:instrText>
            </w:r>
            <w:r w:rsidR="001265B9" w:rsidRPr="00F215A2">
              <w:rPr>
                <w:sz w:val="17"/>
                <w:szCs w:val="17"/>
                <w:rtl/>
              </w:rPr>
              <w:instrText xml:space="preserve"> _</w:instrText>
            </w:r>
            <w:r w:rsidR="001265B9" w:rsidRPr="00F215A2">
              <w:rPr>
                <w:sz w:val="17"/>
                <w:szCs w:val="17"/>
              </w:rPr>
              <w:instrText>Ref123472109 \f \h</w:instrText>
            </w:r>
            <w:r w:rsidR="001265B9" w:rsidRPr="00F215A2">
              <w:rPr>
                <w:sz w:val="17"/>
                <w:szCs w:val="17"/>
                <w:rtl/>
              </w:rPr>
              <w:instrText xml:space="preserve"> </w:instrText>
            </w:r>
            <w:r w:rsidR="00D8397B" w:rsidRPr="00F215A2">
              <w:rPr>
                <w:sz w:val="17"/>
                <w:szCs w:val="17"/>
                <w:rtl/>
              </w:rPr>
              <w:instrText xml:space="preserve"> \* </w:instrText>
            </w:r>
            <w:r w:rsidR="00D8397B" w:rsidRPr="00F215A2">
              <w:rPr>
                <w:sz w:val="17"/>
                <w:szCs w:val="17"/>
              </w:rPr>
              <w:instrText>MERGEFORMAT</w:instrText>
            </w:r>
            <w:r w:rsidR="00D8397B" w:rsidRPr="00F215A2">
              <w:rPr>
                <w:sz w:val="17"/>
                <w:szCs w:val="17"/>
                <w:rtl/>
              </w:rPr>
              <w:instrText xml:space="preserve"> </w:instrText>
            </w:r>
            <w:r w:rsidR="001265B9" w:rsidRPr="00F215A2">
              <w:rPr>
                <w:sz w:val="17"/>
                <w:szCs w:val="17"/>
                <w:rtl/>
              </w:rPr>
            </w:r>
            <w:r w:rsidR="001265B9" w:rsidRPr="00F215A2">
              <w:rPr>
                <w:sz w:val="17"/>
                <w:szCs w:val="17"/>
                <w:rtl/>
              </w:rPr>
              <w:fldChar w:fldCharType="separate"/>
            </w:r>
            <w:r w:rsidR="00D3002D" w:rsidRPr="00D3002D">
              <w:rPr>
                <w:rStyle w:val="FootnoteReference"/>
                <w:b w:val="0"/>
                <w:bCs w:val="0"/>
                <w:sz w:val="17"/>
                <w:szCs w:val="17"/>
                <w:rtl/>
              </w:rPr>
              <w:t>79</w:t>
            </w:r>
            <w:r w:rsidR="001265B9" w:rsidRPr="00F215A2">
              <w:rPr>
                <w:sz w:val="17"/>
                <w:szCs w:val="17"/>
                <w:rtl/>
              </w:rPr>
              <w:fldChar w:fldCharType="end"/>
            </w:r>
            <w:r w:rsidR="00492668" w:rsidRPr="00492668">
              <w:rPr>
                <w:rFonts w:hint="cs"/>
                <w:b w:val="0"/>
                <w:bCs w:val="0"/>
                <w:sz w:val="17"/>
                <w:szCs w:val="17"/>
                <w:rtl/>
              </w:rPr>
              <w:t xml:space="preserve"> </w:t>
            </w:r>
            <w:r w:rsidRPr="00492668">
              <w:rPr>
                <w:b w:val="0"/>
                <w:bCs w:val="0"/>
                <w:sz w:val="17"/>
                <w:szCs w:val="17"/>
                <w:rtl/>
              </w:rPr>
              <w:t>(2)</w:t>
            </w:r>
          </w:p>
        </w:tc>
        <w:tc>
          <w:tcPr>
            <w:tcW w:w="792" w:type="dxa"/>
          </w:tcPr>
          <w:p w14:paraId="55900E7F"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128902FE" w14:textId="77777777" w:rsidR="00F64EB6" w:rsidRPr="00F215A2" w:rsidRDefault="00F64EB6" w:rsidP="00F215A2">
            <w:pPr>
              <w:pStyle w:val="x2underline"/>
              <w:widowControl w:val="0"/>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2D44907C" w14:textId="77777777" w:rsidR="00F64EB6" w:rsidRPr="00F215A2" w:rsidRDefault="00F64EB6" w:rsidP="00F215A2">
            <w:pPr>
              <w:pStyle w:val="x2underline"/>
              <w:widowControl w:val="0"/>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3A67A017" w14:textId="77777777" w:rsidR="00F64EB6" w:rsidRPr="00F215A2" w:rsidRDefault="00F64EB6" w:rsidP="00F215A2">
            <w:pPr>
              <w:pStyle w:val="x2underline"/>
              <w:widowControl w:val="0"/>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3475714A" w14:textId="77777777" w:rsidR="00F64EB6" w:rsidRPr="00F215A2" w:rsidRDefault="00F64EB6" w:rsidP="00F215A2">
            <w:pPr>
              <w:pStyle w:val="x2underline"/>
              <w:widowControl w:val="0"/>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1888030B" w14:textId="77777777" w:rsidR="00F64EB6" w:rsidRPr="00F215A2" w:rsidRDefault="00F64EB6" w:rsidP="00F215A2">
            <w:pPr>
              <w:pStyle w:val="x2underline"/>
              <w:widowControl w:val="0"/>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F215A2" w14:paraId="7ADB7493" w14:textId="77777777" w:rsidTr="00180599">
        <w:trPr>
          <w:gridAfter w:val="1"/>
          <w:wAfter w:w="10" w:type="dxa"/>
          <w:jc w:val="left"/>
        </w:trPr>
        <w:tc>
          <w:tcPr>
            <w:cnfStyle w:val="001000000000" w:firstRow="0" w:lastRow="0" w:firstColumn="1" w:lastColumn="0" w:oddVBand="0" w:evenVBand="0" w:oddHBand="0" w:evenHBand="0" w:firstRowFirstColumn="0" w:firstRowLastColumn="0" w:lastRowFirstColumn="0" w:lastRowLastColumn="0"/>
            <w:tcW w:w="1302" w:type="dxa"/>
          </w:tcPr>
          <w:p w14:paraId="4D56F2CE" w14:textId="77777777" w:rsidR="009E24F0" w:rsidRPr="00F215A2" w:rsidRDefault="009E24F0" w:rsidP="00B5592B">
            <w:pPr>
              <w:widowControl w:val="0"/>
              <w:spacing w:after="0" w:line="240" w:lineRule="auto"/>
              <w:ind w:left="-57" w:right="-57"/>
              <w:rPr>
                <w:rFonts w:ascii="Arial" w:hAnsi="Arial"/>
              </w:rPr>
            </w:pPr>
          </w:p>
        </w:tc>
        <w:tc>
          <w:tcPr>
            <w:tcW w:w="3002" w:type="dxa"/>
            <w:vAlign w:val="center"/>
          </w:tcPr>
          <w:p w14:paraId="1BADB004" w14:textId="77777777" w:rsidR="009E24F0" w:rsidRPr="00492668" w:rsidRDefault="009E24F0" w:rsidP="00492668">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2" w:type="dxa"/>
          </w:tcPr>
          <w:p w14:paraId="7146417F" w14:textId="77777777" w:rsidR="009E24F0" w:rsidRPr="00F215A2" w:rsidRDefault="009E24F0" w:rsidP="00F215A2">
            <w:pPr>
              <w:widowControl w:val="0"/>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2F4BA03F" w14:textId="77777777" w:rsidR="009E24F0" w:rsidRPr="00F215A2" w:rsidRDefault="009E24F0" w:rsidP="009E24F0">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034F5527" w14:textId="77777777" w:rsidR="009E24F0" w:rsidRPr="00F215A2" w:rsidRDefault="009E24F0" w:rsidP="009E24F0">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1582587E" w14:textId="77777777" w:rsidR="009E24F0" w:rsidRPr="00F215A2" w:rsidRDefault="009E24F0" w:rsidP="009E24F0">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44898A67" w14:textId="77777777" w:rsidR="009E24F0" w:rsidRPr="00F215A2" w:rsidRDefault="009E24F0" w:rsidP="009E24F0">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6B8F7DD6" w14:textId="77777777" w:rsidR="009E24F0" w:rsidRPr="00F215A2" w:rsidRDefault="009E24F0" w:rsidP="009E24F0">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F215A2" w14:paraId="44B7B695" w14:textId="77777777" w:rsidTr="00180599">
        <w:trPr>
          <w:gridAfter w:val="1"/>
          <w:wAfter w:w="10" w:type="dxa"/>
          <w:jc w:val="left"/>
        </w:trPr>
        <w:tc>
          <w:tcPr>
            <w:cnfStyle w:val="001000000000" w:firstRow="0" w:lastRow="0" w:firstColumn="1" w:lastColumn="0" w:oddVBand="0" w:evenVBand="0" w:oddHBand="0" w:evenHBand="0" w:firstRowFirstColumn="0" w:firstRowLastColumn="0" w:lastRowFirstColumn="0" w:lastRowLastColumn="0"/>
            <w:tcW w:w="1302" w:type="dxa"/>
          </w:tcPr>
          <w:p w14:paraId="7E7AB65D"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44B2F69C" w14:textId="19F348D4" w:rsidR="00F64EB6" w:rsidRPr="00F215A2" w:rsidRDefault="00F64EB6" w:rsidP="00492668">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492668">
              <w:rPr>
                <w:sz w:val="17"/>
                <w:szCs w:val="17"/>
                <w:rtl/>
              </w:rPr>
              <w:t>(1)</w:t>
            </w:r>
            <w:r w:rsidRPr="00F215A2">
              <w:rPr>
                <w:sz w:val="17"/>
                <w:szCs w:val="17"/>
                <w:rtl/>
              </w:rPr>
              <w:t xml:space="preserve"> בקיזוז משיכ</w:t>
            </w:r>
            <w:r w:rsidR="00492668">
              <w:rPr>
                <w:rFonts w:hint="cs"/>
                <w:sz w:val="17"/>
                <w:szCs w:val="17"/>
                <w:rtl/>
              </w:rPr>
              <w:t>ו</w:t>
            </w:r>
            <w:r w:rsidRPr="00F215A2">
              <w:rPr>
                <w:sz w:val="17"/>
                <w:szCs w:val="17"/>
                <w:rtl/>
              </w:rPr>
              <w:t>ת יתר לתחילת התקופה</w:t>
            </w:r>
            <w:bookmarkStart w:id="266" w:name="_Ref6396503"/>
            <w:r w:rsidRPr="00F215A2">
              <w:rPr>
                <w:rStyle w:val="FootnoteReference"/>
                <w:sz w:val="17"/>
                <w:szCs w:val="17"/>
                <w:rtl/>
              </w:rPr>
              <w:footnoteReference w:id="82"/>
            </w:r>
            <w:bookmarkEnd w:id="266"/>
          </w:p>
        </w:tc>
        <w:tc>
          <w:tcPr>
            <w:tcW w:w="792" w:type="dxa"/>
          </w:tcPr>
          <w:p w14:paraId="20AB9D02"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72B32380"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5D65D42B"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26895A67"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7E5DE0A7"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7280728E"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r w:rsidR="00180599" w:rsidRPr="00F215A2" w14:paraId="51DE1888" w14:textId="77777777" w:rsidTr="00180599">
        <w:trPr>
          <w:gridAfter w:val="1"/>
          <w:wAfter w:w="10" w:type="dxa"/>
          <w:jc w:val="left"/>
        </w:trPr>
        <w:tc>
          <w:tcPr>
            <w:cnfStyle w:val="001000000000" w:firstRow="0" w:lastRow="0" w:firstColumn="1" w:lastColumn="0" w:oddVBand="0" w:evenVBand="0" w:oddHBand="0" w:evenHBand="0" w:firstRowFirstColumn="0" w:firstRowLastColumn="0" w:lastRowFirstColumn="0" w:lastRowLastColumn="0"/>
            <w:tcW w:w="1302" w:type="dxa"/>
          </w:tcPr>
          <w:p w14:paraId="56E45BDA" w14:textId="77777777" w:rsidR="00F64EB6" w:rsidRPr="00F215A2" w:rsidRDefault="00F64EB6" w:rsidP="00B5592B">
            <w:pPr>
              <w:widowControl w:val="0"/>
              <w:spacing w:after="0" w:line="240" w:lineRule="auto"/>
              <w:ind w:left="-57" w:right="-57"/>
              <w:contextualSpacing w:val="0"/>
              <w:rPr>
                <w:rFonts w:ascii="Arial" w:hAnsi="Arial"/>
              </w:rPr>
            </w:pPr>
          </w:p>
        </w:tc>
        <w:tc>
          <w:tcPr>
            <w:tcW w:w="3002" w:type="dxa"/>
            <w:vAlign w:val="center"/>
          </w:tcPr>
          <w:p w14:paraId="11A49F5A" w14:textId="152EB89D" w:rsidR="00F64EB6" w:rsidRPr="00F215A2" w:rsidRDefault="00F64EB6" w:rsidP="00D3002D">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492668">
              <w:rPr>
                <w:sz w:val="17"/>
                <w:szCs w:val="17"/>
                <w:rtl/>
              </w:rPr>
              <w:t>(2)</w:t>
            </w:r>
            <w:r w:rsidRPr="00F215A2">
              <w:rPr>
                <w:sz w:val="17"/>
                <w:szCs w:val="17"/>
                <w:rtl/>
              </w:rPr>
              <w:t xml:space="preserve"> בקיזוז משיכ</w:t>
            </w:r>
            <w:r w:rsidR="00492668">
              <w:rPr>
                <w:rFonts w:hint="cs"/>
                <w:sz w:val="17"/>
                <w:szCs w:val="17"/>
                <w:rtl/>
              </w:rPr>
              <w:t>ו</w:t>
            </w:r>
            <w:r w:rsidRPr="00F215A2">
              <w:rPr>
                <w:sz w:val="17"/>
                <w:szCs w:val="17"/>
                <w:rtl/>
              </w:rPr>
              <w:t>ת יתר לסוף התקופה</w:t>
            </w:r>
            <w:r w:rsidRPr="00F215A2">
              <w:rPr>
                <w:sz w:val="17"/>
                <w:szCs w:val="17"/>
                <w:rtl/>
              </w:rPr>
              <w:fldChar w:fldCharType="begin" w:fldLock="1"/>
            </w:r>
            <w:r w:rsidRPr="00F215A2">
              <w:rPr>
                <w:sz w:val="17"/>
                <w:szCs w:val="17"/>
                <w:rtl/>
              </w:rPr>
              <w:instrText xml:space="preserve"> </w:instrText>
            </w:r>
            <w:r w:rsidRPr="00F215A2">
              <w:rPr>
                <w:sz w:val="17"/>
                <w:szCs w:val="17"/>
              </w:rPr>
              <w:instrText>NOTEREF</w:instrText>
            </w:r>
            <w:r w:rsidRPr="00F215A2">
              <w:rPr>
                <w:sz w:val="17"/>
                <w:szCs w:val="17"/>
                <w:rtl/>
              </w:rPr>
              <w:instrText xml:space="preserve"> _</w:instrText>
            </w:r>
            <w:r w:rsidRPr="00F215A2">
              <w:rPr>
                <w:sz w:val="17"/>
                <w:szCs w:val="17"/>
              </w:rPr>
              <w:instrText>Ref6396503 \f \h</w:instrText>
            </w:r>
            <w:r w:rsidRPr="00F215A2">
              <w:rPr>
                <w:sz w:val="17"/>
                <w:szCs w:val="17"/>
                <w:rtl/>
              </w:rPr>
              <w:instrText xml:space="preserve">  \* </w:instrText>
            </w:r>
            <w:r w:rsidRPr="00F215A2">
              <w:rPr>
                <w:sz w:val="17"/>
                <w:szCs w:val="17"/>
              </w:rPr>
              <w:instrText>MERGEFORMAT</w:instrText>
            </w:r>
            <w:r w:rsidRPr="00F215A2">
              <w:rPr>
                <w:sz w:val="17"/>
                <w:szCs w:val="17"/>
                <w:rtl/>
              </w:rPr>
              <w:instrText xml:space="preserve"> </w:instrText>
            </w:r>
            <w:r w:rsidRPr="00F215A2">
              <w:rPr>
                <w:sz w:val="17"/>
                <w:szCs w:val="17"/>
                <w:rtl/>
              </w:rPr>
            </w:r>
            <w:r w:rsidRPr="00F215A2">
              <w:rPr>
                <w:sz w:val="17"/>
                <w:szCs w:val="17"/>
                <w:rtl/>
              </w:rPr>
              <w:fldChar w:fldCharType="separate"/>
            </w:r>
            <w:r w:rsidR="00D3002D" w:rsidRPr="00D3002D">
              <w:rPr>
                <w:rStyle w:val="FootnoteReference"/>
                <w:sz w:val="17"/>
                <w:szCs w:val="17"/>
                <w:rtl/>
              </w:rPr>
              <w:t>81</w:t>
            </w:r>
            <w:r w:rsidRPr="00F215A2">
              <w:rPr>
                <w:sz w:val="17"/>
                <w:szCs w:val="17"/>
                <w:rtl/>
              </w:rPr>
              <w:fldChar w:fldCharType="end"/>
            </w:r>
          </w:p>
        </w:tc>
        <w:tc>
          <w:tcPr>
            <w:tcW w:w="792" w:type="dxa"/>
          </w:tcPr>
          <w:p w14:paraId="7381FB69" w14:textId="77777777" w:rsidR="00F64EB6" w:rsidRPr="00F215A2" w:rsidRDefault="00F64EB6" w:rsidP="00F215A2">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0" w:type="dxa"/>
          </w:tcPr>
          <w:p w14:paraId="5C96E26E"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23797665"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05BFD1C5"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2ADF1436"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0" w:type="dxa"/>
          </w:tcPr>
          <w:p w14:paraId="4B172472" w14:textId="77777777" w:rsidR="00F64EB6" w:rsidRPr="00F215A2" w:rsidRDefault="00F64EB6" w:rsidP="00F215A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bl>
    <w:p w14:paraId="2F6D30DC" w14:textId="77777777" w:rsidR="00F215A2" w:rsidRPr="007F627C" w:rsidRDefault="00F215A2" w:rsidP="007F627C">
      <w:pPr>
        <w:spacing w:after="0" w:line="240" w:lineRule="auto"/>
        <w:ind w:left="1418"/>
        <w:rPr>
          <w:sz w:val="17"/>
          <w:szCs w:val="17"/>
        </w:rPr>
      </w:pPr>
    </w:p>
    <w:tbl>
      <w:tblPr>
        <w:tblStyle w:val="TableGrid"/>
        <w:tblpPr w:leftFromText="180" w:rightFromText="180" w:vertAnchor="text" w:tblpY="1"/>
        <w:tblOverlap w:val="never"/>
        <w:bidiVisual/>
        <w:tblW w:w="10206" w:type="dxa"/>
        <w:jc w:val="right"/>
        <w:tblLayout w:type="fixed"/>
        <w:tblCellMar>
          <w:left w:w="113" w:type="dxa"/>
          <w:right w:w="113" w:type="dxa"/>
        </w:tblCellMar>
        <w:tblLook w:val="0680" w:firstRow="0" w:lastRow="0" w:firstColumn="1" w:lastColumn="0" w:noHBand="1" w:noVBand="1"/>
      </w:tblPr>
      <w:tblGrid>
        <w:gridCol w:w="1303"/>
        <w:gridCol w:w="8897"/>
        <w:gridCol w:w="6"/>
      </w:tblGrid>
      <w:tr w:rsidR="00F64EB6" w:rsidRPr="000E3218" w14:paraId="454A0D75" w14:textId="77777777" w:rsidTr="007F627C">
        <w:trPr>
          <w:gridAfter w:val="1"/>
          <w:wAfter w:w="6" w:type="dxa"/>
          <w:jc w:val="right"/>
        </w:trPr>
        <w:tc>
          <w:tcPr>
            <w:cnfStyle w:val="001000000000" w:firstRow="0" w:lastRow="0" w:firstColumn="1" w:lastColumn="0" w:oddVBand="0" w:evenVBand="0" w:oddHBand="0" w:evenHBand="0" w:firstRowFirstColumn="0" w:firstRowLastColumn="0" w:lastRowFirstColumn="0" w:lastRowLastColumn="0"/>
            <w:tcW w:w="1304" w:type="dxa"/>
          </w:tcPr>
          <w:p w14:paraId="5060018E" w14:textId="77777777" w:rsidR="00F64EB6" w:rsidRPr="0028258C" w:rsidRDefault="00F64EB6" w:rsidP="00B5592B">
            <w:pPr>
              <w:widowControl w:val="0"/>
              <w:tabs>
                <w:tab w:val="clear" w:pos="180"/>
                <w:tab w:val="clear" w:pos="360"/>
                <w:tab w:val="clear" w:pos="540"/>
              </w:tabs>
              <w:spacing w:after="0" w:line="240" w:lineRule="auto"/>
              <w:ind w:left="-57" w:right="-57"/>
              <w:contextualSpacing w:val="0"/>
              <w:rPr>
                <w:rFonts w:ascii="Arial" w:hAnsi="Arial"/>
              </w:rPr>
            </w:pPr>
            <w:r w:rsidRPr="0028258C">
              <w:rPr>
                <w:rFonts w:ascii="Arial" w:hAnsi="Arial"/>
                <w:rtl/>
              </w:rPr>
              <w:t>תקנה 42(ג)</w:t>
            </w:r>
          </w:p>
        </w:tc>
        <w:tc>
          <w:tcPr>
            <w:tcW w:w="8902" w:type="dxa"/>
          </w:tcPr>
          <w:p w14:paraId="0E2890DC" w14:textId="42DB95B0" w:rsidR="00F64EB6" w:rsidRPr="00FF09A6" w:rsidRDefault="00F64EB6" w:rsidP="00D3002D">
            <w:pPr>
              <w:widowControl w:val="0"/>
              <w:tabs>
                <w:tab w:val="clear" w:pos="180"/>
                <w:tab w:val="clear" w:pos="360"/>
                <w:tab w:val="clear" w:pos="540"/>
              </w:tabs>
              <w:spacing w:after="0"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r w:rsidRPr="00FF09A6">
              <w:rPr>
                <w:rFonts w:ascii="Arial" w:hAnsi="Arial"/>
                <w:sz w:val="17"/>
                <w:szCs w:val="17"/>
                <w:rtl/>
              </w:rPr>
              <w:t>(*)</w:t>
            </w:r>
            <w:r w:rsidR="00D70E4B">
              <w:rPr>
                <w:rFonts w:ascii="Arial" w:hAnsi="Arial"/>
                <w:sz w:val="17"/>
                <w:szCs w:val="17"/>
                <w:rtl/>
              </w:rPr>
              <w:fldChar w:fldCharType="begin" w:fldLock="1"/>
            </w:r>
            <w:r w:rsidR="00D70E4B">
              <w:rPr>
                <w:rFonts w:ascii="Arial" w:hAnsi="Arial"/>
                <w:sz w:val="17"/>
                <w:szCs w:val="17"/>
                <w:rtl/>
              </w:rPr>
              <w:instrText xml:space="preserve"> </w:instrText>
            </w:r>
            <w:r w:rsidR="00D70E4B">
              <w:rPr>
                <w:rFonts w:ascii="Arial" w:hAnsi="Arial"/>
                <w:sz w:val="17"/>
                <w:szCs w:val="17"/>
              </w:rPr>
              <w:instrText>NOTEREF</w:instrText>
            </w:r>
            <w:r w:rsidR="00D70E4B">
              <w:rPr>
                <w:rFonts w:ascii="Arial" w:hAnsi="Arial"/>
                <w:sz w:val="17"/>
                <w:szCs w:val="17"/>
                <w:rtl/>
              </w:rPr>
              <w:instrText xml:space="preserve"> _</w:instrText>
            </w:r>
            <w:r w:rsidR="00D70E4B">
              <w:rPr>
                <w:rFonts w:ascii="Arial" w:hAnsi="Arial"/>
                <w:sz w:val="17"/>
                <w:szCs w:val="17"/>
              </w:rPr>
              <w:instrText>Ref222330232 \f \h</w:instrText>
            </w:r>
            <w:r w:rsidR="00D70E4B">
              <w:rPr>
                <w:rFonts w:ascii="Arial" w:hAnsi="Arial"/>
                <w:sz w:val="17"/>
                <w:szCs w:val="17"/>
                <w:rtl/>
              </w:rPr>
              <w:instrText xml:space="preserve"> </w:instrText>
            </w:r>
            <w:r w:rsidR="00D70E4B">
              <w:rPr>
                <w:rFonts w:ascii="Arial" w:hAnsi="Arial"/>
                <w:sz w:val="17"/>
                <w:szCs w:val="17"/>
                <w:rtl/>
              </w:rPr>
            </w:r>
            <w:r w:rsidR="00D70E4B">
              <w:rPr>
                <w:rFonts w:ascii="Arial" w:hAnsi="Arial"/>
                <w:sz w:val="17"/>
                <w:szCs w:val="17"/>
                <w:rtl/>
              </w:rPr>
              <w:fldChar w:fldCharType="separate"/>
            </w:r>
            <w:r w:rsidR="00D3002D" w:rsidRPr="00D3002D">
              <w:rPr>
                <w:rStyle w:val="FootnoteReference"/>
                <w:rtl/>
              </w:rPr>
              <w:t>29</w:t>
            </w:r>
            <w:r w:rsidR="00D70E4B">
              <w:rPr>
                <w:rFonts w:ascii="Arial" w:hAnsi="Arial"/>
                <w:sz w:val="17"/>
                <w:szCs w:val="17"/>
                <w:rtl/>
              </w:rPr>
              <w:fldChar w:fldCharType="end"/>
            </w:r>
            <w:r w:rsidRPr="00FF09A6">
              <w:rPr>
                <w:rFonts w:ascii="Arial" w:hAnsi="Arial"/>
                <w:sz w:val="17"/>
                <w:szCs w:val="17"/>
                <w:rtl/>
              </w:rPr>
              <w:tab/>
              <w:t xml:space="preserve">יושם למפרע / הוצג מחדש / סווג מחדש / </w:t>
            </w:r>
            <w:r w:rsidR="00C06020" w:rsidRPr="00FF09A6">
              <w:rPr>
                <w:rFonts w:ascii="Arial" w:hAnsi="Arial" w:hint="cs"/>
                <w:sz w:val="17"/>
                <w:szCs w:val="17"/>
                <w:rtl/>
              </w:rPr>
              <w:t xml:space="preserve">הצגה מחדש בגין </w:t>
            </w:r>
            <w:r w:rsidRPr="00FF09A6">
              <w:rPr>
                <w:rFonts w:ascii="Arial" w:hAnsi="Arial"/>
                <w:sz w:val="17"/>
                <w:szCs w:val="17"/>
                <w:rtl/>
              </w:rPr>
              <w:t xml:space="preserve">התאמה לא מהותית של מספרי השוואה </w:t>
            </w:r>
            <w:r w:rsidR="00A2748E">
              <w:rPr>
                <w:rFonts w:ascii="Arial" w:hAnsi="Arial" w:hint="cs"/>
                <w:sz w:val="17"/>
                <w:szCs w:val="17"/>
                <w:rtl/>
              </w:rPr>
              <w:t>–</w:t>
            </w:r>
            <w:r w:rsidRPr="00FF09A6">
              <w:rPr>
                <w:rFonts w:ascii="Arial" w:hAnsi="Arial"/>
                <w:sz w:val="17"/>
                <w:szCs w:val="17"/>
                <w:rtl/>
              </w:rPr>
              <w:t xml:space="preserve"> </w:t>
            </w:r>
            <w:r w:rsidR="00215FAA" w:rsidRPr="00FF09A6">
              <w:rPr>
                <w:rFonts w:ascii="Arial" w:hAnsi="Arial"/>
                <w:sz w:val="17"/>
                <w:szCs w:val="17"/>
                <w:rtl/>
              </w:rPr>
              <w:t>ראו</w:t>
            </w:r>
            <w:r w:rsidRPr="00FF09A6">
              <w:rPr>
                <w:rFonts w:ascii="Arial" w:hAnsi="Arial"/>
                <w:sz w:val="17"/>
                <w:szCs w:val="17"/>
                <w:rtl/>
              </w:rPr>
              <w:t xml:space="preserve"> ביאור ___.</w:t>
            </w:r>
          </w:p>
        </w:tc>
      </w:tr>
      <w:tr w:rsidR="007F627C" w:rsidRPr="000E3218" w14:paraId="74D5861D" w14:textId="77777777" w:rsidTr="007F627C">
        <w:trPr>
          <w:gridAfter w:val="1"/>
          <w:wAfter w:w="6" w:type="dxa"/>
          <w:jc w:val="right"/>
        </w:trPr>
        <w:tc>
          <w:tcPr>
            <w:cnfStyle w:val="001000000000" w:firstRow="0" w:lastRow="0" w:firstColumn="1" w:lastColumn="0" w:oddVBand="0" w:evenVBand="0" w:oddHBand="0" w:evenHBand="0" w:firstRowFirstColumn="0" w:firstRowLastColumn="0" w:lastRowFirstColumn="0" w:lastRowLastColumn="0"/>
            <w:tcW w:w="1304" w:type="dxa"/>
          </w:tcPr>
          <w:p w14:paraId="27BFE912" w14:textId="77777777" w:rsidR="007F627C" w:rsidRPr="0028258C" w:rsidRDefault="007F627C" w:rsidP="00B5592B">
            <w:pPr>
              <w:widowControl w:val="0"/>
              <w:tabs>
                <w:tab w:val="clear" w:pos="180"/>
                <w:tab w:val="clear" w:pos="360"/>
                <w:tab w:val="clear" w:pos="540"/>
              </w:tabs>
              <w:spacing w:after="0" w:line="240" w:lineRule="auto"/>
              <w:ind w:left="-57" w:right="-57"/>
              <w:contextualSpacing w:val="0"/>
              <w:rPr>
                <w:rFonts w:ascii="Arial" w:hAnsi="Arial"/>
                <w:rtl/>
              </w:rPr>
            </w:pPr>
          </w:p>
        </w:tc>
        <w:tc>
          <w:tcPr>
            <w:tcW w:w="8902" w:type="dxa"/>
          </w:tcPr>
          <w:p w14:paraId="085D0D57" w14:textId="77777777" w:rsidR="007F627C" w:rsidRPr="00FF09A6" w:rsidRDefault="007F627C" w:rsidP="007F627C">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F64EB6" w:rsidRPr="000E3218" w14:paraId="14F05576" w14:textId="77777777" w:rsidTr="007F627C">
        <w:trPr>
          <w:jc w:val="right"/>
        </w:trPr>
        <w:tc>
          <w:tcPr>
            <w:cnfStyle w:val="001000000000" w:firstRow="0" w:lastRow="0" w:firstColumn="1" w:lastColumn="0" w:oddVBand="0" w:evenVBand="0" w:oddHBand="0" w:evenHBand="0" w:firstRowFirstColumn="0" w:firstRowLastColumn="0" w:lastRowFirstColumn="0" w:lastRowLastColumn="0"/>
            <w:tcW w:w="1304" w:type="dxa"/>
          </w:tcPr>
          <w:p w14:paraId="44F30A8F" w14:textId="77777777" w:rsidR="00F64EB6" w:rsidRPr="000E3218" w:rsidRDefault="00F64EB6" w:rsidP="00B5592B">
            <w:pPr>
              <w:widowControl w:val="0"/>
              <w:tabs>
                <w:tab w:val="clear" w:pos="180"/>
                <w:tab w:val="clear" w:pos="360"/>
                <w:tab w:val="clear" w:pos="540"/>
              </w:tabs>
              <w:spacing w:after="0" w:line="240" w:lineRule="auto"/>
              <w:ind w:left="-57" w:right="-57"/>
              <w:contextualSpacing w:val="0"/>
              <w:rPr>
                <w:rFonts w:ascii="Arial" w:hAnsi="Arial"/>
                <w:sz w:val="18"/>
                <w:szCs w:val="18"/>
              </w:rPr>
            </w:pPr>
          </w:p>
        </w:tc>
        <w:tc>
          <w:tcPr>
            <w:tcW w:w="8902" w:type="dxa"/>
            <w:gridSpan w:val="2"/>
          </w:tcPr>
          <w:p w14:paraId="3AE8ED9C" w14:textId="1EF97103" w:rsidR="00F64EB6" w:rsidRPr="00677123" w:rsidRDefault="00F64EB6" w:rsidP="007F627C">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Style w:val="Strong"/>
                <w:b w:val="0"/>
                <w:bCs w:val="0"/>
                <w:sz w:val="17"/>
                <w:szCs w:val="17"/>
                <w:rtl/>
              </w:rPr>
            </w:pPr>
            <w:r w:rsidRPr="00677123">
              <w:rPr>
                <w:rStyle w:val="Strong"/>
                <w:b w:val="0"/>
                <w:bCs w:val="0"/>
                <w:sz w:val="17"/>
                <w:szCs w:val="17"/>
                <w:rtl/>
              </w:rPr>
              <w:t xml:space="preserve">הביאורים המצורפים </w:t>
            </w:r>
            <w:r w:rsidR="007F627C" w:rsidRPr="00677123">
              <w:rPr>
                <w:rStyle w:val="Strong"/>
                <w:rFonts w:hint="cs"/>
                <w:b w:val="0"/>
                <w:bCs w:val="0"/>
                <w:sz w:val="17"/>
                <w:szCs w:val="17"/>
                <w:rtl/>
              </w:rPr>
              <w:t xml:space="preserve">הם </w:t>
            </w:r>
            <w:r w:rsidRPr="00677123">
              <w:rPr>
                <w:rStyle w:val="Strong"/>
                <w:b w:val="0"/>
                <w:bCs w:val="0"/>
                <w:sz w:val="17"/>
                <w:szCs w:val="17"/>
                <w:rtl/>
              </w:rPr>
              <w:t xml:space="preserve">חלק בלתי נפרד מהדוחות הכספיים </w:t>
            </w:r>
            <w:r w:rsidR="007F627C" w:rsidRPr="00677123">
              <w:rPr>
                <w:rStyle w:val="Strong"/>
                <w:rFonts w:hint="cs"/>
                <w:b w:val="0"/>
                <w:bCs w:val="0"/>
                <w:sz w:val="17"/>
                <w:szCs w:val="17"/>
                <w:rtl/>
              </w:rPr>
              <w:t xml:space="preserve">המאוחדים ביניים </w:t>
            </w:r>
            <w:r w:rsidRPr="00677123">
              <w:rPr>
                <w:rStyle w:val="Strong"/>
                <w:b w:val="0"/>
                <w:bCs w:val="0"/>
                <w:sz w:val="17"/>
                <w:szCs w:val="17"/>
                <w:rtl/>
              </w:rPr>
              <w:t>התמציתיים.</w:t>
            </w:r>
          </w:p>
        </w:tc>
      </w:tr>
    </w:tbl>
    <w:p w14:paraId="630B56E6" w14:textId="77777777" w:rsidR="00944CE8" w:rsidRPr="004C5FA3" w:rsidRDefault="00944CE8" w:rsidP="00944CE8">
      <w:pPr>
        <w:pStyle w:val="NoSpacing"/>
        <w:rPr>
          <w:sz w:val="20"/>
        </w:rPr>
      </w:pPr>
      <w:r w:rsidRPr="004C5FA3">
        <w:rPr>
          <w:sz w:val="20"/>
          <w:rtl/>
        </w:rPr>
        <w:br w:type="page"/>
      </w:r>
    </w:p>
    <w:p w14:paraId="2A05B045" w14:textId="11F5CE35" w:rsidR="00F73AD4" w:rsidRPr="006222CF" w:rsidRDefault="00F73AD4" w:rsidP="00F73AD4">
      <w:pPr>
        <w:pageBreakBefore/>
        <w:widowControl w:val="0"/>
        <w:pBdr>
          <w:bottom w:val="single" w:sz="8" w:space="1" w:color="auto"/>
        </w:pBdr>
        <w:spacing w:after="0" w:line="240" w:lineRule="auto"/>
        <w:ind w:left="1418"/>
        <w:rPr>
          <w:sz w:val="22"/>
          <w:szCs w:val="22"/>
          <w:rtl/>
        </w:rPr>
      </w:pPr>
      <w:r w:rsidRPr="006222CF">
        <w:rPr>
          <w:rStyle w:val="Strong"/>
          <w:rFonts w:eastAsia="Arial"/>
          <w:b w:val="0"/>
          <w:bCs w:val="0"/>
          <w:smallCaps/>
          <w:sz w:val="22"/>
          <w:szCs w:val="22"/>
        </w:rPr>
        <w:lastRenderedPageBreak/>
        <w:fldChar w:fldCharType="begin" w:fldLock="1"/>
      </w:r>
      <w:r w:rsidRPr="006222CF">
        <w:rPr>
          <w:rStyle w:val="Strong"/>
          <w:sz w:val="22"/>
          <w:szCs w:val="22"/>
        </w:rPr>
        <w:instrText xml:space="preserve"> STYLEREF  "</w:instrText>
      </w:r>
      <w:r w:rsidRPr="006222CF">
        <w:rPr>
          <w:rStyle w:val="Strong"/>
          <w:sz w:val="22"/>
          <w:szCs w:val="22"/>
          <w:rtl/>
        </w:rPr>
        <w:instrText>כותרת 2</w:instrText>
      </w:r>
      <w:r w:rsidRPr="006222CF">
        <w:rPr>
          <w:rStyle w:val="Strong"/>
          <w:sz w:val="22"/>
          <w:szCs w:val="22"/>
        </w:rPr>
        <w:instrText xml:space="preserve">"  \* MERGEFORMAT </w:instrText>
      </w:r>
      <w:r w:rsidRPr="006222CF">
        <w:rPr>
          <w:rStyle w:val="Strong"/>
          <w:rFonts w:eastAsia="Arial"/>
          <w:b w:val="0"/>
          <w:bCs w:val="0"/>
          <w:smallCaps/>
          <w:sz w:val="22"/>
          <w:szCs w:val="22"/>
        </w:rPr>
        <w:fldChar w:fldCharType="separate"/>
      </w:r>
      <w:r w:rsidR="00D3002D" w:rsidRPr="00D3002D">
        <w:rPr>
          <w:rStyle w:val="Strong"/>
          <w:rFonts w:eastAsia="Arial"/>
          <w:smallCaps/>
          <w:noProof/>
          <w:sz w:val="22"/>
          <w:szCs w:val="22"/>
          <w:rtl/>
        </w:rPr>
        <w:t>דוחות מאוחדים ביניים תמציתיים על תזרימי המזומנים</w:t>
      </w:r>
      <w:r w:rsidRPr="006222CF">
        <w:rPr>
          <w:rStyle w:val="Strong"/>
          <w:rFonts w:eastAsia="Arial"/>
          <w:b w:val="0"/>
          <w:bCs w:val="0"/>
          <w:smallCaps/>
          <w:sz w:val="22"/>
          <w:szCs w:val="22"/>
        </w:rPr>
        <w:fldChar w:fldCharType="end"/>
      </w:r>
      <w:r w:rsidRPr="008A181B">
        <w:rPr>
          <w:rFonts w:ascii="Arial" w:hAnsi="Arial" w:hint="cs"/>
          <w:b/>
          <w:bCs/>
          <w:rtl/>
        </w:rPr>
        <w:t xml:space="preserve"> </w:t>
      </w:r>
      <w:r w:rsidRPr="006222CF">
        <w:rPr>
          <w:rFonts w:hint="cs"/>
          <w:sz w:val="22"/>
          <w:szCs w:val="22"/>
          <w:rtl/>
        </w:rPr>
        <w:t>(המשך)</w:t>
      </w:r>
    </w:p>
    <w:p w14:paraId="3747FD9D" w14:textId="77777777" w:rsidR="00F73AD4" w:rsidRPr="000F09B2" w:rsidRDefault="00F73AD4" w:rsidP="00F73AD4">
      <w:pPr>
        <w:spacing w:after="0" w:line="240" w:lineRule="auto"/>
        <w:ind w:left="1418"/>
        <w:rPr>
          <w:sz w:val="17"/>
          <w:szCs w:val="17"/>
        </w:rPr>
      </w:pPr>
    </w:p>
    <w:p w14:paraId="65B8B012" w14:textId="2D246438" w:rsidR="00A2748E" w:rsidRPr="00A2748E" w:rsidRDefault="00A2748E" w:rsidP="00A2748E">
      <w:pPr>
        <w:spacing w:after="0" w:line="240" w:lineRule="auto"/>
        <w:ind w:left="1418"/>
        <w:rPr>
          <w:sz w:val="17"/>
          <w:szCs w:val="17"/>
        </w:rPr>
      </w:pPr>
      <w:r w:rsidRPr="00A2748E">
        <w:rPr>
          <w:rFonts w:ascii="Arial" w:hAnsi="Arial"/>
          <w:b/>
          <w:bCs/>
          <w:sz w:val="17"/>
          <w:szCs w:val="17"/>
          <w:rtl/>
        </w:rPr>
        <w:t xml:space="preserve">נספח </w:t>
      </w:r>
      <w:r>
        <w:rPr>
          <w:rFonts w:ascii="Arial" w:hAnsi="Arial" w:hint="cs"/>
          <w:b/>
          <w:bCs/>
          <w:sz w:val="17"/>
          <w:szCs w:val="17"/>
          <w:rtl/>
        </w:rPr>
        <w:t>–</w:t>
      </w:r>
      <w:r w:rsidRPr="00A2748E">
        <w:rPr>
          <w:rFonts w:ascii="Arial" w:hAnsi="Arial"/>
          <w:b/>
          <w:bCs/>
          <w:sz w:val="17"/>
          <w:szCs w:val="17"/>
          <w:rtl/>
        </w:rPr>
        <w:t xml:space="preserve"> מידע נוסף על תזרימי המזומנים</w:t>
      </w: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5"/>
        <w:gridCol w:w="793"/>
        <w:gridCol w:w="1021"/>
        <w:gridCol w:w="1021"/>
        <w:gridCol w:w="1021"/>
        <w:gridCol w:w="1021"/>
        <w:gridCol w:w="1021"/>
      </w:tblGrid>
      <w:tr w:rsidR="00F73AD4" w:rsidRPr="000422D3" w14:paraId="4ADDD77C" w14:textId="77777777" w:rsidTr="008F5813">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2" w:type="dxa"/>
          </w:tcPr>
          <w:p w14:paraId="4F50C053" w14:textId="77777777" w:rsidR="00F73AD4" w:rsidRPr="000F09B2" w:rsidRDefault="00F73AD4" w:rsidP="00B5592B">
            <w:pPr>
              <w:tabs>
                <w:tab w:val="clear" w:pos="180"/>
                <w:tab w:val="clear" w:pos="360"/>
                <w:tab w:val="clear" w:pos="540"/>
              </w:tabs>
              <w:spacing w:after="0" w:line="240" w:lineRule="auto"/>
              <w:ind w:left="-57" w:right="-57"/>
              <w:contextualSpacing w:val="0"/>
              <w:rPr>
                <w:rFonts w:ascii="Arial" w:hAnsi="Arial"/>
              </w:rPr>
            </w:pPr>
          </w:p>
        </w:tc>
        <w:tc>
          <w:tcPr>
            <w:tcW w:w="3005" w:type="dxa"/>
          </w:tcPr>
          <w:p w14:paraId="67EF05B8" w14:textId="77777777" w:rsidR="00F73AD4" w:rsidRPr="000F09B2" w:rsidRDefault="00F73AD4" w:rsidP="002D01AE">
            <w:pPr>
              <w:pStyle w:val="0"/>
              <w:tabs>
                <w:tab w:val="clear" w:pos="180"/>
                <w:tab w:val="clear" w:pos="360"/>
                <w:tab w:val="clear" w:pos="540"/>
              </w:tabs>
              <w:ind w:left="113" w:hanging="113"/>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793" w:type="dxa"/>
          </w:tcPr>
          <w:p w14:paraId="57BB4E51" w14:textId="77777777" w:rsidR="00F73AD4" w:rsidRPr="00AD1408" w:rsidRDefault="00F73AD4"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sz w:val="17"/>
                <w:szCs w:val="17"/>
                <w:rtl/>
              </w:rPr>
            </w:pPr>
          </w:p>
        </w:tc>
        <w:tc>
          <w:tcPr>
            <w:tcW w:w="1021" w:type="dxa"/>
            <w:gridSpan w:val="2"/>
          </w:tcPr>
          <w:p w14:paraId="47B85789" w14:textId="77777777" w:rsidR="00F73AD4" w:rsidRPr="000F09B2" w:rsidRDefault="00F73AD4"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לשישה חודשים </w:t>
            </w:r>
            <w:r>
              <w:rPr>
                <w:sz w:val="17"/>
                <w:szCs w:val="17"/>
                <w:rtl/>
              </w:rPr>
              <w:br/>
            </w:r>
            <w:r w:rsidRPr="000F09B2">
              <w:rPr>
                <w:sz w:val="17"/>
                <w:szCs w:val="17"/>
                <w:rtl/>
              </w:rPr>
              <w:t xml:space="preserve">שהסתיימו ביום </w:t>
            </w:r>
            <w:r>
              <w:rPr>
                <w:sz w:val="17"/>
                <w:szCs w:val="17"/>
                <w:rtl/>
              </w:rPr>
              <w:br/>
            </w:r>
            <w:r w:rsidRPr="000F09B2">
              <w:rPr>
                <w:sz w:val="17"/>
                <w:szCs w:val="17"/>
                <w:rtl/>
              </w:rPr>
              <w:t>30 ביוני</w:t>
            </w:r>
          </w:p>
        </w:tc>
        <w:tc>
          <w:tcPr>
            <w:tcW w:w="1021" w:type="dxa"/>
            <w:gridSpan w:val="2"/>
          </w:tcPr>
          <w:p w14:paraId="06030202" w14:textId="77777777" w:rsidR="00F73AD4" w:rsidRPr="000F09B2" w:rsidRDefault="00F73AD4"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לשלושה חודשים </w:t>
            </w:r>
            <w:r>
              <w:rPr>
                <w:sz w:val="17"/>
                <w:szCs w:val="17"/>
                <w:rtl/>
              </w:rPr>
              <w:br/>
            </w:r>
            <w:r w:rsidRPr="000F09B2">
              <w:rPr>
                <w:sz w:val="17"/>
                <w:szCs w:val="17"/>
                <w:rtl/>
              </w:rPr>
              <w:t xml:space="preserve">שהסתיימו ביום </w:t>
            </w:r>
            <w:r>
              <w:rPr>
                <w:sz w:val="17"/>
                <w:szCs w:val="17"/>
                <w:rtl/>
              </w:rPr>
              <w:br/>
            </w:r>
            <w:r w:rsidRPr="000F09B2">
              <w:rPr>
                <w:sz w:val="17"/>
                <w:szCs w:val="17"/>
                <w:rtl/>
              </w:rPr>
              <w:t>30 ביוני</w:t>
            </w:r>
          </w:p>
        </w:tc>
        <w:tc>
          <w:tcPr>
            <w:tcW w:w="1021" w:type="dxa"/>
          </w:tcPr>
          <w:p w14:paraId="3C70B508" w14:textId="77777777" w:rsidR="00F73AD4" w:rsidRPr="000F09B2" w:rsidRDefault="00F73AD4"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sz w:val="17"/>
                <w:szCs w:val="17"/>
                <w:rtl/>
              </w:rPr>
            </w:pPr>
            <w:r w:rsidRPr="000F09B2">
              <w:rPr>
                <w:sz w:val="17"/>
                <w:szCs w:val="17"/>
                <w:rtl/>
              </w:rPr>
              <w:t xml:space="preserve">לשנה שהסתיימה ביום </w:t>
            </w:r>
            <w:r>
              <w:rPr>
                <w:sz w:val="17"/>
                <w:szCs w:val="17"/>
                <w:rtl/>
              </w:rPr>
              <w:br/>
            </w:r>
            <w:r w:rsidRPr="000F09B2">
              <w:rPr>
                <w:sz w:val="17"/>
                <w:szCs w:val="17"/>
                <w:rtl/>
              </w:rPr>
              <w:t>31 בדצמבר</w:t>
            </w:r>
          </w:p>
        </w:tc>
      </w:tr>
      <w:tr w:rsidR="00F73AD4" w:rsidRPr="000422D3" w14:paraId="51A808BD" w14:textId="77777777" w:rsidTr="008F5813">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BA0993F" w14:textId="77777777" w:rsidR="00F73AD4" w:rsidRPr="000F09B2" w:rsidRDefault="00F73AD4" w:rsidP="00B5592B">
            <w:pPr>
              <w:tabs>
                <w:tab w:val="clear" w:pos="180"/>
                <w:tab w:val="clear" w:pos="360"/>
                <w:tab w:val="clear" w:pos="540"/>
              </w:tabs>
              <w:spacing w:after="0" w:line="240" w:lineRule="auto"/>
              <w:ind w:left="-57" w:right="-57"/>
              <w:contextualSpacing w:val="0"/>
              <w:rPr>
                <w:rFonts w:ascii="Arial" w:hAnsi="Arial"/>
              </w:rPr>
            </w:pPr>
          </w:p>
        </w:tc>
        <w:tc>
          <w:tcPr>
            <w:tcW w:w="3005" w:type="dxa"/>
          </w:tcPr>
          <w:p w14:paraId="1B23E0A1" w14:textId="77777777" w:rsidR="00F73AD4" w:rsidRPr="000F09B2" w:rsidRDefault="00F73AD4"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3" w:type="dxa"/>
          </w:tcPr>
          <w:p w14:paraId="4A6D32B1" w14:textId="77777777" w:rsidR="00F73AD4" w:rsidRPr="00AD1408" w:rsidRDefault="00F73AD4"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p>
        </w:tc>
        <w:tc>
          <w:tcPr>
            <w:tcW w:w="1021" w:type="dxa"/>
          </w:tcPr>
          <w:p w14:paraId="5A3E7E99" w14:textId="4A3A0565"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CY  \* MERGEFORMAT </w:instrText>
            </w:r>
            <w:r w:rsidRPr="000F09B2">
              <w:rPr>
                <w:b/>
                <w:bCs/>
                <w:sz w:val="17"/>
                <w:szCs w:val="17"/>
              </w:rPr>
              <w:fldChar w:fldCharType="separate"/>
            </w:r>
            <w:r w:rsidR="00D3002D">
              <w:rPr>
                <w:b/>
                <w:bCs/>
                <w:sz w:val="17"/>
                <w:szCs w:val="17"/>
              </w:rPr>
              <w:t>2026</w:t>
            </w:r>
            <w:r w:rsidRPr="000F09B2">
              <w:rPr>
                <w:b/>
                <w:bCs/>
                <w:sz w:val="17"/>
                <w:szCs w:val="17"/>
              </w:rPr>
              <w:fldChar w:fldCharType="end"/>
            </w:r>
          </w:p>
        </w:tc>
        <w:tc>
          <w:tcPr>
            <w:tcW w:w="1021" w:type="dxa"/>
          </w:tcPr>
          <w:p w14:paraId="2A8BACAB" w14:textId="736E7206"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c>
          <w:tcPr>
            <w:tcW w:w="1021" w:type="dxa"/>
          </w:tcPr>
          <w:p w14:paraId="4B6BE3FA" w14:textId="38C61601"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CY  \* MERGEFORMAT </w:instrText>
            </w:r>
            <w:r w:rsidRPr="000F09B2">
              <w:rPr>
                <w:b/>
                <w:bCs/>
                <w:sz w:val="17"/>
                <w:szCs w:val="17"/>
              </w:rPr>
              <w:fldChar w:fldCharType="separate"/>
            </w:r>
            <w:r w:rsidR="00D3002D">
              <w:rPr>
                <w:b/>
                <w:bCs/>
                <w:sz w:val="17"/>
                <w:szCs w:val="17"/>
              </w:rPr>
              <w:t>2026</w:t>
            </w:r>
            <w:r w:rsidRPr="000F09B2">
              <w:rPr>
                <w:b/>
                <w:bCs/>
                <w:sz w:val="17"/>
                <w:szCs w:val="17"/>
              </w:rPr>
              <w:fldChar w:fldCharType="end"/>
            </w:r>
          </w:p>
        </w:tc>
        <w:tc>
          <w:tcPr>
            <w:tcW w:w="1021" w:type="dxa"/>
          </w:tcPr>
          <w:p w14:paraId="0515CF15" w14:textId="18CC5FFB"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c>
          <w:tcPr>
            <w:tcW w:w="1021" w:type="dxa"/>
          </w:tcPr>
          <w:p w14:paraId="30B60344" w14:textId="2EFB16AC"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Pr>
              <w:fldChar w:fldCharType="begin" w:fldLock="1"/>
            </w:r>
            <w:r w:rsidRPr="000F09B2">
              <w:rPr>
                <w:b/>
                <w:bCs/>
                <w:sz w:val="17"/>
                <w:szCs w:val="17"/>
              </w:rPr>
              <w:instrText xml:space="preserve"> DOCPROPERTY  PY  \* MERGEFORMAT </w:instrText>
            </w:r>
            <w:r w:rsidRPr="000F09B2">
              <w:rPr>
                <w:b/>
                <w:bCs/>
                <w:sz w:val="17"/>
                <w:szCs w:val="17"/>
              </w:rPr>
              <w:fldChar w:fldCharType="separate"/>
            </w:r>
            <w:r w:rsidR="00D3002D">
              <w:rPr>
                <w:b/>
                <w:bCs/>
                <w:sz w:val="17"/>
                <w:szCs w:val="17"/>
              </w:rPr>
              <w:t>2025</w:t>
            </w:r>
            <w:r w:rsidRPr="000F09B2">
              <w:rPr>
                <w:b/>
                <w:bCs/>
                <w:sz w:val="17"/>
                <w:szCs w:val="17"/>
              </w:rPr>
              <w:fldChar w:fldCharType="end"/>
            </w:r>
          </w:p>
        </w:tc>
      </w:tr>
      <w:tr w:rsidR="00F73AD4" w:rsidRPr="000422D3" w14:paraId="69E694A7" w14:textId="77777777" w:rsidTr="008F5813">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6642DFA" w14:textId="77777777" w:rsidR="00F73AD4" w:rsidRPr="000F09B2" w:rsidRDefault="00F73AD4" w:rsidP="00B5592B">
            <w:pPr>
              <w:tabs>
                <w:tab w:val="clear" w:pos="180"/>
                <w:tab w:val="clear" w:pos="360"/>
                <w:tab w:val="clear" w:pos="540"/>
              </w:tabs>
              <w:spacing w:after="0" w:line="240" w:lineRule="auto"/>
              <w:ind w:left="-57" w:right="-57"/>
              <w:contextualSpacing w:val="0"/>
              <w:rPr>
                <w:rFonts w:ascii="Arial" w:hAnsi="Arial"/>
              </w:rPr>
            </w:pPr>
          </w:p>
        </w:tc>
        <w:tc>
          <w:tcPr>
            <w:tcW w:w="3005" w:type="dxa"/>
          </w:tcPr>
          <w:p w14:paraId="3C449834" w14:textId="77777777" w:rsidR="00F73AD4" w:rsidRPr="000F09B2" w:rsidRDefault="00F73AD4"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3" w:type="dxa"/>
          </w:tcPr>
          <w:p w14:paraId="2E8FC833" w14:textId="77777777" w:rsidR="00F73AD4" w:rsidRPr="00AD1408" w:rsidRDefault="00F73AD4"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p>
        </w:tc>
        <w:tc>
          <w:tcPr>
            <w:tcW w:w="1021" w:type="dxa"/>
            <w:gridSpan w:val="5"/>
          </w:tcPr>
          <w:p w14:paraId="5D00270A" w14:textId="77777777"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tl/>
              </w:rPr>
              <w:t>אלפי ש"ח</w:t>
            </w:r>
          </w:p>
        </w:tc>
      </w:tr>
      <w:tr w:rsidR="00F73AD4" w:rsidRPr="000422D3" w14:paraId="6757696C" w14:textId="77777777" w:rsidTr="008F5813">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4DE1CBB2" w14:textId="77777777" w:rsidR="00F73AD4" w:rsidRPr="000F09B2" w:rsidRDefault="00F73AD4" w:rsidP="00B5592B">
            <w:pPr>
              <w:tabs>
                <w:tab w:val="clear" w:pos="180"/>
                <w:tab w:val="clear" w:pos="360"/>
                <w:tab w:val="clear" w:pos="540"/>
              </w:tabs>
              <w:spacing w:after="0" w:line="240" w:lineRule="auto"/>
              <w:ind w:left="-57" w:right="-57"/>
              <w:contextualSpacing w:val="0"/>
              <w:rPr>
                <w:rFonts w:ascii="Arial" w:hAnsi="Arial"/>
              </w:rPr>
            </w:pPr>
          </w:p>
        </w:tc>
        <w:tc>
          <w:tcPr>
            <w:tcW w:w="3005" w:type="dxa"/>
          </w:tcPr>
          <w:p w14:paraId="6A503D42" w14:textId="77777777" w:rsidR="00F73AD4" w:rsidRPr="000F09B2" w:rsidRDefault="00F73AD4"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3" w:type="dxa"/>
          </w:tcPr>
          <w:p w14:paraId="234B05C3" w14:textId="77777777" w:rsidR="00F73AD4" w:rsidRPr="00AD1408" w:rsidRDefault="00F73AD4"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17"/>
                <w:szCs w:val="17"/>
                <w:rtl/>
              </w:rPr>
            </w:pPr>
            <w:r w:rsidRPr="00AD1408">
              <w:rPr>
                <w:b/>
                <w:bCs/>
                <w:sz w:val="17"/>
                <w:szCs w:val="17"/>
                <w:rtl/>
              </w:rPr>
              <w:t>ביאור</w:t>
            </w:r>
          </w:p>
        </w:tc>
        <w:tc>
          <w:tcPr>
            <w:tcW w:w="1021" w:type="dxa"/>
            <w:gridSpan w:val="4"/>
          </w:tcPr>
          <w:p w14:paraId="1028DC30" w14:textId="77777777" w:rsidR="00F73AD4" w:rsidRPr="000F09B2" w:rsidRDefault="00F73AD4"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r w:rsidRPr="000F09B2">
              <w:rPr>
                <w:b/>
                <w:bCs/>
                <w:sz w:val="17"/>
                <w:szCs w:val="17"/>
                <w:rtl/>
              </w:rPr>
              <w:t>בלתי מבוקר</w:t>
            </w:r>
          </w:p>
        </w:tc>
        <w:tc>
          <w:tcPr>
            <w:tcW w:w="1021" w:type="dxa"/>
          </w:tcPr>
          <w:p w14:paraId="0A93E8D2" w14:textId="77777777" w:rsidR="00F73AD4" w:rsidRPr="000F09B2" w:rsidRDefault="00F73AD4"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b/>
                <w:bCs/>
                <w:sz w:val="17"/>
                <w:szCs w:val="17"/>
                <w:rtl/>
              </w:rPr>
            </w:pPr>
          </w:p>
        </w:tc>
      </w:tr>
      <w:tr w:rsidR="00A2748E" w:rsidRPr="000E3218" w14:paraId="6C032CB0" w14:textId="77777777" w:rsidTr="008F5813">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0A8B75F" w14:textId="77777777" w:rsidR="00A2748E" w:rsidRPr="00F215A2" w:rsidRDefault="00A2748E" w:rsidP="00B5592B">
            <w:pPr>
              <w:widowControl w:val="0"/>
              <w:spacing w:after="0" w:line="240" w:lineRule="auto"/>
              <w:ind w:left="-57" w:right="-57"/>
              <w:contextualSpacing w:val="0"/>
              <w:rPr>
                <w:rFonts w:ascii="Arial" w:hAnsi="Arial"/>
              </w:rPr>
            </w:pPr>
          </w:p>
        </w:tc>
        <w:tc>
          <w:tcPr>
            <w:tcW w:w="3005" w:type="dxa"/>
          </w:tcPr>
          <w:p w14:paraId="438FA79B" w14:textId="77777777" w:rsidR="00A2748E" w:rsidRPr="00F215A2" w:rsidRDefault="00A2748E"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793" w:type="dxa"/>
          </w:tcPr>
          <w:p w14:paraId="791DB4F4" w14:textId="77777777" w:rsidR="00A2748E" w:rsidRPr="00F215A2" w:rsidRDefault="00A2748E"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3B3F812" w14:textId="77777777" w:rsidR="00A2748E" w:rsidRPr="00F215A2" w:rsidRDefault="00A2748E"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2A406EBB" w14:textId="77777777" w:rsidR="00A2748E" w:rsidRPr="00F215A2" w:rsidRDefault="00A2748E"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04E4CB83" w14:textId="77777777" w:rsidR="00A2748E" w:rsidRPr="00F215A2" w:rsidRDefault="00A2748E"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58601051" w14:textId="77777777" w:rsidR="00A2748E" w:rsidRPr="00F215A2" w:rsidRDefault="00A2748E"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785EE850" w14:textId="77777777" w:rsidR="00A2748E" w:rsidRPr="00F215A2" w:rsidRDefault="00A2748E"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r>
      <w:tr w:rsidR="00A2748E" w:rsidRPr="000E3218" w14:paraId="6632F508" w14:textId="77777777" w:rsidTr="008F5813">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50D63DDE" w14:textId="77777777" w:rsidR="00A2748E" w:rsidRPr="00F215A2" w:rsidRDefault="00A2748E" w:rsidP="00B5592B">
            <w:pPr>
              <w:widowControl w:val="0"/>
              <w:spacing w:after="0" w:line="240" w:lineRule="auto"/>
              <w:ind w:left="-57" w:right="-57"/>
              <w:contextualSpacing w:val="0"/>
              <w:rPr>
                <w:rFonts w:ascii="Arial" w:hAnsi="Arial"/>
              </w:rPr>
            </w:pPr>
          </w:p>
        </w:tc>
        <w:tc>
          <w:tcPr>
            <w:tcW w:w="3005" w:type="dxa"/>
          </w:tcPr>
          <w:p w14:paraId="46105713" w14:textId="77777777" w:rsidR="00A2748E" w:rsidRPr="00A2748E" w:rsidRDefault="00A2748E" w:rsidP="002D01AE">
            <w:pPr>
              <w:pStyle w:val="1-B"/>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sz w:val="17"/>
                <w:szCs w:val="17"/>
                <w:rtl/>
              </w:rPr>
            </w:pPr>
            <w:r w:rsidRPr="00A2748E">
              <w:rPr>
                <w:b w:val="0"/>
                <w:bCs w:val="0"/>
                <w:sz w:val="17"/>
                <w:szCs w:val="17"/>
                <w:rtl/>
              </w:rPr>
              <w:t xml:space="preserve">סך הריבית ששולמה במהלך התקופה (כולל ריבית </w:t>
            </w:r>
            <w:proofErr w:type="spellStart"/>
            <w:r w:rsidRPr="00A2748E">
              <w:rPr>
                <w:b w:val="0"/>
                <w:bCs w:val="0"/>
                <w:sz w:val="17"/>
                <w:szCs w:val="17"/>
                <w:rtl/>
              </w:rPr>
              <w:t>שהוונה</w:t>
            </w:r>
            <w:proofErr w:type="spellEnd"/>
            <w:r w:rsidRPr="00A2748E">
              <w:rPr>
                <w:b w:val="0"/>
                <w:bCs w:val="0"/>
                <w:sz w:val="17"/>
                <w:szCs w:val="17"/>
                <w:rtl/>
              </w:rPr>
              <w:t>)</w:t>
            </w:r>
          </w:p>
        </w:tc>
        <w:tc>
          <w:tcPr>
            <w:tcW w:w="793" w:type="dxa"/>
          </w:tcPr>
          <w:p w14:paraId="7BE93D2E" w14:textId="77777777" w:rsidR="00A2748E" w:rsidRPr="00F215A2" w:rsidRDefault="00A2748E"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021" w:type="dxa"/>
          </w:tcPr>
          <w:p w14:paraId="3DDD0047" w14:textId="77777777" w:rsidR="00A2748E" w:rsidRPr="00F215A2" w:rsidRDefault="00A2748E"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6260734A" w14:textId="77777777" w:rsidR="00A2748E" w:rsidRPr="00F215A2" w:rsidRDefault="00A2748E"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2933D35F" w14:textId="77777777" w:rsidR="00A2748E" w:rsidRPr="00F215A2" w:rsidRDefault="00A2748E"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4440B628" w14:textId="77777777" w:rsidR="00A2748E" w:rsidRPr="00F215A2" w:rsidRDefault="00A2748E"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1021" w:type="dxa"/>
          </w:tcPr>
          <w:p w14:paraId="019903C9" w14:textId="77777777" w:rsidR="00A2748E" w:rsidRPr="00F215A2" w:rsidRDefault="00A2748E"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r>
    </w:tbl>
    <w:p w14:paraId="3391F667" w14:textId="77777777" w:rsidR="00EC7C8E" w:rsidRDefault="00EC7C8E" w:rsidP="002A23BB">
      <w:pPr>
        <w:pStyle w:val="Heading2"/>
        <w:rPr>
          <w:sz w:val="22"/>
          <w:rtl/>
        </w:rPr>
        <w:sectPr w:rsidR="00EC7C8E" w:rsidSect="00EC7C8E">
          <w:headerReference w:type="default" r:id="rId25"/>
          <w:pgSz w:w="11906" w:h="16838" w:code="9"/>
          <w:pgMar w:top="851" w:right="851" w:bottom="851" w:left="851" w:header="850" w:footer="567" w:gutter="0"/>
          <w:cols w:space="708"/>
          <w:bidi/>
          <w:rtlGutter/>
          <w:docGrid w:linePitch="360"/>
        </w:sectPr>
      </w:pPr>
      <w:bookmarkStart w:id="267" w:name="_Toc770160"/>
      <w:bookmarkStart w:id="268" w:name="_Toc5792762"/>
      <w:bookmarkStart w:id="269" w:name="_Toc6272667"/>
      <w:bookmarkStart w:id="270" w:name="_Toc6323416"/>
      <w:bookmarkStart w:id="271" w:name="_Toc29832819"/>
      <w:bookmarkStart w:id="272" w:name="_Toc33623516"/>
      <w:bookmarkStart w:id="273" w:name="_Toc33623612"/>
      <w:bookmarkStart w:id="274" w:name="_Toc33623690"/>
      <w:bookmarkStart w:id="275" w:name="_Toc33623818"/>
      <w:bookmarkStart w:id="276" w:name="_Toc35762974"/>
      <w:bookmarkStart w:id="277" w:name="_Toc36376908"/>
      <w:bookmarkStart w:id="278" w:name="_Toc37001459"/>
      <w:bookmarkStart w:id="279" w:name="_Toc37001794"/>
      <w:bookmarkStart w:id="280" w:name="_Toc37001909"/>
      <w:bookmarkStart w:id="281" w:name="_Toc37002004"/>
      <w:bookmarkStart w:id="282" w:name="_Toc37002539"/>
      <w:bookmarkStart w:id="283" w:name="_Toc37165929"/>
      <w:bookmarkStart w:id="284" w:name="_Toc64473961"/>
      <w:bookmarkStart w:id="285" w:name="_Toc64474114"/>
      <w:bookmarkStart w:id="286" w:name="_Toc100245501"/>
      <w:bookmarkStart w:id="287" w:name="_Toc100246510"/>
      <w:bookmarkStart w:id="288" w:name="_Toc100474030"/>
      <w:bookmarkStart w:id="289" w:name="_Toc121747395"/>
      <w:bookmarkStart w:id="290" w:name="_Toc123198329"/>
    </w:p>
    <w:p w14:paraId="2E69F9A2" w14:textId="5F18B546" w:rsidR="002A23BB" w:rsidRPr="00962E22" w:rsidRDefault="002A23BB" w:rsidP="002A23BB">
      <w:pPr>
        <w:pStyle w:val="Heading2"/>
      </w:pPr>
      <w:bookmarkStart w:id="291" w:name="_Toc226448097"/>
      <w:bookmarkStart w:id="292" w:name="_Toc226449443"/>
      <w:bookmarkStart w:id="293" w:name="_Toc226450548"/>
      <w:bookmarkStart w:id="294" w:name="_Toc226634674"/>
      <w:r w:rsidRPr="0020057F">
        <w:rPr>
          <w:sz w:val="22"/>
          <w:rtl/>
        </w:rPr>
        <w:lastRenderedPageBreak/>
        <w:t xml:space="preserve">ביאורים לדוחות הכספיים </w:t>
      </w:r>
      <w:r w:rsidRPr="0020057F">
        <w:rPr>
          <w:rFonts w:hint="cs"/>
          <w:sz w:val="22"/>
          <w:rtl/>
        </w:rPr>
        <w:t xml:space="preserve">המאוחדים ביניים </w:t>
      </w:r>
      <w:r w:rsidRPr="0020057F">
        <w:rPr>
          <w:sz w:val="22"/>
          <w:rtl/>
        </w:rPr>
        <w:t xml:space="preserve">התמציתיים ליום 30 ביוני </w:t>
      </w:r>
      <w:r w:rsidRPr="0020057F">
        <w:rPr>
          <w:sz w:val="22"/>
        </w:rPr>
        <w:fldChar w:fldCharType="begin" w:fldLock="1"/>
      </w:r>
      <w:r w:rsidRPr="0020057F">
        <w:rPr>
          <w:sz w:val="22"/>
        </w:rPr>
        <w:instrText xml:space="preserve"> DOCPROPERTY  CY  \* MERGEFORMAT </w:instrText>
      </w:r>
      <w:r w:rsidRPr="0020057F">
        <w:rPr>
          <w:sz w:val="22"/>
        </w:rPr>
        <w:fldChar w:fldCharType="separate"/>
      </w:r>
      <w:r w:rsidR="00D3002D">
        <w:rPr>
          <w:sz w:val="22"/>
        </w:rPr>
        <w:t>2026</w:t>
      </w:r>
      <w:r w:rsidRPr="0020057F">
        <w:rPr>
          <w:sz w:val="22"/>
        </w:rPr>
        <w:fldChar w:fldCharType="end"/>
      </w:r>
      <w:r w:rsidRPr="000518BE">
        <w:rPr>
          <w:rStyle w:val="FootnoteReference"/>
          <w:sz w:val="22"/>
          <w:szCs w:val="22"/>
          <w:rtl/>
        </w:rPr>
        <w:footnoteReference w:id="83"/>
      </w:r>
      <w:r w:rsidRPr="000518BE">
        <w:rPr>
          <w:rStyle w:val="FootnoteReference"/>
          <w:sz w:val="22"/>
          <w:szCs w:val="22"/>
          <w:rtl/>
        </w:rPr>
        <w:t xml:space="preserve"> </w:t>
      </w:r>
      <w:r w:rsidRPr="000518BE">
        <w:rPr>
          <w:rStyle w:val="FootnoteReference"/>
          <w:sz w:val="22"/>
          <w:szCs w:val="22"/>
          <w:rtl/>
        </w:rPr>
        <w:footnoteReference w:id="84"/>
      </w:r>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p>
    <w:p w14:paraId="329A97A4" w14:textId="77777777" w:rsidR="002A23BB" w:rsidRPr="002A23BB" w:rsidRDefault="002A23BB" w:rsidP="002A23BB">
      <w:pPr>
        <w:spacing w:after="0" w:line="240" w:lineRule="auto"/>
        <w:ind w:left="1418"/>
      </w:pPr>
      <w:bookmarkStart w:id="295" w:name="_Toc6143249"/>
      <w:bookmarkStart w:id="296" w:name="_Toc684673"/>
      <w:bookmarkStart w:id="297" w:name="_Toc770161"/>
      <w:bookmarkStart w:id="298" w:name="_Toc5792763"/>
      <w:bookmarkStart w:id="299" w:name="_Toc6272668"/>
      <w:bookmarkStart w:id="300" w:name="_Toc6323417"/>
      <w:bookmarkStart w:id="301" w:name="_Toc29832820"/>
      <w:bookmarkStart w:id="302" w:name="_Toc33623613"/>
      <w:bookmarkStart w:id="303" w:name="_Toc33623691"/>
      <w:bookmarkStart w:id="304" w:name="_Toc33623819"/>
      <w:bookmarkStart w:id="305" w:name="_Toc35762975"/>
      <w:bookmarkStart w:id="306" w:name="_Toc36376909"/>
      <w:bookmarkStart w:id="307" w:name="_Toc37001460"/>
      <w:bookmarkStart w:id="308" w:name="_Toc37001795"/>
      <w:bookmarkStart w:id="309" w:name="_Toc37001910"/>
      <w:bookmarkStart w:id="310" w:name="_Toc37002540"/>
      <w:bookmarkStart w:id="311" w:name="_Toc37165930"/>
      <w:bookmarkStart w:id="312" w:name="_Toc64473962"/>
      <w:bookmarkStart w:id="313" w:name="_Toc64474115"/>
      <w:bookmarkStart w:id="314" w:name="_Toc100245502"/>
      <w:bookmarkStart w:id="315" w:name="_Toc100246511"/>
      <w:bookmarkStart w:id="316" w:name="_Toc100474031"/>
      <w:bookmarkStart w:id="317" w:name="_Toc121747396"/>
      <w:bookmarkStart w:id="318" w:name="_Toc123198330"/>
      <w:bookmarkStart w:id="319" w:name="_Toc154415320"/>
      <w:bookmarkStart w:id="320" w:name="_Toc184569356"/>
    </w:p>
    <w:p w14:paraId="6FB8359C" w14:textId="2605DCC6" w:rsidR="002A23BB" w:rsidRPr="00E74535" w:rsidRDefault="00330208" w:rsidP="00474917">
      <w:pPr>
        <w:pStyle w:val="Heading3"/>
        <w:rPr>
          <w:rtl/>
        </w:rPr>
      </w:pPr>
      <w:bookmarkStart w:id="321" w:name="_Toc226448098"/>
      <w:bookmarkStart w:id="322" w:name="_Toc226449444"/>
      <w:bookmarkStart w:id="323" w:name="_Toc226450549"/>
      <w:bookmarkStart w:id="324" w:name="_Toc226634675"/>
      <w:r w:rsidRPr="00474917">
        <w:rPr>
          <w:rFonts w:hint="cs"/>
          <w:rtl/>
        </w:rPr>
        <w:t>כ</w:t>
      </w:r>
      <w:r w:rsidR="002A23BB" w:rsidRPr="00474917">
        <w:rPr>
          <w:rtl/>
        </w:rPr>
        <w:t>ללי</w:t>
      </w:r>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r w:rsidR="002A23BB" w:rsidRPr="001C3D39">
        <w:rPr>
          <w:rStyle w:val="FootnoteReference"/>
          <w:sz w:val="22"/>
          <w:szCs w:val="22"/>
          <w:rtl/>
        </w:rPr>
        <w:footnoteReference w:id="85"/>
      </w:r>
      <w:bookmarkEnd w:id="314"/>
      <w:bookmarkEnd w:id="315"/>
      <w:bookmarkEnd w:id="316"/>
      <w:bookmarkEnd w:id="317"/>
      <w:bookmarkEnd w:id="318"/>
      <w:bookmarkEnd w:id="319"/>
      <w:bookmarkEnd w:id="320"/>
      <w:bookmarkEnd w:id="321"/>
      <w:bookmarkEnd w:id="322"/>
      <w:bookmarkEnd w:id="323"/>
      <w:bookmarkEnd w:id="324"/>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2A23BB" w:rsidRPr="004C5FA3" w14:paraId="75BB7AAA" w14:textId="77777777" w:rsidTr="002D01A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04" w:type="dxa"/>
          </w:tcPr>
          <w:p w14:paraId="08ED8302" w14:textId="77777777" w:rsidR="002A23BB" w:rsidRPr="002E5144" w:rsidRDefault="002A23BB" w:rsidP="00B5592B">
            <w:pPr>
              <w:spacing w:after="0" w:line="240" w:lineRule="auto"/>
              <w:ind w:left="-57" w:right="-57"/>
              <w:rPr>
                <w:rFonts w:ascii="Arial" w:hAnsi="Arial"/>
              </w:rPr>
            </w:pPr>
          </w:p>
        </w:tc>
        <w:tc>
          <w:tcPr>
            <w:tcW w:w="8902" w:type="dxa"/>
          </w:tcPr>
          <w:p w14:paraId="1AC79568" w14:textId="77777777" w:rsidR="002A23BB" w:rsidRPr="004C5FA3" w:rsidRDefault="002A23BB" w:rsidP="002D01AE">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חברה מדווחת לדוגמה בע"מ (להלן: "החברה") פועלת בתחום </w:t>
            </w:r>
            <w:r w:rsidRPr="004C5FA3">
              <w:rPr>
                <w:rFonts w:ascii="Arial" w:hAnsi="Arial"/>
                <w:i/>
                <w:iCs/>
                <w:rtl/>
              </w:rPr>
              <w:t>________</w:t>
            </w:r>
            <w:r w:rsidRPr="004C5FA3">
              <w:rPr>
                <w:rFonts w:ascii="Arial" w:hAnsi="Arial"/>
                <w:rtl/>
              </w:rPr>
              <w:t>.</w:t>
            </w:r>
          </w:p>
        </w:tc>
      </w:tr>
      <w:tr w:rsidR="002A23BB" w:rsidRPr="004C5FA3" w14:paraId="0C8B5B2B" w14:textId="77777777" w:rsidTr="002D01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345DBB54" w14:textId="77777777" w:rsidR="002A23BB" w:rsidRPr="002E5144" w:rsidRDefault="002A23BB" w:rsidP="00B5592B">
            <w:pPr>
              <w:bidi w:val="0"/>
              <w:spacing w:after="0" w:line="240" w:lineRule="auto"/>
              <w:ind w:left="-57" w:right="-57"/>
              <w:contextualSpacing w:val="0"/>
              <w:jc w:val="right"/>
              <w:rPr>
                <w:rFonts w:ascii="Arial" w:hAnsi="Arial"/>
                <w:i/>
                <w:iCs/>
                <w:rtl/>
              </w:rPr>
            </w:pPr>
            <w:r w:rsidRPr="002E5144">
              <w:rPr>
                <w:rFonts w:ascii="Arial" w:hAnsi="Arial"/>
                <w:i/>
                <w:iCs/>
              </w:rPr>
              <w:t>IAS 34.6, 15, 15A</w:t>
            </w:r>
          </w:p>
        </w:tc>
        <w:tc>
          <w:tcPr>
            <w:tcW w:w="8902" w:type="dxa"/>
          </w:tcPr>
          <w:p w14:paraId="0AE84AD4" w14:textId="5D7455E0" w:rsidR="002A23BB" w:rsidRPr="001C3D39" w:rsidRDefault="002A23BB" w:rsidP="002D01AE">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1C3D39">
              <w:rPr>
                <w:rFonts w:ascii="Arial" w:hAnsi="Arial"/>
                <w:rtl/>
              </w:rPr>
              <w:t xml:space="preserve">יש לעיין בדוחות הכספיים </w:t>
            </w:r>
            <w:r w:rsidRPr="001C3D39">
              <w:rPr>
                <w:rFonts w:ascii="Arial" w:hAnsi="Arial" w:hint="cs"/>
                <w:rtl/>
              </w:rPr>
              <w:t xml:space="preserve">המאוחדים ביניים </w:t>
            </w:r>
            <w:r w:rsidRPr="001C3D39">
              <w:rPr>
                <w:rFonts w:ascii="Arial" w:hAnsi="Arial"/>
                <w:rtl/>
              </w:rPr>
              <w:t xml:space="preserve">התמציתיים של החברה יחד עם הדוחות הכספיים השנתיים של החברה ליום 31 בדצמבר </w:t>
            </w:r>
            <w:r w:rsidRPr="001C3D39">
              <w:rPr>
                <w:rFonts w:ascii="Arial" w:hAnsi="Arial"/>
              </w:rPr>
              <w:fldChar w:fldCharType="begin" w:fldLock="1"/>
            </w:r>
            <w:r w:rsidRPr="001C3D39">
              <w:rPr>
                <w:rFonts w:ascii="Arial" w:hAnsi="Arial"/>
              </w:rPr>
              <w:instrText xml:space="preserve"> DOCPROPERTY  PY  \* MERGEFORMAT </w:instrText>
            </w:r>
            <w:r w:rsidRPr="001C3D39">
              <w:rPr>
                <w:rFonts w:ascii="Arial" w:hAnsi="Arial"/>
              </w:rPr>
              <w:fldChar w:fldCharType="separate"/>
            </w:r>
            <w:r w:rsidR="00D3002D">
              <w:rPr>
                <w:rFonts w:ascii="Arial" w:hAnsi="Arial"/>
              </w:rPr>
              <w:t>2025</w:t>
            </w:r>
            <w:r w:rsidRPr="001C3D39">
              <w:rPr>
                <w:rFonts w:ascii="Arial" w:hAnsi="Arial"/>
              </w:rPr>
              <w:fldChar w:fldCharType="end"/>
            </w:r>
            <w:r w:rsidRPr="001C3D39">
              <w:rPr>
                <w:rFonts w:ascii="Arial" w:hAnsi="Arial"/>
                <w:rtl/>
              </w:rPr>
              <w:t xml:space="preserve"> והביאורים המצורפים להם. לכן</w:t>
            </w:r>
            <w:r w:rsidR="000D0423" w:rsidRPr="001C3D39">
              <w:rPr>
                <w:rFonts w:ascii="Arial" w:hAnsi="Arial" w:hint="cs"/>
                <w:rtl/>
              </w:rPr>
              <w:t>,</w:t>
            </w:r>
            <w:r w:rsidRPr="001C3D39">
              <w:rPr>
                <w:rFonts w:ascii="Arial" w:hAnsi="Arial"/>
                <w:rtl/>
              </w:rPr>
              <w:t xml:space="preserve"> לא </w:t>
            </w:r>
            <w:r w:rsidR="000D0423" w:rsidRPr="001C3D39">
              <w:rPr>
                <w:rFonts w:ascii="Arial" w:hAnsi="Arial" w:hint="cs"/>
                <w:rtl/>
              </w:rPr>
              <w:t>נכללו בהם</w:t>
            </w:r>
            <w:r w:rsidRPr="001C3D39">
              <w:rPr>
                <w:rFonts w:ascii="Arial" w:hAnsi="Arial"/>
                <w:rtl/>
              </w:rPr>
              <w:t xml:space="preserve"> ביאורים בדבר עדכונים לא משמעותיים יחסית למידע שכבר דווח בביאורים לדוחות הכספיים השנתיים האחרונים של החברה.</w:t>
            </w:r>
            <w:r w:rsidRPr="001C3D39">
              <w:rPr>
                <w:rStyle w:val="FootnoteReference"/>
                <w:sz w:val="20"/>
                <w:szCs w:val="20"/>
                <w:rtl/>
              </w:rPr>
              <w:footnoteReference w:id="86"/>
            </w:r>
          </w:p>
        </w:tc>
      </w:tr>
    </w:tbl>
    <w:p w14:paraId="6B8958D1" w14:textId="77777777" w:rsidR="002A23BB" w:rsidRPr="004C5FA3" w:rsidRDefault="002A23BB" w:rsidP="00474917">
      <w:pPr>
        <w:pStyle w:val="Heading3"/>
      </w:pPr>
      <w:bookmarkStart w:id="326" w:name="_Toc6272669"/>
      <w:bookmarkStart w:id="327" w:name="_Toc6323418"/>
      <w:bookmarkStart w:id="328" w:name="_Toc29832821"/>
      <w:bookmarkStart w:id="329" w:name="_Ref33465163"/>
      <w:bookmarkStart w:id="330" w:name="_Toc33623614"/>
      <w:bookmarkStart w:id="331" w:name="_Toc33623692"/>
      <w:bookmarkStart w:id="332" w:name="_Toc33623820"/>
      <w:bookmarkStart w:id="333" w:name="_Toc35762976"/>
      <w:bookmarkStart w:id="334" w:name="_Toc36376910"/>
      <w:bookmarkStart w:id="335" w:name="_Toc37001461"/>
      <w:bookmarkStart w:id="336" w:name="_Toc37001796"/>
      <w:bookmarkStart w:id="337" w:name="_Toc37001911"/>
      <w:bookmarkStart w:id="338" w:name="_Toc37002541"/>
      <w:bookmarkStart w:id="339" w:name="_Toc37165931"/>
      <w:bookmarkStart w:id="340" w:name="_Toc64473963"/>
      <w:bookmarkStart w:id="341" w:name="_Toc64474116"/>
      <w:bookmarkStart w:id="342" w:name="_Toc100245503"/>
      <w:bookmarkStart w:id="343" w:name="_Toc100246512"/>
      <w:bookmarkStart w:id="344" w:name="_Toc100474032"/>
      <w:bookmarkStart w:id="345" w:name="_Toc121747397"/>
      <w:bookmarkStart w:id="346" w:name="_Toc123198331"/>
      <w:bookmarkStart w:id="347" w:name="_Toc154415321"/>
      <w:bookmarkStart w:id="348" w:name="_Toc184569357"/>
      <w:bookmarkStart w:id="349" w:name="_Toc226448099"/>
      <w:bookmarkStart w:id="350" w:name="_Toc226449445"/>
      <w:bookmarkStart w:id="351" w:name="_Toc226450550"/>
      <w:bookmarkStart w:id="352" w:name="_Toc226634676"/>
      <w:bookmarkStart w:id="353" w:name="_Ref534299710"/>
      <w:bookmarkStart w:id="354" w:name="_Toc535743844"/>
      <w:bookmarkStart w:id="355" w:name="_Toc535845772"/>
      <w:bookmarkStart w:id="356" w:name="_Toc359496"/>
      <w:bookmarkStart w:id="357" w:name="_Toc360045"/>
      <w:bookmarkStart w:id="358" w:name="_Toc684675"/>
      <w:bookmarkStart w:id="359" w:name="_Toc5792765"/>
      <w:r w:rsidRPr="004C5FA3">
        <w:rPr>
          <w:rtl/>
        </w:rPr>
        <w:t>עיקרי המדיניות החשבונאית</w:t>
      </w:r>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p>
    <w:p w14:paraId="0F2141E4" w14:textId="75546C66" w:rsidR="002A23BB" w:rsidRPr="004C5FA3" w:rsidRDefault="002A23BB" w:rsidP="00AD3EC3">
      <w:pPr>
        <w:pStyle w:val="Heading4"/>
        <w:rPr>
          <w:rtl/>
        </w:rPr>
      </w:pPr>
      <w:bookmarkStart w:id="360" w:name="_Toc6272670"/>
      <w:bookmarkStart w:id="361" w:name="_Toc6323419"/>
      <w:r w:rsidRPr="00474917">
        <w:rPr>
          <w:rtl/>
        </w:rPr>
        <w:t>עקרונות</w:t>
      </w:r>
      <w:r w:rsidRPr="004C5FA3">
        <w:rPr>
          <w:rtl/>
        </w:rPr>
        <w:t xml:space="preserve"> עריכת הדוחות הכספיים </w:t>
      </w:r>
      <w:r>
        <w:rPr>
          <w:rFonts w:hint="cs"/>
          <w:rtl/>
        </w:rPr>
        <w:t xml:space="preserve">המאוחדים ביניים </w:t>
      </w:r>
      <w:r w:rsidRPr="004C5FA3">
        <w:rPr>
          <w:rtl/>
        </w:rPr>
        <w:t>התמציתיים</w:t>
      </w:r>
      <w:bookmarkEnd w:id="353"/>
      <w:bookmarkEnd w:id="354"/>
      <w:bookmarkEnd w:id="355"/>
      <w:bookmarkEnd w:id="356"/>
      <w:bookmarkEnd w:id="357"/>
      <w:bookmarkEnd w:id="358"/>
      <w:bookmarkEnd w:id="359"/>
      <w:bookmarkEnd w:id="360"/>
      <w:bookmarkEnd w:id="361"/>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2A23BB" w:rsidRPr="004C5FA3" w14:paraId="7624E040" w14:textId="77777777" w:rsidTr="002D01A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04" w:type="dxa"/>
          </w:tcPr>
          <w:p w14:paraId="5C127DAE" w14:textId="0E171A53" w:rsidR="002A23BB" w:rsidRPr="00F92C0D" w:rsidRDefault="002A23BB" w:rsidP="00B5592B">
            <w:pPr>
              <w:bidi w:val="0"/>
              <w:spacing w:after="0" w:line="240" w:lineRule="auto"/>
              <w:ind w:left="-57" w:right="-57"/>
              <w:jc w:val="right"/>
              <w:rPr>
                <w:rFonts w:ascii="Arial" w:hAnsi="Arial"/>
                <w:rtl/>
              </w:rPr>
            </w:pPr>
            <w:r w:rsidRPr="00F92C0D">
              <w:rPr>
                <w:rFonts w:ascii="Arial" w:hAnsi="Arial"/>
              </w:rPr>
              <w:t>IAS 34.19</w:t>
            </w:r>
            <w:r w:rsidR="008441EA">
              <w:rPr>
                <w:rFonts w:ascii="Arial" w:hAnsi="Arial"/>
              </w:rPr>
              <w:br/>
            </w:r>
            <w:r w:rsidRPr="00F92C0D">
              <w:rPr>
                <w:rFonts w:ascii="Arial" w:hAnsi="Arial"/>
                <w:rtl/>
              </w:rPr>
              <w:t>תקנה 40(ב)</w:t>
            </w:r>
          </w:p>
        </w:tc>
        <w:tc>
          <w:tcPr>
            <w:tcW w:w="8902" w:type="dxa"/>
          </w:tcPr>
          <w:p w14:paraId="4C6C69D5" w14:textId="796562FF" w:rsidR="002A23BB" w:rsidRPr="004C5FA3" w:rsidRDefault="002A23BB" w:rsidP="002D01AE">
            <w:pPr>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הדוחות הכספיים </w:t>
            </w:r>
            <w:r>
              <w:rPr>
                <w:rFonts w:ascii="Arial" w:hAnsi="Arial" w:hint="cs"/>
                <w:rtl/>
              </w:rPr>
              <w:t xml:space="preserve">המאוחדים ביניים </w:t>
            </w:r>
            <w:r w:rsidRPr="004C5FA3">
              <w:rPr>
                <w:rFonts w:ascii="Arial" w:hAnsi="Arial"/>
                <w:rtl/>
              </w:rPr>
              <w:t xml:space="preserve">התמציתיים מצייתים להוראות תקן חשבונאות בינלאומי 34 בדבר דיווח כספי לתקופות ביניים. כמו כן, הדוחות הכספיים </w:t>
            </w:r>
            <w:r>
              <w:rPr>
                <w:rFonts w:ascii="Arial" w:hAnsi="Arial" w:hint="cs"/>
                <w:rtl/>
              </w:rPr>
              <w:t xml:space="preserve">המאוחדים ביניים </w:t>
            </w:r>
            <w:r w:rsidRPr="004C5FA3">
              <w:rPr>
                <w:rFonts w:ascii="Arial" w:hAnsi="Arial"/>
                <w:rtl/>
              </w:rPr>
              <w:t>התמציתיים מקיימים את הוראות הגילוי לפי פרק ד לתקנות ניירות ערך (דוחות תקופתיים ומיידיים), התש"ל</w:t>
            </w:r>
            <w:r w:rsidR="000D0423">
              <w:rPr>
                <w:rFonts w:ascii="Arial" w:hAnsi="Arial" w:hint="cs"/>
                <w:rtl/>
              </w:rPr>
              <w:t>-</w:t>
            </w:r>
            <w:r w:rsidRPr="004C5FA3">
              <w:rPr>
                <w:rFonts w:ascii="Arial" w:hAnsi="Arial"/>
                <w:rtl/>
              </w:rPr>
              <w:t>1970.</w:t>
            </w:r>
          </w:p>
        </w:tc>
      </w:tr>
      <w:tr w:rsidR="002A23BB" w:rsidRPr="004C5FA3" w14:paraId="7166C3AB" w14:textId="77777777" w:rsidTr="002D01A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7FBBE936" w14:textId="77777777" w:rsidR="002A23BB" w:rsidRPr="00F92C0D" w:rsidRDefault="002A23BB" w:rsidP="00B5592B">
            <w:pPr>
              <w:bidi w:val="0"/>
              <w:spacing w:after="0" w:line="240" w:lineRule="auto"/>
              <w:ind w:left="-57" w:right="-57"/>
              <w:contextualSpacing w:val="0"/>
              <w:jc w:val="right"/>
              <w:rPr>
                <w:rFonts w:ascii="Arial" w:hAnsi="Arial"/>
                <w:rtl/>
              </w:rPr>
            </w:pPr>
            <w:r w:rsidRPr="00F92C0D">
              <w:rPr>
                <w:rFonts w:ascii="Arial" w:hAnsi="Arial"/>
              </w:rPr>
              <w:t>IAS 34.16A(a)</w:t>
            </w:r>
          </w:p>
        </w:tc>
        <w:tc>
          <w:tcPr>
            <w:tcW w:w="8902" w:type="dxa"/>
          </w:tcPr>
          <w:p w14:paraId="66EEC775" w14:textId="2BAF339C" w:rsidR="002A23BB" w:rsidRPr="004C5FA3" w:rsidRDefault="002A23BB" w:rsidP="002D01AE">
            <w:pPr>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הדוחות הכספיים </w:t>
            </w:r>
            <w:r>
              <w:rPr>
                <w:rFonts w:ascii="Arial" w:hAnsi="Arial" w:hint="cs"/>
                <w:rtl/>
              </w:rPr>
              <w:t xml:space="preserve">המאוחדים ביניים </w:t>
            </w:r>
            <w:r w:rsidRPr="004C5FA3">
              <w:rPr>
                <w:rFonts w:ascii="Arial" w:hAnsi="Arial"/>
                <w:rtl/>
              </w:rPr>
              <w:t>התמציתיים נערכו לפי אותה מדיניות חשבונאית ו</w:t>
            </w:r>
            <w:r>
              <w:rPr>
                <w:rFonts w:ascii="Arial" w:hAnsi="Arial" w:hint="cs"/>
                <w:rtl/>
              </w:rPr>
              <w:t xml:space="preserve">אותן </w:t>
            </w:r>
            <w:r w:rsidRPr="004C5FA3">
              <w:rPr>
                <w:rFonts w:ascii="Arial" w:hAnsi="Arial"/>
                <w:rtl/>
              </w:rPr>
              <w:t xml:space="preserve">שיטות חישוב שיושמו בדוחות הכספיים השנתיים של החברה ליום 31 בדצמבר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 xml:space="preserve"> </w:t>
            </w:r>
            <w:r w:rsidRPr="00E74535">
              <w:rPr>
                <w:rFonts w:ascii="Arial" w:hAnsi="Arial" w:hint="cs"/>
                <w:b/>
                <w:bCs/>
                <w:rtl/>
              </w:rPr>
              <w:t>[</w:t>
            </w:r>
            <w:r w:rsidRPr="004C5FA3">
              <w:rPr>
                <w:rFonts w:ascii="Arial" w:hAnsi="Arial"/>
                <w:rtl/>
              </w:rPr>
              <w:t xml:space="preserve">בכפוף לאמור בביאור </w:t>
            </w:r>
            <w:r w:rsidRPr="004C5FA3">
              <w:rPr>
                <w:rFonts w:ascii="Arial" w:hAnsi="Arial"/>
                <w:rtl/>
              </w:rPr>
              <w:fldChar w:fldCharType="begin" w:fldLock="1"/>
            </w:r>
            <w:r w:rsidRPr="004C5FA3">
              <w:rPr>
                <w:rFonts w:ascii="Arial" w:hAnsi="Arial"/>
                <w:rtl/>
              </w:rPr>
              <w:instrText xml:space="preserve"> </w:instrText>
            </w:r>
            <w:r w:rsidRPr="004C5FA3">
              <w:rPr>
                <w:rFonts w:ascii="Arial" w:hAnsi="Arial"/>
              </w:rPr>
              <w:instrText>REF</w:instrText>
            </w:r>
            <w:r w:rsidRPr="004C5FA3">
              <w:rPr>
                <w:rFonts w:ascii="Arial" w:hAnsi="Arial"/>
                <w:rtl/>
              </w:rPr>
              <w:instrText xml:space="preserve"> _</w:instrText>
            </w:r>
            <w:r w:rsidRPr="004C5FA3">
              <w:rPr>
                <w:rFonts w:ascii="Arial" w:hAnsi="Arial"/>
              </w:rPr>
              <w:instrText>Ref5277753 \w \h</w:instrText>
            </w:r>
            <w:r w:rsidRPr="004C5FA3">
              <w:rPr>
                <w:rFonts w:ascii="Arial" w:hAnsi="Arial"/>
                <w:rtl/>
              </w:rPr>
              <w:instrText xml:space="preserve">  \* </w:instrText>
            </w:r>
            <w:r w:rsidRPr="004C5FA3">
              <w:rPr>
                <w:rFonts w:ascii="Arial" w:hAnsi="Arial"/>
              </w:rPr>
              <w:instrText>MERGEFORMAT</w:instrText>
            </w:r>
            <w:r w:rsidRPr="004C5FA3">
              <w:rPr>
                <w:rFonts w:ascii="Arial" w:hAnsi="Arial"/>
                <w:rtl/>
              </w:rPr>
              <w:instrText xml:space="preserve"> </w:instrText>
            </w:r>
            <w:r w:rsidRPr="004C5FA3">
              <w:rPr>
                <w:rFonts w:ascii="Arial" w:hAnsi="Arial"/>
                <w:rtl/>
              </w:rPr>
            </w:r>
            <w:r w:rsidRPr="004C5FA3">
              <w:rPr>
                <w:rFonts w:ascii="Arial" w:hAnsi="Arial"/>
                <w:rtl/>
              </w:rPr>
              <w:fldChar w:fldCharType="separate"/>
            </w:r>
            <w:r w:rsidR="00D3002D">
              <w:rPr>
                <w:rFonts w:ascii="Arial" w:hAnsi="Arial"/>
                <w:cs/>
              </w:rPr>
              <w:t>‎</w:t>
            </w:r>
            <w:r w:rsidR="00D3002D">
              <w:rPr>
                <w:rFonts w:ascii="Arial" w:hAnsi="Arial"/>
              </w:rPr>
              <w:t>2.2</w:t>
            </w:r>
            <w:r w:rsidRPr="004C5FA3">
              <w:rPr>
                <w:rFonts w:ascii="Arial" w:hAnsi="Arial"/>
                <w:rtl/>
              </w:rPr>
              <w:fldChar w:fldCharType="end"/>
            </w:r>
            <w:r w:rsidRPr="004C5FA3">
              <w:rPr>
                <w:rFonts w:ascii="Arial" w:hAnsi="Arial"/>
                <w:rtl/>
              </w:rPr>
              <w:t xml:space="preserve"> ובביאור </w:t>
            </w:r>
            <w:r w:rsidRPr="004C5FA3">
              <w:rPr>
                <w:rFonts w:ascii="Arial" w:hAnsi="Arial"/>
                <w:rtl/>
              </w:rPr>
              <w:fldChar w:fldCharType="begin" w:fldLock="1"/>
            </w:r>
            <w:r w:rsidRPr="004C5FA3">
              <w:rPr>
                <w:rFonts w:ascii="Arial" w:hAnsi="Arial"/>
                <w:rtl/>
              </w:rPr>
              <w:instrText xml:space="preserve"> </w:instrText>
            </w:r>
            <w:r w:rsidRPr="004C5FA3">
              <w:rPr>
                <w:rFonts w:ascii="Arial" w:hAnsi="Arial"/>
              </w:rPr>
              <w:instrText>REF</w:instrText>
            </w:r>
            <w:r w:rsidRPr="004C5FA3">
              <w:rPr>
                <w:rFonts w:ascii="Arial" w:hAnsi="Arial"/>
                <w:rtl/>
              </w:rPr>
              <w:instrText xml:space="preserve"> _</w:instrText>
            </w:r>
            <w:r w:rsidRPr="004C5FA3">
              <w:rPr>
                <w:rFonts w:ascii="Arial" w:hAnsi="Arial"/>
              </w:rPr>
              <w:instrText>Ref35775115 \w \h</w:instrText>
            </w:r>
            <w:r w:rsidRPr="004C5FA3">
              <w:rPr>
                <w:rFonts w:ascii="Arial" w:hAnsi="Arial"/>
                <w:rtl/>
              </w:rPr>
              <w:instrText xml:space="preserve">  \* </w:instrText>
            </w:r>
            <w:r w:rsidRPr="004C5FA3">
              <w:rPr>
                <w:rFonts w:ascii="Arial" w:hAnsi="Arial"/>
              </w:rPr>
              <w:instrText>MERGEFORMAT</w:instrText>
            </w:r>
            <w:r w:rsidRPr="004C5FA3">
              <w:rPr>
                <w:rFonts w:ascii="Arial" w:hAnsi="Arial"/>
                <w:rtl/>
              </w:rPr>
              <w:instrText xml:space="preserve"> </w:instrText>
            </w:r>
            <w:r w:rsidRPr="004C5FA3">
              <w:rPr>
                <w:rFonts w:ascii="Arial" w:hAnsi="Arial"/>
                <w:rtl/>
              </w:rPr>
            </w:r>
            <w:r w:rsidRPr="004C5FA3">
              <w:rPr>
                <w:rFonts w:ascii="Arial" w:hAnsi="Arial"/>
                <w:rtl/>
              </w:rPr>
              <w:fldChar w:fldCharType="separate"/>
            </w:r>
            <w:r w:rsidR="00D3002D">
              <w:rPr>
                <w:rFonts w:ascii="Arial" w:hAnsi="Arial"/>
                <w:cs/>
              </w:rPr>
              <w:t>‎</w:t>
            </w:r>
            <w:r w:rsidR="00D3002D">
              <w:rPr>
                <w:rFonts w:ascii="Arial" w:hAnsi="Arial"/>
              </w:rPr>
              <w:t>2.3</w:t>
            </w:r>
            <w:r w:rsidRPr="004C5FA3">
              <w:rPr>
                <w:rFonts w:ascii="Arial" w:hAnsi="Arial"/>
                <w:rtl/>
              </w:rPr>
              <w:fldChar w:fldCharType="end"/>
            </w:r>
            <w:r w:rsidRPr="00E74535">
              <w:rPr>
                <w:rFonts w:ascii="Arial" w:hAnsi="Arial" w:hint="cs"/>
                <w:b/>
                <w:bCs/>
                <w:rtl/>
              </w:rPr>
              <w:t>]</w:t>
            </w:r>
            <w:r w:rsidRPr="004C5FA3">
              <w:rPr>
                <w:rFonts w:ascii="Arial" w:hAnsi="Arial"/>
                <w:rtl/>
              </w:rPr>
              <w:t>.</w:t>
            </w:r>
          </w:p>
        </w:tc>
      </w:tr>
    </w:tbl>
    <w:p w14:paraId="0E6D741B" w14:textId="5BB6A5D2" w:rsidR="002A23BB" w:rsidRPr="00AE7D02" w:rsidRDefault="002A23BB" w:rsidP="00AD3EC3">
      <w:pPr>
        <w:pStyle w:val="Heading4"/>
        <w:rPr>
          <w:rtl/>
        </w:rPr>
      </w:pPr>
      <w:bookmarkStart w:id="362" w:name="_Ref5277753"/>
      <w:bookmarkStart w:id="363" w:name="_Ref5630527"/>
      <w:bookmarkStart w:id="364" w:name="_Toc5792766"/>
      <w:bookmarkStart w:id="365" w:name="_Toc6272671"/>
      <w:bookmarkStart w:id="366" w:name="_Toc6323420"/>
      <w:r w:rsidRPr="00AE7D02">
        <w:rPr>
          <w:rtl/>
        </w:rPr>
        <w:t>יישום לראשונה של תקנים חדשים</w:t>
      </w:r>
      <w:r w:rsidRPr="001C3D39">
        <w:rPr>
          <w:rStyle w:val="FootnoteReference"/>
          <w:sz w:val="20"/>
          <w:szCs w:val="20"/>
          <w:rtl/>
        </w:rPr>
        <w:footnoteReference w:id="87"/>
      </w:r>
      <w:r w:rsidRPr="001C3D39">
        <w:rPr>
          <w:rStyle w:val="FootnoteReference"/>
          <w:sz w:val="20"/>
          <w:szCs w:val="20"/>
          <w:rtl/>
        </w:rPr>
        <w:t xml:space="preserve"> </w:t>
      </w:r>
      <w:r w:rsidRPr="001C3D39">
        <w:rPr>
          <w:rStyle w:val="FootnoteReference"/>
          <w:sz w:val="20"/>
          <w:szCs w:val="20"/>
          <w:rtl/>
        </w:rPr>
        <w:footnoteReference w:id="88"/>
      </w:r>
      <w:bookmarkEnd w:id="362"/>
      <w:bookmarkEnd w:id="363"/>
      <w:bookmarkEnd w:id="364"/>
      <w:bookmarkEnd w:id="365"/>
      <w:bookmarkEnd w:id="366"/>
      <w:r w:rsidRPr="001C3D39">
        <w:rPr>
          <w:rFonts w:hint="cs"/>
          <w:vertAlign w:val="superscript"/>
          <w:rtl/>
        </w:rPr>
        <w:t xml:space="preserve">  </w:t>
      </w:r>
      <w:r w:rsidRPr="001C3D39">
        <w:rPr>
          <w:rStyle w:val="FootnoteReference"/>
          <w:sz w:val="20"/>
          <w:szCs w:val="20"/>
          <w:rtl/>
        </w:rPr>
        <w:footnoteReference w:id="89"/>
      </w:r>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2A23BB" w:rsidRPr="004C5FA3" w14:paraId="5320EF80" w14:textId="77777777" w:rsidTr="004E2643">
        <w:trPr>
          <w:cnfStyle w:val="100000000000" w:firstRow="1" w:lastRow="0" w:firstColumn="0" w:lastColumn="0" w:oddVBand="0" w:evenVBand="0" w:oddHBand="0" w:evenHBand="0" w:firstRowFirstColumn="0" w:firstRowLastColumn="0" w:lastRowFirstColumn="0" w:lastRowLastColumn="0"/>
          <w:jc w:val="right"/>
        </w:trPr>
        <w:tc>
          <w:tcPr>
            <w:cnfStyle w:val="001000000100" w:firstRow="0" w:lastRow="0" w:firstColumn="1" w:lastColumn="0" w:oddVBand="0" w:evenVBand="0" w:oddHBand="0" w:evenHBand="0" w:firstRowFirstColumn="1" w:firstRowLastColumn="0" w:lastRowFirstColumn="0" w:lastRowLastColumn="0"/>
            <w:tcW w:w="1304" w:type="dxa"/>
          </w:tcPr>
          <w:p w14:paraId="180BE263" w14:textId="77777777" w:rsidR="002A23BB" w:rsidRPr="00DA4C4E" w:rsidRDefault="002A23BB" w:rsidP="00B5592B">
            <w:pPr>
              <w:pStyle w:val="BodyTextIndent"/>
              <w:bidi w:val="0"/>
              <w:spacing w:after="0" w:line="240" w:lineRule="auto"/>
              <w:ind w:left="-57" w:right="-57"/>
              <w:jc w:val="right"/>
              <w:rPr>
                <w:rFonts w:ascii="Arial" w:hAnsi="Arial"/>
              </w:rPr>
            </w:pPr>
          </w:p>
        </w:tc>
        <w:tc>
          <w:tcPr>
            <w:tcW w:w="8902" w:type="dxa"/>
          </w:tcPr>
          <w:p w14:paraId="1AF8BABF" w14:textId="061C3E4E" w:rsidR="002A23BB" w:rsidRPr="004C5FA3" w:rsidRDefault="002A23BB" w:rsidP="0093597F">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b/>
                <w:bCs/>
                <w:rtl/>
              </w:rPr>
            </w:pPr>
            <w:r w:rsidRPr="004C5FA3">
              <w:rPr>
                <w:rFonts w:ascii="Arial" w:hAnsi="Arial"/>
                <w:rtl/>
              </w:rPr>
              <w:t xml:space="preserve">להלן מידע לגבי תיקונים לתקנים שהחברה יישמה לראשונה החל מיום 1 בינואר </w:t>
            </w:r>
            <w:r w:rsidRPr="004C5FA3">
              <w:rPr>
                <w:rFonts w:ascii="Arial" w:hAnsi="Arial"/>
              </w:rPr>
              <w:fldChar w:fldCharType="begin" w:fldLock="1"/>
            </w:r>
            <w:r w:rsidRPr="004C5FA3">
              <w:rPr>
                <w:rFonts w:ascii="Arial" w:hAnsi="Arial"/>
              </w:rPr>
              <w:instrText xml:space="preserve"> DOCPROPERTY  CY  \* MERGEFORMAT </w:instrText>
            </w:r>
            <w:r w:rsidRPr="004C5FA3">
              <w:rPr>
                <w:rFonts w:ascii="Arial" w:hAnsi="Arial"/>
              </w:rPr>
              <w:fldChar w:fldCharType="separate"/>
            </w:r>
            <w:r w:rsidR="00D3002D">
              <w:rPr>
                <w:rFonts w:ascii="Arial" w:hAnsi="Arial"/>
              </w:rPr>
              <w:t>2026</w:t>
            </w:r>
            <w:r w:rsidRPr="004C5FA3">
              <w:rPr>
                <w:rFonts w:ascii="Arial" w:hAnsi="Arial"/>
              </w:rPr>
              <w:fldChar w:fldCharType="end"/>
            </w:r>
            <w:r w:rsidRPr="004C5FA3">
              <w:rPr>
                <w:rFonts w:ascii="Arial" w:hAnsi="Arial"/>
                <w:rtl/>
              </w:rPr>
              <w:t>.</w:t>
            </w:r>
          </w:p>
        </w:tc>
      </w:tr>
    </w:tbl>
    <w:p w14:paraId="2A435086" w14:textId="77777777" w:rsidR="009C18B5" w:rsidRPr="002A23BB" w:rsidRDefault="009C18B5" w:rsidP="009C18B5">
      <w:pPr>
        <w:pStyle w:val="Heading5"/>
        <w:rPr>
          <w:rtl/>
        </w:rPr>
      </w:pPr>
      <w:bookmarkStart w:id="367" w:name="_Ref221214116"/>
      <w:r w:rsidRPr="009C18B5">
        <w:rPr>
          <w:rtl/>
        </w:rPr>
        <w:t>תיקונים לסיווג ולמדידה של מכשירים פיננסיים – תיקונים לתקן דיווח כספי בינלאומי 9 בדבר מכשירים פיננסיים ולתקן דיווח כספי בינלאומי 7 בדבר מכשירים פיננסיים: גילויים (להלן: "התיקונים")</w:t>
      </w:r>
      <w:bookmarkEnd w:id="367"/>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C367B9" w:rsidRPr="004C5FA3" w14:paraId="43CB9E0A" w14:textId="77777777" w:rsidTr="002D01AE">
        <w:trPr>
          <w:cnfStyle w:val="100000000000" w:firstRow="1" w:lastRow="0" w:firstColumn="0" w:lastColumn="0" w:oddVBand="0" w:evenVBand="0" w:oddHBand="0" w:evenHBand="0" w:firstRowFirstColumn="0" w:firstRowLastColumn="0" w:lastRowFirstColumn="0" w:lastRowLastColumn="0"/>
          <w:jc w:val="right"/>
        </w:trPr>
        <w:tc>
          <w:tcPr>
            <w:cnfStyle w:val="001000000100" w:firstRow="0" w:lastRow="0" w:firstColumn="1" w:lastColumn="0" w:oddVBand="0" w:evenVBand="0" w:oddHBand="0" w:evenHBand="0" w:firstRowFirstColumn="1" w:firstRowLastColumn="0" w:lastRowFirstColumn="0" w:lastRowLastColumn="0"/>
            <w:tcW w:w="1304" w:type="dxa"/>
          </w:tcPr>
          <w:p w14:paraId="06405096" w14:textId="467E697E" w:rsidR="00C367B9" w:rsidRPr="00DA4C4E" w:rsidRDefault="00C367B9" w:rsidP="00B5592B">
            <w:pPr>
              <w:pStyle w:val="BodyTextIndent"/>
              <w:bidi w:val="0"/>
              <w:spacing w:after="0" w:line="240" w:lineRule="auto"/>
              <w:ind w:left="-57" w:right="-57"/>
              <w:jc w:val="right"/>
              <w:rPr>
                <w:rFonts w:ascii="Arial" w:hAnsi="Arial"/>
                <w:rtl/>
              </w:rPr>
            </w:pPr>
            <w:r w:rsidRPr="00A1717C">
              <w:rPr>
                <w:rFonts w:ascii="Arial" w:hAnsi="Arial"/>
                <w:i/>
                <w:iCs/>
              </w:rPr>
              <w:t>IFRS 9.BC3.41, BC4.256–BC4.257</w:t>
            </w:r>
          </w:p>
        </w:tc>
        <w:tc>
          <w:tcPr>
            <w:tcW w:w="8902" w:type="dxa"/>
          </w:tcPr>
          <w:p w14:paraId="72510AF1" w14:textId="7B36DB91" w:rsidR="00C367B9" w:rsidRDefault="00C367B9" w:rsidP="0064668D">
            <w:pPr>
              <w:spacing w:line="240" w:lineRule="auto"/>
              <w:contextualSpacing w:val="0"/>
              <w:cnfStyle w:val="100000000000" w:firstRow="1" w:lastRow="0" w:firstColumn="0" w:lastColumn="0" w:oddVBand="0" w:evenVBand="0" w:oddHBand="0" w:evenHBand="0" w:firstRowFirstColumn="0" w:firstRowLastColumn="0" w:lastRowFirstColumn="0" w:lastRowLastColumn="0"/>
              <w:rPr>
                <w:rtl/>
              </w:rPr>
            </w:pPr>
            <w:bookmarkStart w:id="368" w:name="_Hlk194502646"/>
            <w:r w:rsidRPr="00A1717C">
              <w:rPr>
                <w:rtl/>
              </w:rPr>
              <w:t xml:space="preserve">התיקונים, שפורסמו במאי 2024, </w:t>
            </w:r>
            <w:r>
              <w:rPr>
                <w:rFonts w:hint="cs"/>
                <w:rtl/>
              </w:rPr>
              <w:t>מ</w:t>
            </w:r>
            <w:r w:rsidRPr="00A1717C">
              <w:rPr>
                <w:rtl/>
              </w:rPr>
              <w:t>בהירים</w:t>
            </w:r>
            <w:r w:rsidR="00DE627A">
              <w:rPr>
                <w:rFonts w:hint="cs"/>
                <w:rtl/>
              </w:rPr>
              <w:t xml:space="preserve"> את</w:t>
            </w:r>
            <w:r>
              <w:rPr>
                <w:rFonts w:hint="cs"/>
                <w:rtl/>
              </w:rPr>
              <w:t>:</w:t>
            </w:r>
          </w:p>
          <w:p w14:paraId="2A1DB38B" w14:textId="3786F6A3" w:rsidR="00C367B9" w:rsidRDefault="00C367B9" w:rsidP="0064668D">
            <w:pPr>
              <w:spacing w:line="240" w:lineRule="auto"/>
              <w:ind w:left="284" w:hanging="284"/>
              <w:contextualSpacing w:val="0"/>
              <w:cnfStyle w:val="100000000000" w:firstRow="1" w:lastRow="0" w:firstColumn="0" w:lastColumn="0" w:oddVBand="0" w:evenVBand="0" w:oddHBand="0" w:evenHBand="0" w:firstRowFirstColumn="0" w:firstRowLastColumn="0" w:lastRowFirstColumn="0" w:lastRowLastColumn="0"/>
              <w:rPr>
                <w:rtl/>
              </w:rPr>
            </w:pPr>
            <w:r>
              <w:rPr>
                <w:rFonts w:hint="cs"/>
                <w:rtl/>
              </w:rPr>
              <w:t>–</w:t>
            </w:r>
            <w:r>
              <w:rPr>
                <w:rtl/>
              </w:rPr>
              <w:tab/>
            </w:r>
            <w:r w:rsidR="00DE627A">
              <w:rPr>
                <w:rFonts w:hint="cs"/>
                <w:rtl/>
              </w:rPr>
              <w:t>ה</w:t>
            </w:r>
            <w:r w:rsidRPr="00A1717C">
              <w:rPr>
                <w:rtl/>
              </w:rPr>
              <w:t xml:space="preserve">מועד </w:t>
            </w:r>
            <w:r w:rsidR="00F00C11">
              <w:rPr>
                <w:rFonts w:hint="cs"/>
                <w:rtl/>
              </w:rPr>
              <w:t>ש</w:t>
            </w:r>
            <w:r w:rsidR="00DE627A">
              <w:rPr>
                <w:rFonts w:hint="cs"/>
                <w:rtl/>
              </w:rPr>
              <w:t xml:space="preserve">בו </w:t>
            </w:r>
            <w:r w:rsidRPr="00A1717C">
              <w:rPr>
                <w:rtl/>
              </w:rPr>
              <w:t>חברה נדרשת להכיר או לגרוע נכסים פיננסיים או התחייבויות פיננסיות, וכן קובעים דרישות חדשות כדי לאפשר לחברה לגרוע התחייבות פיננסית, שתסולק במזומן באמצעות מערכת תשלומים אלקטרונית, לפני מועד הסליקה</w:t>
            </w:r>
            <w:r>
              <w:rPr>
                <w:rFonts w:hint="cs"/>
                <w:rtl/>
              </w:rPr>
              <w:t>;</w:t>
            </w:r>
          </w:p>
          <w:p w14:paraId="507D95DD" w14:textId="3BA41BEE" w:rsidR="00C367B9" w:rsidRDefault="00C367B9" w:rsidP="0064668D">
            <w:pPr>
              <w:spacing w:line="240" w:lineRule="auto"/>
              <w:ind w:left="284" w:hanging="284"/>
              <w:contextualSpacing w:val="0"/>
              <w:cnfStyle w:val="100000000000" w:firstRow="1" w:lastRow="0" w:firstColumn="0" w:lastColumn="0" w:oddVBand="0" w:evenVBand="0" w:oddHBand="0" w:evenHBand="0" w:firstRowFirstColumn="0" w:firstRowLastColumn="0" w:lastRowFirstColumn="0" w:lastRowLastColumn="0"/>
              <w:rPr>
                <w:rtl/>
              </w:rPr>
            </w:pPr>
            <w:r>
              <w:rPr>
                <w:rFonts w:hint="cs"/>
                <w:rtl/>
              </w:rPr>
              <w:t>–</w:t>
            </w:r>
            <w:r>
              <w:rPr>
                <w:rtl/>
              </w:rPr>
              <w:tab/>
            </w:r>
            <w:r>
              <w:rPr>
                <w:rFonts w:hint="cs"/>
                <w:rtl/>
              </w:rPr>
              <w:t xml:space="preserve">האופן שבו </w:t>
            </w:r>
            <w:r w:rsidRPr="00A1717C">
              <w:rPr>
                <w:rtl/>
              </w:rPr>
              <w:t xml:space="preserve">יש ליישם את הוראות הסיווג </w:t>
            </w:r>
            <w:r>
              <w:rPr>
                <w:rFonts w:hint="cs"/>
                <w:rtl/>
              </w:rPr>
              <w:t xml:space="preserve">לגבי </w:t>
            </w:r>
            <w:r w:rsidRPr="00A1717C">
              <w:rPr>
                <w:rtl/>
              </w:rPr>
              <w:t xml:space="preserve">נכסים פיננסיים, לרבות אלה עם מאפייני </w:t>
            </w:r>
            <w:r w:rsidRPr="00A1717C">
              <w:t>ESG</w:t>
            </w:r>
            <w:r w:rsidRPr="00A1717C">
              <w:rPr>
                <w:rtl/>
              </w:rPr>
              <w:t xml:space="preserve"> קשורים, </w:t>
            </w:r>
            <w:r>
              <w:rPr>
                <w:rFonts w:hint="cs"/>
                <w:rtl/>
              </w:rPr>
              <w:t xml:space="preserve">בבחינה </w:t>
            </w:r>
            <w:r w:rsidRPr="00A1717C">
              <w:rPr>
                <w:rtl/>
              </w:rPr>
              <w:t>אם תזרימי המזומנים החוזיים של הנכס הפיננסי הם רק תשלומי קרן וריבית בגין סכום הקרן שטרם נפרעה</w:t>
            </w:r>
            <w:r>
              <w:rPr>
                <w:rFonts w:hint="cs"/>
                <w:rtl/>
              </w:rPr>
              <w:t xml:space="preserve"> (</w:t>
            </w:r>
            <w:r>
              <w:t>SPPI</w:t>
            </w:r>
            <w:r>
              <w:rPr>
                <w:rFonts w:hint="cs"/>
                <w:rtl/>
              </w:rPr>
              <w:t>) (כלומר עקביים עם הסדר הלוואה בסיסי); וכן</w:t>
            </w:r>
          </w:p>
          <w:p w14:paraId="6C6041DD" w14:textId="21D040F2" w:rsidR="00C367B9" w:rsidRPr="004C5FA3" w:rsidRDefault="00C367B9" w:rsidP="0064668D">
            <w:pPr>
              <w:spacing w:line="240" w:lineRule="auto"/>
              <w:ind w:left="284" w:hanging="284"/>
              <w:contextualSpacing w:val="0"/>
              <w:cnfStyle w:val="100000000000" w:firstRow="1" w:lastRow="0" w:firstColumn="0" w:lastColumn="0" w:oddVBand="0" w:evenVBand="0" w:oddHBand="0" w:evenHBand="0" w:firstRowFirstColumn="0" w:firstRowLastColumn="0" w:lastRowFirstColumn="0" w:lastRowLastColumn="0"/>
              <w:rPr>
                <w:rFonts w:ascii="Arial" w:hAnsi="Arial"/>
                <w:b/>
                <w:bCs/>
                <w:rtl/>
              </w:rPr>
            </w:pPr>
            <w:r>
              <w:rPr>
                <w:rFonts w:hint="cs"/>
                <w:rtl/>
              </w:rPr>
              <w:t>–</w:t>
            </w:r>
            <w:r>
              <w:rPr>
                <w:rtl/>
              </w:rPr>
              <w:tab/>
            </w:r>
            <w:r w:rsidRPr="00A1717C">
              <w:rPr>
                <w:rtl/>
              </w:rPr>
              <w:t xml:space="preserve">הדרישות הנוגעות לנכסים פיננסיים </w:t>
            </w:r>
            <w:r>
              <w:rPr>
                <w:rFonts w:hint="cs"/>
                <w:rtl/>
              </w:rPr>
              <w:t>עם מאפיינים של "</w:t>
            </w:r>
            <w:r w:rsidRPr="00A1717C">
              <w:rPr>
                <w:rtl/>
              </w:rPr>
              <w:t>ללא זכות חזרה</w:t>
            </w:r>
            <w:r>
              <w:rPr>
                <w:rFonts w:hint="cs"/>
                <w:rtl/>
              </w:rPr>
              <w:t>"</w:t>
            </w:r>
            <w:r w:rsidRPr="00A1717C">
              <w:rPr>
                <w:rtl/>
              </w:rPr>
              <w:t xml:space="preserve"> ולמכשירים צמודים לפי חוזה.</w:t>
            </w:r>
            <w:bookmarkEnd w:id="368"/>
          </w:p>
        </w:tc>
      </w:tr>
      <w:tr w:rsidR="00D17D18" w:rsidRPr="004C5FA3" w14:paraId="64432CDA"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2235848F" w14:textId="51A975E9" w:rsidR="00D17D18" w:rsidRPr="00A1717C" w:rsidRDefault="00D17D18" w:rsidP="00695EAD">
            <w:pPr>
              <w:pStyle w:val="BodyTextIndent"/>
              <w:bidi w:val="0"/>
              <w:spacing w:after="0" w:line="240" w:lineRule="auto"/>
              <w:ind w:left="-57" w:right="-57"/>
              <w:contextualSpacing w:val="0"/>
              <w:jc w:val="right"/>
              <w:rPr>
                <w:rFonts w:ascii="Arial" w:hAnsi="Arial"/>
                <w:i/>
                <w:iCs/>
              </w:rPr>
            </w:pPr>
            <w:r>
              <w:rPr>
                <w:rFonts w:ascii="Arial" w:hAnsi="Arial"/>
                <w:i/>
                <w:iCs/>
              </w:rPr>
              <w:t>I</w:t>
            </w:r>
            <w:r w:rsidRPr="00A1717C">
              <w:rPr>
                <w:rFonts w:ascii="Arial" w:hAnsi="Arial"/>
                <w:i/>
                <w:iCs/>
              </w:rPr>
              <w:t>FRS 9.B3.1.2A, B3.3.8, B3.3.10</w:t>
            </w:r>
          </w:p>
        </w:tc>
        <w:tc>
          <w:tcPr>
            <w:tcW w:w="8902" w:type="dxa"/>
          </w:tcPr>
          <w:p w14:paraId="7A2B254E" w14:textId="2DA99C06" w:rsidR="00D17D18" w:rsidRPr="00A1717C" w:rsidRDefault="00D17D18" w:rsidP="0064668D">
            <w:pPr>
              <w:spacing w:line="240" w:lineRule="auto"/>
              <w:contextualSpacing w:val="0"/>
              <w:cnfStyle w:val="000000100000" w:firstRow="0" w:lastRow="0" w:firstColumn="0" w:lastColumn="0" w:oddVBand="0" w:evenVBand="0" w:oddHBand="1" w:evenHBand="0" w:firstRowFirstColumn="0" w:firstRowLastColumn="0" w:lastRowFirstColumn="0" w:lastRowLastColumn="0"/>
              <w:rPr>
                <w:rtl/>
              </w:rPr>
            </w:pPr>
            <w:r w:rsidRPr="00294ADD">
              <w:rPr>
                <w:rtl/>
              </w:rPr>
              <w:t>התיקונים המתייחסים לגריעה של התחייבויות פיננסיות מבהירים כי התחייבות פיננסית נגרעת במועד הסליקה</w:t>
            </w:r>
            <w:r>
              <w:rPr>
                <w:rFonts w:hint="cs"/>
                <w:rtl/>
              </w:rPr>
              <w:t>,</w:t>
            </w:r>
            <w:r w:rsidRPr="00294ADD">
              <w:rPr>
                <w:rtl/>
              </w:rPr>
              <w:t xml:space="preserve"> שהוא המועד שבו ההתחייבות מסולקת, מאחר שהמחויבות </w:t>
            </w:r>
            <w:r>
              <w:rPr>
                <w:rFonts w:hint="cs"/>
                <w:rtl/>
              </w:rPr>
              <w:t xml:space="preserve">המוגדרת </w:t>
            </w:r>
            <w:r w:rsidRPr="00294ADD">
              <w:rPr>
                <w:rtl/>
              </w:rPr>
              <w:t xml:space="preserve">בחוזה נפרעת או מבוטלת או פוקעת, או </w:t>
            </w:r>
            <w:r>
              <w:rPr>
                <w:rFonts w:hint="cs"/>
                <w:rtl/>
              </w:rPr>
              <w:t xml:space="preserve">במועד שבו </w:t>
            </w:r>
            <w:r w:rsidRPr="00294ADD">
              <w:rPr>
                <w:rtl/>
              </w:rPr>
              <w:t xml:space="preserve">ההתחייבות כשירה בדרך אחרת לגריעה. אל אף האמור לעיל, כאשר ההתחייבות </w:t>
            </w:r>
            <w:r>
              <w:rPr>
                <w:rFonts w:hint="cs"/>
                <w:rtl/>
              </w:rPr>
              <w:t xml:space="preserve">או חלק ממנה </w:t>
            </w:r>
            <w:r w:rsidRPr="00294ADD">
              <w:rPr>
                <w:rtl/>
              </w:rPr>
              <w:t>מסולק</w:t>
            </w:r>
            <w:r>
              <w:rPr>
                <w:rFonts w:hint="cs"/>
                <w:rtl/>
              </w:rPr>
              <w:t>ים</w:t>
            </w:r>
            <w:r w:rsidRPr="00294ADD">
              <w:rPr>
                <w:rtl/>
              </w:rPr>
              <w:t xml:space="preserve"> במזומן באמצעות מערכת תשלומים אלקטרונית</w:t>
            </w:r>
            <w:r>
              <w:rPr>
                <w:rFonts w:hint="cs"/>
                <w:rtl/>
              </w:rPr>
              <w:t>,</w:t>
            </w:r>
            <w:r w:rsidRPr="00294ADD">
              <w:rPr>
                <w:rtl/>
              </w:rPr>
              <w:t xml:space="preserve"> התיקונים מאפשרים, כחריג, </w:t>
            </w:r>
            <w:r>
              <w:rPr>
                <w:rFonts w:hint="cs"/>
                <w:rtl/>
              </w:rPr>
              <w:t xml:space="preserve">בהתקיים מספר תנאים, </w:t>
            </w:r>
            <w:r w:rsidR="00F00C11">
              <w:rPr>
                <w:rFonts w:hint="cs"/>
                <w:rtl/>
              </w:rPr>
              <w:t>לראות ב</w:t>
            </w:r>
            <w:r w:rsidRPr="00294ADD">
              <w:rPr>
                <w:rtl/>
              </w:rPr>
              <w:t>התחייבות הפיננסית או חלק ממנה כנפרע</w:t>
            </w:r>
            <w:r>
              <w:rPr>
                <w:rFonts w:hint="cs"/>
                <w:rtl/>
              </w:rPr>
              <w:t>ים</w:t>
            </w:r>
            <w:r w:rsidRPr="00294ADD">
              <w:rPr>
                <w:rtl/>
              </w:rPr>
              <w:t xml:space="preserve"> לפני מועד הסליקה. האמור ייושם </w:t>
            </w:r>
            <w:r>
              <w:rPr>
                <w:rFonts w:hint="cs"/>
                <w:rtl/>
              </w:rPr>
              <w:t>ל</w:t>
            </w:r>
            <w:r w:rsidRPr="00294ADD">
              <w:rPr>
                <w:rtl/>
              </w:rPr>
              <w:t>כל הסילוקים המבוצעים באמצעות אותה מערכת תשלומים אלקטרונית.</w:t>
            </w:r>
          </w:p>
        </w:tc>
      </w:tr>
    </w:tbl>
    <w:p w14:paraId="454B276E" w14:textId="77777777" w:rsidR="009C18B5" w:rsidRDefault="009C18B5" w:rsidP="009C18B5">
      <w:pPr>
        <w:spacing w:after="0" w:line="240" w:lineRule="auto"/>
        <w:ind w:left="1418"/>
        <w:rPr>
          <w:rFonts w:ascii="Arial" w:hAnsi="Arial"/>
          <w:rtl/>
        </w:rPr>
      </w:pPr>
    </w:p>
    <w:p w14:paraId="4A94B44A" w14:textId="77777777" w:rsidR="009C18B5" w:rsidRPr="004C5FA3" w:rsidRDefault="009C18B5" w:rsidP="009C18B5">
      <w:pPr>
        <w:spacing w:after="0" w:line="240" w:lineRule="auto"/>
        <w:ind w:left="1418"/>
        <w:rPr>
          <w:rFonts w:ascii="Arial" w:hAnsi="Arial"/>
          <w:rtl/>
        </w:rPr>
      </w:pPr>
    </w:p>
    <w:p w14:paraId="380777EB" w14:textId="77777777" w:rsidR="00F64EB6" w:rsidRPr="004C5FA3" w:rsidRDefault="00F64EB6" w:rsidP="009C18B5">
      <w:pPr>
        <w:bidi w:val="0"/>
        <w:spacing w:after="0" w:line="240" w:lineRule="auto"/>
        <w:ind w:left="1418"/>
        <w:rPr>
          <w:rFonts w:ascii="Arial" w:hAnsi="Arial"/>
          <w:rtl/>
        </w:rPr>
        <w:sectPr w:rsidR="00F64EB6" w:rsidRPr="004C5FA3" w:rsidSect="00EC7C8E">
          <w:pgSz w:w="11906" w:h="16838" w:code="9"/>
          <w:pgMar w:top="851" w:right="851" w:bottom="851" w:left="851" w:header="850" w:footer="567" w:gutter="0"/>
          <w:cols w:space="708"/>
          <w:bidi/>
          <w:rtlGutter/>
          <w:docGrid w:linePitch="360"/>
        </w:sectPr>
      </w:pPr>
    </w:p>
    <w:p w14:paraId="32054F56" w14:textId="798B1BAF" w:rsidR="001D4647" w:rsidRPr="005F0D28" w:rsidRDefault="001D4647" w:rsidP="005F0D28">
      <w:pPr>
        <w:spacing w:after="0" w:line="240" w:lineRule="auto"/>
        <w:ind w:left="1418"/>
        <w:rPr>
          <w:rtl/>
        </w:rPr>
      </w:pPr>
      <w:bookmarkStart w:id="369" w:name="_Ref535483302"/>
      <w:bookmarkStart w:id="370" w:name="_Ref535488428"/>
      <w:bookmarkStart w:id="371" w:name="_Toc535743852"/>
      <w:bookmarkStart w:id="372" w:name="_Toc535845779"/>
      <w:bookmarkStart w:id="373" w:name="_Toc359498"/>
      <w:bookmarkStart w:id="374" w:name="_Toc360047"/>
      <w:bookmarkStart w:id="375" w:name="_Toc684677"/>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3F1AC0" w:rsidRPr="004C5FA3" w14:paraId="62AD6A2D" w14:textId="77777777" w:rsidTr="002D01AE">
        <w:trPr>
          <w:cnfStyle w:val="100000000000" w:firstRow="1" w:lastRow="0" w:firstColumn="0" w:lastColumn="0" w:oddVBand="0" w:evenVBand="0" w:oddHBand="0" w:evenHBand="0" w:firstRowFirstColumn="0" w:firstRowLastColumn="0" w:lastRowFirstColumn="0" w:lastRowLastColumn="0"/>
          <w:jc w:val="right"/>
        </w:trPr>
        <w:tc>
          <w:tcPr>
            <w:cnfStyle w:val="001000000100" w:firstRow="0" w:lastRow="0" w:firstColumn="1" w:lastColumn="0" w:oddVBand="0" w:evenVBand="0" w:oddHBand="0" w:evenHBand="0" w:firstRowFirstColumn="1" w:firstRowLastColumn="0" w:lastRowFirstColumn="0" w:lastRowLastColumn="0"/>
            <w:tcW w:w="1304" w:type="dxa"/>
          </w:tcPr>
          <w:p w14:paraId="5070D3FC" w14:textId="77777777" w:rsidR="003F1AC0" w:rsidRPr="00A1717C" w:rsidRDefault="003F1AC0" w:rsidP="00695EAD">
            <w:pPr>
              <w:pStyle w:val="BodyTextIndent"/>
              <w:bidi w:val="0"/>
              <w:spacing w:after="0" w:line="240" w:lineRule="auto"/>
              <w:ind w:left="-57" w:right="-57"/>
              <w:jc w:val="right"/>
              <w:rPr>
                <w:rFonts w:ascii="Arial" w:hAnsi="Arial"/>
                <w:i/>
                <w:iCs/>
              </w:rPr>
            </w:pPr>
          </w:p>
        </w:tc>
        <w:tc>
          <w:tcPr>
            <w:tcW w:w="8902" w:type="dxa"/>
          </w:tcPr>
          <w:p w14:paraId="13814E81" w14:textId="61005DB0" w:rsidR="003F1AC0" w:rsidRPr="003F1AC0" w:rsidRDefault="003F1AC0" w:rsidP="003F1AC0">
            <w:pPr>
              <w:spacing w:line="240" w:lineRule="auto"/>
              <w:ind w:left="284" w:hanging="284"/>
              <w:contextualSpacing w:val="0"/>
              <w:cnfStyle w:val="100000000000" w:firstRow="1" w:lastRow="0" w:firstColumn="0" w:lastColumn="0" w:oddVBand="0" w:evenVBand="0" w:oddHBand="0" w:evenHBand="0" w:firstRowFirstColumn="0" w:firstRowLastColumn="0" w:lastRowFirstColumn="0" w:lastRowLastColumn="0"/>
              <w:rPr>
                <w:b/>
                <w:bCs/>
                <w:rtl/>
              </w:rPr>
            </w:pPr>
            <w:r w:rsidRPr="003F1AC0">
              <w:rPr>
                <w:b/>
                <w:bCs/>
                <w:rtl/>
              </w:rPr>
              <w:t>2</w:t>
            </w:r>
            <w:r w:rsidRPr="003F1AC0">
              <w:rPr>
                <w:b/>
                <w:bCs/>
                <w:rtl/>
              </w:rPr>
              <w:tab/>
              <w:t>עיקרי המדיניות החשבונאית</w:t>
            </w:r>
            <w:r w:rsidRPr="003F1AC0">
              <w:rPr>
                <w:rFonts w:hint="cs"/>
                <w:rtl/>
              </w:rPr>
              <w:t xml:space="preserve"> (המשך)</w:t>
            </w:r>
          </w:p>
        </w:tc>
      </w:tr>
      <w:tr w:rsidR="003F1AC0" w:rsidRPr="004C5FA3" w14:paraId="54EB9308"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425702E7" w14:textId="77777777" w:rsidR="003F1AC0" w:rsidRPr="00A1717C" w:rsidRDefault="003F1AC0" w:rsidP="00695EAD">
            <w:pPr>
              <w:pStyle w:val="BodyTextIndent"/>
              <w:bidi w:val="0"/>
              <w:spacing w:after="0" w:line="240" w:lineRule="auto"/>
              <w:ind w:left="-57" w:right="-57"/>
              <w:contextualSpacing w:val="0"/>
              <w:jc w:val="right"/>
              <w:rPr>
                <w:rFonts w:ascii="Arial" w:hAnsi="Arial"/>
                <w:i/>
                <w:iCs/>
              </w:rPr>
            </w:pPr>
          </w:p>
        </w:tc>
        <w:tc>
          <w:tcPr>
            <w:tcW w:w="8902" w:type="dxa"/>
          </w:tcPr>
          <w:p w14:paraId="1F171E21" w14:textId="2E2C425A" w:rsidR="003F1AC0" w:rsidRPr="003F1AC0" w:rsidRDefault="003F1AC0" w:rsidP="003F1AC0">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b/>
                <w:bCs/>
                <w:rtl/>
              </w:rPr>
            </w:pPr>
            <w:r w:rsidRPr="003F1AC0">
              <w:rPr>
                <w:b/>
                <w:bCs/>
                <w:rtl/>
              </w:rPr>
              <w:t>2.2</w:t>
            </w:r>
            <w:r w:rsidRPr="003F1AC0">
              <w:rPr>
                <w:b/>
                <w:bCs/>
                <w:rtl/>
              </w:rPr>
              <w:tab/>
              <w:t>יישום לראשונה של תקנים חדשים</w:t>
            </w:r>
            <w:r w:rsidRPr="003F1AC0">
              <w:rPr>
                <w:rFonts w:hint="cs"/>
                <w:rtl/>
              </w:rPr>
              <w:t xml:space="preserve"> (המשך)</w:t>
            </w:r>
          </w:p>
        </w:tc>
      </w:tr>
      <w:tr w:rsidR="003F1AC0" w:rsidRPr="004C5FA3" w14:paraId="6DF11C2E" w14:textId="77777777" w:rsidTr="002D01AE">
        <w:trPr>
          <w:cnfStyle w:val="000000010000" w:firstRow="0" w:lastRow="0" w:firstColumn="0" w:lastColumn="0" w:oddVBand="0" w:evenVBand="0" w:oddHBand="0" w:evenHBand="1"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7CA3FF3D" w14:textId="77777777" w:rsidR="003F1AC0" w:rsidRPr="00A1717C" w:rsidRDefault="003F1AC0" w:rsidP="00695EAD">
            <w:pPr>
              <w:pStyle w:val="BodyTextIndent"/>
              <w:bidi w:val="0"/>
              <w:spacing w:after="0" w:line="240" w:lineRule="auto"/>
              <w:ind w:left="-57" w:right="-57"/>
              <w:contextualSpacing w:val="0"/>
              <w:jc w:val="right"/>
              <w:rPr>
                <w:rFonts w:ascii="Arial" w:hAnsi="Arial"/>
                <w:i/>
                <w:iCs/>
              </w:rPr>
            </w:pPr>
          </w:p>
        </w:tc>
        <w:tc>
          <w:tcPr>
            <w:tcW w:w="8902" w:type="dxa"/>
          </w:tcPr>
          <w:p w14:paraId="3A83D0E1" w14:textId="32A0BF5A" w:rsidR="003F1AC0" w:rsidRPr="00A1717C" w:rsidRDefault="003F1AC0" w:rsidP="003F1AC0">
            <w:pPr>
              <w:spacing w:line="240" w:lineRule="auto"/>
              <w:ind w:left="851" w:hanging="851"/>
              <w:contextualSpacing w:val="0"/>
              <w:cnfStyle w:val="000000010000" w:firstRow="0" w:lastRow="0" w:firstColumn="0" w:lastColumn="0" w:oddVBand="0" w:evenVBand="0" w:oddHBand="0" w:evenHBand="1" w:firstRowFirstColumn="0" w:firstRowLastColumn="0" w:lastRowFirstColumn="0" w:lastRowLastColumn="0"/>
              <w:rPr>
                <w:rtl/>
              </w:rPr>
            </w:pPr>
            <w:r w:rsidRPr="003F1AC0">
              <w:rPr>
                <w:rtl/>
              </w:rPr>
              <w:t>2.2.1</w:t>
            </w:r>
            <w:r w:rsidRPr="003F1AC0">
              <w:rPr>
                <w:rtl/>
              </w:rPr>
              <w:tab/>
            </w:r>
            <w:r w:rsidRPr="003F1AC0">
              <w:rPr>
                <w:u w:val="single"/>
                <w:rtl/>
              </w:rPr>
              <w:t>תיקונים לסיווג ולמדידה של מכשירים פיננסיים – תיקונים לתקן דיווח כספי בינלאומי 9 בדבר מכשירים פיננסיים ולתקן דיווח כספי בינלאומי 7 בדבר מכשירים פיננסיים: גילויים (להלן: "התיקונים")</w:t>
            </w:r>
            <w:r>
              <w:rPr>
                <w:rFonts w:hint="cs"/>
                <w:rtl/>
              </w:rPr>
              <w:t xml:space="preserve"> </w:t>
            </w:r>
            <w:r w:rsidRPr="003F1AC0">
              <w:rPr>
                <w:rFonts w:hint="cs"/>
                <w:rtl/>
              </w:rPr>
              <w:t>(המשך)</w:t>
            </w:r>
          </w:p>
        </w:tc>
      </w:tr>
      <w:tr w:rsidR="005F0D28" w:rsidRPr="004C5FA3" w14:paraId="1F208D96"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182AFCD7" w14:textId="7CC384BC" w:rsidR="005F0D28" w:rsidRPr="00DA4C4E" w:rsidRDefault="00FD7E8A" w:rsidP="00695EAD">
            <w:pPr>
              <w:pStyle w:val="BodyTextIndent"/>
              <w:bidi w:val="0"/>
              <w:spacing w:after="0" w:line="240" w:lineRule="auto"/>
              <w:ind w:left="-57" w:right="-57"/>
              <w:contextualSpacing w:val="0"/>
              <w:jc w:val="right"/>
              <w:rPr>
                <w:rFonts w:ascii="Arial" w:hAnsi="Arial"/>
                <w:rtl/>
              </w:rPr>
            </w:pPr>
            <w:r>
              <w:rPr>
                <w:rFonts w:ascii="Arial" w:hAnsi="Arial"/>
                <w:i/>
                <w:iCs/>
              </w:rPr>
              <w:t>IFRS 9.B4.1.8A, B4.1.10A</w:t>
            </w:r>
          </w:p>
        </w:tc>
        <w:tc>
          <w:tcPr>
            <w:tcW w:w="8902" w:type="dxa"/>
          </w:tcPr>
          <w:p w14:paraId="09370752" w14:textId="52AE0A1A" w:rsidR="005F0D28" w:rsidRPr="004C5FA3" w:rsidRDefault="0059122F" w:rsidP="0064668D">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b/>
                <w:bCs/>
                <w:rtl/>
              </w:rPr>
            </w:pPr>
            <w:r w:rsidRPr="00294ADD">
              <w:rPr>
                <w:rtl/>
              </w:rPr>
              <w:t xml:space="preserve">התיקונים המתייחסים </w:t>
            </w:r>
            <w:r>
              <w:rPr>
                <w:rFonts w:hint="cs"/>
                <w:rtl/>
              </w:rPr>
              <w:t>לסיווג של נכסים פיננסיים</w:t>
            </w:r>
            <w:r w:rsidRPr="00294ADD">
              <w:rPr>
                <w:rtl/>
              </w:rPr>
              <w:t xml:space="preserve"> מבהירים</w:t>
            </w:r>
            <w:r>
              <w:rPr>
                <w:rFonts w:hint="cs"/>
                <w:rtl/>
              </w:rPr>
              <w:t xml:space="preserve"> כי </w:t>
            </w:r>
            <w:r w:rsidRPr="00D8539B">
              <w:rPr>
                <w:rtl/>
              </w:rPr>
              <w:t xml:space="preserve">תזרימי מזומנים חוזיים של נכס פיננסי </w:t>
            </w:r>
            <w:r>
              <w:rPr>
                <w:rFonts w:hint="cs"/>
                <w:rtl/>
              </w:rPr>
              <w:t>אינם</w:t>
            </w:r>
            <w:r w:rsidRPr="00D8539B">
              <w:rPr>
                <w:rtl/>
              </w:rPr>
              <w:t xml:space="preserve"> </w:t>
            </w:r>
            <w:r>
              <w:rPr>
                <w:rFonts w:hint="cs"/>
                <w:rtl/>
              </w:rPr>
              <w:t xml:space="preserve">עקביים עם הסדר הלוואה בסיסי, אם הם צמודים למשתנה שאינו סיכון הלוואה בסיסי או עלות הלוואה בסיסית או אם הם מייצגים חלק מההכנסות או מהרווח של החייב, גם אם תנאים חוזיים כאלה הם נפוצים בשוק שבו החברה פועלת. במקרים שבהם מאפיין מותנה יוצר תזרימי מזומנים חוזיים שהם עקביים עם הסדר הלוואה בסיסי הן לפני השינוי והן לאחריו, אך המהות של האירוע המותנה עצמו אינה מתייחסת במישרין לשינויים בסיכוני הלוואה בסיסיים ובעלויות הלוואה בסיסיות (לדוגמה, מנגנון התאמת שיעור הריבית בהתאם ליעדי </w:t>
            </w:r>
            <w:r>
              <w:t>ESG</w:t>
            </w:r>
            <w:r>
              <w:rPr>
                <w:rFonts w:hint="cs"/>
                <w:rtl/>
              </w:rPr>
              <w:t xml:space="preserve">), התיקונים מבהירים כי לנכס הפיננסי יש תזרימי מזומנים חוזיים שהם רק תשלומי קרן וריבית בגין סכום הקרן שטרם נפרעה רק אם בכל התרחישים האפשריים חוזית, תזרימי המזומנים החוזיים לא יהיו שונים באופן משמעותי </w:t>
            </w:r>
            <w:proofErr w:type="spellStart"/>
            <w:r>
              <w:rPr>
                <w:rFonts w:hint="cs"/>
                <w:rtl/>
              </w:rPr>
              <w:t>מתזרימי</w:t>
            </w:r>
            <w:proofErr w:type="spellEnd"/>
            <w:r>
              <w:rPr>
                <w:rFonts w:hint="cs"/>
                <w:rtl/>
              </w:rPr>
              <w:t xml:space="preserve"> המזומנים החוזיים של נכס </w:t>
            </w:r>
            <w:r w:rsidRPr="00F00C11">
              <w:rPr>
                <w:rFonts w:hint="cs"/>
                <w:rtl/>
              </w:rPr>
              <w:t>פיננסי</w:t>
            </w:r>
            <w:r>
              <w:rPr>
                <w:rFonts w:hint="cs"/>
                <w:rtl/>
              </w:rPr>
              <w:t xml:space="preserve"> עם תנאים חוזיים זהים אך ללא מאפיין מותנה כזה.</w:t>
            </w:r>
          </w:p>
        </w:tc>
      </w:tr>
      <w:tr w:rsidR="005F0D28" w:rsidRPr="004C5FA3" w14:paraId="467B4353" w14:textId="77777777" w:rsidTr="002D01AE">
        <w:trPr>
          <w:cnfStyle w:val="000000010000" w:firstRow="0" w:lastRow="0" w:firstColumn="0" w:lastColumn="0" w:oddVBand="0" w:evenVBand="0" w:oddHBand="0" w:evenHBand="1"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3EE48131" w14:textId="17D6CA9F" w:rsidR="005F0D28" w:rsidRPr="00A1717C" w:rsidRDefault="001734FB" w:rsidP="00695EAD">
            <w:pPr>
              <w:pStyle w:val="BodyTextIndent"/>
              <w:bidi w:val="0"/>
              <w:spacing w:after="0" w:line="240" w:lineRule="auto"/>
              <w:ind w:left="-57" w:right="-57"/>
              <w:contextualSpacing w:val="0"/>
              <w:jc w:val="right"/>
              <w:rPr>
                <w:rFonts w:ascii="Arial" w:hAnsi="Arial"/>
                <w:i/>
                <w:iCs/>
              </w:rPr>
            </w:pPr>
            <w:r w:rsidRPr="002048B0">
              <w:rPr>
                <w:rFonts w:ascii="Arial" w:hAnsi="Arial"/>
                <w:i/>
                <w:iCs/>
              </w:rPr>
              <w:t xml:space="preserve">IFRS </w:t>
            </w:r>
            <w:proofErr w:type="gramStart"/>
            <w:r w:rsidRPr="002048B0">
              <w:rPr>
                <w:rFonts w:ascii="Arial" w:hAnsi="Arial"/>
                <w:i/>
                <w:iCs/>
              </w:rPr>
              <w:t>9.B</w:t>
            </w:r>
            <w:proofErr w:type="gramEnd"/>
            <w:r w:rsidRPr="002048B0">
              <w:rPr>
                <w:rFonts w:ascii="Arial" w:hAnsi="Arial"/>
                <w:i/>
                <w:iCs/>
              </w:rPr>
              <w:t>4.1.16A</w:t>
            </w:r>
          </w:p>
        </w:tc>
        <w:tc>
          <w:tcPr>
            <w:tcW w:w="8902" w:type="dxa"/>
          </w:tcPr>
          <w:p w14:paraId="5F3D1C80" w14:textId="2828CAF0" w:rsidR="005F0D28" w:rsidRPr="00A1717C" w:rsidRDefault="00FA77AB" w:rsidP="0064668D">
            <w:pPr>
              <w:spacing w:line="240" w:lineRule="auto"/>
              <w:contextualSpacing w:val="0"/>
              <w:cnfStyle w:val="000000010000" w:firstRow="0" w:lastRow="0" w:firstColumn="0" w:lastColumn="0" w:oddVBand="0" w:evenVBand="0" w:oddHBand="0" w:evenHBand="1" w:firstRowFirstColumn="0" w:firstRowLastColumn="0" w:lastRowFirstColumn="0" w:lastRowLastColumn="0"/>
              <w:rPr>
                <w:rtl/>
              </w:rPr>
            </w:pPr>
            <w:r w:rsidRPr="00294ADD">
              <w:rPr>
                <w:rtl/>
              </w:rPr>
              <w:t xml:space="preserve">התיקונים </w:t>
            </w:r>
            <w:r>
              <w:rPr>
                <w:rFonts w:hint="cs"/>
                <w:rtl/>
              </w:rPr>
              <w:t>המתייחסים ל</w:t>
            </w:r>
            <w:r w:rsidRPr="00294ADD">
              <w:rPr>
                <w:rtl/>
              </w:rPr>
              <w:t xml:space="preserve">מאפיינים של "ללא זכות חזרה" </w:t>
            </w:r>
            <w:r>
              <w:rPr>
                <w:rFonts w:hint="cs"/>
                <w:rtl/>
              </w:rPr>
              <w:t xml:space="preserve">מבהירים כי </w:t>
            </w:r>
            <w:r w:rsidRPr="00294ADD">
              <w:rPr>
                <w:rtl/>
              </w:rPr>
              <w:t xml:space="preserve">לנכס פיננסי יש מאפיינים של "ללא זכות חזרה" אם הזכות האולטימטיבית של החברה לקבל תזרימי מזומנים מוגבלת באופן חוזי </w:t>
            </w:r>
            <w:proofErr w:type="spellStart"/>
            <w:r w:rsidRPr="00294ADD">
              <w:rPr>
                <w:rtl/>
              </w:rPr>
              <w:t>לתזרימי</w:t>
            </w:r>
            <w:proofErr w:type="spellEnd"/>
            <w:r w:rsidRPr="00294ADD">
              <w:rPr>
                <w:rtl/>
              </w:rPr>
              <w:t xml:space="preserve"> המזומנים שיופקו מנכסים מוגדרים.</w:t>
            </w:r>
          </w:p>
        </w:tc>
      </w:tr>
      <w:tr w:rsidR="001734FB" w:rsidRPr="004C5FA3" w14:paraId="4D8F60D2"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48D2A03F" w14:textId="021CA31A" w:rsidR="001734FB" w:rsidRPr="002048B0" w:rsidRDefault="00C72AA0" w:rsidP="00695EAD">
            <w:pPr>
              <w:pStyle w:val="BodyTextIndent"/>
              <w:bidi w:val="0"/>
              <w:spacing w:after="0" w:line="240" w:lineRule="auto"/>
              <w:ind w:left="-57" w:right="-57"/>
              <w:contextualSpacing w:val="0"/>
              <w:jc w:val="right"/>
              <w:rPr>
                <w:rFonts w:ascii="Arial" w:hAnsi="Arial"/>
                <w:i/>
                <w:iCs/>
              </w:rPr>
            </w:pPr>
            <w:r w:rsidRPr="006607B3">
              <w:rPr>
                <w:rFonts w:ascii="Arial" w:hAnsi="Arial"/>
                <w:i/>
                <w:iCs/>
              </w:rPr>
              <w:t>IFRS 9.B4.1.20</w:t>
            </w:r>
            <w:r w:rsidR="00695EAD" w:rsidRPr="00A1717C">
              <w:rPr>
                <w:rFonts w:ascii="Arial" w:hAnsi="Arial"/>
                <w:i/>
                <w:iCs/>
              </w:rPr>
              <w:t>–</w:t>
            </w:r>
            <w:r w:rsidRPr="006607B3">
              <w:rPr>
                <w:rFonts w:ascii="Arial" w:hAnsi="Arial"/>
                <w:i/>
                <w:iCs/>
              </w:rPr>
              <w:t>B4.1.20A, B4.1.23</w:t>
            </w:r>
          </w:p>
        </w:tc>
        <w:tc>
          <w:tcPr>
            <w:tcW w:w="8902" w:type="dxa"/>
          </w:tcPr>
          <w:p w14:paraId="535A62DB" w14:textId="209E4193" w:rsidR="001734FB" w:rsidRPr="00294ADD" w:rsidRDefault="00ED3840" w:rsidP="0064668D">
            <w:pPr>
              <w:spacing w:line="240" w:lineRule="auto"/>
              <w:contextualSpacing w:val="0"/>
              <w:cnfStyle w:val="000000100000" w:firstRow="0" w:lastRow="0" w:firstColumn="0" w:lastColumn="0" w:oddVBand="0" w:evenVBand="0" w:oddHBand="1" w:evenHBand="0" w:firstRowFirstColumn="0" w:firstRowLastColumn="0" w:lastRowFirstColumn="0" w:lastRowLastColumn="0"/>
              <w:rPr>
                <w:rtl/>
              </w:rPr>
            </w:pPr>
            <w:r w:rsidRPr="00294ADD">
              <w:rPr>
                <w:rtl/>
              </w:rPr>
              <w:t xml:space="preserve">התיקונים </w:t>
            </w:r>
            <w:r>
              <w:rPr>
                <w:rFonts w:hint="cs"/>
                <w:rtl/>
              </w:rPr>
              <w:t>המתייחסים ל</w:t>
            </w:r>
            <w:r w:rsidRPr="00294ADD">
              <w:rPr>
                <w:rtl/>
              </w:rPr>
              <w:t xml:space="preserve">מאפיינים של "מכשירים צמודים לפי חוזה" (מבנה של שכבות) </w:t>
            </w:r>
            <w:r>
              <w:rPr>
                <w:rFonts w:hint="cs"/>
                <w:rtl/>
              </w:rPr>
              <w:t xml:space="preserve">מבהירים כי מדובר בעסקאות שבהן </w:t>
            </w:r>
            <w:r w:rsidRPr="00294ADD">
              <w:rPr>
                <w:rtl/>
              </w:rPr>
              <w:t>תיעדוף התשלומים למחזיקי השכבות נקבע באמצעות מבנה של מפל לתשלומים (</w:t>
            </w:r>
            <w:r w:rsidRPr="00294ADD">
              <w:t>waterfall</w:t>
            </w:r>
            <w:r w:rsidRPr="00294ADD">
              <w:rPr>
                <w:rtl/>
              </w:rPr>
              <w:t xml:space="preserve">) אשר יוצר ריכוזים של סיכון אשראי ותוצאתו היא חלוקה לא יחסית של גירעונות במזומן מקבוצת הבסיס בין השכבות. התיקונים  גם, </w:t>
            </w:r>
            <w:r>
              <w:rPr>
                <w:rFonts w:hint="cs"/>
                <w:rtl/>
              </w:rPr>
              <w:t xml:space="preserve">מפרטים סוגים אחדים של </w:t>
            </w:r>
            <w:r w:rsidRPr="00294ADD">
              <w:rPr>
                <w:rtl/>
              </w:rPr>
              <w:t xml:space="preserve">עסקאות </w:t>
            </w:r>
            <w:r>
              <w:rPr>
                <w:rFonts w:hint="cs"/>
                <w:rtl/>
              </w:rPr>
              <w:t xml:space="preserve">שהן לכאורה </w:t>
            </w:r>
            <w:r w:rsidRPr="00294ADD">
              <w:rPr>
                <w:rtl/>
              </w:rPr>
              <w:t>מסוג "מכשירים צמודים לפי חוזה"</w:t>
            </w:r>
            <w:r>
              <w:rPr>
                <w:rFonts w:hint="cs"/>
                <w:rtl/>
              </w:rPr>
              <w:t xml:space="preserve"> שלגביהן לא תיושמנה הוראות התקן המתייחסות למאפיינים של מכשירים צמודים לפי חוזה, אלא הוראות התקן הכלליות לסיווג נכסים פיננסיים</w:t>
            </w:r>
            <w:r w:rsidR="00DE627A" w:rsidRPr="00DE627A">
              <w:rPr>
                <w:rFonts w:hint="cs"/>
                <w:rtl/>
              </w:rPr>
              <w:t>.</w:t>
            </w:r>
            <w:r w:rsidR="00DE627A" w:rsidRPr="00294ADD">
              <w:rPr>
                <w:rtl/>
              </w:rPr>
              <w:t xml:space="preserve"> </w:t>
            </w:r>
            <w:r w:rsidRPr="00294ADD">
              <w:rPr>
                <w:rtl/>
              </w:rPr>
              <w:t xml:space="preserve">כמו כן, התיקונים מבהירים כי </w:t>
            </w:r>
            <w:r>
              <w:rPr>
                <w:rFonts w:hint="cs"/>
                <w:rtl/>
              </w:rPr>
              <w:t>כדי לקיים את התנאי שקבוצת הבסיס חייבת לכלול מכשיר אחד או יותר שמקיים את תנאי ה-</w:t>
            </w:r>
            <w:r>
              <w:t>SPPI</w:t>
            </w:r>
            <w:r>
              <w:rPr>
                <w:rFonts w:hint="cs"/>
                <w:rtl/>
              </w:rPr>
              <w:t xml:space="preserve">, </w:t>
            </w:r>
            <w:r w:rsidRPr="00294ADD">
              <w:rPr>
                <w:rtl/>
              </w:rPr>
              <w:t xml:space="preserve">קבוצת הבסיס יכולה לכלול מכשירים פיננסיים שאינם בתחולת דרישות הסיווג של </w:t>
            </w:r>
            <w:r>
              <w:rPr>
                <w:rFonts w:hint="cs"/>
                <w:rtl/>
              </w:rPr>
              <w:t xml:space="preserve">תקן דיווח כספי בינלאומי 9 </w:t>
            </w:r>
            <w:r w:rsidRPr="00294ADD">
              <w:rPr>
                <w:rtl/>
              </w:rPr>
              <w:t>(לדוגמה, חייבים בגין חכירה</w:t>
            </w:r>
            <w:r w:rsidR="00304A90">
              <w:rPr>
                <w:rFonts w:hint="cs"/>
                <w:rtl/>
              </w:rPr>
              <w:t xml:space="preserve"> מסוימים</w:t>
            </w:r>
            <w:r w:rsidRPr="00294ADD">
              <w:rPr>
                <w:rtl/>
              </w:rPr>
              <w:t>)</w:t>
            </w:r>
            <w:r>
              <w:rPr>
                <w:rFonts w:hint="cs"/>
                <w:rtl/>
              </w:rPr>
              <w:t xml:space="preserve"> אם לאותם מכשירים פיננסיים יש תזרימי מזומנים חוזיים שהם שווי-ערך לתשלומים שהם רק תשלומי קרן וריבית בגין סכום הקרן שטרם נפרעה</w:t>
            </w:r>
            <w:r w:rsidRPr="00294ADD">
              <w:rPr>
                <w:rtl/>
              </w:rPr>
              <w:t>.</w:t>
            </w:r>
          </w:p>
        </w:tc>
      </w:tr>
      <w:tr w:rsidR="001734FB" w:rsidRPr="004C5FA3" w14:paraId="75838401" w14:textId="77777777" w:rsidTr="002D01AE">
        <w:trPr>
          <w:cnfStyle w:val="000000010000" w:firstRow="0" w:lastRow="0" w:firstColumn="0" w:lastColumn="0" w:oddVBand="0" w:evenVBand="0" w:oddHBand="0" w:evenHBand="1"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7A5DF0CD" w14:textId="42408EB0" w:rsidR="001734FB" w:rsidRPr="002048B0" w:rsidRDefault="00A3073C" w:rsidP="00695EAD">
            <w:pPr>
              <w:pStyle w:val="BodyTextIndent"/>
              <w:bidi w:val="0"/>
              <w:spacing w:after="0" w:line="240" w:lineRule="auto"/>
              <w:ind w:left="-57" w:right="-57"/>
              <w:contextualSpacing w:val="0"/>
              <w:jc w:val="right"/>
              <w:rPr>
                <w:rFonts w:ascii="Arial" w:hAnsi="Arial"/>
                <w:i/>
                <w:iCs/>
              </w:rPr>
            </w:pPr>
            <w:r w:rsidRPr="006607B3">
              <w:rPr>
                <w:rFonts w:ascii="Arial" w:hAnsi="Arial"/>
                <w:i/>
                <w:iCs/>
              </w:rPr>
              <w:t>IFRS 7.11A</w:t>
            </w:r>
            <w:r>
              <w:rPr>
                <w:rFonts w:ascii="Arial" w:hAnsi="Arial"/>
                <w:i/>
                <w:iCs/>
              </w:rPr>
              <w:t>(</w:t>
            </w:r>
            <w:r w:rsidRPr="006607B3">
              <w:rPr>
                <w:rFonts w:ascii="Arial" w:hAnsi="Arial"/>
                <w:i/>
                <w:iCs/>
              </w:rPr>
              <w:t>f), 11B(d), 20B-20C</w:t>
            </w:r>
          </w:p>
        </w:tc>
        <w:tc>
          <w:tcPr>
            <w:tcW w:w="8902" w:type="dxa"/>
          </w:tcPr>
          <w:p w14:paraId="00EBEA2D" w14:textId="7F49A563" w:rsidR="001734FB" w:rsidRPr="00294ADD" w:rsidRDefault="0087157B" w:rsidP="0064668D">
            <w:pPr>
              <w:spacing w:line="240" w:lineRule="auto"/>
              <w:contextualSpacing w:val="0"/>
              <w:cnfStyle w:val="000000010000" w:firstRow="0" w:lastRow="0" w:firstColumn="0" w:lastColumn="0" w:oddVBand="0" w:evenVBand="0" w:oddHBand="0" w:evenHBand="1" w:firstRowFirstColumn="0" w:firstRowLastColumn="0" w:lastRowFirstColumn="0" w:lastRowLastColumn="0"/>
              <w:rPr>
                <w:rtl/>
              </w:rPr>
            </w:pPr>
            <w:r w:rsidRPr="00294ADD">
              <w:rPr>
                <w:rtl/>
              </w:rPr>
              <w:t xml:space="preserve">התיקונים </w:t>
            </w:r>
            <w:r>
              <w:rPr>
                <w:rFonts w:hint="cs"/>
                <w:rtl/>
              </w:rPr>
              <w:t xml:space="preserve">מוסיפים </w:t>
            </w:r>
            <w:r w:rsidR="00304A90">
              <w:rPr>
                <w:rFonts w:hint="cs"/>
                <w:rtl/>
              </w:rPr>
              <w:t xml:space="preserve">גם </w:t>
            </w:r>
            <w:r>
              <w:rPr>
                <w:rFonts w:hint="cs"/>
                <w:rtl/>
              </w:rPr>
              <w:t>דרישות גילוי</w:t>
            </w:r>
            <w:r w:rsidRPr="00294ADD">
              <w:rPr>
                <w:rtl/>
              </w:rPr>
              <w:t xml:space="preserve"> לגבי נכסים פיננסיים הנמדדים בעלות מופחתת או בשווי הוגן דרך רווח כולל אחר ולגבי התחייבויות פיננסיות הנמדדות בעלות מופחתת </w:t>
            </w:r>
            <w:r>
              <w:rPr>
                <w:rFonts w:hint="cs"/>
                <w:rtl/>
              </w:rPr>
              <w:t>ו</w:t>
            </w:r>
            <w:r w:rsidRPr="00294ADD">
              <w:rPr>
                <w:rtl/>
              </w:rPr>
              <w:t>לגבי השקעות במכשירים הוניים הנמדדים בשווי הוגן דרך רווח כולל אחר.</w:t>
            </w:r>
            <w:r w:rsidR="00304A90">
              <w:rPr>
                <w:rFonts w:hint="cs"/>
                <w:rtl/>
              </w:rPr>
              <w:t xml:space="preserve"> דרישות גילוי אלו נדרשות להינתן בדוחות כספיים שנתיים.</w:t>
            </w:r>
          </w:p>
        </w:tc>
      </w:tr>
      <w:tr w:rsidR="001734FB" w:rsidRPr="004C5FA3" w14:paraId="7266020D"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67C77746" w14:textId="77777777" w:rsidR="001734FB" w:rsidRPr="002048B0" w:rsidRDefault="001734FB" w:rsidP="00695EAD">
            <w:pPr>
              <w:pStyle w:val="BodyTextIndent"/>
              <w:bidi w:val="0"/>
              <w:spacing w:after="0" w:line="240" w:lineRule="auto"/>
              <w:ind w:left="-57" w:right="-57"/>
              <w:contextualSpacing w:val="0"/>
              <w:jc w:val="right"/>
              <w:rPr>
                <w:rFonts w:ascii="Arial" w:hAnsi="Arial"/>
                <w:i/>
                <w:iCs/>
              </w:rPr>
            </w:pPr>
          </w:p>
        </w:tc>
        <w:tc>
          <w:tcPr>
            <w:tcW w:w="8902" w:type="dxa"/>
          </w:tcPr>
          <w:p w14:paraId="6A379BEF" w14:textId="15822558" w:rsidR="001734FB" w:rsidRPr="00294ADD" w:rsidRDefault="00A55433" w:rsidP="0064668D">
            <w:pPr>
              <w:spacing w:line="240" w:lineRule="auto"/>
              <w:contextualSpacing w:val="0"/>
              <w:cnfStyle w:val="000000100000" w:firstRow="0" w:lastRow="0" w:firstColumn="0" w:lastColumn="0" w:oddVBand="0" w:evenVBand="0" w:oddHBand="1" w:evenHBand="0" w:firstRowFirstColumn="0" w:firstRowLastColumn="0" w:lastRowFirstColumn="0" w:lastRowLastColumn="0"/>
              <w:rPr>
                <w:rtl/>
              </w:rPr>
            </w:pPr>
            <w:r>
              <w:rPr>
                <w:rFonts w:hint="cs"/>
                <w:rtl/>
              </w:rPr>
              <w:t xml:space="preserve">החברה יישמה את התיקונים למפרע ללא הצגה מחדש של מספרי ההשוואה אלא כהתאמה ליתרת הפתיחה של העודפים </w:t>
            </w:r>
            <w:r w:rsidRPr="00D23606">
              <w:rPr>
                <w:rFonts w:hint="cs"/>
                <w:b/>
                <w:bCs/>
                <w:rtl/>
              </w:rPr>
              <w:t>[בנוסף:</w:t>
            </w:r>
            <w:r>
              <w:rPr>
                <w:rFonts w:hint="cs"/>
                <w:rtl/>
              </w:rPr>
              <w:t xml:space="preserve"> ושל [</w:t>
            </w:r>
            <w:r>
              <w:rPr>
                <w:rStyle w:val="SubtleReference"/>
                <w:rFonts w:hint="cs"/>
                <w:rtl/>
              </w:rPr>
              <w:t>יפורטו הרכיבים האחרים של הון שהושפעו מהיישום לראשונה</w:t>
            </w:r>
            <w:r>
              <w:rPr>
                <w:rFonts w:hint="cs"/>
                <w:rtl/>
              </w:rPr>
              <w:t>]</w:t>
            </w:r>
            <w:r w:rsidRPr="00D23606">
              <w:rPr>
                <w:rFonts w:hint="cs"/>
                <w:b/>
                <w:bCs/>
                <w:rtl/>
              </w:rPr>
              <w:t>]</w:t>
            </w:r>
            <w:r w:rsidRPr="00AB2001">
              <w:rPr>
                <w:rFonts w:hint="cs"/>
                <w:rtl/>
              </w:rPr>
              <w:t>.</w:t>
            </w:r>
            <w:r>
              <w:rPr>
                <w:rFonts w:hint="cs"/>
                <w:b/>
                <w:bCs/>
                <w:rtl/>
              </w:rPr>
              <w:t xml:space="preserve"> [לחלופין: </w:t>
            </w:r>
            <w:r>
              <w:rPr>
                <w:rFonts w:hint="cs"/>
                <w:rtl/>
              </w:rPr>
              <w:t>החברה יישמה את התיקונים למפרע כולל הצגה מחדש של מספרי ההשוואה</w:t>
            </w:r>
            <w:r w:rsidRPr="00E74535">
              <w:rPr>
                <w:rStyle w:val="FootnoteReference"/>
                <w:sz w:val="20"/>
                <w:szCs w:val="20"/>
                <w:rtl/>
              </w:rPr>
              <w:footnoteReference w:id="90"/>
            </w:r>
            <w:r w:rsidRPr="00AB2001">
              <w:rPr>
                <w:rFonts w:hint="cs"/>
                <w:rtl/>
              </w:rPr>
              <w:t>.</w:t>
            </w:r>
            <w:r w:rsidRPr="00EB453B">
              <w:rPr>
                <w:rFonts w:hint="cs"/>
                <w:b/>
                <w:bCs/>
                <w:rtl/>
              </w:rPr>
              <w:t>]</w:t>
            </w:r>
          </w:p>
        </w:tc>
      </w:tr>
      <w:tr w:rsidR="001734FB" w:rsidRPr="004C5FA3" w14:paraId="37FED564" w14:textId="77777777" w:rsidTr="002D01AE">
        <w:trPr>
          <w:cnfStyle w:val="000000010000" w:firstRow="0" w:lastRow="0" w:firstColumn="0" w:lastColumn="0" w:oddVBand="0" w:evenVBand="0" w:oddHBand="0" w:evenHBand="1"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6DBEC25F" w14:textId="77777777" w:rsidR="001734FB" w:rsidRPr="002048B0" w:rsidRDefault="001734FB" w:rsidP="00695EAD">
            <w:pPr>
              <w:pStyle w:val="BodyTextIndent"/>
              <w:bidi w:val="0"/>
              <w:spacing w:after="0" w:line="240" w:lineRule="auto"/>
              <w:ind w:left="-57" w:right="-57"/>
              <w:contextualSpacing w:val="0"/>
              <w:jc w:val="right"/>
              <w:rPr>
                <w:rFonts w:ascii="Arial" w:hAnsi="Arial"/>
                <w:i/>
                <w:iCs/>
              </w:rPr>
            </w:pPr>
          </w:p>
        </w:tc>
        <w:tc>
          <w:tcPr>
            <w:tcW w:w="8902" w:type="dxa"/>
          </w:tcPr>
          <w:p w14:paraId="4A339598" w14:textId="65C0ABB5" w:rsidR="001734FB" w:rsidRPr="00294ADD" w:rsidRDefault="00331433" w:rsidP="0064668D">
            <w:pPr>
              <w:spacing w:line="240" w:lineRule="auto"/>
              <w:contextualSpacing w:val="0"/>
              <w:cnfStyle w:val="000000010000" w:firstRow="0" w:lastRow="0" w:firstColumn="0" w:lastColumn="0" w:oddVBand="0" w:evenVBand="0" w:oddHBand="0" w:evenHBand="1" w:firstRowFirstColumn="0" w:firstRowLastColumn="0" w:lastRowFirstColumn="0" w:lastRowLastColumn="0"/>
              <w:rPr>
                <w:rtl/>
              </w:rPr>
            </w:pPr>
            <w:r w:rsidRPr="00BD00DB">
              <w:rPr>
                <w:rtl/>
              </w:rPr>
              <w:t>[</w:t>
            </w:r>
            <w:r w:rsidRPr="00BD00DB">
              <w:rPr>
                <w:rStyle w:val="SubtleReference"/>
                <w:rtl/>
              </w:rPr>
              <w:t>תפורטנה ההשפעות הספציפיות העיקריות בדוחות הכספיים של החברה בעקבות יישום התיקונים</w:t>
            </w:r>
            <w:r>
              <w:rPr>
                <w:rStyle w:val="SubtleReference"/>
                <w:rFonts w:hint="cs"/>
                <w:rtl/>
              </w:rPr>
              <w:t>,</w:t>
            </w:r>
            <w:r w:rsidRPr="00BD00DB">
              <w:rPr>
                <w:rStyle w:val="SubtleReference"/>
                <w:rtl/>
              </w:rPr>
              <w:t xml:space="preserve"> </w:t>
            </w:r>
            <w:r>
              <w:rPr>
                <w:rStyle w:val="SubtleReference"/>
                <w:rFonts w:hint="cs"/>
                <w:rtl/>
              </w:rPr>
              <w:t>לרבות דרישות הגילוי ב-</w:t>
            </w:r>
            <w:r>
              <w:rPr>
                <w:rStyle w:val="SubtleReference"/>
                <w:lang w:val="en-US"/>
              </w:rPr>
              <w:t>IFRS 9.7.2.49</w:t>
            </w:r>
            <w:r>
              <w:rPr>
                <w:rFonts w:hint="cs"/>
                <w:rtl/>
              </w:rPr>
              <w:t>.</w:t>
            </w:r>
            <w:r w:rsidRPr="00BD00DB">
              <w:rPr>
                <w:rtl/>
              </w:rPr>
              <w:t>]</w:t>
            </w:r>
          </w:p>
        </w:tc>
      </w:tr>
      <w:tr w:rsidR="00331433" w:rsidRPr="004C5FA3" w14:paraId="364C317F"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58F5C9CD" w14:textId="77777777" w:rsidR="00331433" w:rsidRPr="002048B0" w:rsidRDefault="00331433" w:rsidP="00695EAD">
            <w:pPr>
              <w:pStyle w:val="BodyTextIndent"/>
              <w:bidi w:val="0"/>
              <w:spacing w:after="0" w:line="240" w:lineRule="auto"/>
              <w:ind w:left="-57" w:right="-57"/>
              <w:contextualSpacing w:val="0"/>
              <w:jc w:val="right"/>
              <w:rPr>
                <w:rFonts w:ascii="Arial" w:hAnsi="Arial"/>
                <w:i/>
                <w:iCs/>
              </w:rPr>
            </w:pPr>
          </w:p>
        </w:tc>
        <w:tc>
          <w:tcPr>
            <w:tcW w:w="8902" w:type="dxa"/>
          </w:tcPr>
          <w:p w14:paraId="684B92D0" w14:textId="7B0592B6" w:rsidR="00331433" w:rsidRPr="00294ADD" w:rsidRDefault="00896C4F" w:rsidP="0064668D">
            <w:pPr>
              <w:spacing w:line="240" w:lineRule="auto"/>
              <w:contextualSpacing w:val="0"/>
              <w:cnfStyle w:val="000000100000" w:firstRow="0" w:lastRow="0" w:firstColumn="0" w:lastColumn="0" w:oddVBand="0" w:evenVBand="0" w:oddHBand="1" w:evenHBand="0" w:firstRowFirstColumn="0" w:firstRowLastColumn="0" w:lastRowFirstColumn="0" w:lastRowLastColumn="0"/>
              <w:rPr>
                <w:rtl/>
              </w:rPr>
            </w:pPr>
            <w:r w:rsidRPr="00D23606">
              <w:rPr>
                <w:rtl/>
              </w:rPr>
              <w:t>להשפעה הכמותית של היישום לראשונה של התיקונים</w:t>
            </w:r>
            <w:r>
              <w:rPr>
                <w:rFonts w:hint="cs"/>
                <w:rtl/>
              </w:rPr>
              <w:t xml:space="preserve">, </w:t>
            </w:r>
            <w:r w:rsidRPr="00D23606">
              <w:rPr>
                <w:rtl/>
              </w:rPr>
              <w:t>רא</w:t>
            </w:r>
            <w:r w:rsidR="00A125DA">
              <w:rPr>
                <w:rFonts w:hint="cs"/>
                <w:rtl/>
              </w:rPr>
              <w:t>ו</w:t>
            </w:r>
            <w:r w:rsidRPr="00D23606">
              <w:rPr>
                <w:rtl/>
              </w:rPr>
              <w:t xml:space="preserve"> ביאור </w:t>
            </w:r>
            <w:r w:rsidR="0093597F" w:rsidRPr="004C5FA3">
              <w:rPr>
                <w:rFonts w:ascii="Arial" w:hAnsi="Arial"/>
                <w:rtl/>
              </w:rPr>
              <w:fldChar w:fldCharType="begin" w:fldLock="1"/>
            </w:r>
            <w:r w:rsidR="0093597F" w:rsidRPr="004C5FA3">
              <w:rPr>
                <w:rFonts w:ascii="Arial" w:hAnsi="Arial"/>
                <w:rtl/>
              </w:rPr>
              <w:instrText xml:space="preserve"> </w:instrText>
            </w:r>
            <w:r w:rsidR="0093597F" w:rsidRPr="004C5FA3">
              <w:rPr>
                <w:rFonts w:ascii="Arial" w:hAnsi="Arial"/>
              </w:rPr>
              <w:instrText>REF</w:instrText>
            </w:r>
            <w:r w:rsidR="0093597F" w:rsidRPr="004C5FA3">
              <w:rPr>
                <w:rFonts w:ascii="Arial" w:hAnsi="Arial"/>
                <w:rtl/>
              </w:rPr>
              <w:instrText xml:space="preserve"> _</w:instrText>
            </w:r>
            <w:r w:rsidR="0093597F" w:rsidRPr="004C5FA3">
              <w:rPr>
                <w:rFonts w:ascii="Arial" w:hAnsi="Arial"/>
              </w:rPr>
              <w:instrText>Ref36981879 \w \h</w:instrText>
            </w:r>
            <w:r w:rsidR="0093597F" w:rsidRPr="004C5FA3">
              <w:rPr>
                <w:rFonts w:ascii="Arial" w:hAnsi="Arial"/>
                <w:rtl/>
              </w:rPr>
              <w:instrText xml:space="preserve">  \* </w:instrText>
            </w:r>
            <w:r w:rsidR="0093597F" w:rsidRPr="004C5FA3">
              <w:rPr>
                <w:rFonts w:ascii="Arial" w:hAnsi="Arial"/>
              </w:rPr>
              <w:instrText>MERGEFORMAT</w:instrText>
            </w:r>
            <w:r w:rsidR="0093597F" w:rsidRPr="004C5FA3">
              <w:rPr>
                <w:rFonts w:ascii="Arial" w:hAnsi="Arial"/>
                <w:rtl/>
              </w:rPr>
              <w:instrText xml:space="preserve"> </w:instrText>
            </w:r>
            <w:r w:rsidR="0093597F" w:rsidRPr="004C5FA3">
              <w:rPr>
                <w:rFonts w:ascii="Arial" w:hAnsi="Arial"/>
                <w:rtl/>
              </w:rPr>
            </w:r>
            <w:r w:rsidR="0093597F" w:rsidRPr="004C5FA3">
              <w:rPr>
                <w:rFonts w:ascii="Arial" w:hAnsi="Arial"/>
                <w:rtl/>
              </w:rPr>
              <w:fldChar w:fldCharType="separate"/>
            </w:r>
            <w:r w:rsidR="00D3002D">
              <w:rPr>
                <w:rFonts w:ascii="Arial" w:hAnsi="Arial"/>
                <w:cs/>
              </w:rPr>
              <w:t>‎</w:t>
            </w:r>
            <w:r w:rsidR="00D3002D">
              <w:rPr>
                <w:rFonts w:ascii="Arial" w:hAnsi="Arial"/>
              </w:rPr>
              <w:t>2.3.6</w:t>
            </w:r>
            <w:r w:rsidR="0093597F" w:rsidRPr="004C5FA3">
              <w:rPr>
                <w:rFonts w:ascii="Arial" w:hAnsi="Arial"/>
                <w:rtl/>
              </w:rPr>
              <w:fldChar w:fldCharType="end"/>
            </w:r>
            <w:r w:rsidR="0093597F" w:rsidRPr="004C5FA3">
              <w:rPr>
                <w:rFonts w:ascii="Arial" w:hAnsi="Arial"/>
                <w:rtl/>
              </w:rPr>
              <w:t xml:space="preserve"> </w:t>
            </w:r>
            <w:r w:rsidRPr="00D23606">
              <w:rPr>
                <w:rtl/>
              </w:rPr>
              <w:t>להלן.</w:t>
            </w:r>
          </w:p>
        </w:tc>
      </w:tr>
    </w:tbl>
    <w:p w14:paraId="1E61E716" w14:textId="77A7CB30" w:rsidR="00F64EB6" w:rsidRPr="004C5FA3" w:rsidRDefault="00F64EB6" w:rsidP="00AD3EC3">
      <w:pPr>
        <w:pStyle w:val="Heading4"/>
        <w:rPr>
          <w:rtl/>
        </w:rPr>
      </w:pPr>
      <w:bookmarkStart w:id="376" w:name="_Ref35775115"/>
      <w:r w:rsidRPr="004C5FA3">
        <w:rPr>
          <w:rtl/>
        </w:rPr>
        <w:t>שינויים חשבונאיים</w:t>
      </w:r>
      <w:bookmarkEnd w:id="369"/>
      <w:bookmarkEnd w:id="370"/>
      <w:bookmarkEnd w:id="371"/>
      <w:bookmarkEnd w:id="372"/>
      <w:bookmarkEnd w:id="373"/>
      <w:bookmarkEnd w:id="374"/>
      <w:bookmarkEnd w:id="375"/>
      <w:bookmarkEnd w:id="376"/>
    </w:p>
    <w:p w14:paraId="2CEAF569" w14:textId="7FFA6662" w:rsidR="00F64EB6" w:rsidRPr="004C5FA3" w:rsidRDefault="00F64EB6" w:rsidP="008D74DC">
      <w:pPr>
        <w:pStyle w:val="Heading5"/>
      </w:pPr>
      <w:bookmarkStart w:id="377" w:name="_Ref718483"/>
      <w:r w:rsidRPr="004C5FA3">
        <w:rPr>
          <w:rtl/>
        </w:rPr>
        <w:t xml:space="preserve">שינוי יזום </w:t>
      </w:r>
      <w:r w:rsidRPr="008D74DC">
        <w:rPr>
          <w:rtl/>
        </w:rPr>
        <w:t>במדיניות</w:t>
      </w:r>
      <w:r w:rsidRPr="004C5FA3">
        <w:rPr>
          <w:rtl/>
        </w:rPr>
        <w:t xml:space="preserve"> חשבונאית</w:t>
      </w:r>
      <w:bookmarkStart w:id="378" w:name="_Ref188432599"/>
      <w:r w:rsidR="008C35AB" w:rsidRPr="00F50E17">
        <w:rPr>
          <w:rStyle w:val="FootnoteReference"/>
          <w:smallCaps/>
          <w:spacing w:val="5"/>
          <w:sz w:val="20"/>
          <w:szCs w:val="20"/>
          <w:u w:val="none"/>
          <w:shd w:val="clear" w:color="auto" w:fill="FFFFFF" w:themeFill="background1"/>
          <w:rtl/>
          <w:lang w:val="en-GB"/>
        </w:rPr>
        <w:footnoteReference w:id="91"/>
      </w:r>
      <w:bookmarkEnd w:id="377"/>
      <w:bookmarkEnd w:id="378"/>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F64EB6" w:rsidRPr="004C5FA3" w14:paraId="632ED68A" w14:textId="77777777" w:rsidTr="008D74DC">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3511A121" w14:textId="4E333E15" w:rsidR="00F64EB6" w:rsidRPr="00F92C0D" w:rsidRDefault="00F64EB6" w:rsidP="00695EAD">
            <w:pPr>
              <w:bidi w:val="0"/>
              <w:spacing w:after="0"/>
              <w:ind w:left="-57" w:right="-57"/>
              <w:jc w:val="right"/>
              <w:rPr>
                <w:rFonts w:ascii="Arial" w:hAnsi="Arial"/>
              </w:rPr>
            </w:pPr>
            <w:r w:rsidRPr="00F92C0D">
              <w:rPr>
                <w:rFonts w:ascii="Arial" w:hAnsi="Arial"/>
              </w:rPr>
              <w:t>IAS 34.43</w:t>
            </w:r>
            <w:r w:rsidR="00695EAD" w:rsidRPr="00A1717C">
              <w:rPr>
                <w:rFonts w:ascii="Arial" w:hAnsi="Arial"/>
                <w:i/>
                <w:iCs/>
              </w:rPr>
              <w:t>–</w:t>
            </w:r>
            <w:r w:rsidRPr="00F92C0D">
              <w:rPr>
                <w:rFonts w:ascii="Arial" w:hAnsi="Arial"/>
              </w:rPr>
              <w:t>45</w:t>
            </w:r>
            <w:r w:rsidR="00B5592B">
              <w:rPr>
                <w:rFonts w:ascii="Arial" w:hAnsi="Arial"/>
                <w:rtl/>
              </w:rPr>
              <w:br/>
            </w:r>
            <w:r w:rsidRPr="00F92C0D">
              <w:rPr>
                <w:rFonts w:ascii="Arial" w:hAnsi="Arial"/>
                <w:rtl/>
              </w:rPr>
              <w:t>תקנה 42(א)(1)</w:t>
            </w:r>
          </w:p>
        </w:tc>
        <w:tc>
          <w:tcPr>
            <w:tcW w:w="8902" w:type="dxa"/>
          </w:tcPr>
          <w:p w14:paraId="005F4D8D" w14:textId="632E3D81" w:rsidR="00F64EB6" w:rsidRPr="004C5FA3" w:rsidRDefault="00F64EB6" w:rsidP="008D74DC">
            <w:pPr>
              <w:widowControl w:val="0"/>
              <w:spacing w:after="80"/>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החברה שינתה את מדיניותה החשבונאית לגבי __________ [</w:t>
            </w:r>
            <w:r w:rsidRPr="004C5FA3">
              <w:rPr>
                <w:rStyle w:val="SubtleReference"/>
                <w:rtl/>
              </w:rPr>
              <w:t xml:space="preserve">תיאור מהות השינוי במדיניות החשבונאית והסיבות </w:t>
            </w:r>
            <w:r w:rsidR="008D74DC">
              <w:rPr>
                <w:rStyle w:val="SubtleReference"/>
                <w:rFonts w:hint="cs"/>
                <w:rtl/>
              </w:rPr>
              <w:t>לכך ש</w:t>
            </w:r>
            <w:r w:rsidRPr="004C5FA3">
              <w:rPr>
                <w:rStyle w:val="SubtleReference"/>
                <w:rtl/>
              </w:rPr>
              <w:t>יישום המדיניות החשבונאית החדשה מספק מידע מהימן ורלוונטי</w:t>
            </w:r>
            <w:r w:rsidR="008D74DC">
              <w:rPr>
                <w:rStyle w:val="SubtleReference"/>
                <w:rFonts w:hint="cs"/>
                <w:rtl/>
              </w:rPr>
              <w:t xml:space="preserve"> </w:t>
            </w:r>
            <w:r w:rsidR="008D74DC" w:rsidRPr="00F50E17">
              <w:rPr>
                <w:rStyle w:val="SubtleReference"/>
                <w:rFonts w:hint="cs"/>
                <w:rtl/>
              </w:rPr>
              <w:t>יותר</w:t>
            </w:r>
            <w:r w:rsidR="00A71347" w:rsidRPr="00F50E17">
              <w:rPr>
                <w:rStyle w:val="FootnoteReference"/>
                <w:sz w:val="20"/>
                <w:szCs w:val="20"/>
                <w:rtl/>
              </w:rPr>
              <w:footnoteReference w:id="92"/>
            </w:r>
            <w:r w:rsidRPr="00F50E17">
              <w:rPr>
                <w:rFonts w:ascii="Arial" w:hAnsi="Arial"/>
                <w:rtl/>
              </w:rPr>
              <w:t>]. החברה</w:t>
            </w:r>
            <w:r w:rsidRPr="004C5FA3">
              <w:rPr>
                <w:rFonts w:ascii="Arial" w:hAnsi="Arial"/>
                <w:rtl/>
              </w:rPr>
              <w:t xml:space="preserve"> יישמה למפרע את המדיניות החשבונאית החדשה.</w:t>
            </w:r>
          </w:p>
        </w:tc>
      </w:tr>
      <w:tr w:rsidR="00F64EB6" w:rsidRPr="004C5FA3" w14:paraId="4CA8F731" w14:textId="77777777" w:rsidTr="008D74DC">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16E94E71" w14:textId="77777777" w:rsidR="00F64EB6" w:rsidRPr="00F92C0D" w:rsidRDefault="00F64EB6" w:rsidP="00695EAD">
            <w:pPr>
              <w:bidi w:val="0"/>
              <w:spacing w:after="0"/>
              <w:ind w:left="-57" w:right="-57"/>
              <w:jc w:val="right"/>
              <w:rPr>
                <w:rFonts w:ascii="Arial" w:hAnsi="Arial"/>
              </w:rPr>
            </w:pPr>
          </w:p>
        </w:tc>
        <w:tc>
          <w:tcPr>
            <w:tcW w:w="8902" w:type="dxa"/>
          </w:tcPr>
          <w:p w14:paraId="0F7312E8" w14:textId="15D7E513" w:rsidR="00F64EB6" w:rsidRPr="004C5FA3" w:rsidRDefault="00F64EB6" w:rsidP="008D74DC">
            <w:pPr>
              <w:widowControl w:val="0"/>
              <w:spacing w:after="80"/>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להשפעת היישום למפרע על הדוחות הכספיים – </w:t>
            </w:r>
            <w:r w:rsidR="00215FAA">
              <w:rPr>
                <w:rFonts w:ascii="Arial" w:hAnsi="Arial"/>
                <w:rtl/>
              </w:rPr>
              <w:t>ראו</w:t>
            </w:r>
            <w:r w:rsidRPr="004C5FA3">
              <w:rPr>
                <w:rFonts w:ascii="Arial" w:hAnsi="Arial"/>
                <w:rtl/>
              </w:rPr>
              <w:t xml:space="preserve"> ביאור</w:t>
            </w:r>
            <w:r w:rsidR="00A52AC2" w:rsidRPr="004C5FA3">
              <w:rPr>
                <w:rFonts w:ascii="Arial" w:hAnsi="Arial"/>
                <w:rtl/>
              </w:rPr>
              <w:t xml:space="preserve"> </w:t>
            </w:r>
            <w:r w:rsidR="00A52AC2" w:rsidRPr="004C5FA3">
              <w:rPr>
                <w:rFonts w:ascii="Arial" w:hAnsi="Arial"/>
                <w:rtl/>
              </w:rPr>
              <w:fldChar w:fldCharType="begin" w:fldLock="1"/>
            </w:r>
            <w:r w:rsidR="00A52AC2" w:rsidRPr="004C5FA3">
              <w:rPr>
                <w:rFonts w:ascii="Arial" w:hAnsi="Arial"/>
                <w:rtl/>
              </w:rPr>
              <w:instrText xml:space="preserve"> </w:instrText>
            </w:r>
            <w:r w:rsidR="00A52AC2" w:rsidRPr="004C5FA3">
              <w:rPr>
                <w:rFonts w:ascii="Arial" w:hAnsi="Arial"/>
              </w:rPr>
              <w:instrText>REF</w:instrText>
            </w:r>
            <w:r w:rsidR="00A52AC2" w:rsidRPr="004C5FA3">
              <w:rPr>
                <w:rFonts w:ascii="Arial" w:hAnsi="Arial"/>
                <w:rtl/>
              </w:rPr>
              <w:instrText xml:space="preserve"> _</w:instrText>
            </w:r>
            <w:r w:rsidR="00A52AC2" w:rsidRPr="004C5FA3">
              <w:rPr>
                <w:rFonts w:ascii="Arial" w:hAnsi="Arial"/>
              </w:rPr>
              <w:instrText>Ref36981879 \w \h</w:instrText>
            </w:r>
            <w:r w:rsidR="00A52AC2" w:rsidRPr="004C5FA3">
              <w:rPr>
                <w:rFonts w:ascii="Arial" w:hAnsi="Arial"/>
                <w:rtl/>
              </w:rPr>
              <w:instrText xml:space="preserve"> </w:instrText>
            </w:r>
            <w:r w:rsidR="00132F4F" w:rsidRPr="004C5FA3">
              <w:rPr>
                <w:rFonts w:ascii="Arial" w:hAnsi="Arial"/>
                <w:rtl/>
              </w:rPr>
              <w:instrText xml:space="preserve"> \* </w:instrText>
            </w:r>
            <w:r w:rsidR="00132F4F" w:rsidRPr="004C5FA3">
              <w:rPr>
                <w:rFonts w:ascii="Arial" w:hAnsi="Arial"/>
              </w:rPr>
              <w:instrText>MERGEFORMAT</w:instrText>
            </w:r>
            <w:r w:rsidR="00132F4F" w:rsidRPr="004C5FA3">
              <w:rPr>
                <w:rFonts w:ascii="Arial" w:hAnsi="Arial"/>
                <w:rtl/>
              </w:rPr>
              <w:instrText xml:space="preserve"> </w:instrText>
            </w:r>
            <w:r w:rsidR="00A52AC2" w:rsidRPr="004C5FA3">
              <w:rPr>
                <w:rFonts w:ascii="Arial" w:hAnsi="Arial"/>
                <w:rtl/>
              </w:rPr>
            </w:r>
            <w:r w:rsidR="00A52AC2" w:rsidRPr="004C5FA3">
              <w:rPr>
                <w:rFonts w:ascii="Arial" w:hAnsi="Arial"/>
                <w:rtl/>
              </w:rPr>
              <w:fldChar w:fldCharType="separate"/>
            </w:r>
            <w:r w:rsidR="00D3002D">
              <w:rPr>
                <w:rFonts w:ascii="Arial" w:hAnsi="Arial"/>
                <w:cs/>
              </w:rPr>
              <w:t>‎</w:t>
            </w:r>
            <w:r w:rsidR="00D3002D">
              <w:rPr>
                <w:rFonts w:ascii="Arial" w:hAnsi="Arial"/>
              </w:rPr>
              <w:t>2.3.6</w:t>
            </w:r>
            <w:r w:rsidR="00A52AC2" w:rsidRPr="004C5FA3">
              <w:rPr>
                <w:rFonts w:ascii="Arial" w:hAnsi="Arial"/>
                <w:rtl/>
              </w:rPr>
              <w:fldChar w:fldCharType="end"/>
            </w:r>
            <w:r w:rsidRPr="004C5FA3">
              <w:rPr>
                <w:rFonts w:ascii="Arial" w:hAnsi="Arial"/>
                <w:rtl/>
              </w:rPr>
              <w:t xml:space="preserve"> להלן.</w:t>
            </w:r>
            <w:r w:rsidRPr="004C5FA3">
              <w:rPr>
                <w:rStyle w:val="FootnoteReference"/>
                <w:sz w:val="20"/>
                <w:szCs w:val="20"/>
                <w:rtl/>
              </w:rPr>
              <w:footnoteReference w:id="93"/>
            </w:r>
          </w:p>
        </w:tc>
      </w:tr>
    </w:tbl>
    <w:p w14:paraId="4C29C04C" w14:textId="2EB33E25" w:rsidR="00C50791" w:rsidRDefault="00C50791" w:rsidP="001C0050">
      <w:pPr>
        <w:spacing w:after="0" w:line="240" w:lineRule="auto"/>
        <w:ind w:left="1418"/>
        <w:rPr>
          <w:rtl/>
        </w:rPr>
      </w:pPr>
    </w:p>
    <w:p w14:paraId="2D63EA02" w14:textId="77777777" w:rsidR="00C50791" w:rsidRDefault="00C50791">
      <w:pPr>
        <w:spacing w:after="160" w:line="259" w:lineRule="auto"/>
        <w:rPr>
          <w:rtl/>
        </w:rPr>
      </w:pPr>
      <w:r>
        <w:rPr>
          <w:rtl/>
        </w:rPr>
        <w:br w:type="page"/>
      </w:r>
    </w:p>
    <w:p w14:paraId="0875EA89" w14:textId="77777777" w:rsidR="001C0050" w:rsidRDefault="001C0050" w:rsidP="001C0050">
      <w:pPr>
        <w:spacing w:after="0" w:line="240" w:lineRule="auto"/>
        <w:ind w:left="1418"/>
        <w:rPr>
          <w:rtl/>
        </w:rPr>
      </w:pPr>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C50791" w:rsidRPr="004C5FA3" w14:paraId="3912EF3C" w14:textId="77777777" w:rsidTr="002D01AE">
        <w:trPr>
          <w:cnfStyle w:val="100000000000" w:firstRow="1" w:lastRow="0" w:firstColumn="0" w:lastColumn="0" w:oddVBand="0" w:evenVBand="0" w:oddHBand="0" w:evenHBand="0" w:firstRowFirstColumn="0" w:firstRowLastColumn="0" w:lastRowFirstColumn="0" w:lastRowLastColumn="0"/>
          <w:jc w:val="right"/>
        </w:trPr>
        <w:tc>
          <w:tcPr>
            <w:cnfStyle w:val="001000000100" w:firstRow="0" w:lastRow="0" w:firstColumn="1" w:lastColumn="0" w:oddVBand="0" w:evenVBand="0" w:oddHBand="0" w:evenHBand="0" w:firstRowFirstColumn="1" w:firstRowLastColumn="0" w:lastRowFirstColumn="0" w:lastRowLastColumn="0"/>
            <w:tcW w:w="1304" w:type="dxa"/>
          </w:tcPr>
          <w:p w14:paraId="791ED747" w14:textId="77777777" w:rsidR="00C50791" w:rsidRPr="00A1717C" w:rsidRDefault="00C50791" w:rsidP="00FA5D2A">
            <w:pPr>
              <w:pStyle w:val="BodyTextIndent"/>
              <w:bidi w:val="0"/>
              <w:spacing w:after="0" w:line="240" w:lineRule="auto"/>
              <w:ind w:left="-57" w:right="-57"/>
              <w:jc w:val="right"/>
              <w:rPr>
                <w:rFonts w:ascii="Arial" w:hAnsi="Arial"/>
                <w:i/>
                <w:iCs/>
              </w:rPr>
            </w:pPr>
          </w:p>
        </w:tc>
        <w:tc>
          <w:tcPr>
            <w:tcW w:w="8902" w:type="dxa"/>
          </w:tcPr>
          <w:p w14:paraId="2F35ABF7" w14:textId="77777777" w:rsidR="00C50791" w:rsidRPr="003F1AC0" w:rsidRDefault="00C50791" w:rsidP="002D01AE">
            <w:pPr>
              <w:spacing w:line="240" w:lineRule="auto"/>
              <w:ind w:left="284" w:hanging="284"/>
              <w:contextualSpacing w:val="0"/>
              <w:cnfStyle w:val="100000000000" w:firstRow="1" w:lastRow="0" w:firstColumn="0" w:lastColumn="0" w:oddVBand="0" w:evenVBand="0" w:oddHBand="0" w:evenHBand="0" w:firstRowFirstColumn="0" w:firstRowLastColumn="0" w:lastRowFirstColumn="0" w:lastRowLastColumn="0"/>
              <w:rPr>
                <w:b/>
                <w:bCs/>
                <w:rtl/>
              </w:rPr>
            </w:pPr>
            <w:r w:rsidRPr="003F1AC0">
              <w:rPr>
                <w:b/>
                <w:bCs/>
                <w:rtl/>
              </w:rPr>
              <w:t>2</w:t>
            </w:r>
            <w:r w:rsidRPr="003F1AC0">
              <w:rPr>
                <w:b/>
                <w:bCs/>
                <w:rtl/>
              </w:rPr>
              <w:tab/>
              <w:t>עיקרי המדיניות החשבונאית</w:t>
            </w:r>
            <w:r w:rsidRPr="003F1AC0">
              <w:rPr>
                <w:rFonts w:hint="cs"/>
                <w:rtl/>
              </w:rPr>
              <w:t xml:space="preserve"> (המשך)</w:t>
            </w:r>
          </w:p>
        </w:tc>
      </w:tr>
      <w:tr w:rsidR="00C50791" w:rsidRPr="004C5FA3" w14:paraId="0224765D" w14:textId="77777777" w:rsidTr="002D01AE">
        <w:trPr>
          <w:cnfStyle w:val="000000100000" w:firstRow="0" w:lastRow="0" w:firstColumn="0" w:lastColumn="0" w:oddVBand="0" w:evenVBand="0" w:oddHBand="1" w:evenHBand="0" w:firstRowFirstColumn="0" w:firstRowLastColumn="0" w:lastRowFirstColumn="0" w:lastRowLastColumn="0"/>
          <w:jc w:val="right"/>
        </w:trPr>
        <w:tc>
          <w:tcPr>
            <w:cnfStyle w:val="001000000000" w:firstRow="0" w:lastRow="0" w:firstColumn="1" w:lastColumn="0" w:oddVBand="0" w:evenVBand="0" w:oddHBand="0" w:evenHBand="0" w:firstRowFirstColumn="0" w:firstRowLastColumn="0" w:lastRowFirstColumn="0" w:lastRowLastColumn="0"/>
            <w:tcW w:w="1304" w:type="dxa"/>
          </w:tcPr>
          <w:p w14:paraId="267095BC" w14:textId="77777777" w:rsidR="00C50791" w:rsidRPr="00A1717C" w:rsidRDefault="00C50791" w:rsidP="00FA5D2A">
            <w:pPr>
              <w:pStyle w:val="BodyTextIndent"/>
              <w:bidi w:val="0"/>
              <w:spacing w:after="0" w:line="240" w:lineRule="auto"/>
              <w:ind w:left="-57" w:right="-57"/>
              <w:contextualSpacing w:val="0"/>
              <w:jc w:val="right"/>
              <w:rPr>
                <w:rFonts w:ascii="Arial" w:hAnsi="Arial"/>
                <w:i/>
                <w:iCs/>
              </w:rPr>
            </w:pPr>
          </w:p>
        </w:tc>
        <w:tc>
          <w:tcPr>
            <w:tcW w:w="8902" w:type="dxa"/>
          </w:tcPr>
          <w:p w14:paraId="482D04F8" w14:textId="74DAFD8A" w:rsidR="00C50791" w:rsidRPr="003F1AC0" w:rsidRDefault="00C50791" w:rsidP="002D01AE">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b/>
                <w:bCs/>
                <w:rtl/>
              </w:rPr>
            </w:pPr>
            <w:r w:rsidRPr="003F1AC0">
              <w:rPr>
                <w:b/>
                <w:bCs/>
                <w:rtl/>
              </w:rPr>
              <w:t>2.</w:t>
            </w:r>
            <w:r w:rsidR="005D15B0">
              <w:rPr>
                <w:rFonts w:hint="cs"/>
                <w:b/>
                <w:bCs/>
                <w:rtl/>
              </w:rPr>
              <w:t>3</w:t>
            </w:r>
            <w:r w:rsidRPr="003F1AC0">
              <w:rPr>
                <w:b/>
                <w:bCs/>
                <w:rtl/>
              </w:rPr>
              <w:tab/>
            </w:r>
            <w:r w:rsidR="005D15B0" w:rsidRPr="005D15B0">
              <w:rPr>
                <w:b/>
                <w:bCs/>
                <w:rtl/>
              </w:rPr>
              <w:t xml:space="preserve">שינויים חשבונאיים </w:t>
            </w:r>
            <w:r w:rsidRPr="003F1AC0">
              <w:rPr>
                <w:rFonts w:hint="cs"/>
                <w:rtl/>
              </w:rPr>
              <w:t>(המשך)</w:t>
            </w:r>
          </w:p>
        </w:tc>
      </w:tr>
    </w:tbl>
    <w:p w14:paraId="091FF363" w14:textId="3E43DAB2" w:rsidR="00F64EB6" w:rsidRPr="00555171" w:rsidRDefault="000012CE" w:rsidP="008D74DC">
      <w:pPr>
        <w:pStyle w:val="Heading5"/>
      </w:pPr>
      <w:r w:rsidRPr="00555171">
        <w:rPr>
          <w:rFonts w:hint="cs"/>
          <w:rtl/>
        </w:rPr>
        <w:t xml:space="preserve">הצגה מחדש בגין </w:t>
      </w:r>
      <w:r w:rsidR="00F64EB6" w:rsidRPr="00555171">
        <w:rPr>
          <w:rtl/>
        </w:rPr>
        <w:t>התאמה לא מהותית של מספרי השוואה</w:t>
      </w:r>
      <w:r w:rsidR="00F64EB6" w:rsidRPr="008D74DC">
        <w:rPr>
          <w:rStyle w:val="FootnoteReference"/>
          <w:sz w:val="20"/>
          <w:szCs w:val="20"/>
          <w:u w:val="none"/>
          <w:rtl/>
        </w:rPr>
        <w:footnoteReference w:id="94"/>
      </w:r>
    </w:p>
    <w:tbl>
      <w:tblPr>
        <w:tblStyle w:val="PlainTable2"/>
        <w:bidiVisual/>
        <w:tblW w:w="10206" w:type="dxa"/>
        <w:tblLayout w:type="fixed"/>
        <w:tblCellMar>
          <w:left w:w="113" w:type="dxa"/>
          <w:right w:w="113" w:type="dxa"/>
        </w:tblCellMar>
        <w:tblLook w:val="0680" w:firstRow="0" w:lastRow="0" w:firstColumn="1" w:lastColumn="0" w:noHBand="1" w:noVBand="1"/>
      </w:tblPr>
      <w:tblGrid>
        <w:gridCol w:w="1304"/>
        <w:gridCol w:w="8902"/>
      </w:tblGrid>
      <w:tr w:rsidR="00F64EB6" w:rsidRPr="004C5FA3" w14:paraId="58AD2D0D" w14:textId="77777777" w:rsidTr="00C50791">
        <w:tc>
          <w:tcPr>
            <w:cnfStyle w:val="001000000000" w:firstRow="0" w:lastRow="0" w:firstColumn="1" w:lastColumn="0" w:oddVBand="0" w:evenVBand="0" w:oddHBand="0" w:evenHBand="0" w:firstRowFirstColumn="0" w:firstRowLastColumn="0" w:lastRowFirstColumn="0" w:lastRowLastColumn="0"/>
            <w:tcW w:w="1304" w:type="dxa"/>
          </w:tcPr>
          <w:p w14:paraId="29C8D59D" w14:textId="338B0682" w:rsidR="00F64EB6" w:rsidRPr="00F92C0D" w:rsidRDefault="00AB3ECE" w:rsidP="00FA5D2A">
            <w:pPr>
              <w:bidi w:val="0"/>
              <w:spacing w:after="0" w:line="240" w:lineRule="auto"/>
              <w:ind w:left="-57" w:right="-57"/>
              <w:contextualSpacing w:val="0"/>
              <w:jc w:val="right"/>
              <w:rPr>
                <w:rFonts w:ascii="Arial" w:hAnsi="Arial"/>
              </w:rPr>
            </w:pPr>
            <w:r>
              <w:rPr>
                <w:rFonts w:ascii="Arial" w:hAnsi="Arial" w:hint="cs"/>
                <w:rtl/>
              </w:rPr>
              <w:t>עמדה 99-4</w:t>
            </w:r>
          </w:p>
        </w:tc>
        <w:tc>
          <w:tcPr>
            <w:tcW w:w="8902" w:type="dxa"/>
          </w:tcPr>
          <w:p w14:paraId="18B7A7CD" w14:textId="41CA719C" w:rsidR="00F64EB6" w:rsidRPr="004C5FA3" w:rsidRDefault="00F64EB6"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החברה </w:t>
            </w:r>
            <w:r w:rsidR="00286791">
              <w:rPr>
                <w:rFonts w:ascii="Arial" w:hAnsi="Arial" w:hint="cs"/>
                <w:rtl/>
              </w:rPr>
              <w:t>הציגה מחדש</w:t>
            </w:r>
            <w:r w:rsidR="00286791" w:rsidRPr="004C5FA3">
              <w:rPr>
                <w:rFonts w:ascii="Arial" w:hAnsi="Arial"/>
                <w:rtl/>
              </w:rPr>
              <w:t xml:space="preserve"> </w:t>
            </w:r>
            <w:r w:rsidRPr="004C5FA3">
              <w:rPr>
                <w:rFonts w:ascii="Arial" w:hAnsi="Arial"/>
                <w:rtl/>
              </w:rPr>
              <w:t>את מספרי ההשוואה לתקופות של שישה חודשים ושלושה חודשים שהסתיימו ביום</w:t>
            </w:r>
            <w:r w:rsidR="00F51EC4" w:rsidRPr="004C5FA3">
              <w:rPr>
                <w:rFonts w:ascii="Arial" w:hAnsi="Arial"/>
                <w:rtl/>
              </w:rPr>
              <w:t xml:space="preserve"> </w:t>
            </w:r>
            <w:r w:rsidRPr="004C5FA3">
              <w:rPr>
                <w:rFonts w:ascii="Arial" w:hAnsi="Arial"/>
                <w:rtl/>
              </w:rPr>
              <w:t xml:space="preserve">30 ביוני </w:t>
            </w:r>
            <w:r w:rsidR="00DE20A2" w:rsidRPr="004C5FA3">
              <w:rPr>
                <w:rFonts w:ascii="Arial" w:hAnsi="Arial"/>
              </w:rPr>
              <w:fldChar w:fldCharType="begin" w:fldLock="1"/>
            </w:r>
            <w:r w:rsidR="00DE20A2" w:rsidRPr="004C5FA3">
              <w:rPr>
                <w:rFonts w:ascii="Arial" w:hAnsi="Arial"/>
              </w:rPr>
              <w:instrText xml:space="preserve"> DOCPROPERTY  PY  \* MERGEFORMAT </w:instrText>
            </w:r>
            <w:r w:rsidR="00DE20A2" w:rsidRPr="004C5FA3">
              <w:rPr>
                <w:rFonts w:ascii="Arial" w:hAnsi="Arial"/>
              </w:rPr>
              <w:fldChar w:fldCharType="separate"/>
            </w:r>
            <w:r w:rsidR="00D3002D">
              <w:rPr>
                <w:rFonts w:ascii="Arial" w:hAnsi="Arial"/>
              </w:rPr>
              <w:t>2025</w:t>
            </w:r>
            <w:r w:rsidR="00DE20A2" w:rsidRPr="004C5FA3">
              <w:rPr>
                <w:rFonts w:ascii="Arial" w:hAnsi="Arial"/>
              </w:rPr>
              <w:fldChar w:fldCharType="end"/>
            </w:r>
            <w:r w:rsidRPr="004C5FA3">
              <w:rPr>
                <w:rFonts w:ascii="Arial" w:hAnsi="Arial"/>
                <w:rtl/>
              </w:rPr>
              <w:t xml:space="preserve"> ולשנה שהסתיימה ביום 31 בדצמבר </w:t>
            </w:r>
            <w:r w:rsidR="00DE20A2" w:rsidRPr="004C5FA3">
              <w:rPr>
                <w:rFonts w:ascii="Arial" w:hAnsi="Arial"/>
              </w:rPr>
              <w:fldChar w:fldCharType="begin" w:fldLock="1"/>
            </w:r>
            <w:r w:rsidR="00DE20A2" w:rsidRPr="004C5FA3">
              <w:rPr>
                <w:rFonts w:ascii="Arial" w:hAnsi="Arial"/>
              </w:rPr>
              <w:instrText xml:space="preserve"> DOCPROPERTY  PY  \* MERGEFORMAT </w:instrText>
            </w:r>
            <w:r w:rsidR="00DE20A2" w:rsidRPr="004C5FA3">
              <w:rPr>
                <w:rFonts w:ascii="Arial" w:hAnsi="Arial"/>
              </w:rPr>
              <w:fldChar w:fldCharType="separate"/>
            </w:r>
            <w:r w:rsidR="00D3002D">
              <w:rPr>
                <w:rFonts w:ascii="Arial" w:hAnsi="Arial"/>
              </w:rPr>
              <w:t>2025</w:t>
            </w:r>
            <w:r w:rsidR="00DE20A2" w:rsidRPr="004C5FA3">
              <w:rPr>
                <w:rFonts w:ascii="Arial" w:hAnsi="Arial"/>
              </w:rPr>
              <w:fldChar w:fldCharType="end"/>
            </w:r>
            <w:r w:rsidR="00A125DA">
              <w:rPr>
                <w:rFonts w:ascii="Arial" w:hAnsi="Arial" w:hint="cs"/>
                <w:rtl/>
              </w:rPr>
              <w:t xml:space="preserve"> </w:t>
            </w:r>
            <w:r w:rsidR="008D74DC">
              <w:rPr>
                <w:rFonts w:ascii="Arial" w:hAnsi="Arial" w:hint="cs"/>
                <w:rtl/>
              </w:rPr>
              <w:t xml:space="preserve">כדי </w:t>
            </w:r>
            <w:r w:rsidRPr="004C5FA3">
              <w:rPr>
                <w:rFonts w:ascii="Arial" w:hAnsi="Arial"/>
                <w:rtl/>
              </w:rPr>
              <w:t xml:space="preserve">לשקף בהם </w:t>
            </w:r>
            <w:r w:rsidR="00F70950">
              <w:rPr>
                <w:rFonts w:ascii="Arial" w:hAnsi="Arial" w:hint="cs"/>
                <w:rtl/>
              </w:rPr>
              <w:t xml:space="preserve">הצגה מחדש בגין </w:t>
            </w:r>
            <w:r w:rsidRPr="004C5FA3">
              <w:rPr>
                <w:rFonts w:ascii="Arial" w:hAnsi="Arial"/>
                <w:rtl/>
              </w:rPr>
              <w:t>התאמה לא מהותית של מספרי השוואה הנובעת בשל ___________ [</w:t>
            </w:r>
            <w:r w:rsidRPr="004C5FA3">
              <w:rPr>
                <w:rStyle w:val="SubtleReference"/>
                <w:rtl/>
              </w:rPr>
              <w:t>תיאור מהות הטעות</w:t>
            </w:r>
            <w:r w:rsidRPr="004C5FA3">
              <w:rPr>
                <w:rFonts w:ascii="Arial" w:hAnsi="Arial"/>
                <w:rtl/>
              </w:rPr>
              <w:t>].</w:t>
            </w:r>
          </w:p>
        </w:tc>
      </w:tr>
      <w:tr w:rsidR="00F64EB6" w:rsidRPr="004C5FA3" w14:paraId="66B5F229" w14:textId="77777777" w:rsidTr="00C50791">
        <w:tc>
          <w:tcPr>
            <w:cnfStyle w:val="001000000000" w:firstRow="0" w:lastRow="0" w:firstColumn="1" w:lastColumn="0" w:oddVBand="0" w:evenVBand="0" w:oddHBand="0" w:evenHBand="0" w:firstRowFirstColumn="0" w:firstRowLastColumn="0" w:lastRowFirstColumn="0" w:lastRowLastColumn="0"/>
            <w:tcW w:w="1304" w:type="dxa"/>
          </w:tcPr>
          <w:p w14:paraId="06A633CD" w14:textId="77777777" w:rsidR="00F64EB6" w:rsidRPr="00F92C0D" w:rsidRDefault="00F64EB6" w:rsidP="00FA5D2A">
            <w:pPr>
              <w:bidi w:val="0"/>
              <w:spacing w:after="0" w:line="240" w:lineRule="auto"/>
              <w:ind w:left="-57" w:right="-57"/>
              <w:contextualSpacing w:val="0"/>
              <w:jc w:val="right"/>
              <w:rPr>
                <w:rFonts w:ascii="Arial" w:hAnsi="Arial"/>
              </w:rPr>
            </w:pPr>
          </w:p>
        </w:tc>
        <w:tc>
          <w:tcPr>
            <w:tcW w:w="8902" w:type="dxa"/>
          </w:tcPr>
          <w:p w14:paraId="311DFE6A" w14:textId="44C69871" w:rsidR="00F64EB6" w:rsidRPr="004C5FA3" w:rsidRDefault="00F64EB6"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להשפעת ההתאמה על הדוחות הכספיים </w:t>
            </w:r>
            <w:r w:rsidR="008615AF" w:rsidRPr="004C5FA3">
              <w:rPr>
                <w:rFonts w:ascii="Arial" w:hAnsi="Arial"/>
                <w:rtl/>
              </w:rPr>
              <w:t>–</w:t>
            </w:r>
            <w:r w:rsidRPr="004C5FA3">
              <w:rPr>
                <w:rFonts w:ascii="Arial" w:hAnsi="Arial"/>
                <w:rtl/>
              </w:rPr>
              <w:t xml:space="preserve"> </w:t>
            </w:r>
            <w:r w:rsidR="00215FAA">
              <w:rPr>
                <w:rFonts w:ascii="Arial" w:hAnsi="Arial"/>
                <w:rtl/>
              </w:rPr>
              <w:t>ראו</w:t>
            </w:r>
            <w:r w:rsidR="008615AF" w:rsidRPr="004C5FA3">
              <w:rPr>
                <w:rFonts w:ascii="Arial" w:hAnsi="Arial"/>
                <w:rtl/>
              </w:rPr>
              <w:t xml:space="preserve"> ביאור</w:t>
            </w:r>
            <w:r w:rsidRPr="004C5FA3">
              <w:rPr>
                <w:rFonts w:ascii="Arial" w:hAnsi="Arial"/>
                <w:rtl/>
              </w:rPr>
              <w:t xml:space="preserve"> </w:t>
            </w:r>
            <w:r w:rsidR="00A52AC2" w:rsidRPr="004C5FA3">
              <w:rPr>
                <w:rFonts w:ascii="Arial" w:hAnsi="Arial"/>
                <w:rtl/>
              </w:rPr>
              <w:fldChar w:fldCharType="begin" w:fldLock="1"/>
            </w:r>
            <w:r w:rsidR="00A52AC2" w:rsidRPr="004C5FA3">
              <w:rPr>
                <w:rFonts w:ascii="Arial" w:hAnsi="Arial"/>
                <w:rtl/>
              </w:rPr>
              <w:instrText xml:space="preserve"> </w:instrText>
            </w:r>
            <w:r w:rsidR="00A52AC2" w:rsidRPr="004C5FA3">
              <w:rPr>
                <w:rFonts w:ascii="Arial" w:hAnsi="Arial"/>
              </w:rPr>
              <w:instrText>REF</w:instrText>
            </w:r>
            <w:r w:rsidR="00A52AC2" w:rsidRPr="004C5FA3">
              <w:rPr>
                <w:rFonts w:ascii="Arial" w:hAnsi="Arial"/>
                <w:rtl/>
              </w:rPr>
              <w:instrText xml:space="preserve"> _</w:instrText>
            </w:r>
            <w:r w:rsidR="00A52AC2" w:rsidRPr="004C5FA3">
              <w:rPr>
                <w:rFonts w:ascii="Arial" w:hAnsi="Arial"/>
              </w:rPr>
              <w:instrText>Ref36981879 \w \h</w:instrText>
            </w:r>
            <w:r w:rsidR="00A52AC2" w:rsidRPr="004C5FA3">
              <w:rPr>
                <w:rFonts w:ascii="Arial" w:hAnsi="Arial"/>
                <w:rtl/>
              </w:rPr>
              <w:instrText xml:space="preserve"> </w:instrText>
            </w:r>
            <w:r w:rsidR="00132F4F" w:rsidRPr="004C5FA3">
              <w:rPr>
                <w:rFonts w:ascii="Arial" w:hAnsi="Arial"/>
                <w:rtl/>
              </w:rPr>
              <w:instrText xml:space="preserve"> \* </w:instrText>
            </w:r>
            <w:r w:rsidR="00132F4F" w:rsidRPr="004C5FA3">
              <w:rPr>
                <w:rFonts w:ascii="Arial" w:hAnsi="Arial"/>
              </w:rPr>
              <w:instrText>MERGEFORMAT</w:instrText>
            </w:r>
            <w:r w:rsidR="00132F4F" w:rsidRPr="004C5FA3">
              <w:rPr>
                <w:rFonts w:ascii="Arial" w:hAnsi="Arial"/>
                <w:rtl/>
              </w:rPr>
              <w:instrText xml:space="preserve"> </w:instrText>
            </w:r>
            <w:r w:rsidR="00A52AC2" w:rsidRPr="004C5FA3">
              <w:rPr>
                <w:rFonts w:ascii="Arial" w:hAnsi="Arial"/>
                <w:rtl/>
              </w:rPr>
            </w:r>
            <w:r w:rsidR="00A52AC2" w:rsidRPr="004C5FA3">
              <w:rPr>
                <w:rFonts w:ascii="Arial" w:hAnsi="Arial"/>
                <w:rtl/>
              </w:rPr>
              <w:fldChar w:fldCharType="separate"/>
            </w:r>
            <w:r w:rsidR="00D3002D">
              <w:rPr>
                <w:rFonts w:ascii="Arial" w:hAnsi="Arial"/>
                <w:cs/>
              </w:rPr>
              <w:t>‎</w:t>
            </w:r>
            <w:r w:rsidR="00D3002D">
              <w:rPr>
                <w:rFonts w:ascii="Arial" w:hAnsi="Arial"/>
              </w:rPr>
              <w:t>2.3.6</w:t>
            </w:r>
            <w:r w:rsidR="00A52AC2" w:rsidRPr="004C5FA3">
              <w:rPr>
                <w:rFonts w:ascii="Arial" w:hAnsi="Arial"/>
                <w:rtl/>
              </w:rPr>
              <w:fldChar w:fldCharType="end"/>
            </w:r>
            <w:r w:rsidR="00A52AC2" w:rsidRPr="004C5FA3">
              <w:rPr>
                <w:rFonts w:ascii="Arial" w:hAnsi="Arial"/>
                <w:rtl/>
              </w:rPr>
              <w:t xml:space="preserve"> </w:t>
            </w:r>
            <w:r w:rsidRPr="004C5FA3">
              <w:rPr>
                <w:rFonts w:ascii="Arial" w:hAnsi="Arial"/>
                <w:rtl/>
              </w:rPr>
              <w:t>להלן.</w:t>
            </w:r>
          </w:p>
        </w:tc>
      </w:tr>
    </w:tbl>
    <w:p w14:paraId="6D17FDF0" w14:textId="1F1CF5EB" w:rsidR="00F64EB6" w:rsidRPr="004C5FA3" w:rsidRDefault="00F64EB6" w:rsidP="008D74DC">
      <w:pPr>
        <w:pStyle w:val="Heading5"/>
      </w:pPr>
      <w:bookmarkStart w:id="379" w:name="_Ref6336078"/>
      <w:r w:rsidRPr="004C5FA3">
        <w:rPr>
          <w:rtl/>
        </w:rPr>
        <w:t>הצגה מחדש בשל תיקון טעות</w:t>
      </w:r>
      <w:bookmarkEnd w:id="379"/>
    </w:p>
    <w:tbl>
      <w:tblPr>
        <w:tblStyle w:val="PlainTable2"/>
        <w:bidiVisual/>
        <w:tblW w:w="5000" w:type="pct"/>
        <w:tblLayout w:type="fixed"/>
        <w:tblCellMar>
          <w:left w:w="113" w:type="dxa"/>
          <w:right w:w="113" w:type="dxa"/>
        </w:tblCellMar>
        <w:tblLook w:val="0680" w:firstRow="0" w:lastRow="0" w:firstColumn="1" w:lastColumn="0" w:noHBand="1" w:noVBand="1"/>
      </w:tblPr>
      <w:tblGrid>
        <w:gridCol w:w="1304"/>
        <w:gridCol w:w="8900"/>
      </w:tblGrid>
      <w:tr w:rsidR="00F64EB6" w:rsidRPr="004C5FA3" w14:paraId="27117380" w14:textId="77777777" w:rsidTr="002973B6">
        <w:tc>
          <w:tcPr>
            <w:cnfStyle w:val="001000000000" w:firstRow="0" w:lastRow="0" w:firstColumn="1" w:lastColumn="0" w:oddVBand="0" w:evenVBand="0" w:oddHBand="0" w:evenHBand="0" w:firstRowFirstColumn="0" w:firstRowLastColumn="0" w:lastRowFirstColumn="0" w:lastRowLastColumn="0"/>
            <w:tcW w:w="1304" w:type="dxa"/>
          </w:tcPr>
          <w:p w14:paraId="5C88239D" w14:textId="7D0986F4" w:rsidR="00F64EB6" w:rsidRPr="00F92C0D" w:rsidRDefault="00F64EB6" w:rsidP="00FA5D2A">
            <w:pPr>
              <w:bidi w:val="0"/>
              <w:spacing w:after="0" w:line="240" w:lineRule="auto"/>
              <w:ind w:left="-57" w:right="-57"/>
              <w:contextualSpacing w:val="0"/>
              <w:jc w:val="right"/>
              <w:rPr>
                <w:rFonts w:ascii="Arial" w:hAnsi="Arial"/>
              </w:rPr>
            </w:pPr>
            <w:r w:rsidRPr="00F92C0D">
              <w:rPr>
                <w:rFonts w:ascii="Arial" w:hAnsi="Arial" w:hint="cs"/>
              </w:rPr>
              <w:t>IAS 34.15B(g)</w:t>
            </w:r>
            <w:r w:rsidR="00A205B1">
              <w:rPr>
                <w:rFonts w:ascii="Arial" w:hAnsi="Arial" w:hint="cs"/>
              </w:rPr>
              <w:br/>
            </w:r>
            <w:r w:rsidRPr="00F92C0D">
              <w:rPr>
                <w:rFonts w:ascii="Arial" w:hAnsi="Arial" w:hint="cs"/>
                <w:rtl/>
              </w:rPr>
              <w:t>תקנה 42(א)(2)</w:t>
            </w:r>
          </w:p>
        </w:tc>
        <w:tc>
          <w:tcPr>
            <w:tcW w:w="8902" w:type="dxa"/>
          </w:tcPr>
          <w:p w14:paraId="6DCB3086" w14:textId="6D5FBB0D" w:rsidR="00F64EB6" w:rsidRPr="004C5FA3" w:rsidRDefault="00F64EB6"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החברה הציגה מחדש את מספרי ההשוואה המתייחסים לתקופות קודמות </w:t>
            </w:r>
            <w:r w:rsidR="007803B4">
              <w:rPr>
                <w:rFonts w:ascii="Arial" w:hAnsi="Arial" w:hint="cs"/>
                <w:rtl/>
              </w:rPr>
              <w:t xml:space="preserve">כדי </w:t>
            </w:r>
            <w:r w:rsidRPr="004C5FA3">
              <w:rPr>
                <w:rFonts w:ascii="Arial" w:hAnsi="Arial"/>
                <w:rtl/>
              </w:rPr>
              <w:t>לשקף בהם תיקון טעות שנבעה בשל __________ [</w:t>
            </w:r>
            <w:r w:rsidRPr="004C5FA3">
              <w:rPr>
                <w:rStyle w:val="SubtleReference"/>
                <w:rtl/>
              </w:rPr>
              <w:t>תיאור מהות הטעות</w:t>
            </w:r>
            <w:r w:rsidRPr="004C5FA3">
              <w:rPr>
                <w:rFonts w:ascii="Arial" w:hAnsi="Arial"/>
                <w:rtl/>
              </w:rPr>
              <w:t>].</w:t>
            </w:r>
          </w:p>
        </w:tc>
      </w:tr>
      <w:tr w:rsidR="00F64EB6" w:rsidRPr="004C5FA3" w14:paraId="58B91EDD" w14:textId="77777777" w:rsidTr="002973B6">
        <w:tc>
          <w:tcPr>
            <w:cnfStyle w:val="001000000000" w:firstRow="0" w:lastRow="0" w:firstColumn="1" w:lastColumn="0" w:oddVBand="0" w:evenVBand="0" w:oddHBand="0" w:evenHBand="0" w:firstRowFirstColumn="0" w:firstRowLastColumn="0" w:lastRowFirstColumn="0" w:lastRowLastColumn="0"/>
            <w:tcW w:w="1304" w:type="dxa"/>
          </w:tcPr>
          <w:p w14:paraId="6388C1DA" w14:textId="77777777" w:rsidR="00F64EB6" w:rsidRPr="00F92C0D" w:rsidRDefault="00F64EB6" w:rsidP="00FA5D2A">
            <w:pPr>
              <w:bidi w:val="0"/>
              <w:spacing w:after="0" w:line="240" w:lineRule="auto"/>
              <w:ind w:left="-57" w:right="-57"/>
              <w:contextualSpacing w:val="0"/>
              <w:jc w:val="right"/>
              <w:rPr>
                <w:rFonts w:ascii="Arial" w:hAnsi="Arial"/>
              </w:rPr>
            </w:pPr>
          </w:p>
        </w:tc>
        <w:tc>
          <w:tcPr>
            <w:tcW w:w="8902" w:type="dxa"/>
          </w:tcPr>
          <w:p w14:paraId="1081A58F" w14:textId="67B91248" w:rsidR="00F64EB6" w:rsidRPr="004C5FA3" w:rsidRDefault="00F64EB6"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להשפעת ההצגה מחדש על הדוחות הכספיים – </w:t>
            </w:r>
            <w:r w:rsidR="00215FAA">
              <w:rPr>
                <w:rFonts w:ascii="Arial" w:hAnsi="Arial"/>
                <w:rtl/>
              </w:rPr>
              <w:t>ראו</w:t>
            </w:r>
            <w:r w:rsidR="008615AF" w:rsidRPr="004C5FA3">
              <w:rPr>
                <w:rFonts w:ascii="Arial" w:hAnsi="Arial"/>
                <w:rtl/>
              </w:rPr>
              <w:t xml:space="preserve"> ביאור</w:t>
            </w:r>
            <w:r w:rsidRPr="004C5FA3">
              <w:rPr>
                <w:rFonts w:ascii="Arial" w:hAnsi="Arial"/>
                <w:rtl/>
              </w:rPr>
              <w:t xml:space="preserve"> </w:t>
            </w:r>
            <w:r w:rsidR="00A52AC2" w:rsidRPr="004C5FA3">
              <w:rPr>
                <w:rFonts w:ascii="Arial" w:hAnsi="Arial"/>
                <w:rtl/>
              </w:rPr>
              <w:fldChar w:fldCharType="begin" w:fldLock="1"/>
            </w:r>
            <w:r w:rsidR="00A52AC2" w:rsidRPr="004C5FA3">
              <w:rPr>
                <w:rFonts w:ascii="Arial" w:hAnsi="Arial"/>
                <w:rtl/>
              </w:rPr>
              <w:instrText xml:space="preserve"> </w:instrText>
            </w:r>
            <w:r w:rsidR="00A52AC2" w:rsidRPr="004C5FA3">
              <w:rPr>
                <w:rFonts w:ascii="Arial" w:hAnsi="Arial"/>
              </w:rPr>
              <w:instrText>REF</w:instrText>
            </w:r>
            <w:r w:rsidR="00A52AC2" w:rsidRPr="004C5FA3">
              <w:rPr>
                <w:rFonts w:ascii="Arial" w:hAnsi="Arial"/>
                <w:rtl/>
              </w:rPr>
              <w:instrText xml:space="preserve"> _</w:instrText>
            </w:r>
            <w:r w:rsidR="00A52AC2" w:rsidRPr="004C5FA3">
              <w:rPr>
                <w:rFonts w:ascii="Arial" w:hAnsi="Arial"/>
              </w:rPr>
              <w:instrText>Ref36981879 \w \h</w:instrText>
            </w:r>
            <w:r w:rsidR="00A52AC2" w:rsidRPr="004C5FA3">
              <w:rPr>
                <w:rFonts w:ascii="Arial" w:hAnsi="Arial"/>
                <w:rtl/>
              </w:rPr>
              <w:instrText xml:space="preserve"> </w:instrText>
            </w:r>
            <w:r w:rsidR="00132F4F" w:rsidRPr="004C5FA3">
              <w:rPr>
                <w:rFonts w:ascii="Arial" w:hAnsi="Arial"/>
                <w:rtl/>
              </w:rPr>
              <w:instrText xml:space="preserve"> \* </w:instrText>
            </w:r>
            <w:r w:rsidR="00132F4F" w:rsidRPr="004C5FA3">
              <w:rPr>
                <w:rFonts w:ascii="Arial" w:hAnsi="Arial"/>
              </w:rPr>
              <w:instrText>MERGEFORMAT</w:instrText>
            </w:r>
            <w:r w:rsidR="00132F4F" w:rsidRPr="004C5FA3">
              <w:rPr>
                <w:rFonts w:ascii="Arial" w:hAnsi="Arial"/>
                <w:rtl/>
              </w:rPr>
              <w:instrText xml:space="preserve"> </w:instrText>
            </w:r>
            <w:r w:rsidR="00A52AC2" w:rsidRPr="004C5FA3">
              <w:rPr>
                <w:rFonts w:ascii="Arial" w:hAnsi="Arial"/>
                <w:rtl/>
              </w:rPr>
            </w:r>
            <w:r w:rsidR="00A52AC2" w:rsidRPr="004C5FA3">
              <w:rPr>
                <w:rFonts w:ascii="Arial" w:hAnsi="Arial"/>
                <w:rtl/>
              </w:rPr>
              <w:fldChar w:fldCharType="separate"/>
            </w:r>
            <w:r w:rsidR="00D3002D">
              <w:rPr>
                <w:rFonts w:ascii="Arial" w:hAnsi="Arial"/>
                <w:cs/>
              </w:rPr>
              <w:t>‎</w:t>
            </w:r>
            <w:r w:rsidR="00D3002D">
              <w:rPr>
                <w:rFonts w:ascii="Arial" w:hAnsi="Arial"/>
              </w:rPr>
              <w:t>2.3.6</w:t>
            </w:r>
            <w:r w:rsidR="00A52AC2" w:rsidRPr="004C5FA3">
              <w:rPr>
                <w:rFonts w:ascii="Arial" w:hAnsi="Arial"/>
                <w:rtl/>
              </w:rPr>
              <w:fldChar w:fldCharType="end"/>
            </w:r>
            <w:r w:rsidR="00A52AC2" w:rsidRPr="004C5FA3">
              <w:rPr>
                <w:rFonts w:ascii="Arial" w:hAnsi="Arial"/>
                <w:rtl/>
              </w:rPr>
              <w:t xml:space="preserve"> </w:t>
            </w:r>
            <w:r w:rsidRPr="004C5FA3">
              <w:rPr>
                <w:rFonts w:ascii="Arial" w:hAnsi="Arial"/>
                <w:rtl/>
              </w:rPr>
              <w:t>להלן.</w:t>
            </w:r>
            <w:r w:rsidRPr="004C5FA3">
              <w:rPr>
                <w:rStyle w:val="FootnoteReference"/>
                <w:sz w:val="20"/>
                <w:szCs w:val="20"/>
                <w:rtl/>
              </w:rPr>
              <w:footnoteReference w:id="95"/>
            </w:r>
          </w:p>
        </w:tc>
      </w:tr>
    </w:tbl>
    <w:p w14:paraId="50E1DBCD" w14:textId="77777777" w:rsidR="00F64EB6" w:rsidRPr="004C5FA3" w:rsidRDefault="00F64EB6" w:rsidP="008D74DC">
      <w:pPr>
        <w:pStyle w:val="Heading5"/>
      </w:pPr>
      <w:bookmarkStart w:id="380" w:name="_Ref6335934"/>
      <w:r w:rsidRPr="004C5FA3">
        <w:rPr>
          <w:rtl/>
        </w:rPr>
        <w:t>סיווג מחדש</w:t>
      </w:r>
      <w:bookmarkEnd w:id="380"/>
    </w:p>
    <w:tbl>
      <w:tblPr>
        <w:tblStyle w:val="PlainTable2"/>
        <w:bidiVisual/>
        <w:tblW w:w="10206" w:type="dxa"/>
        <w:tblLayout w:type="fixed"/>
        <w:tblCellMar>
          <w:left w:w="113" w:type="dxa"/>
          <w:right w:w="113" w:type="dxa"/>
        </w:tblCellMar>
        <w:tblLook w:val="0680" w:firstRow="0" w:lastRow="0" w:firstColumn="1" w:lastColumn="0" w:noHBand="1" w:noVBand="1"/>
      </w:tblPr>
      <w:tblGrid>
        <w:gridCol w:w="1304"/>
        <w:gridCol w:w="8902"/>
      </w:tblGrid>
      <w:tr w:rsidR="00F64EB6" w:rsidRPr="004C5FA3" w14:paraId="0E41DBF1" w14:textId="77777777" w:rsidTr="002973B6">
        <w:tc>
          <w:tcPr>
            <w:cnfStyle w:val="001000000000" w:firstRow="0" w:lastRow="0" w:firstColumn="1" w:lastColumn="0" w:oddVBand="0" w:evenVBand="0" w:oddHBand="0" w:evenHBand="0" w:firstRowFirstColumn="0" w:firstRowLastColumn="0" w:lastRowFirstColumn="0" w:lastRowLastColumn="0"/>
            <w:tcW w:w="1304" w:type="dxa"/>
          </w:tcPr>
          <w:p w14:paraId="03BA274F" w14:textId="77777777" w:rsidR="00F64EB6" w:rsidRPr="002973B6" w:rsidRDefault="00F64EB6" w:rsidP="00FA5D2A">
            <w:pPr>
              <w:bidi w:val="0"/>
              <w:spacing w:after="0" w:line="240" w:lineRule="auto"/>
              <w:ind w:left="-57" w:right="-57"/>
              <w:contextualSpacing w:val="0"/>
              <w:jc w:val="right"/>
              <w:rPr>
                <w:rFonts w:ascii="Arial" w:hAnsi="Arial"/>
              </w:rPr>
            </w:pPr>
          </w:p>
        </w:tc>
        <w:tc>
          <w:tcPr>
            <w:tcW w:w="8902" w:type="dxa"/>
          </w:tcPr>
          <w:p w14:paraId="1782C164" w14:textId="28E1DDD8" w:rsidR="00F64EB6" w:rsidRPr="004C5FA3" w:rsidRDefault="00A307BB"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 xml:space="preserve">עקב גידול בהפסדים מירידת ערך נכסים פיננסיים (שאינם לקוחות) בתקופת הדיווח, החברה סבורה כי הצגה של אותם הפסדים מירידת ערך בנפרד בדוח על הרווח או הפסד והרווח הכולל האחר מספקת הצגה רלוונטית יותר ושימושית יותר. כתוצאה מכך, סיווגה </w:t>
            </w:r>
            <w:r w:rsidR="00F64EB6" w:rsidRPr="004C5FA3">
              <w:rPr>
                <w:rFonts w:ascii="Arial" w:hAnsi="Arial"/>
                <w:rtl/>
              </w:rPr>
              <w:t xml:space="preserve">החברה מחדש בדוח על </w:t>
            </w:r>
            <w:r w:rsidR="007803B4">
              <w:rPr>
                <w:rFonts w:ascii="Arial" w:hAnsi="Arial" w:hint="cs"/>
                <w:rtl/>
              </w:rPr>
              <w:t>ה</w:t>
            </w:r>
            <w:r w:rsidR="00F64EB6" w:rsidRPr="004C5FA3">
              <w:rPr>
                <w:rFonts w:ascii="Arial" w:hAnsi="Arial"/>
                <w:rtl/>
              </w:rPr>
              <w:t>רווח או הפסד ו</w:t>
            </w:r>
            <w:r w:rsidR="007803B4">
              <w:rPr>
                <w:rFonts w:ascii="Arial" w:hAnsi="Arial" w:hint="cs"/>
                <w:rtl/>
              </w:rPr>
              <w:t>ה</w:t>
            </w:r>
            <w:r w:rsidR="00F64EB6" w:rsidRPr="004C5FA3">
              <w:rPr>
                <w:rFonts w:ascii="Arial" w:hAnsi="Arial"/>
                <w:rtl/>
              </w:rPr>
              <w:t xml:space="preserve">רווח </w:t>
            </w:r>
            <w:r w:rsidR="007803B4">
              <w:rPr>
                <w:rFonts w:ascii="Arial" w:hAnsi="Arial" w:hint="cs"/>
                <w:rtl/>
              </w:rPr>
              <w:t>ה</w:t>
            </w:r>
            <w:r w:rsidR="00F64EB6" w:rsidRPr="004C5FA3">
              <w:rPr>
                <w:rFonts w:ascii="Arial" w:hAnsi="Arial"/>
                <w:rtl/>
              </w:rPr>
              <w:t xml:space="preserve">כולל </w:t>
            </w:r>
            <w:r w:rsidR="007803B4">
              <w:rPr>
                <w:rFonts w:ascii="Arial" w:hAnsi="Arial" w:hint="cs"/>
                <w:rtl/>
              </w:rPr>
              <w:t>ה</w:t>
            </w:r>
            <w:r w:rsidR="00F64EB6" w:rsidRPr="004C5FA3">
              <w:rPr>
                <w:rFonts w:ascii="Arial" w:hAnsi="Arial"/>
                <w:rtl/>
              </w:rPr>
              <w:t xml:space="preserve">אחר את מספרי ההשוואה לתקופות של שישה חודשים ושלושה חודשים שהסתיימו ביום 30 ביוני </w:t>
            </w:r>
            <w:r w:rsidR="00DE20A2" w:rsidRPr="004C5FA3">
              <w:rPr>
                <w:rFonts w:ascii="Arial" w:hAnsi="Arial"/>
              </w:rPr>
              <w:fldChar w:fldCharType="begin" w:fldLock="1"/>
            </w:r>
            <w:r w:rsidR="00DE20A2" w:rsidRPr="004C5FA3">
              <w:rPr>
                <w:rFonts w:ascii="Arial" w:hAnsi="Arial"/>
              </w:rPr>
              <w:instrText xml:space="preserve"> DOCPROPERTY  PY  \* MERGEFORMAT </w:instrText>
            </w:r>
            <w:r w:rsidR="00DE20A2" w:rsidRPr="004C5FA3">
              <w:rPr>
                <w:rFonts w:ascii="Arial" w:hAnsi="Arial"/>
              </w:rPr>
              <w:fldChar w:fldCharType="separate"/>
            </w:r>
            <w:r w:rsidR="00D3002D">
              <w:rPr>
                <w:rFonts w:ascii="Arial" w:hAnsi="Arial"/>
              </w:rPr>
              <w:t>2025</w:t>
            </w:r>
            <w:r w:rsidR="00DE20A2" w:rsidRPr="004C5FA3">
              <w:rPr>
                <w:rFonts w:ascii="Arial" w:hAnsi="Arial"/>
              </w:rPr>
              <w:fldChar w:fldCharType="end"/>
            </w:r>
            <w:r w:rsidR="00F64EB6" w:rsidRPr="004C5FA3">
              <w:rPr>
                <w:rFonts w:ascii="Arial" w:hAnsi="Arial"/>
                <w:rtl/>
              </w:rPr>
              <w:t xml:space="preserve"> ולשנה שהסתיימה ביום 31 בדצמבר </w:t>
            </w:r>
            <w:r w:rsidR="00DE20A2" w:rsidRPr="004C5FA3">
              <w:rPr>
                <w:rFonts w:ascii="Arial" w:hAnsi="Arial"/>
              </w:rPr>
              <w:fldChar w:fldCharType="begin" w:fldLock="1"/>
            </w:r>
            <w:r w:rsidR="00DE20A2" w:rsidRPr="004C5FA3">
              <w:rPr>
                <w:rFonts w:ascii="Arial" w:hAnsi="Arial"/>
              </w:rPr>
              <w:instrText xml:space="preserve"> DOCPROPERTY  PY  \* MERGEFORMAT </w:instrText>
            </w:r>
            <w:r w:rsidR="00DE20A2" w:rsidRPr="004C5FA3">
              <w:rPr>
                <w:rFonts w:ascii="Arial" w:hAnsi="Arial"/>
              </w:rPr>
              <w:fldChar w:fldCharType="separate"/>
            </w:r>
            <w:r w:rsidR="00D3002D">
              <w:rPr>
                <w:rFonts w:ascii="Arial" w:hAnsi="Arial"/>
              </w:rPr>
              <w:t>2025</w:t>
            </w:r>
            <w:r w:rsidR="00DE20A2" w:rsidRPr="004C5FA3">
              <w:rPr>
                <w:rFonts w:ascii="Arial" w:hAnsi="Arial"/>
              </w:rPr>
              <w:fldChar w:fldCharType="end"/>
            </w:r>
            <w:r w:rsidR="00F64EB6" w:rsidRPr="004C5FA3">
              <w:rPr>
                <w:rFonts w:ascii="Arial" w:hAnsi="Arial"/>
                <w:rtl/>
              </w:rPr>
              <w:t xml:space="preserve"> בסך _____ אלפי ש"ח, _____ אלפי ש"ח ו-_____ אלפי ש"ח, בהתאמה, </w:t>
            </w:r>
            <w:r w:rsidR="00263BF9">
              <w:rPr>
                <w:rFonts w:ascii="Arial" w:hAnsi="Arial" w:hint="cs"/>
                <w:rtl/>
              </w:rPr>
              <w:t>מ</w:t>
            </w:r>
            <w:r w:rsidR="00263BF9" w:rsidRPr="00263BF9">
              <w:rPr>
                <w:rFonts w:ascii="Arial" w:hAnsi="Arial"/>
                <w:rtl/>
              </w:rPr>
              <w:t xml:space="preserve">רווחים (הפסדים) אחרים ממימון </w:t>
            </w:r>
            <w:r w:rsidR="00263BF9">
              <w:rPr>
                <w:rFonts w:ascii="Arial" w:hAnsi="Arial" w:hint="cs"/>
                <w:rtl/>
              </w:rPr>
              <w:t xml:space="preserve">לסעיף נפרד – </w:t>
            </w:r>
            <w:r w:rsidR="00263BF9" w:rsidRPr="00263BF9">
              <w:rPr>
                <w:rFonts w:ascii="Arial" w:hAnsi="Arial"/>
                <w:rtl/>
              </w:rPr>
              <w:t>הפסדים מירידת ערך נכסים פיננסיים</w:t>
            </w:r>
            <w:r w:rsidR="00B33B64" w:rsidRPr="004C5FA3">
              <w:rPr>
                <w:rStyle w:val="FootnoteReference"/>
                <w:sz w:val="20"/>
                <w:szCs w:val="20"/>
                <w:rtl/>
              </w:rPr>
              <w:t xml:space="preserve"> </w:t>
            </w:r>
            <w:r w:rsidR="00B33B64" w:rsidRPr="004C5FA3">
              <w:rPr>
                <w:rStyle w:val="FootnoteReference"/>
                <w:sz w:val="20"/>
                <w:szCs w:val="20"/>
                <w:rtl/>
              </w:rPr>
              <w:footnoteReference w:id="96"/>
            </w:r>
            <w:r w:rsidR="00F64EB6" w:rsidRPr="004C5FA3">
              <w:rPr>
                <w:rFonts w:ascii="Arial" w:hAnsi="Arial"/>
                <w:rtl/>
              </w:rPr>
              <w:t>.</w:t>
            </w:r>
          </w:p>
        </w:tc>
      </w:tr>
    </w:tbl>
    <w:p w14:paraId="491D5590" w14:textId="77777777" w:rsidR="00F64EB6" w:rsidRPr="004C5FA3" w:rsidRDefault="00F64EB6" w:rsidP="008D74DC">
      <w:pPr>
        <w:pStyle w:val="Heading5"/>
      </w:pPr>
      <w:r w:rsidRPr="004C5FA3">
        <w:rPr>
          <w:rtl/>
        </w:rPr>
        <w:t>שינוי באומדנים</w:t>
      </w:r>
    </w:p>
    <w:tbl>
      <w:tblPr>
        <w:tblStyle w:val="PlainTable2"/>
        <w:bidiVisual/>
        <w:tblW w:w="10206" w:type="dxa"/>
        <w:tblLayout w:type="fixed"/>
        <w:tblCellMar>
          <w:left w:w="113" w:type="dxa"/>
          <w:right w:w="113" w:type="dxa"/>
        </w:tblCellMar>
        <w:tblLook w:val="0680" w:firstRow="0" w:lastRow="0" w:firstColumn="1" w:lastColumn="0" w:noHBand="1" w:noVBand="1"/>
      </w:tblPr>
      <w:tblGrid>
        <w:gridCol w:w="1304"/>
        <w:gridCol w:w="8902"/>
      </w:tblGrid>
      <w:tr w:rsidR="00F64EB6" w:rsidRPr="004C5FA3" w14:paraId="566763E1" w14:textId="77777777" w:rsidTr="00A91B70">
        <w:tc>
          <w:tcPr>
            <w:cnfStyle w:val="001000000000" w:firstRow="0" w:lastRow="0" w:firstColumn="1" w:lastColumn="0" w:oddVBand="0" w:evenVBand="0" w:oddHBand="0" w:evenHBand="0" w:firstRowFirstColumn="0" w:firstRowLastColumn="0" w:lastRowFirstColumn="0" w:lastRowLastColumn="0"/>
            <w:tcW w:w="1304" w:type="dxa"/>
          </w:tcPr>
          <w:p w14:paraId="1099DB59" w14:textId="5FAEC216" w:rsidR="00F64EB6" w:rsidRPr="00A91B70" w:rsidRDefault="00F64EB6" w:rsidP="00FA5D2A">
            <w:pPr>
              <w:bidi w:val="0"/>
              <w:spacing w:after="0" w:line="240" w:lineRule="auto"/>
              <w:ind w:left="-57" w:right="-57"/>
              <w:contextualSpacing w:val="0"/>
              <w:jc w:val="right"/>
              <w:rPr>
                <w:rFonts w:ascii="Arial" w:hAnsi="Arial"/>
              </w:rPr>
            </w:pPr>
            <w:r w:rsidRPr="00A91B70">
              <w:rPr>
                <w:rFonts w:ascii="Arial" w:hAnsi="Arial"/>
              </w:rPr>
              <w:t>IAS 34.16A(d)</w:t>
            </w:r>
            <w:r w:rsidR="00367693">
              <w:rPr>
                <w:rFonts w:ascii="Arial" w:hAnsi="Arial"/>
              </w:rPr>
              <w:br/>
            </w:r>
            <w:r w:rsidRPr="00A91B70">
              <w:rPr>
                <w:rFonts w:ascii="Arial" w:hAnsi="Arial"/>
                <w:rtl/>
              </w:rPr>
              <w:t>תקנה 42(א)(3)</w:t>
            </w:r>
          </w:p>
        </w:tc>
        <w:tc>
          <w:tcPr>
            <w:tcW w:w="8902" w:type="dxa"/>
          </w:tcPr>
          <w:p w14:paraId="79809F2C" w14:textId="39ADEDB1" w:rsidR="00F64EB6" w:rsidRPr="004C5FA3" w:rsidRDefault="00F51EC4"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בתקופת הד</w:t>
            </w:r>
            <w:r w:rsidR="00E62FB7">
              <w:rPr>
                <w:rFonts w:ascii="Arial" w:hAnsi="Arial" w:hint="cs"/>
                <w:rtl/>
              </w:rPr>
              <w:t>י</w:t>
            </w:r>
            <w:r w:rsidRPr="004C5FA3">
              <w:rPr>
                <w:rFonts w:ascii="Arial" w:hAnsi="Arial"/>
                <w:rtl/>
              </w:rPr>
              <w:t>ו</w:t>
            </w:r>
            <w:r w:rsidR="00E62FB7">
              <w:rPr>
                <w:rFonts w:ascii="Arial" w:hAnsi="Arial" w:hint="cs"/>
                <w:rtl/>
              </w:rPr>
              <w:t>ו</w:t>
            </w:r>
            <w:r w:rsidRPr="004C5FA3">
              <w:rPr>
                <w:rFonts w:ascii="Arial" w:hAnsi="Arial"/>
                <w:rtl/>
              </w:rPr>
              <w:t>ח,</w:t>
            </w:r>
            <w:r w:rsidR="00F64EB6" w:rsidRPr="004C5FA3">
              <w:rPr>
                <w:rFonts w:ascii="Arial" w:hAnsi="Arial"/>
                <w:rtl/>
              </w:rPr>
              <w:t xml:space="preserve"> שונה שיעור הפחת השנתי של מכונה מ-%__ ל-%__ וזאת עקב __________. בשל כך, תקטנה הוצאות הפחת לרבעון בגין מכונה זו ב-_____ אלפי ש"ח ולשנה ב-_____ אלפי ש"ח.</w:t>
            </w:r>
            <w:r w:rsidR="00F64EB6" w:rsidRPr="004C5FA3">
              <w:rPr>
                <w:rStyle w:val="FootnoteReference"/>
                <w:sz w:val="20"/>
                <w:szCs w:val="20"/>
                <w:rtl/>
              </w:rPr>
              <w:footnoteReference w:id="97"/>
            </w:r>
          </w:p>
        </w:tc>
      </w:tr>
      <w:tr w:rsidR="00A91B70" w:rsidRPr="004C5FA3" w14:paraId="0DD192FD" w14:textId="77777777" w:rsidTr="00A91B70">
        <w:tc>
          <w:tcPr>
            <w:cnfStyle w:val="001000000000" w:firstRow="0" w:lastRow="0" w:firstColumn="1" w:lastColumn="0" w:oddVBand="0" w:evenVBand="0" w:oddHBand="0" w:evenHBand="0" w:firstRowFirstColumn="0" w:firstRowLastColumn="0" w:lastRowFirstColumn="0" w:lastRowLastColumn="0"/>
            <w:tcW w:w="1304" w:type="dxa"/>
          </w:tcPr>
          <w:p w14:paraId="2A2D0D33" w14:textId="77777777" w:rsidR="00A91B70" w:rsidRPr="00A91B70" w:rsidRDefault="00A91B70" w:rsidP="00FA5D2A">
            <w:pPr>
              <w:bidi w:val="0"/>
              <w:spacing w:after="0" w:line="240" w:lineRule="auto"/>
              <w:ind w:left="-57" w:right="-57"/>
              <w:contextualSpacing w:val="0"/>
              <w:jc w:val="right"/>
              <w:rPr>
                <w:rFonts w:ascii="Arial" w:hAnsi="Arial"/>
              </w:rPr>
            </w:pPr>
          </w:p>
        </w:tc>
        <w:tc>
          <w:tcPr>
            <w:tcW w:w="8902" w:type="dxa"/>
          </w:tcPr>
          <w:p w14:paraId="21B55085" w14:textId="77777777" w:rsidR="00A91B70" w:rsidRDefault="00A91B70"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sidRPr="004C5FA3">
              <w:rPr>
                <w:rFonts w:ascii="Arial" w:hAnsi="Arial"/>
                <w:rtl/>
              </w:rPr>
              <w:t>[</w:t>
            </w:r>
            <w:r w:rsidRPr="004C5FA3">
              <w:rPr>
                <w:rStyle w:val="SubtleReference"/>
                <w:rtl/>
              </w:rPr>
              <w:t>בנוסף, יש לשקול את דרישות הגילוי הבאות:</w:t>
            </w:r>
            <w:r w:rsidRPr="004C5FA3">
              <w:rPr>
                <w:rStyle w:val="FootnoteReference"/>
                <w:sz w:val="20"/>
                <w:szCs w:val="20"/>
                <w:rtl/>
              </w:rPr>
              <w:footnoteReference w:id="98"/>
            </w:r>
          </w:p>
          <w:p w14:paraId="766872BC" w14:textId="77777777" w:rsidR="000B1462" w:rsidRDefault="000B1462" w:rsidP="00A91B70">
            <w:pPr>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sidRPr="000B1462">
              <w:rPr>
                <w:rStyle w:val="SubtleReference"/>
                <w:rtl/>
              </w:rPr>
              <w:t>(א)</w:t>
            </w:r>
            <w:r w:rsidRPr="000B1462">
              <w:rPr>
                <w:rStyle w:val="SubtleReference"/>
                <w:rtl/>
              </w:rPr>
              <w:tab/>
              <w:t xml:space="preserve">תפורטנה הנסיבות לשינוי </w:t>
            </w:r>
            <w:proofErr w:type="spellStart"/>
            <w:r w:rsidRPr="000B1462">
              <w:rPr>
                <w:rStyle w:val="SubtleReference"/>
                <w:rtl/>
              </w:rPr>
              <w:t>האומדן</w:t>
            </w:r>
            <w:proofErr w:type="spellEnd"/>
            <w:r w:rsidRPr="000B1462">
              <w:rPr>
                <w:rStyle w:val="SubtleReference"/>
                <w:rtl/>
              </w:rPr>
              <w:t>:</w:t>
            </w:r>
          </w:p>
          <w:p w14:paraId="31EC0EF3" w14:textId="4C7D9D27" w:rsidR="000B1462" w:rsidRDefault="000B1462" w:rsidP="000B1462">
            <w:pPr>
              <w:spacing w:line="240" w:lineRule="auto"/>
              <w:ind w:left="851" w:hanging="284"/>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w:t>
            </w:r>
            <w:r>
              <w:rPr>
                <w:rStyle w:val="SubtleReference"/>
                <w:rtl/>
              </w:rPr>
              <w:tab/>
            </w:r>
            <w:r w:rsidRPr="004C5FA3">
              <w:rPr>
                <w:rStyle w:val="SubtleReference"/>
                <w:rtl/>
              </w:rPr>
              <w:t>יפורטו שינויים שחלו בנכס או בסביבתו הכלכלית ו/או המשפטית. היה ולא חלו שינויים כאמור, תצוין עובדה זו.</w:t>
            </w:r>
          </w:p>
          <w:p w14:paraId="398504C9" w14:textId="41F9B3B4" w:rsidR="000B1462" w:rsidRDefault="000B1462" w:rsidP="000B1462">
            <w:pPr>
              <w:spacing w:line="240" w:lineRule="auto"/>
              <w:ind w:left="851" w:hanging="284"/>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w:t>
            </w:r>
            <w:r>
              <w:rPr>
                <w:rStyle w:val="SubtleReference"/>
                <w:rtl/>
              </w:rPr>
              <w:tab/>
            </w:r>
            <w:r w:rsidRPr="004C5FA3">
              <w:rPr>
                <w:rStyle w:val="SubtleReference"/>
                <w:rtl/>
              </w:rPr>
              <w:t xml:space="preserve">יפורט המידע החדש שעמד בפני החברה בעת שינוי </w:t>
            </w:r>
            <w:proofErr w:type="spellStart"/>
            <w:r w:rsidRPr="004C5FA3">
              <w:rPr>
                <w:rStyle w:val="SubtleReference"/>
                <w:rtl/>
              </w:rPr>
              <w:t>האומדן</w:t>
            </w:r>
            <w:proofErr w:type="spellEnd"/>
            <w:r w:rsidRPr="004C5FA3">
              <w:rPr>
                <w:rStyle w:val="SubtleReference"/>
                <w:rtl/>
              </w:rPr>
              <w:t>.</w:t>
            </w:r>
          </w:p>
          <w:p w14:paraId="4995B6FE" w14:textId="27AA37EF" w:rsidR="000B1462" w:rsidRDefault="000B1462" w:rsidP="000B1462">
            <w:pPr>
              <w:spacing w:line="240" w:lineRule="auto"/>
              <w:ind w:left="851" w:hanging="284"/>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w:t>
            </w:r>
            <w:r>
              <w:rPr>
                <w:rStyle w:val="SubtleReference"/>
                <w:rtl/>
              </w:rPr>
              <w:tab/>
            </w:r>
            <w:r w:rsidRPr="004C5FA3">
              <w:rPr>
                <w:rStyle w:val="SubtleReference"/>
                <w:rtl/>
              </w:rPr>
              <w:t xml:space="preserve">מקום בו התבסס שינוי </w:t>
            </w:r>
            <w:proofErr w:type="spellStart"/>
            <w:r w:rsidRPr="004C5FA3">
              <w:rPr>
                <w:rStyle w:val="SubtleReference"/>
                <w:rtl/>
              </w:rPr>
              <w:t>האומדן</w:t>
            </w:r>
            <w:proofErr w:type="spellEnd"/>
            <w:r w:rsidRPr="004C5FA3">
              <w:rPr>
                <w:rStyle w:val="SubtleReference"/>
                <w:rtl/>
              </w:rPr>
              <w:t xml:space="preserve"> על הניסיון הנצבר של החברה, יינתן גילוי בדבר מהות הניסיון כאמור ומשך הזמן שחלף ממועד קביעת </w:t>
            </w:r>
            <w:proofErr w:type="spellStart"/>
            <w:r w:rsidRPr="004C5FA3">
              <w:rPr>
                <w:rStyle w:val="SubtleReference"/>
                <w:rtl/>
              </w:rPr>
              <w:t>האומדן</w:t>
            </w:r>
            <w:proofErr w:type="spellEnd"/>
            <w:r w:rsidRPr="004C5FA3">
              <w:rPr>
                <w:rStyle w:val="SubtleReference"/>
                <w:rtl/>
              </w:rPr>
              <w:t xml:space="preserve"> הקודם.</w:t>
            </w:r>
          </w:p>
          <w:p w14:paraId="1ED631E3" w14:textId="43587096" w:rsidR="000B1462" w:rsidRDefault="000B1462" w:rsidP="000B1462">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(ב)</w:t>
            </w:r>
            <w:r>
              <w:rPr>
                <w:rStyle w:val="SubtleReference"/>
                <w:rtl/>
              </w:rPr>
              <w:tab/>
            </w:r>
            <w:r w:rsidRPr="004C5FA3">
              <w:rPr>
                <w:rStyle w:val="SubtleReference"/>
                <w:rtl/>
              </w:rPr>
              <w:t xml:space="preserve">תפורטנה הבדיקות עליהן התבססה החברה בביצוע שינוי </w:t>
            </w:r>
            <w:proofErr w:type="spellStart"/>
            <w:r w:rsidRPr="004C5FA3">
              <w:rPr>
                <w:rStyle w:val="SubtleReference"/>
                <w:rtl/>
              </w:rPr>
              <w:t>האומדן</w:t>
            </w:r>
            <w:proofErr w:type="spellEnd"/>
            <w:r w:rsidRPr="004C5FA3">
              <w:rPr>
                <w:rStyle w:val="SubtleReference"/>
                <w:rtl/>
              </w:rPr>
              <w:t xml:space="preserve"> ויצוין אופי הבדיקות כאמור. התבסס שינוי </w:t>
            </w:r>
            <w:proofErr w:type="spellStart"/>
            <w:r w:rsidRPr="004C5FA3">
              <w:rPr>
                <w:rStyle w:val="SubtleReference"/>
                <w:rtl/>
              </w:rPr>
              <w:t>האומדן</w:t>
            </w:r>
            <w:proofErr w:type="spellEnd"/>
            <w:r w:rsidRPr="004C5FA3">
              <w:rPr>
                <w:rStyle w:val="SubtleReference"/>
                <w:rtl/>
              </w:rPr>
              <w:t xml:space="preserve"> על חוות דעת חיצונית, תצוין עובדה זו.</w:t>
            </w:r>
          </w:p>
          <w:p w14:paraId="1D602E01" w14:textId="097DDCDB" w:rsidR="000B1462" w:rsidRPr="000B1462" w:rsidRDefault="000B1462" w:rsidP="000B1462">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(ג)</w:t>
            </w:r>
            <w:r>
              <w:rPr>
                <w:rStyle w:val="SubtleReference"/>
                <w:rtl/>
              </w:rPr>
              <w:tab/>
            </w:r>
            <w:r w:rsidRPr="004C5FA3">
              <w:rPr>
                <w:rStyle w:val="SubtleReference"/>
                <w:rtl/>
              </w:rPr>
              <w:t>יצוין אם נעשו בעבר שינויי אומדן נוספים לתקופת חייו השימושיים של אותו הנכס, ואם כן, תפרט החברה את המועד שבו נעשו, השינוי שנעשה באותו המועד, הרקע לשינוי הקודם וכן יינתן הסבר לצורך שהתעורר בשינוי אומדן נוסף</w:t>
            </w:r>
            <w:r w:rsidRPr="00CE493F">
              <w:rPr>
                <w:rStyle w:val="SubtleReference"/>
                <w:rtl/>
              </w:rPr>
              <w:t>.</w:t>
            </w:r>
            <w:r w:rsidRPr="000B1462">
              <w:rPr>
                <w:rtl/>
              </w:rPr>
              <w:t>]</w:t>
            </w:r>
          </w:p>
        </w:tc>
      </w:tr>
    </w:tbl>
    <w:p w14:paraId="5FCC0144" w14:textId="77777777" w:rsidR="00367693" w:rsidRDefault="00367693" w:rsidP="00367693">
      <w:pPr>
        <w:spacing w:after="160" w:line="259" w:lineRule="auto"/>
        <w:rPr>
          <w:rtl/>
        </w:rPr>
      </w:pPr>
      <w:r>
        <w:rPr>
          <w:rtl/>
        </w:rPr>
        <w:br w:type="page"/>
      </w:r>
    </w:p>
    <w:p w14:paraId="30596AFD" w14:textId="77777777" w:rsidR="00367693" w:rsidRDefault="00367693" w:rsidP="00367693">
      <w:pPr>
        <w:spacing w:after="0" w:line="240" w:lineRule="auto"/>
        <w:ind w:left="1418"/>
        <w:rPr>
          <w:rtl/>
        </w:rPr>
      </w:pPr>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FA5D2A" w:rsidRPr="004C5FA3" w14:paraId="141842B8" w14:textId="77777777" w:rsidTr="00FA5D2A">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716A4B37" w14:textId="77777777" w:rsidR="00FA5D2A" w:rsidRPr="00A1717C" w:rsidRDefault="00FA5D2A" w:rsidP="002D01AE">
            <w:pPr>
              <w:pStyle w:val="BodyTextIndent"/>
              <w:bidi w:val="0"/>
              <w:spacing w:after="0" w:line="240" w:lineRule="auto"/>
              <w:ind w:left="0"/>
              <w:jc w:val="right"/>
              <w:rPr>
                <w:rFonts w:ascii="Arial" w:hAnsi="Arial"/>
                <w:i/>
                <w:iCs/>
              </w:rPr>
            </w:pPr>
          </w:p>
        </w:tc>
        <w:tc>
          <w:tcPr>
            <w:tcW w:w="8902" w:type="dxa"/>
          </w:tcPr>
          <w:p w14:paraId="15D47EFC" w14:textId="4C37057B" w:rsidR="00FA5D2A" w:rsidRPr="003F1AC0" w:rsidRDefault="00FA5D2A" w:rsidP="002D01AE">
            <w:pPr>
              <w:spacing w:line="240" w:lineRule="auto"/>
              <w:ind w:left="284" w:hanging="284"/>
              <w:contextualSpacing w:val="0"/>
              <w:cnfStyle w:val="100000000000" w:firstRow="1" w:lastRow="0" w:firstColumn="0" w:lastColumn="0" w:oddVBand="0" w:evenVBand="0" w:oddHBand="0" w:evenHBand="0" w:firstRowFirstColumn="0" w:firstRowLastColumn="0" w:lastRowFirstColumn="0" w:lastRowLastColumn="0"/>
              <w:rPr>
                <w:b/>
                <w:bCs/>
                <w:rtl/>
              </w:rPr>
            </w:pPr>
            <w:r w:rsidRPr="003F1AC0">
              <w:rPr>
                <w:b/>
                <w:bCs/>
                <w:rtl/>
              </w:rPr>
              <w:t>2</w:t>
            </w:r>
            <w:r w:rsidRPr="003F1AC0">
              <w:rPr>
                <w:b/>
                <w:bCs/>
                <w:rtl/>
              </w:rPr>
              <w:tab/>
              <w:t>עיקרי המדיניות החשבונאית</w:t>
            </w:r>
            <w:r w:rsidRPr="003F1AC0">
              <w:rPr>
                <w:rFonts w:hint="cs"/>
                <w:rtl/>
              </w:rPr>
              <w:t xml:space="preserve"> (המשך)</w:t>
            </w:r>
          </w:p>
        </w:tc>
      </w:tr>
      <w:tr w:rsidR="00FA5D2A" w:rsidRPr="004C5FA3" w14:paraId="38ECEC21" w14:textId="77777777" w:rsidTr="00FA5D2A">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01C45707" w14:textId="77777777" w:rsidR="00FA5D2A" w:rsidRPr="00A1717C" w:rsidRDefault="00FA5D2A" w:rsidP="005D15B0">
            <w:pPr>
              <w:pStyle w:val="BodyTextIndent"/>
              <w:bidi w:val="0"/>
              <w:spacing w:after="0" w:line="240" w:lineRule="auto"/>
              <w:ind w:left="0"/>
              <w:jc w:val="right"/>
              <w:rPr>
                <w:rFonts w:ascii="Arial" w:hAnsi="Arial"/>
                <w:i/>
                <w:iCs/>
              </w:rPr>
            </w:pPr>
          </w:p>
        </w:tc>
        <w:tc>
          <w:tcPr>
            <w:tcW w:w="8902" w:type="dxa"/>
          </w:tcPr>
          <w:p w14:paraId="644B5446" w14:textId="4BC9F313" w:rsidR="00FA5D2A" w:rsidRPr="003F1AC0" w:rsidRDefault="00FA5D2A" w:rsidP="005D15B0">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b/>
                <w:bCs/>
                <w:rtl/>
              </w:rPr>
            </w:pPr>
            <w:r w:rsidRPr="003F1AC0">
              <w:rPr>
                <w:b/>
                <w:bCs/>
                <w:rtl/>
              </w:rPr>
              <w:t>2.</w:t>
            </w:r>
            <w:r>
              <w:rPr>
                <w:rFonts w:hint="cs"/>
                <w:b/>
                <w:bCs/>
                <w:rtl/>
              </w:rPr>
              <w:t>3</w:t>
            </w:r>
            <w:r w:rsidRPr="003F1AC0">
              <w:rPr>
                <w:b/>
                <w:bCs/>
                <w:rtl/>
              </w:rPr>
              <w:tab/>
            </w:r>
            <w:r w:rsidRPr="005D15B0">
              <w:rPr>
                <w:b/>
                <w:bCs/>
                <w:rtl/>
              </w:rPr>
              <w:t xml:space="preserve">שינויים חשבונאיים </w:t>
            </w:r>
            <w:r w:rsidRPr="003F1AC0">
              <w:rPr>
                <w:rFonts w:hint="cs"/>
                <w:rtl/>
              </w:rPr>
              <w:t>(המשך)</w:t>
            </w:r>
          </w:p>
        </w:tc>
      </w:tr>
    </w:tbl>
    <w:p w14:paraId="651893E2" w14:textId="77777777" w:rsidR="00F64EB6" w:rsidRDefault="00F64EB6" w:rsidP="008D74DC">
      <w:pPr>
        <w:pStyle w:val="Heading5"/>
        <w:rPr>
          <w:rtl/>
        </w:rPr>
      </w:pPr>
      <w:bookmarkStart w:id="381" w:name="_Ref36981879"/>
      <w:r w:rsidRPr="004C5FA3">
        <w:rPr>
          <w:rtl/>
        </w:rPr>
        <w:t>השפעת שינויים חשבונאיים על הדוחות הכספיים</w:t>
      </w:r>
      <w:bookmarkEnd w:id="381"/>
    </w:p>
    <w:tbl>
      <w:tblPr>
        <w:tblStyle w:val="PlainTable2"/>
        <w:bidiVisual/>
        <w:tblW w:w="10206" w:type="dxa"/>
        <w:tblLayout w:type="fixed"/>
        <w:tblCellMar>
          <w:left w:w="113" w:type="dxa"/>
          <w:right w:w="113" w:type="dxa"/>
        </w:tblCellMar>
        <w:tblLook w:val="0680" w:firstRow="0" w:lastRow="0" w:firstColumn="1" w:lastColumn="0" w:noHBand="1" w:noVBand="1"/>
      </w:tblPr>
      <w:tblGrid>
        <w:gridCol w:w="1304"/>
        <w:gridCol w:w="8902"/>
      </w:tblGrid>
      <w:tr w:rsidR="00367693" w:rsidRPr="004C5FA3" w14:paraId="79C282C4" w14:textId="77777777" w:rsidTr="002D01AE">
        <w:tc>
          <w:tcPr>
            <w:cnfStyle w:val="001000000000" w:firstRow="0" w:lastRow="0" w:firstColumn="1" w:lastColumn="0" w:oddVBand="0" w:evenVBand="0" w:oddHBand="0" w:evenHBand="0" w:firstRowFirstColumn="0" w:firstRowLastColumn="0" w:lastRowFirstColumn="0" w:lastRowLastColumn="0"/>
            <w:tcW w:w="1304" w:type="dxa"/>
          </w:tcPr>
          <w:p w14:paraId="40939167" w14:textId="7C9AE941" w:rsidR="00367693" w:rsidRPr="00A91B70" w:rsidRDefault="00367693" w:rsidP="002D01AE">
            <w:pPr>
              <w:bidi w:val="0"/>
              <w:spacing w:after="0" w:line="240" w:lineRule="auto"/>
              <w:contextualSpacing w:val="0"/>
              <w:jc w:val="right"/>
              <w:rPr>
                <w:rFonts w:ascii="Arial" w:hAnsi="Arial"/>
              </w:rPr>
            </w:pPr>
          </w:p>
        </w:tc>
        <w:tc>
          <w:tcPr>
            <w:tcW w:w="8902" w:type="dxa"/>
          </w:tcPr>
          <w:p w14:paraId="783DE68C" w14:textId="245A48E2" w:rsidR="00367693" w:rsidRPr="004C5FA3" w:rsidRDefault="00367693" w:rsidP="002D01AE">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בהמשך לאמור בביאור </w:t>
            </w:r>
            <w:r w:rsidRPr="004C5FA3">
              <w:rPr>
                <w:rFonts w:ascii="Arial" w:hAnsi="Arial"/>
                <w:rtl/>
              </w:rPr>
              <w:fldChar w:fldCharType="begin" w:fldLock="1"/>
            </w:r>
            <w:r w:rsidRPr="004C5FA3">
              <w:rPr>
                <w:rFonts w:ascii="Arial" w:hAnsi="Arial"/>
                <w:rtl/>
              </w:rPr>
              <w:instrText xml:space="preserve"> </w:instrText>
            </w:r>
            <w:r w:rsidRPr="004C5FA3">
              <w:rPr>
                <w:rFonts w:ascii="Arial" w:hAnsi="Arial"/>
              </w:rPr>
              <w:instrText>REF</w:instrText>
            </w:r>
            <w:r w:rsidRPr="004C5FA3">
              <w:rPr>
                <w:rFonts w:ascii="Arial" w:hAnsi="Arial"/>
                <w:rtl/>
              </w:rPr>
              <w:instrText xml:space="preserve"> _</w:instrText>
            </w:r>
            <w:r w:rsidRPr="004C5FA3">
              <w:rPr>
                <w:rFonts w:ascii="Arial" w:hAnsi="Arial"/>
              </w:rPr>
              <w:instrText>Ref5630527 \n \h</w:instrText>
            </w:r>
            <w:r w:rsidRPr="004C5FA3">
              <w:rPr>
                <w:rFonts w:ascii="Arial" w:hAnsi="Arial"/>
                <w:rtl/>
              </w:rPr>
              <w:instrText xml:space="preserve">  \* </w:instrText>
            </w:r>
            <w:r w:rsidRPr="004C5FA3">
              <w:rPr>
                <w:rFonts w:ascii="Arial" w:hAnsi="Arial"/>
              </w:rPr>
              <w:instrText>MERGEFORMAT</w:instrText>
            </w:r>
            <w:r w:rsidRPr="004C5FA3">
              <w:rPr>
                <w:rFonts w:ascii="Arial" w:hAnsi="Arial"/>
                <w:rtl/>
              </w:rPr>
              <w:instrText xml:space="preserve"> </w:instrText>
            </w:r>
            <w:r w:rsidRPr="004C5FA3">
              <w:rPr>
                <w:rFonts w:ascii="Arial" w:hAnsi="Arial"/>
                <w:rtl/>
              </w:rPr>
            </w:r>
            <w:r w:rsidRPr="004C5FA3">
              <w:rPr>
                <w:rFonts w:ascii="Arial" w:hAnsi="Arial"/>
                <w:rtl/>
              </w:rPr>
              <w:fldChar w:fldCharType="separate"/>
            </w:r>
            <w:r w:rsidR="00D3002D">
              <w:rPr>
                <w:rFonts w:ascii="Arial" w:hAnsi="Arial"/>
                <w:cs/>
              </w:rPr>
              <w:t>‎</w:t>
            </w:r>
            <w:r w:rsidR="00D3002D">
              <w:rPr>
                <w:rFonts w:ascii="Arial" w:hAnsi="Arial"/>
              </w:rPr>
              <w:t>2.2</w:t>
            </w:r>
            <w:r w:rsidRPr="004C5FA3">
              <w:rPr>
                <w:rFonts w:ascii="Arial" w:hAnsi="Arial"/>
                <w:rtl/>
              </w:rPr>
              <w:fldChar w:fldCharType="end"/>
            </w:r>
            <w:r w:rsidRPr="004C5FA3">
              <w:rPr>
                <w:rFonts w:ascii="Arial" w:hAnsi="Arial"/>
                <w:rtl/>
              </w:rPr>
              <w:t xml:space="preserve"> ובביאורים </w:t>
            </w:r>
            <w:r w:rsidRPr="004C5FA3">
              <w:rPr>
                <w:rFonts w:ascii="Arial" w:hAnsi="Arial"/>
                <w:rtl/>
              </w:rPr>
              <w:fldChar w:fldCharType="begin" w:fldLock="1"/>
            </w:r>
            <w:r w:rsidRPr="004C5FA3">
              <w:rPr>
                <w:rFonts w:ascii="Arial" w:hAnsi="Arial"/>
                <w:rtl/>
              </w:rPr>
              <w:instrText xml:space="preserve"> </w:instrText>
            </w:r>
            <w:r w:rsidRPr="004C5FA3">
              <w:rPr>
                <w:rFonts w:ascii="Arial" w:hAnsi="Arial"/>
              </w:rPr>
              <w:instrText>REF</w:instrText>
            </w:r>
            <w:r w:rsidRPr="004C5FA3">
              <w:rPr>
                <w:rFonts w:ascii="Arial" w:hAnsi="Arial"/>
                <w:rtl/>
              </w:rPr>
              <w:instrText xml:space="preserve"> _</w:instrText>
            </w:r>
            <w:r w:rsidRPr="004C5FA3">
              <w:rPr>
                <w:rFonts w:ascii="Arial" w:hAnsi="Arial"/>
              </w:rPr>
              <w:instrText>Ref718483 \w \h</w:instrText>
            </w:r>
            <w:r w:rsidRPr="004C5FA3">
              <w:rPr>
                <w:rFonts w:ascii="Arial" w:hAnsi="Arial"/>
                <w:rtl/>
              </w:rPr>
              <w:instrText xml:space="preserve">  \* </w:instrText>
            </w:r>
            <w:r w:rsidRPr="004C5FA3">
              <w:rPr>
                <w:rFonts w:ascii="Arial" w:hAnsi="Arial"/>
              </w:rPr>
              <w:instrText>MERGEFORMAT</w:instrText>
            </w:r>
            <w:r w:rsidRPr="004C5FA3">
              <w:rPr>
                <w:rFonts w:ascii="Arial" w:hAnsi="Arial"/>
                <w:rtl/>
              </w:rPr>
              <w:instrText xml:space="preserve"> </w:instrText>
            </w:r>
            <w:r w:rsidRPr="004C5FA3">
              <w:rPr>
                <w:rFonts w:ascii="Arial" w:hAnsi="Arial"/>
                <w:rtl/>
              </w:rPr>
            </w:r>
            <w:r w:rsidRPr="004C5FA3">
              <w:rPr>
                <w:rFonts w:ascii="Arial" w:hAnsi="Arial"/>
                <w:rtl/>
              </w:rPr>
              <w:fldChar w:fldCharType="separate"/>
            </w:r>
            <w:r w:rsidR="00D3002D">
              <w:rPr>
                <w:rFonts w:ascii="Arial" w:hAnsi="Arial"/>
                <w:cs/>
              </w:rPr>
              <w:t>‎</w:t>
            </w:r>
            <w:r w:rsidR="00D3002D">
              <w:rPr>
                <w:rFonts w:ascii="Arial" w:hAnsi="Arial"/>
              </w:rPr>
              <w:t>2.3.1</w:t>
            </w:r>
            <w:r w:rsidRPr="004C5FA3">
              <w:rPr>
                <w:rFonts w:ascii="Arial" w:hAnsi="Arial"/>
                <w:rtl/>
              </w:rPr>
              <w:fldChar w:fldCharType="end"/>
            </w:r>
            <w:r w:rsidRPr="004C5FA3">
              <w:rPr>
                <w:rFonts w:ascii="Arial" w:hAnsi="Arial"/>
                <w:rtl/>
              </w:rPr>
              <w:t xml:space="preserve"> - </w:t>
            </w:r>
            <w:r w:rsidRPr="004C5FA3">
              <w:rPr>
                <w:rFonts w:ascii="Arial" w:hAnsi="Arial"/>
                <w:rtl/>
              </w:rPr>
              <w:fldChar w:fldCharType="begin" w:fldLock="1"/>
            </w:r>
            <w:r w:rsidRPr="004C5FA3">
              <w:rPr>
                <w:rFonts w:ascii="Arial" w:hAnsi="Arial"/>
                <w:rtl/>
              </w:rPr>
              <w:instrText xml:space="preserve"> </w:instrText>
            </w:r>
            <w:r w:rsidRPr="004C5FA3">
              <w:rPr>
                <w:rFonts w:ascii="Arial" w:hAnsi="Arial"/>
              </w:rPr>
              <w:instrText>REF</w:instrText>
            </w:r>
            <w:r w:rsidRPr="004C5FA3">
              <w:rPr>
                <w:rFonts w:ascii="Arial" w:hAnsi="Arial"/>
                <w:rtl/>
              </w:rPr>
              <w:instrText xml:space="preserve"> _</w:instrText>
            </w:r>
            <w:r w:rsidRPr="004C5FA3">
              <w:rPr>
                <w:rFonts w:ascii="Arial" w:hAnsi="Arial"/>
              </w:rPr>
              <w:instrText>Ref6336078 \n \h</w:instrText>
            </w:r>
            <w:r w:rsidRPr="004C5FA3">
              <w:rPr>
                <w:rFonts w:ascii="Arial" w:hAnsi="Arial"/>
                <w:rtl/>
              </w:rPr>
              <w:instrText xml:space="preserve">  \* </w:instrText>
            </w:r>
            <w:r w:rsidRPr="004C5FA3">
              <w:rPr>
                <w:rFonts w:ascii="Arial" w:hAnsi="Arial"/>
              </w:rPr>
              <w:instrText>MERGEFORMAT</w:instrText>
            </w:r>
            <w:r w:rsidRPr="004C5FA3">
              <w:rPr>
                <w:rFonts w:ascii="Arial" w:hAnsi="Arial"/>
                <w:rtl/>
              </w:rPr>
              <w:instrText xml:space="preserve"> </w:instrText>
            </w:r>
            <w:r w:rsidRPr="004C5FA3">
              <w:rPr>
                <w:rFonts w:ascii="Arial" w:hAnsi="Arial"/>
                <w:rtl/>
              </w:rPr>
            </w:r>
            <w:r w:rsidRPr="004C5FA3">
              <w:rPr>
                <w:rFonts w:ascii="Arial" w:hAnsi="Arial"/>
                <w:rtl/>
              </w:rPr>
              <w:fldChar w:fldCharType="separate"/>
            </w:r>
            <w:r w:rsidR="00D3002D">
              <w:rPr>
                <w:rFonts w:ascii="Arial" w:hAnsi="Arial"/>
                <w:cs/>
              </w:rPr>
              <w:t>‎</w:t>
            </w:r>
            <w:r w:rsidR="00D3002D">
              <w:rPr>
                <w:rFonts w:ascii="Arial" w:hAnsi="Arial"/>
              </w:rPr>
              <w:t>2.3.3</w:t>
            </w:r>
            <w:r w:rsidRPr="004C5FA3">
              <w:rPr>
                <w:rFonts w:ascii="Arial" w:hAnsi="Arial"/>
                <w:rtl/>
              </w:rPr>
              <w:fldChar w:fldCharType="end"/>
            </w:r>
            <w:r w:rsidRPr="004C5FA3">
              <w:rPr>
                <w:rFonts w:ascii="Arial" w:hAnsi="Arial"/>
                <w:rtl/>
              </w:rPr>
              <w:t xml:space="preserve"> לעיל, להלן ההשפעה של השינויים החשבונאיים על הדוחות הכספיים של החברה:</w:t>
            </w:r>
            <w:r w:rsidRPr="004C5FA3">
              <w:rPr>
                <w:rStyle w:val="FootnoteReference"/>
                <w:sz w:val="20"/>
                <w:szCs w:val="20"/>
                <w:rtl/>
              </w:rPr>
              <w:footnoteReference w:id="99"/>
            </w:r>
          </w:p>
        </w:tc>
      </w:tr>
    </w:tbl>
    <w:p w14:paraId="466DE14B" w14:textId="3296F2B3" w:rsidR="00F64EB6" w:rsidRPr="004C5FA3" w:rsidRDefault="00F64EB6" w:rsidP="00A37534">
      <w:pPr>
        <w:pStyle w:val="Heading6"/>
        <w:rPr>
          <w:rtl/>
        </w:rPr>
      </w:pPr>
      <w:bookmarkStart w:id="382" w:name="_Toc535743858"/>
      <w:bookmarkStart w:id="383" w:name="_Toc535845785"/>
      <w:bookmarkStart w:id="384" w:name="_Toc6143250"/>
      <w:r w:rsidRPr="00A37534">
        <w:rPr>
          <w:rtl/>
        </w:rPr>
        <w:t>השפעה</w:t>
      </w:r>
      <w:r w:rsidRPr="004C5FA3">
        <w:rPr>
          <w:rtl/>
        </w:rPr>
        <w:t xml:space="preserve"> על הדוח על המצב הכספי</w:t>
      </w:r>
      <w:bookmarkEnd w:id="382"/>
      <w:bookmarkEnd w:id="383"/>
    </w:p>
    <w:tbl>
      <w:tblPr>
        <w:tblStyle w:val="TableGrid"/>
        <w:bidiVisual/>
        <w:tblW w:w="10206" w:type="dxa"/>
        <w:jc w:val="left"/>
        <w:tblLook w:val="04A0" w:firstRow="1" w:lastRow="0" w:firstColumn="1" w:lastColumn="0" w:noHBand="0" w:noVBand="1"/>
      </w:tblPr>
      <w:tblGrid>
        <w:gridCol w:w="1304"/>
        <w:gridCol w:w="3232"/>
        <w:gridCol w:w="1134"/>
        <w:gridCol w:w="1134"/>
        <w:gridCol w:w="1134"/>
        <w:gridCol w:w="1134"/>
        <w:gridCol w:w="1134"/>
      </w:tblGrid>
      <w:tr w:rsidR="00F64EB6" w:rsidRPr="004C5FA3" w14:paraId="16D0563D" w14:textId="77777777" w:rsidTr="00FA5D2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Merge w:val="restart"/>
          </w:tcPr>
          <w:p w14:paraId="0068D224" w14:textId="77777777" w:rsidR="00F64EB6" w:rsidRPr="00F92C0D" w:rsidRDefault="00F64EB6" w:rsidP="00015C9C">
            <w:pPr>
              <w:rPr>
                <w:rFonts w:ascii="Arial" w:hAnsi="Arial"/>
              </w:rPr>
            </w:pPr>
          </w:p>
        </w:tc>
        <w:tc>
          <w:tcPr>
            <w:tcW w:w="3232" w:type="dxa"/>
            <w:vMerge w:val="restart"/>
          </w:tcPr>
          <w:p w14:paraId="50526507" w14:textId="77777777" w:rsidR="00F64EB6" w:rsidRPr="004C5FA3"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03FA8EFF" w14:textId="4FC3673F"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lang w:val="en-US"/>
              </w:rPr>
            </w:pPr>
            <w:r w:rsidRPr="004C5FA3">
              <w:rPr>
                <w:sz w:val="20"/>
                <w:rtl/>
              </w:rPr>
              <w:t xml:space="preserve">30 ביוני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p>
          <w:p w14:paraId="3E4C7925"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(בלתי מבוקר)</w:t>
            </w:r>
          </w:p>
        </w:tc>
      </w:tr>
      <w:tr w:rsidR="00F64EB6" w:rsidRPr="004C5FA3" w14:paraId="008DD0F1"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518914D0" w14:textId="77777777" w:rsidR="00F64EB6" w:rsidRPr="00F92C0D" w:rsidRDefault="00F64EB6" w:rsidP="00015C9C">
            <w:pPr>
              <w:rPr>
                <w:rFonts w:ascii="Arial" w:hAnsi="Arial"/>
                <w:rtl/>
              </w:rPr>
            </w:pPr>
          </w:p>
        </w:tc>
        <w:tc>
          <w:tcPr>
            <w:tcW w:w="3232" w:type="dxa"/>
            <w:vMerge/>
          </w:tcPr>
          <w:p w14:paraId="12F0415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val="restart"/>
          </w:tcPr>
          <w:p w14:paraId="2606540F" w14:textId="29F7EC75"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A22156">
              <w:rPr>
                <w:b/>
                <w:bCs/>
                <w:sz w:val="20"/>
                <w:rtl/>
              </w:rPr>
              <w:t xml:space="preserve">כפי </w:t>
            </w:r>
            <w:r w:rsidR="00A22156">
              <w:rPr>
                <w:b/>
                <w:bCs/>
                <w:sz w:val="20"/>
                <w:rtl/>
              </w:rPr>
              <w:br/>
            </w:r>
            <w:r w:rsidRPr="00A22156">
              <w:rPr>
                <w:b/>
                <w:bCs/>
                <w:sz w:val="20"/>
                <w:rtl/>
              </w:rPr>
              <w:t>שדווח בעבר</w:t>
            </w:r>
          </w:p>
        </w:tc>
        <w:tc>
          <w:tcPr>
            <w:tcW w:w="3402" w:type="dxa"/>
            <w:gridSpan w:val="3"/>
          </w:tcPr>
          <w:p w14:paraId="5BD38D8D"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A22156">
              <w:rPr>
                <w:b/>
                <w:bCs/>
                <w:sz w:val="20"/>
                <w:rtl/>
              </w:rPr>
              <w:t>שינוי בגין</w:t>
            </w:r>
          </w:p>
        </w:tc>
        <w:tc>
          <w:tcPr>
            <w:tcW w:w="1134" w:type="dxa"/>
            <w:vMerge w:val="restart"/>
          </w:tcPr>
          <w:p w14:paraId="5DEA4CB6"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A22156">
              <w:rPr>
                <w:b/>
                <w:bCs/>
                <w:sz w:val="20"/>
                <w:rtl/>
              </w:rPr>
              <w:t>כפי שמדווח כעת</w:t>
            </w:r>
          </w:p>
        </w:tc>
      </w:tr>
      <w:tr w:rsidR="00F64EB6" w:rsidRPr="004C5FA3" w14:paraId="4BAB0595"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5B955377" w14:textId="77777777" w:rsidR="00F64EB6" w:rsidRPr="00F92C0D" w:rsidRDefault="00F64EB6" w:rsidP="00015C9C">
            <w:pPr>
              <w:rPr>
                <w:rFonts w:ascii="Arial" w:hAnsi="Arial"/>
                <w:rtl/>
              </w:rPr>
            </w:pPr>
          </w:p>
        </w:tc>
        <w:tc>
          <w:tcPr>
            <w:tcW w:w="3232" w:type="dxa"/>
            <w:vMerge/>
          </w:tcPr>
          <w:p w14:paraId="0AAFD2A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tcPr>
          <w:p w14:paraId="163013A0"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4D6DB040"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040F59E6"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5BF88D71"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vMerge/>
          </w:tcPr>
          <w:p w14:paraId="69570D6D" w14:textId="77777777"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02CE246C"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7B02100C" w14:textId="77777777" w:rsidR="00F64EB6" w:rsidRPr="00F92C0D" w:rsidRDefault="00F64EB6" w:rsidP="00015C9C">
            <w:pPr>
              <w:rPr>
                <w:rFonts w:ascii="Arial" w:hAnsi="Arial"/>
                <w:rtl/>
              </w:rPr>
            </w:pPr>
          </w:p>
        </w:tc>
        <w:tc>
          <w:tcPr>
            <w:tcW w:w="3232" w:type="dxa"/>
            <w:vMerge/>
          </w:tcPr>
          <w:p w14:paraId="192EA44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2D6124D1" w14:textId="5752F7E2" w:rsidR="00F64EB6" w:rsidRPr="00A22156"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A22156">
              <w:rPr>
                <w:b/>
                <w:bCs/>
                <w:sz w:val="20"/>
                <w:rtl/>
              </w:rPr>
              <w:t xml:space="preserve">אלפי </w:t>
            </w:r>
            <w:r w:rsidR="00C10D5C" w:rsidRPr="00A22156">
              <w:rPr>
                <w:rFonts w:hint="cs"/>
                <w:b/>
                <w:bCs/>
                <w:sz w:val="20"/>
                <w:rtl/>
              </w:rPr>
              <w:t>ש"ח</w:t>
            </w:r>
          </w:p>
        </w:tc>
      </w:tr>
      <w:tr w:rsidR="00F64EB6" w:rsidRPr="004C5FA3" w14:paraId="4222857F"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957E314" w14:textId="77777777" w:rsidR="00F64EB6" w:rsidRPr="00F92C0D" w:rsidRDefault="00F64EB6" w:rsidP="00015C9C">
            <w:pPr>
              <w:rPr>
                <w:rFonts w:ascii="Arial" w:hAnsi="Arial"/>
                <w:rtl/>
              </w:rPr>
            </w:pPr>
          </w:p>
        </w:tc>
        <w:tc>
          <w:tcPr>
            <w:tcW w:w="3232" w:type="dxa"/>
          </w:tcPr>
          <w:p w14:paraId="7BAF57AC" w14:textId="63E9942B"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sidRPr="004C5FA3">
              <w:rPr>
                <w:rStyle w:val="SubtleReference"/>
                <w:rtl/>
              </w:rPr>
              <w:t>מהשינויים</w:t>
            </w:r>
            <w:r w:rsidRPr="004C5FA3">
              <w:rPr>
                <w:rFonts w:ascii="Arial" w:hAnsi="Arial"/>
              </w:rPr>
              <w:t>[</w:t>
            </w:r>
            <w:proofErr w:type="gramEnd"/>
            <w:r w:rsidRPr="004C5FA3">
              <w:rPr>
                <w:rStyle w:val="FootnoteReference"/>
                <w:sz w:val="20"/>
                <w:szCs w:val="20"/>
                <w:rtl/>
              </w:rPr>
              <w:footnoteReference w:id="100"/>
            </w:r>
          </w:p>
        </w:tc>
        <w:tc>
          <w:tcPr>
            <w:tcW w:w="1134" w:type="dxa"/>
          </w:tcPr>
          <w:p w14:paraId="10C3576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0FDA07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0D0244C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2B158C0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4AA3E3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A5D2A" w:rsidRPr="004C5FA3" w14:paraId="796AE8DB"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56AE031" w14:textId="77777777" w:rsidR="00FA5D2A" w:rsidRPr="00F92C0D" w:rsidRDefault="00FA5D2A" w:rsidP="00015C9C">
            <w:pPr>
              <w:rPr>
                <w:rFonts w:ascii="Arial" w:hAnsi="Arial"/>
                <w:rtl/>
              </w:rPr>
            </w:pPr>
          </w:p>
        </w:tc>
        <w:tc>
          <w:tcPr>
            <w:tcW w:w="3232" w:type="dxa"/>
          </w:tcPr>
          <w:p w14:paraId="402785CD"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4744E6AF"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9529FEA"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31CDB3C4"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3B76454A"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34CEE9E"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6DE3A80"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val="restart"/>
          </w:tcPr>
          <w:p w14:paraId="57E5568E" w14:textId="77777777" w:rsidR="00F64EB6" w:rsidRPr="00F92C0D" w:rsidRDefault="00F64EB6" w:rsidP="00015C9C">
            <w:pPr>
              <w:rPr>
                <w:rFonts w:ascii="Arial" w:hAnsi="Arial"/>
                <w:rtl/>
              </w:rPr>
            </w:pPr>
          </w:p>
        </w:tc>
        <w:tc>
          <w:tcPr>
            <w:tcW w:w="3232" w:type="dxa"/>
            <w:vMerge w:val="restart"/>
          </w:tcPr>
          <w:p w14:paraId="14367D8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097B3649" w14:textId="7DE2702B"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lang w:val="en-US"/>
              </w:rPr>
            </w:pPr>
            <w:r w:rsidRPr="00FA5D2A">
              <w:rPr>
                <w:b/>
                <w:bCs/>
                <w:sz w:val="20"/>
                <w:rtl/>
              </w:rPr>
              <w:t xml:space="preserve">31 בדצמבר </w:t>
            </w:r>
            <w:r w:rsidR="00924697" w:rsidRPr="00FA5D2A">
              <w:rPr>
                <w:b/>
                <w:bCs/>
                <w:sz w:val="20"/>
              </w:rPr>
              <w:fldChar w:fldCharType="begin" w:fldLock="1"/>
            </w:r>
            <w:r w:rsidR="00924697" w:rsidRPr="00FA5D2A">
              <w:rPr>
                <w:b/>
                <w:bCs/>
                <w:sz w:val="20"/>
              </w:rPr>
              <w:instrText xml:space="preserve"> DOCPROPERTY  PY  \* MERGEFORMAT </w:instrText>
            </w:r>
            <w:r w:rsidR="00924697" w:rsidRPr="00FA5D2A">
              <w:rPr>
                <w:b/>
                <w:bCs/>
                <w:sz w:val="20"/>
              </w:rPr>
              <w:fldChar w:fldCharType="separate"/>
            </w:r>
            <w:r w:rsidR="00D3002D">
              <w:rPr>
                <w:b/>
                <w:bCs/>
                <w:sz w:val="20"/>
              </w:rPr>
              <w:t>2025</w:t>
            </w:r>
            <w:r w:rsidR="00924697" w:rsidRPr="00FA5D2A">
              <w:rPr>
                <w:b/>
                <w:bCs/>
                <w:sz w:val="20"/>
              </w:rPr>
              <w:fldChar w:fldCharType="end"/>
            </w:r>
          </w:p>
        </w:tc>
      </w:tr>
      <w:tr w:rsidR="00F64EB6" w:rsidRPr="004C5FA3" w14:paraId="26869AB4"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2677323E" w14:textId="77777777" w:rsidR="00F64EB6" w:rsidRPr="00F92C0D" w:rsidRDefault="00F64EB6" w:rsidP="00015C9C">
            <w:pPr>
              <w:rPr>
                <w:rFonts w:ascii="Arial" w:hAnsi="Arial"/>
                <w:rtl/>
              </w:rPr>
            </w:pPr>
          </w:p>
        </w:tc>
        <w:tc>
          <w:tcPr>
            <w:tcW w:w="3232" w:type="dxa"/>
            <w:vMerge/>
          </w:tcPr>
          <w:p w14:paraId="45CF440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val="restart"/>
          </w:tcPr>
          <w:p w14:paraId="3B71694E" w14:textId="273713A1"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כפי </w:t>
            </w:r>
            <w:r w:rsidR="00A22156">
              <w:rPr>
                <w:b/>
                <w:bCs/>
                <w:sz w:val="20"/>
                <w:rtl/>
              </w:rPr>
              <w:br/>
            </w:r>
            <w:r w:rsidRPr="00FA5D2A">
              <w:rPr>
                <w:b/>
                <w:bCs/>
                <w:sz w:val="20"/>
                <w:rtl/>
              </w:rPr>
              <w:t>שדווח בעבר</w:t>
            </w:r>
          </w:p>
        </w:tc>
        <w:tc>
          <w:tcPr>
            <w:tcW w:w="3402" w:type="dxa"/>
            <w:gridSpan w:val="3"/>
          </w:tcPr>
          <w:p w14:paraId="08E1A7FC"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שינוי בגין</w:t>
            </w:r>
          </w:p>
        </w:tc>
        <w:tc>
          <w:tcPr>
            <w:tcW w:w="1134" w:type="dxa"/>
            <w:vMerge w:val="restart"/>
          </w:tcPr>
          <w:p w14:paraId="53F62F6F"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כפי שמדווח כעת</w:t>
            </w:r>
          </w:p>
        </w:tc>
      </w:tr>
      <w:tr w:rsidR="00F64EB6" w:rsidRPr="004C5FA3" w14:paraId="34F27AB4"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14E9BC04" w14:textId="77777777" w:rsidR="00F64EB6" w:rsidRPr="00F92C0D" w:rsidRDefault="00F64EB6" w:rsidP="00015C9C">
            <w:pPr>
              <w:rPr>
                <w:rFonts w:ascii="Arial" w:hAnsi="Arial"/>
                <w:rtl/>
              </w:rPr>
            </w:pPr>
          </w:p>
        </w:tc>
        <w:tc>
          <w:tcPr>
            <w:tcW w:w="3232" w:type="dxa"/>
            <w:vMerge/>
          </w:tcPr>
          <w:p w14:paraId="65DEAA0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tcPr>
          <w:p w14:paraId="2A2D16A6"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1ECAA4D1"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5F21967A"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2696BB23"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vMerge/>
          </w:tcPr>
          <w:p w14:paraId="7F95E801"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4C718422"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555A2D79" w14:textId="77777777" w:rsidR="00F64EB6" w:rsidRPr="00F92C0D" w:rsidRDefault="00F64EB6" w:rsidP="00015C9C">
            <w:pPr>
              <w:rPr>
                <w:rFonts w:ascii="Arial" w:hAnsi="Arial"/>
                <w:rtl/>
              </w:rPr>
            </w:pPr>
          </w:p>
        </w:tc>
        <w:tc>
          <w:tcPr>
            <w:tcW w:w="3232" w:type="dxa"/>
            <w:vMerge/>
          </w:tcPr>
          <w:p w14:paraId="7F8F4BE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375ED72C" w14:textId="42BE793E"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אלפי </w:t>
            </w:r>
            <w:r w:rsidR="00C10D5C" w:rsidRPr="00FA5D2A">
              <w:rPr>
                <w:rFonts w:hint="cs"/>
                <w:b/>
                <w:bCs/>
                <w:sz w:val="20"/>
                <w:rtl/>
              </w:rPr>
              <w:t>ש"ח</w:t>
            </w:r>
          </w:p>
        </w:tc>
      </w:tr>
      <w:tr w:rsidR="00F64EB6" w:rsidRPr="004C5FA3" w14:paraId="793182DB" w14:textId="77777777" w:rsidTr="00FA5D2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9E6DB54" w14:textId="77777777" w:rsidR="00F64EB6" w:rsidRPr="00F92C0D" w:rsidRDefault="00F64EB6" w:rsidP="00015C9C">
            <w:pPr>
              <w:rPr>
                <w:rFonts w:ascii="Arial" w:hAnsi="Arial"/>
                <w:rtl/>
              </w:rPr>
            </w:pPr>
          </w:p>
        </w:tc>
        <w:tc>
          <w:tcPr>
            <w:tcW w:w="3232" w:type="dxa"/>
          </w:tcPr>
          <w:p w14:paraId="6878EA39" w14:textId="12E618FB"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sidRPr="004C5FA3">
              <w:rPr>
                <w:rStyle w:val="SubtleReference"/>
                <w:rtl/>
              </w:rPr>
              <w:t>מהשינויים</w:t>
            </w:r>
            <w:r w:rsidRPr="004C5FA3">
              <w:rPr>
                <w:rFonts w:ascii="Arial" w:hAnsi="Arial"/>
              </w:rPr>
              <w:t>[</w:t>
            </w:r>
            <w:proofErr w:type="gramEnd"/>
          </w:p>
        </w:tc>
        <w:tc>
          <w:tcPr>
            <w:tcW w:w="1134" w:type="dxa"/>
          </w:tcPr>
          <w:p w14:paraId="01BE7C3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3AF952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01F9F73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6D8D3DE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E8D98F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531FD877" w14:textId="77777777" w:rsidR="00D71851" w:rsidRPr="004C5FA3" w:rsidRDefault="00D71851" w:rsidP="00D26798">
      <w:pPr>
        <w:spacing w:after="0" w:line="80" w:lineRule="exact"/>
        <w:ind w:left="1418"/>
        <w:rPr>
          <w:rFonts w:ascii="Arial" w:hAnsi="Arial"/>
          <w:rtl/>
        </w:rPr>
      </w:pPr>
      <w:bookmarkStart w:id="385" w:name="_Toc535743859"/>
      <w:bookmarkStart w:id="386" w:name="_Toc535845786"/>
    </w:p>
    <w:p w14:paraId="7B746096" w14:textId="2059031E" w:rsidR="00F64EB6" w:rsidRPr="004C5FA3" w:rsidRDefault="00F64EB6" w:rsidP="00A37534">
      <w:pPr>
        <w:pStyle w:val="Heading6"/>
        <w:rPr>
          <w:rtl/>
        </w:rPr>
      </w:pPr>
      <w:r w:rsidRPr="004C5FA3">
        <w:rPr>
          <w:rtl/>
        </w:rPr>
        <w:t xml:space="preserve">השפעה על הדוח על </w:t>
      </w:r>
      <w:r w:rsidR="003B4A4E">
        <w:rPr>
          <w:rFonts w:hint="cs"/>
          <w:rtl/>
        </w:rPr>
        <w:t>ה</w:t>
      </w:r>
      <w:r w:rsidRPr="004C5FA3">
        <w:rPr>
          <w:rtl/>
        </w:rPr>
        <w:t>רווח או הפסד ו</w:t>
      </w:r>
      <w:r w:rsidR="003B4A4E">
        <w:rPr>
          <w:rFonts w:hint="cs"/>
          <w:rtl/>
        </w:rPr>
        <w:t>ה</w:t>
      </w:r>
      <w:r w:rsidRPr="004C5FA3">
        <w:rPr>
          <w:rtl/>
        </w:rPr>
        <w:t xml:space="preserve">רווח </w:t>
      </w:r>
      <w:r w:rsidR="003B4A4E">
        <w:rPr>
          <w:rFonts w:hint="cs"/>
          <w:rtl/>
        </w:rPr>
        <w:t>ה</w:t>
      </w:r>
      <w:r w:rsidRPr="004C5FA3">
        <w:rPr>
          <w:rtl/>
        </w:rPr>
        <w:t xml:space="preserve">כולל </w:t>
      </w:r>
      <w:r w:rsidR="003B4A4E">
        <w:rPr>
          <w:rFonts w:hint="cs"/>
          <w:rtl/>
        </w:rPr>
        <w:t>ה</w:t>
      </w:r>
      <w:r w:rsidRPr="004C5FA3">
        <w:rPr>
          <w:rtl/>
        </w:rPr>
        <w:t>אחר</w:t>
      </w:r>
      <w:bookmarkEnd w:id="385"/>
      <w:bookmarkEnd w:id="386"/>
      <w:r w:rsidR="00FE57E4">
        <w:rPr>
          <w:rFonts w:hint="cs"/>
          <w:rtl/>
        </w:rPr>
        <w:t xml:space="preserve"> ועל הרווח למניה</w:t>
      </w:r>
    </w:p>
    <w:tbl>
      <w:tblPr>
        <w:tblStyle w:val="TableGrid"/>
        <w:bidiVisual/>
        <w:tblW w:w="10206" w:type="dxa"/>
        <w:jc w:val="right"/>
        <w:tblLook w:val="04A0" w:firstRow="1" w:lastRow="0" w:firstColumn="1" w:lastColumn="0" w:noHBand="0" w:noVBand="1"/>
      </w:tblPr>
      <w:tblGrid>
        <w:gridCol w:w="1304"/>
        <w:gridCol w:w="3232"/>
        <w:gridCol w:w="1134"/>
        <w:gridCol w:w="1134"/>
        <w:gridCol w:w="1134"/>
        <w:gridCol w:w="1134"/>
        <w:gridCol w:w="1134"/>
      </w:tblGrid>
      <w:tr w:rsidR="00F64EB6" w:rsidRPr="004C5FA3" w14:paraId="5ABC9084" w14:textId="77777777" w:rsidTr="00FA5D2A">
        <w:trPr>
          <w:cnfStyle w:val="100000000000" w:firstRow="1" w:lastRow="0" w:firstColumn="0" w:lastColumn="0" w:oddVBand="0" w:evenVBand="0" w:oddHBand="0" w:evenHBand="0" w:firstRowFirstColumn="0" w:firstRowLastColumn="0" w:lastRowFirstColumn="0" w:lastRowLastColumn="0"/>
          <w:jc w:val="right"/>
        </w:trPr>
        <w:tc>
          <w:tcPr>
            <w:cnfStyle w:val="001000000100" w:firstRow="0" w:lastRow="0" w:firstColumn="1" w:lastColumn="0" w:oddVBand="0" w:evenVBand="0" w:oddHBand="0" w:evenHBand="0" w:firstRowFirstColumn="1" w:firstRowLastColumn="0" w:lastRowFirstColumn="0" w:lastRowLastColumn="0"/>
            <w:tcW w:w="1303" w:type="dxa"/>
            <w:vMerge w:val="restart"/>
          </w:tcPr>
          <w:p w14:paraId="3AAA4A83" w14:textId="77777777" w:rsidR="00F64EB6" w:rsidRPr="00F92C0D" w:rsidRDefault="00F64EB6" w:rsidP="00015C9C">
            <w:pPr>
              <w:rPr>
                <w:rFonts w:ascii="Arial" w:hAnsi="Arial"/>
                <w:rtl/>
              </w:rPr>
            </w:pPr>
          </w:p>
        </w:tc>
        <w:tc>
          <w:tcPr>
            <w:tcW w:w="3231" w:type="dxa"/>
            <w:vMerge w:val="restart"/>
          </w:tcPr>
          <w:p w14:paraId="31F94C59" w14:textId="77777777" w:rsidR="00F64EB6" w:rsidRPr="004C5FA3"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43F2B41F" w14:textId="69091B8D" w:rsidR="00F64EB6" w:rsidRPr="00FA5D2A"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lang w:val="en-US"/>
              </w:rPr>
            </w:pPr>
            <w:r w:rsidRPr="00FA5D2A">
              <w:rPr>
                <w:sz w:val="20"/>
                <w:rtl/>
              </w:rPr>
              <w:t xml:space="preserve">לשישה חודשים שהסתיימו ביום 30 ביוני </w:t>
            </w:r>
            <w:r w:rsidR="00924697" w:rsidRPr="00FA5D2A">
              <w:rPr>
                <w:sz w:val="20"/>
              </w:rPr>
              <w:fldChar w:fldCharType="begin" w:fldLock="1"/>
            </w:r>
            <w:r w:rsidR="00924697" w:rsidRPr="00FA5D2A">
              <w:rPr>
                <w:sz w:val="20"/>
              </w:rPr>
              <w:instrText xml:space="preserve"> DOCPROPERTY  PY  \* MERGEFORMAT </w:instrText>
            </w:r>
            <w:r w:rsidR="00924697" w:rsidRPr="00FA5D2A">
              <w:rPr>
                <w:sz w:val="20"/>
              </w:rPr>
              <w:fldChar w:fldCharType="separate"/>
            </w:r>
            <w:r w:rsidR="00D3002D">
              <w:rPr>
                <w:sz w:val="20"/>
              </w:rPr>
              <w:t>2025</w:t>
            </w:r>
            <w:r w:rsidR="00924697" w:rsidRPr="00FA5D2A">
              <w:rPr>
                <w:sz w:val="20"/>
              </w:rPr>
              <w:fldChar w:fldCharType="end"/>
            </w:r>
          </w:p>
          <w:p w14:paraId="50F4CF2B" w14:textId="77777777" w:rsidR="00F64EB6" w:rsidRPr="00FA5D2A"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FA5D2A">
              <w:rPr>
                <w:sz w:val="20"/>
                <w:rtl/>
              </w:rPr>
              <w:t>(בלתי מבוקר)</w:t>
            </w:r>
          </w:p>
        </w:tc>
      </w:tr>
      <w:tr w:rsidR="00F64EB6" w:rsidRPr="004C5FA3" w14:paraId="48D226FE"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0F010760" w14:textId="77777777" w:rsidR="00F64EB6" w:rsidRPr="00F92C0D" w:rsidRDefault="00F64EB6" w:rsidP="00015C9C">
            <w:pPr>
              <w:rPr>
                <w:rFonts w:ascii="Arial" w:hAnsi="Arial"/>
                <w:rtl/>
              </w:rPr>
            </w:pPr>
          </w:p>
        </w:tc>
        <w:tc>
          <w:tcPr>
            <w:tcW w:w="3231" w:type="dxa"/>
            <w:vMerge/>
          </w:tcPr>
          <w:p w14:paraId="3584A52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val="restart"/>
          </w:tcPr>
          <w:p w14:paraId="3CC164C6" w14:textId="06F8DA23"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כפי </w:t>
            </w:r>
            <w:r w:rsidR="00A22156">
              <w:rPr>
                <w:b/>
                <w:bCs/>
                <w:sz w:val="20"/>
                <w:rtl/>
              </w:rPr>
              <w:br/>
            </w:r>
            <w:r w:rsidRPr="00FA5D2A">
              <w:rPr>
                <w:b/>
                <w:bCs/>
                <w:sz w:val="20"/>
                <w:rtl/>
              </w:rPr>
              <w:t>שדווח בעבר</w:t>
            </w:r>
          </w:p>
        </w:tc>
        <w:tc>
          <w:tcPr>
            <w:tcW w:w="3402" w:type="dxa"/>
            <w:gridSpan w:val="3"/>
          </w:tcPr>
          <w:p w14:paraId="6243C6F6"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שינוי בגין</w:t>
            </w:r>
          </w:p>
        </w:tc>
        <w:tc>
          <w:tcPr>
            <w:tcW w:w="1134" w:type="dxa"/>
            <w:vMerge w:val="restart"/>
          </w:tcPr>
          <w:p w14:paraId="5D34ACB3"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כפי שמדווח כעת</w:t>
            </w:r>
          </w:p>
        </w:tc>
      </w:tr>
      <w:tr w:rsidR="00F64EB6" w:rsidRPr="004C5FA3" w14:paraId="42CD5719"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412EC18E" w14:textId="77777777" w:rsidR="00F64EB6" w:rsidRPr="00F92C0D" w:rsidRDefault="00F64EB6" w:rsidP="00015C9C">
            <w:pPr>
              <w:rPr>
                <w:rFonts w:ascii="Arial" w:hAnsi="Arial"/>
                <w:rtl/>
              </w:rPr>
            </w:pPr>
          </w:p>
        </w:tc>
        <w:tc>
          <w:tcPr>
            <w:tcW w:w="3231" w:type="dxa"/>
            <w:vMerge/>
          </w:tcPr>
          <w:p w14:paraId="39C431E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tcPr>
          <w:p w14:paraId="36BBA2DE"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763F5B7"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30D649DE"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27DCA211"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vMerge/>
          </w:tcPr>
          <w:p w14:paraId="5642268A"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3E9B4C85"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5A932130" w14:textId="77777777" w:rsidR="00F64EB6" w:rsidRPr="00F92C0D" w:rsidRDefault="00F64EB6" w:rsidP="00015C9C">
            <w:pPr>
              <w:rPr>
                <w:rFonts w:ascii="Arial" w:hAnsi="Arial"/>
                <w:rtl/>
              </w:rPr>
            </w:pPr>
          </w:p>
        </w:tc>
        <w:tc>
          <w:tcPr>
            <w:tcW w:w="3231" w:type="dxa"/>
            <w:vMerge/>
          </w:tcPr>
          <w:p w14:paraId="596D16B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490E2481" w14:textId="05F992A4"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אלפי </w:t>
            </w:r>
            <w:r w:rsidR="002A69BA" w:rsidRPr="00FA5D2A">
              <w:rPr>
                <w:rFonts w:hint="cs"/>
                <w:b/>
                <w:bCs/>
                <w:sz w:val="20"/>
                <w:rtl/>
              </w:rPr>
              <w:t>ש"ח</w:t>
            </w:r>
          </w:p>
        </w:tc>
      </w:tr>
      <w:tr w:rsidR="00F64EB6" w:rsidRPr="004C5FA3" w14:paraId="48B38F4B"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tcPr>
          <w:p w14:paraId="66D3541E" w14:textId="77777777" w:rsidR="00F64EB6" w:rsidRPr="00F92C0D" w:rsidRDefault="00F64EB6" w:rsidP="00015C9C">
            <w:pPr>
              <w:rPr>
                <w:rFonts w:ascii="Arial" w:hAnsi="Arial"/>
                <w:rtl/>
              </w:rPr>
            </w:pPr>
          </w:p>
        </w:tc>
        <w:tc>
          <w:tcPr>
            <w:tcW w:w="3231" w:type="dxa"/>
          </w:tcPr>
          <w:p w14:paraId="544EFFE1" w14:textId="11D956A4"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sidRPr="004C5FA3">
              <w:rPr>
                <w:rStyle w:val="SubtleReference"/>
                <w:rtl/>
              </w:rPr>
              <w:t>מהשינויים</w:t>
            </w:r>
            <w:r w:rsidRPr="004C5FA3">
              <w:rPr>
                <w:rFonts w:ascii="Arial" w:hAnsi="Arial"/>
              </w:rPr>
              <w:t>[</w:t>
            </w:r>
            <w:proofErr w:type="gramEnd"/>
            <w:r w:rsidRPr="004C5FA3">
              <w:rPr>
                <w:rStyle w:val="FootnoteReference"/>
                <w:sz w:val="20"/>
                <w:szCs w:val="20"/>
                <w:rtl/>
              </w:rPr>
              <w:footnoteReference w:id="101"/>
            </w:r>
          </w:p>
        </w:tc>
        <w:tc>
          <w:tcPr>
            <w:tcW w:w="1134" w:type="dxa"/>
          </w:tcPr>
          <w:p w14:paraId="75BB33AD"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29BA64FE"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6EC12289"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0256DFCE"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9D48307"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A5D2A" w:rsidRPr="004C5FA3" w14:paraId="3D284423"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tcPr>
          <w:p w14:paraId="10A9D717" w14:textId="77777777" w:rsidR="00FA5D2A" w:rsidRPr="00F92C0D" w:rsidRDefault="00FA5D2A" w:rsidP="00015C9C">
            <w:pPr>
              <w:rPr>
                <w:rFonts w:ascii="Arial" w:hAnsi="Arial"/>
                <w:rtl/>
              </w:rPr>
            </w:pPr>
          </w:p>
        </w:tc>
        <w:tc>
          <w:tcPr>
            <w:tcW w:w="3231" w:type="dxa"/>
          </w:tcPr>
          <w:p w14:paraId="5EAD4BFE"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tcPr>
          <w:p w14:paraId="394949C8"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BA056D2"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612F95F9"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79994992"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8A85742"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12258803"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val="restart"/>
          </w:tcPr>
          <w:p w14:paraId="5BA0ACFC" w14:textId="77777777" w:rsidR="00F64EB6" w:rsidRPr="00F92C0D" w:rsidRDefault="00F64EB6" w:rsidP="00015C9C">
            <w:pPr>
              <w:rPr>
                <w:rFonts w:ascii="Arial" w:hAnsi="Arial"/>
                <w:rtl/>
              </w:rPr>
            </w:pPr>
          </w:p>
        </w:tc>
        <w:tc>
          <w:tcPr>
            <w:tcW w:w="3231" w:type="dxa"/>
            <w:vMerge w:val="restart"/>
          </w:tcPr>
          <w:p w14:paraId="3E191B6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643D5925" w14:textId="59BE42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לשלושה חודשים שהסתיימו ביום 30 ביוני </w:t>
            </w:r>
            <w:r w:rsidR="00924697" w:rsidRPr="00FA5D2A">
              <w:rPr>
                <w:b/>
                <w:bCs/>
                <w:sz w:val="20"/>
              </w:rPr>
              <w:fldChar w:fldCharType="begin" w:fldLock="1"/>
            </w:r>
            <w:r w:rsidR="00924697" w:rsidRPr="00FA5D2A">
              <w:rPr>
                <w:b/>
                <w:bCs/>
                <w:sz w:val="20"/>
              </w:rPr>
              <w:instrText xml:space="preserve"> DOCPROPERTY  PY  \* MERGEFORMAT </w:instrText>
            </w:r>
            <w:r w:rsidR="00924697" w:rsidRPr="00FA5D2A">
              <w:rPr>
                <w:b/>
                <w:bCs/>
                <w:sz w:val="20"/>
              </w:rPr>
              <w:fldChar w:fldCharType="separate"/>
            </w:r>
            <w:r w:rsidR="00D3002D">
              <w:rPr>
                <w:b/>
                <w:bCs/>
                <w:sz w:val="20"/>
              </w:rPr>
              <w:t>2025</w:t>
            </w:r>
            <w:r w:rsidR="00924697" w:rsidRPr="00FA5D2A">
              <w:rPr>
                <w:b/>
                <w:bCs/>
                <w:sz w:val="20"/>
              </w:rPr>
              <w:fldChar w:fldCharType="end"/>
            </w:r>
          </w:p>
          <w:p w14:paraId="2091BDA8"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1C3D39">
              <w:rPr>
                <w:b/>
                <w:bCs/>
                <w:sz w:val="20"/>
                <w:rtl/>
              </w:rPr>
              <w:t>(בלתי מבוקר)</w:t>
            </w:r>
          </w:p>
        </w:tc>
      </w:tr>
      <w:tr w:rsidR="00F64EB6" w:rsidRPr="004C5FA3" w14:paraId="5C2212DA"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44DF947C" w14:textId="77777777" w:rsidR="00F64EB6" w:rsidRPr="00F92C0D" w:rsidRDefault="00F64EB6" w:rsidP="00015C9C">
            <w:pPr>
              <w:rPr>
                <w:rFonts w:ascii="Arial" w:hAnsi="Arial"/>
                <w:rtl/>
              </w:rPr>
            </w:pPr>
          </w:p>
        </w:tc>
        <w:tc>
          <w:tcPr>
            <w:tcW w:w="3231" w:type="dxa"/>
            <w:vMerge/>
          </w:tcPr>
          <w:p w14:paraId="5050382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val="restart"/>
          </w:tcPr>
          <w:p w14:paraId="30863716" w14:textId="13D5319B"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כפי </w:t>
            </w:r>
            <w:r w:rsidR="00A22156">
              <w:rPr>
                <w:b/>
                <w:bCs/>
                <w:sz w:val="20"/>
                <w:rtl/>
              </w:rPr>
              <w:br/>
            </w:r>
            <w:r w:rsidRPr="00FA5D2A">
              <w:rPr>
                <w:b/>
                <w:bCs/>
                <w:sz w:val="20"/>
                <w:rtl/>
              </w:rPr>
              <w:t>שדווח בעבר</w:t>
            </w:r>
          </w:p>
        </w:tc>
        <w:tc>
          <w:tcPr>
            <w:tcW w:w="3402" w:type="dxa"/>
            <w:gridSpan w:val="3"/>
          </w:tcPr>
          <w:p w14:paraId="27FC0C74"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שינוי בגין</w:t>
            </w:r>
          </w:p>
        </w:tc>
        <w:tc>
          <w:tcPr>
            <w:tcW w:w="1134" w:type="dxa"/>
            <w:vMerge w:val="restart"/>
          </w:tcPr>
          <w:p w14:paraId="0B76803B"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כפי שמדווח כעת</w:t>
            </w:r>
          </w:p>
        </w:tc>
      </w:tr>
      <w:tr w:rsidR="00F64EB6" w:rsidRPr="004C5FA3" w14:paraId="5DD7C5DA"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223A109C" w14:textId="77777777" w:rsidR="00F64EB6" w:rsidRPr="00F92C0D" w:rsidRDefault="00F64EB6" w:rsidP="00816847">
            <w:pPr>
              <w:pStyle w:val="NoSpacing"/>
              <w:rPr>
                <w:sz w:val="14"/>
                <w:rtl/>
              </w:rPr>
            </w:pPr>
          </w:p>
        </w:tc>
        <w:tc>
          <w:tcPr>
            <w:tcW w:w="3231" w:type="dxa"/>
            <w:vMerge/>
          </w:tcPr>
          <w:p w14:paraId="289BFB3A" w14:textId="77777777" w:rsidR="00F64EB6" w:rsidRPr="004C5FA3" w:rsidRDefault="00F64EB6" w:rsidP="0081684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1134" w:type="dxa"/>
            <w:vMerge/>
          </w:tcPr>
          <w:p w14:paraId="0301AFA6"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72BC2308"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3698DECC"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21A81074"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vMerge/>
          </w:tcPr>
          <w:p w14:paraId="478BEB89"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5D7235E3"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39CE294B" w14:textId="77777777" w:rsidR="00F64EB6" w:rsidRPr="00F92C0D" w:rsidRDefault="00F64EB6" w:rsidP="00015C9C">
            <w:pPr>
              <w:rPr>
                <w:rFonts w:ascii="Arial" w:hAnsi="Arial"/>
                <w:rtl/>
              </w:rPr>
            </w:pPr>
          </w:p>
        </w:tc>
        <w:tc>
          <w:tcPr>
            <w:tcW w:w="3231" w:type="dxa"/>
            <w:vMerge/>
          </w:tcPr>
          <w:p w14:paraId="3512E7B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314FCCD8" w14:textId="3EA58E22"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אלפי </w:t>
            </w:r>
            <w:r w:rsidR="00C10D5C" w:rsidRPr="00FA5D2A">
              <w:rPr>
                <w:rFonts w:hint="cs"/>
                <w:b/>
                <w:bCs/>
                <w:sz w:val="20"/>
                <w:rtl/>
              </w:rPr>
              <w:t>ש"ח</w:t>
            </w:r>
          </w:p>
        </w:tc>
      </w:tr>
      <w:tr w:rsidR="00F64EB6" w:rsidRPr="004C5FA3" w14:paraId="275267D9"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tcPr>
          <w:p w14:paraId="018A20E2" w14:textId="77777777" w:rsidR="00F64EB6" w:rsidRPr="00F92C0D" w:rsidRDefault="00F64EB6" w:rsidP="00015C9C">
            <w:pPr>
              <w:rPr>
                <w:rFonts w:ascii="Arial" w:hAnsi="Arial"/>
                <w:rtl/>
              </w:rPr>
            </w:pPr>
          </w:p>
        </w:tc>
        <w:tc>
          <w:tcPr>
            <w:tcW w:w="3231" w:type="dxa"/>
          </w:tcPr>
          <w:p w14:paraId="2B1C224B" w14:textId="77777777" w:rsidR="00F64EB6" w:rsidRPr="004C5FA3" w:rsidRDefault="00C044D9" w:rsidP="00015C9C">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Style w:val="ListParagraphChar"/>
                <w:rtl/>
              </w:rPr>
              <w:t>[</w:t>
            </w:r>
            <w:r w:rsidR="00F64EB6" w:rsidRPr="004C5FA3">
              <w:rPr>
                <w:rStyle w:val="SubtleReference"/>
                <w:rtl/>
              </w:rPr>
              <w:t>פרט כל סעיף המושפע מהשינויים</w:t>
            </w:r>
            <w:r w:rsidRPr="004C5FA3">
              <w:rPr>
                <w:rFonts w:ascii="Arial" w:hAnsi="Arial"/>
                <w:b/>
                <w:rtl/>
              </w:rPr>
              <w:t>]</w:t>
            </w:r>
          </w:p>
        </w:tc>
        <w:tc>
          <w:tcPr>
            <w:tcW w:w="1134" w:type="dxa"/>
          </w:tcPr>
          <w:p w14:paraId="715C66D2"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0E167E3"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625B2663"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5DDC8346"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FA4FB87"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A5D2A" w:rsidRPr="004C5FA3" w14:paraId="13ABE8E9"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tcPr>
          <w:p w14:paraId="5E2E47AF" w14:textId="77777777" w:rsidR="00FA5D2A" w:rsidRPr="00F92C0D" w:rsidRDefault="00FA5D2A" w:rsidP="00015C9C">
            <w:pPr>
              <w:rPr>
                <w:rFonts w:ascii="Arial" w:hAnsi="Arial"/>
                <w:rtl/>
              </w:rPr>
            </w:pPr>
          </w:p>
        </w:tc>
        <w:tc>
          <w:tcPr>
            <w:tcW w:w="3231" w:type="dxa"/>
          </w:tcPr>
          <w:p w14:paraId="3080E289" w14:textId="77777777" w:rsidR="00FA5D2A" w:rsidRPr="004C5FA3" w:rsidRDefault="00FA5D2A" w:rsidP="00015C9C">
            <w:pPr>
              <w:cnfStyle w:val="000000000000" w:firstRow="0" w:lastRow="0" w:firstColumn="0" w:lastColumn="0" w:oddVBand="0" w:evenVBand="0" w:oddHBand="0" w:evenHBand="0" w:firstRowFirstColumn="0" w:firstRowLastColumn="0" w:lastRowFirstColumn="0" w:lastRowLastColumn="0"/>
              <w:rPr>
                <w:rStyle w:val="ListParagraphChar"/>
                <w:rtl/>
              </w:rPr>
            </w:pPr>
          </w:p>
        </w:tc>
        <w:tc>
          <w:tcPr>
            <w:tcW w:w="1134" w:type="dxa"/>
          </w:tcPr>
          <w:p w14:paraId="5B7F7311"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36E3016"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75379ED2"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71D4CE87"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C041525" w14:textId="77777777" w:rsidR="00FA5D2A" w:rsidRPr="00FA5D2A" w:rsidRDefault="00FA5D2A"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7A590FB0"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val="restart"/>
          </w:tcPr>
          <w:p w14:paraId="45311EB5" w14:textId="77777777" w:rsidR="00F64EB6" w:rsidRPr="00F92C0D" w:rsidRDefault="00F64EB6" w:rsidP="00015C9C">
            <w:pPr>
              <w:rPr>
                <w:rFonts w:ascii="Arial" w:hAnsi="Arial"/>
                <w:rtl/>
              </w:rPr>
            </w:pPr>
          </w:p>
        </w:tc>
        <w:tc>
          <w:tcPr>
            <w:tcW w:w="3231" w:type="dxa"/>
            <w:vMerge w:val="restart"/>
          </w:tcPr>
          <w:p w14:paraId="0873EA3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61EDC986" w14:textId="2D877202"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r w:rsidRPr="00FA5D2A">
              <w:rPr>
                <w:b/>
                <w:bCs/>
                <w:sz w:val="20"/>
                <w:rtl/>
              </w:rPr>
              <w:t xml:space="preserve">לשנה שהסתיימה ביום 31 בדצמבר </w:t>
            </w:r>
            <w:r w:rsidR="00924697" w:rsidRPr="00FA5D2A">
              <w:rPr>
                <w:b/>
                <w:bCs/>
                <w:sz w:val="20"/>
              </w:rPr>
              <w:fldChar w:fldCharType="begin" w:fldLock="1"/>
            </w:r>
            <w:r w:rsidR="00924697" w:rsidRPr="00FA5D2A">
              <w:rPr>
                <w:b/>
                <w:bCs/>
                <w:sz w:val="20"/>
              </w:rPr>
              <w:instrText xml:space="preserve"> DOCPROPERTY  PY  \* MERGEFORMAT </w:instrText>
            </w:r>
            <w:r w:rsidR="00924697" w:rsidRPr="00FA5D2A">
              <w:rPr>
                <w:b/>
                <w:bCs/>
                <w:sz w:val="20"/>
              </w:rPr>
              <w:fldChar w:fldCharType="separate"/>
            </w:r>
            <w:r w:rsidR="00D3002D">
              <w:rPr>
                <w:b/>
                <w:bCs/>
                <w:sz w:val="20"/>
              </w:rPr>
              <w:t>2025</w:t>
            </w:r>
            <w:r w:rsidR="00924697" w:rsidRPr="00FA5D2A">
              <w:rPr>
                <w:b/>
                <w:bCs/>
                <w:sz w:val="20"/>
              </w:rPr>
              <w:fldChar w:fldCharType="end"/>
            </w:r>
          </w:p>
        </w:tc>
      </w:tr>
      <w:tr w:rsidR="00F64EB6" w:rsidRPr="004C5FA3" w14:paraId="3833E00D"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45BBD65D" w14:textId="77777777" w:rsidR="00F64EB6" w:rsidRPr="00F92C0D" w:rsidRDefault="00F64EB6" w:rsidP="00015C9C">
            <w:pPr>
              <w:rPr>
                <w:rFonts w:ascii="Arial" w:hAnsi="Arial"/>
                <w:rtl/>
              </w:rPr>
            </w:pPr>
          </w:p>
        </w:tc>
        <w:tc>
          <w:tcPr>
            <w:tcW w:w="3231" w:type="dxa"/>
            <w:vMerge/>
          </w:tcPr>
          <w:p w14:paraId="521B785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val="restart"/>
          </w:tcPr>
          <w:p w14:paraId="02E4712F" w14:textId="74DCC652"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כפי </w:t>
            </w:r>
            <w:r w:rsidR="00A22156">
              <w:rPr>
                <w:b/>
                <w:bCs/>
                <w:sz w:val="20"/>
                <w:rtl/>
              </w:rPr>
              <w:br/>
            </w:r>
            <w:r w:rsidRPr="00FA5D2A">
              <w:rPr>
                <w:b/>
                <w:bCs/>
                <w:sz w:val="20"/>
                <w:rtl/>
              </w:rPr>
              <w:t>שדווח בעבר</w:t>
            </w:r>
          </w:p>
        </w:tc>
        <w:tc>
          <w:tcPr>
            <w:tcW w:w="3402" w:type="dxa"/>
            <w:gridSpan w:val="3"/>
          </w:tcPr>
          <w:p w14:paraId="10D6C7CF"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שינוי בגין</w:t>
            </w:r>
          </w:p>
        </w:tc>
        <w:tc>
          <w:tcPr>
            <w:tcW w:w="1134" w:type="dxa"/>
            <w:vMerge w:val="restart"/>
          </w:tcPr>
          <w:p w14:paraId="1ABBF85E"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כפי שמדווח כעת</w:t>
            </w:r>
          </w:p>
        </w:tc>
      </w:tr>
      <w:tr w:rsidR="00F64EB6" w:rsidRPr="004C5FA3" w14:paraId="5E0BD05E"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39272B83" w14:textId="77777777" w:rsidR="00F64EB6" w:rsidRPr="00F92C0D" w:rsidRDefault="00F64EB6" w:rsidP="00015C9C">
            <w:pPr>
              <w:rPr>
                <w:rFonts w:ascii="Arial" w:hAnsi="Arial"/>
                <w:rtl/>
              </w:rPr>
            </w:pPr>
          </w:p>
        </w:tc>
        <w:tc>
          <w:tcPr>
            <w:tcW w:w="3231" w:type="dxa"/>
            <w:vMerge/>
          </w:tcPr>
          <w:p w14:paraId="2EBD23C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vMerge/>
          </w:tcPr>
          <w:p w14:paraId="29130F78"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5B453793"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0971D919"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Pr>
            </w:pPr>
          </w:p>
        </w:tc>
        <w:tc>
          <w:tcPr>
            <w:tcW w:w="1134" w:type="dxa"/>
          </w:tcPr>
          <w:p w14:paraId="6FA24DA0"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vMerge/>
          </w:tcPr>
          <w:p w14:paraId="4088E025" w14:textId="77777777"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064CD918"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vMerge/>
          </w:tcPr>
          <w:p w14:paraId="064599B1" w14:textId="77777777" w:rsidR="00F64EB6" w:rsidRPr="00F92C0D" w:rsidRDefault="00F64EB6" w:rsidP="00015C9C">
            <w:pPr>
              <w:rPr>
                <w:rFonts w:ascii="Arial" w:hAnsi="Arial"/>
                <w:rtl/>
              </w:rPr>
            </w:pPr>
          </w:p>
        </w:tc>
        <w:tc>
          <w:tcPr>
            <w:tcW w:w="3231" w:type="dxa"/>
            <w:vMerge/>
          </w:tcPr>
          <w:p w14:paraId="3725D23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40FEB404" w14:textId="60A1DDA5" w:rsidR="00F64EB6" w:rsidRPr="00FA5D2A" w:rsidRDefault="00F64EB6" w:rsidP="00702F2C">
            <w:pPr>
              <w:pStyle w:val="X1underline"/>
              <w:cnfStyle w:val="000000000000" w:firstRow="0" w:lastRow="0" w:firstColumn="0" w:lastColumn="0" w:oddVBand="0" w:evenVBand="0" w:oddHBand="0" w:evenHBand="0" w:firstRowFirstColumn="0" w:firstRowLastColumn="0" w:lastRowFirstColumn="0" w:lastRowLastColumn="0"/>
              <w:rPr>
                <w:b/>
                <w:bCs/>
                <w:sz w:val="20"/>
                <w:rtl/>
              </w:rPr>
            </w:pPr>
            <w:r w:rsidRPr="00FA5D2A">
              <w:rPr>
                <w:b/>
                <w:bCs/>
                <w:sz w:val="20"/>
                <w:rtl/>
              </w:rPr>
              <w:t xml:space="preserve">אלפי </w:t>
            </w:r>
            <w:r w:rsidR="00C10D5C" w:rsidRPr="00FA5D2A">
              <w:rPr>
                <w:rFonts w:hint="cs"/>
                <w:b/>
                <w:bCs/>
                <w:sz w:val="20"/>
                <w:rtl/>
              </w:rPr>
              <w:t>ש"ח</w:t>
            </w:r>
          </w:p>
        </w:tc>
      </w:tr>
      <w:tr w:rsidR="00F64EB6" w:rsidRPr="004C5FA3" w14:paraId="70CDFDBD" w14:textId="77777777" w:rsidTr="00FA5D2A">
        <w:trPr>
          <w:jc w:val="right"/>
        </w:trPr>
        <w:tc>
          <w:tcPr>
            <w:cnfStyle w:val="001000000000" w:firstRow="0" w:lastRow="0" w:firstColumn="1" w:lastColumn="0" w:oddVBand="0" w:evenVBand="0" w:oddHBand="0" w:evenHBand="0" w:firstRowFirstColumn="0" w:firstRowLastColumn="0" w:lastRowFirstColumn="0" w:lastRowLastColumn="0"/>
            <w:tcW w:w="1303" w:type="dxa"/>
          </w:tcPr>
          <w:p w14:paraId="4D3126D0" w14:textId="77777777" w:rsidR="00F64EB6" w:rsidRPr="00F92C0D" w:rsidRDefault="00F64EB6" w:rsidP="00015C9C">
            <w:pPr>
              <w:rPr>
                <w:rFonts w:ascii="Arial" w:hAnsi="Arial"/>
                <w:rtl/>
              </w:rPr>
            </w:pPr>
          </w:p>
        </w:tc>
        <w:tc>
          <w:tcPr>
            <w:tcW w:w="3231" w:type="dxa"/>
          </w:tcPr>
          <w:p w14:paraId="71AAE32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sidRPr="004C5FA3">
              <w:rPr>
                <w:rStyle w:val="SubtleReference"/>
                <w:rtl/>
              </w:rPr>
              <w:t>מהשינויים</w:t>
            </w:r>
            <w:r w:rsidRPr="004C5FA3">
              <w:rPr>
                <w:rFonts w:ascii="Arial" w:hAnsi="Arial"/>
              </w:rPr>
              <w:t>[</w:t>
            </w:r>
            <w:proofErr w:type="gramEnd"/>
            <w:r w:rsidRPr="004C5FA3">
              <w:rPr>
                <w:rFonts w:ascii="Arial" w:hAnsi="Arial"/>
                <w:rtl/>
              </w:rPr>
              <w:t xml:space="preserve"> </w:t>
            </w:r>
          </w:p>
        </w:tc>
        <w:tc>
          <w:tcPr>
            <w:tcW w:w="1134" w:type="dxa"/>
          </w:tcPr>
          <w:p w14:paraId="43D88CEE"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5A370C8"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4A2A9F31"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134" w:type="dxa"/>
          </w:tcPr>
          <w:p w14:paraId="602A0246"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6A631B6" w14:textId="77777777" w:rsidR="00F64EB6" w:rsidRPr="00FA5D2A"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bl>
    <w:p w14:paraId="298C27B5" w14:textId="77777777" w:rsidR="00CC0ABA" w:rsidRPr="004C5FA3" w:rsidRDefault="00CC0ABA" w:rsidP="00D26798">
      <w:pPr>
        <w:spacing w:after="0" w:line="80" w:lineRule="exact"/>
        <w:ind w:left="1418"/>
        <w:rPr>
          <w:rFonts w:ascii="Arial" w:hAnsi="Arial"/>
          <w:rtl/>
        </w:rPr>
      </w:pPr>
      <w:bookmarkStart w:id="387" w:name="_Toc535743860"/>
      <w:bookmarkStart w:id="388" w:name="_Toc535845787"/>
    </w:p>
    <w:p w14:paraId="37540C42" w14:textId="28E55303" w:rsidR="00F64EB6" w:rsidRPr="000B7293" w:rsidRDefault="00F64EB6" w:rsidP="00AD3EC3">
      <w:pPr>
        <w:pStyle w:val="Heading4"/>
        <w:rPr>
          <w:rtl/>
        </w:rPr>
      </w:pPr>
      <w:bookmarkStart w:id="389" w:name="_Toc535743863"/>
      <w:bookmarkStart w:id="390" w:name="_Toc535845790"/>
      <w:bookmarkStart w:id="391" w:name="_Toc359499"/>
      <w:bookmarkStart w:id="392" w:name="_Toc360048"/>
      <w:bookmarkStart w:id="393" w:name="_Toc684678"/>
      <w:bookmarkStart w:id="394" w:name="_Toc5792768"/>
      <w:bookmarkStart w:id="395" w:name="_Toc6272673"/>
      <w:bookmarkEnd w:id="387"/>
      <w:bookmarkEnd w:id="388"/>
      <w:r w:rsidRPr="000B7293">
        <w:rPr>
          <w:rtl/>
        </w:rPr>
        <w:t>תקנים חדשים בתקופה שלפני יישומם</w:t>
      </w:r>
      <w:r w:rsidRPr="000B7293">
        <w:rPr>
          <w:rStyle w:val="FootnoteReference"/>
          <w:b w:val="0"/>
          <w:bCs w:val="0"/>
          <w:sz w:val="20"/>
          <w:szCs w:val="20"/>
          <w:rtl/>
        </w:rPr>
        <w:footnoteReference w:id="102"/>
      </w:r>
      <w:r w:rsidRPr="000B7293">
        <w:rPr>
          <w:rStyle w:val="FootnoteReference"/>
          <w:b w:val="0"/>
          <w:bCs w:val="0"/>
          <w:sz w:val="20"/>
          <w:szCs w:val="20"/>
          <w:rtl/>
        </w:rPr>
        <w:t xml:space="preserve"> </w:t>
      </w:r>
      <w:r w:rsidRPr="000B7293">
        <w:rPr>
          <w:rStyle w:val="FootnoteReference"/>
          <w:b w:val="0"/>
          <w:bCs w:val="0"/>
          <w:sz w:val="20"/>
          <w:szCs w:val="20"/>
          <w:rtl/>
        </w:rPr>
        <w:footnoteReference w:id="103"/>
      </w:r>
      <w:bookmarkEnd w:id="389"/>
      <w:bookmarkEnd w:id="390"/>
      <w:bookmarkEnd w:id="391"/>
      <w:bookmarkEnd w:id="392"/>
      <w:bookmarkEnd w:id="393"/>
      <w:bookmarkEnd w:id="394"/>
      <w:bookmarkEnd w:id="395"/>
    </w:p>
    <w:tbl>
      <w:tblPr>
        <w:tblStyle w:val="PlainTable2"/>
        <w:bidiVisual/>
        <w:tblW w:w="10206" w:type="dxa"/>
        <w:tblLayout w:type="fixed"/>
        <w:tblCellMar>
          <w:left w:w="113" w:type="dxa"/>
          <w:right w:w="113" w:type="dxa"/>
        </w:tblCellMar>
        <w:tblLook w:val="0680" w:firstRow="0" w:lastRow="0" w:firstColumn="1" w:lastColumn="0" w:noHBand="1" w:noVBand="1"/>
      </w:tblPr>
      <w:tblGrid>
        <w:gridCol w:w="1304"/>
        <w:gridCol w:w="8902"/>
      </w:tblGrid>
      <w:tr w:rsidR="00B33582" w:rsidRPr="004C5FA3" w14:paraId="6E5CF948" w14:textId="77777777" w:rsidTr="002D01AE">
        <w:tc>
          <w:tcPr>
            <w:cnfStyle w:val="001000000000" w:firstRow="0" w:lastRow="0" w:firstColumn="1" w:lastColumn="0" w:oddVBand="0" w:evenVBand="0" w:oddHBand="0" w:evenHBand="0" w:firstRowFirstColumn="0" w:firstRowLastColumn="0" w:lastRowFirstColumn="0" w:lastRowLastColumn="0"/>
            <w:tcW w:w="1304" w:type="dxa"/>
          </w:tcPr>
          <w:p w14:paraId="02A4D608" w14:textId="77777777" w:rsidR="00B33582" w:rsidRPr="00A91B70" w:rsidRDefault="00B33582" w:rsidP="002D01AE">
            <w:pPr>
              <w:bidi w:val="0"/>
              <w:spacing w:after="0" w:line="240" w:lineRule="auto"/>
              <w:contextualSpacing w:val="0"/>
              <w:jc w:val="right"/>
              <w:rPr>
                <w:rFonts w:ascii="Arial" w:hAnsi="Arial"/>
              </w:rPr>
            </w:pPr>
          </w:p>
        </w:tc>
        <w:tc>
          <w:tcPr>
            <w:tcW w:w="8902" w:type="dxa"/>
          </w:tcPr>
          <w:p w14:paraId="08B3A210" w14:textId="00348D71" w:rsidR="00B33582" w:rsidRPr="004C5FA3" w:rsidRDefault="00B33582" w:rsidP="002D01AE">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יינתן גילוי לתקני דיווח כספי בינלאומיים</w:t>
            </w:r>
            <w:r>
              <w:rPr>
                <w:rStyle w:val="SubtleReference"/>
                <w:rFonts w:hint="cs"/>
                <w:rtl/>
              </w:rPr>
              <w:t xml:space="preserve"> חשבונאיים</w:t>
            </w:r>
            <w:r w:rsidRPr="004C5FA3">
              <w:rPr>
                <w:rStyle w:val="SubtleReference"/>
                <w:rtl/>
              </w:rPr>
              <w:t xml:space="preserve">, לתיקונים לתקנים ולפרשנויות שטרם יושמו ושעשויים להשפיע על הדוחות הכספיים של החברה בעת יישומם לראשונה, אשר פורסמו לאחר מועד הפרסום של הדוחות הכספיים השנתיים של החברה ליום 31 </w:t>
            </w:r>
            <w:r w:rsidRPr="007C5E57">
              <w:rPr>
                <w:rStyle w:val="SubtleReference"/>
                <w:rtl/>
              </w:rPr>
              <w:t xml:space="preserve">בדצמבר </w:t>
            </w:r>
            <w:r w:rsidRPr="007C5E57">
              <w:rPr>
                <w:rStyle w:val="SubtleReference"/>
              </w:rPr>
              <w:fldChar w:fldCharType="begin" w:fldLock="1"/>
            </w:r>
            <w:r w:rsidRPr="007C5E57">
              <w:rPr>
                <w:rStyle w:val="SubtleReference"/>
              </w:rPr>
              <w:instrText xml:space="preserve"> DOCPROPERTY  PY  \* MERGEFORMAT </w:instrText>
            </w:r>
            <w:r w:rsidRPr="007C5E57">
              <w:rPr>
                <w:rStyle w:val="SubtleReference"/>
              </w:rPr>
              <w:fldChar w:fldCharType="separate"/>
            </w:r>
            <w:r w:rsidR="00D3002D">
              <w:rPr>
                <w:rStyle w:val="SubtleReference"/>
              </w:rPr>
              <w:t>2025</w:t>
            </w:r>
            <w:r w:rsidRPr="007C5E57">
              <w:rPr>
                <w:rStyle w:val="SubtleReference"/>
              </w:rPr>
              <w:fldChar w:fldCharType="end"/>
            </w:r>
            <w:r w:rsidRPr="004C5FA3">
              <w:rPr>
                <w:rStyle w:val="SubtleReference"/>
                <w:rtl/>
              </w:rPr>
              <w:t xml:space="preserve">. כמו כן, יינתן גילוי לשינויים שחלו בתהליך הבחינה של יישום תקן, תיקון לתקן או פרשנות או </w:t>
            </w:r>
            <w:proofErr w:type="spellStart"/>
            <w:r w:rsidRPr="004C5FA3">
              <w:rPr>
                <w:rStyle w:val="SubtleReference"/>
                <w:rtl/>
              </w:rPr>
              <w:t>באומדן</w:t>
            </w:r>
            <w:proofErr w:type="spellEnd"/>
            <w:r w:rsidRPr="004C5FA3">
              <w:rPr>
                <w:rStyle w:val="SubtleReference"/>
                <w:rtl/>
              </w:rPr>
              <w:t xml:space="preserve"> השפעת יישומם או בנתונים אחרים אשר דווחו בדוחות הכספיים השנתיים ליום 31 בדצמבר </w:t>
            </w:r>
            <w:r w:rsidRPr="006328F4">
              <w:rPr>
                <w:rStyle w:val="SubtleReference"/>
              </w:rPr>
              <w:fldChar w:fldCharType="begin" w:fldLock="1"/>
            </w:r>
            <w:r w:rsidRPr="006328F4">
              <w:rPr>
                <w:rStyle w:val="SubtleReference"/>
                <w:rtl/>
              </w:rPr>
              <w:instrText xml:space="preserve"> </w:instrText>
            </w:r>
            <w:r w:rsidRPr="006328F4">
              <w:rPr>
                <w:rStyle w:val="SubtleReference"/>
              </w:rPr>
              <w:instrText xml:space="preserve">DOCPROPERTY  PY  \* MERGEFORMAT </w:instrText>
            </w:r>
            <w:r w:rsidRPr="006328F4">
              <w:rPr>
                <w:rStyle w:val="SubtleReference"/>
              </w:rPr>
              <w:fldChar w:fldCharType="separate"/>
            </w:r>
            <w:r w:rsidR="00D3002D">
              <w:rPr>
                <w:rStyle w:val="SubtleReference"/>
                <w:rtl/>
              </w:rPr>
              <w:t>2025</w:t>
            </w:r>
            <w:r w:rsidRPr="006328F4">
              <w:rPr>
                <w:rStyle w:val="SubtleReference"/>
              </w:rPr>
              <w:fldChar w:fldCharType="end"/>
            </w:r>
            <w:r w:rsidRPr="004C5FA3">
              <w:rPr>
                <w:rStyle w:val="SubtleReference"/>
                <w:rtl/>
              </w:rPr>
              <w:t xml:space="preserve"> בהקשר ליישומם.</w:t>
            </w:r>
            <w:r w:rsidRPr="004C5FA3">
              <w:rPr>
                <w:rFonts w:ascii="Arial" w:hAnsi="Arial"/>
                <w:rtl/>
              </w:rPr>
              <w:t>]</w:t>
            </w:r>
          </w:p>
        </w:tc>
      </w:tr>
    </w:tbl>
    <w:p w14:paraId="17BC3885" w14:textId="77777777" w:rsidR="00F64EB6" w:rsidRPr="004C5FA3" w:rsidRDefault="00F64EB6" w:rsidP="008441EA">
      <w:pPr>
        <w:spacing w:after="0" w:line="60" w:lineRule="exact"/>
        <w:rPr>
          <w:rFonts w:ascii="Arial" w:hAnsi="Arial"/>
          <w:rtl/>
        </w:rPr>
      </w:pPr>
      <w:r w:rsidRPr="004C5FA3">
        <w:rPr>
          <w:rFonts w:ascii="Arial" w:hAnsi="Arial"/>
          <w:rtl/>
        </w:rPr>
        <w:br w:type="page"/>
      </w:r>
    </w:p>
    <w:p w14:paraId="4EF2F6F8" w14:textId="77777777" w:rsidR="0096639D" w:rsidRDefault="0096639D" w:rsidP="0096639D">
      <w:pPr>
        <w:spacing w:after="0" w:line="240" w:lineRule="auto"/>
        <w:ind w:left="1418"/>
        <w:rPr>
          <w:rtl/>
        </w:rPr>
      </w:pPr>
      <w:bookmarkStart w:id="396" w:name="_Ref33621704"/>
      <w:bookmarkStart w:id="397" w:name="_Toc33623615"/>
      <w:bookmarkStart w:id="398" w:name="_Toc33623693"/>
      <w:bookmarkStart w:id="399" w:name="_Toc33623821"/>
      <w:bookmarkStart w:id="400" w:name="_Ref33626616"/>
      <w:bookmarkStart w:id="401" w:name="_Toc35762977"/>
      <w:bookmarkStart w:id="402" w:name="_Toc36376911"/>
      <w:bookmarkStart w:id="403" w:name="_Toc37001462"/>
      <w:bookmarkStart w:id="404" w:name="_Toc37001797"/>
      <w:bookmarkStart w:id="405" w:name="_Toc37001912"/>
      <w:bookmarkStart w:id="406" w:name="_Toc37002542"/>
      <w:bookmarkStart w:id="407" w:name="_Toc37165932"/>
      <w:bookmarkStart w:id="408" w:name="_Toc64473964"/>
      <w:bookmarkStart w:id="409" w:name="_Toc64474117"/>
      <w:bookmarkStart w:id="410" w:name="_Toc100245504"/>
      <w:bookmarkStart w:id="411" w:name="_Toc100246513"/>
      <w:bookmarkStart w:id="412" w:name="_Toc100474033"/>
      <w:bookmarkStart w:id="413" w:name="_Toc121747398"/>
      <w:bookmarkStart w:id="414" w:name="_Toc123198332"/>
      <w:bookmarkStart w:id="415" w:name="_Toc154415322"/>
      <w:bookmarkStart w:id="416" w:name="_Toc184569358"/>
    </w:p>
    <w:p w14:paraId="2AD0FF30" w14:textId="77777777" w:rsidR="00F64EB6" w:rsidRPr="004C5FA3" w:rsidRDefault="00F64EB6" w:rsidP="00474917">
      <w:pPr>
        <w:pStyle w:val="Heading3"/>
        <w:rPr>
          <w:rtl/>
        </w:rPr>
      </w:pPr>
      <w:bookmarkStart w:id="417" w:name="_Ref221699031"/>
      <w:bookmarkStart w:id="418" w:name="_Ref221701383"/>
      <w:bookmarkStart w:id="419" w:name="_Toc226448100"/>
      <w:bookmarkStart w:id="420" w:name="_Toc226449446"/>
      <w:bookmarkStart w:id="421" w:name="_Toc226450551"/>
      <w:bookmarkStart w:id="422" w:name="_Toc226634677"/>
      <w:r w:rsidRPr="004C5FA3">
        <w:rPr>
          <w:rtl/>
        </w:rPr>
        <w:t>אירועים ועסקאות משמעותיים במהלך התקופה</w:t>
      </w:r>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p>
    <w:tbl>
      <w:tblPr>
        <w:tblStyle w:val="PlainTable2"/>
        <w:bidiVisual/>
        <w:tblW w:w="10206" w:type="dxa"/>
        <w:tblLook w:val="04A0" w:firstRow="1" w:lastRow="0" w:firstColumn="1" w:lastColumn="0" w:noHBand="0" w:noVBand="1"/>
      </w:tblPr>
      <w:tblGrid>
        <w:gridCol w:w="1304"/>
        <w:gridCol w:w="8902"/>
      </w:tblGrid>
      <w:tr w:rsidR="00F64EB6" w:rsidRPr="004C5FA3" w14:paraId="4330432A" w14:textId="77777777" w:rsidTr="00685C1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EDAA91C" w14:textId="77777777" w:rsidR="00F64EB6" w:rsidRPr="00783F5B" w:rsidRDefault="00F64EB6" w:rsidP="00A22156">
            <w:pPr>
              <w:bidi w:val="0"/>
              <w:spacing w:after="0" w:line="240" w:lineRule="auto"/>
              <w:ind w:left="-57" w:right="-57"/>
              <w:jc w:val="right"/>
              <w:rPr>
                <w:rFonts w:ascii="Arial" w:hAnsi="Arial"/>
              </w:rPr>
            </w:pPr>
          </w:p>
        </w:tc>
        <w:tc>
          <w:tcPr>
            <w:tcW w:w="8902" w:type="dxa"/>
          </w:tcPr>
          <w:p w14:paraId="15965464" w14:textId="08193351" w:rsidR="00F64EB6" w:rsidRPr="004C5FA3" w:rsidRDefault="00F64EB6" w:rsidP="00783F5B">
            <w:pPr>
              <w:spacing w:line="240" w:lineRule="auto"/>
              <w:contextualSpacing w:val="0"/>
              <w:cnfStyle w:val="100000000000" w:firstRow="1" w:lastRow="0" w:firstColumn="0" w:lastColumn="0" w:oddVBand="0" w:evenVBand="0" w:oddHBand="0" w:evenHBand="0" w:firstRowFirstColumn="0" w:firstRowLastColumn="0" w:lastRowFirstColumn="0" w:lastRowLastColumn="0"/>
              <w:rPr>
                <w:rStyle w:val="SubtleReference"/>
                <w:rtl/>
              </w:rPr>
            </w:pPr>
            <w:r w:rsidRPr="004C5FA3">
              <w:rPr>
                <w:rFonts w:ascii="Arial" w:hAnsi="Arial"/>
                <w:rtl/>
              </w:rPr>
              <w:t>[</w:t>
            </w:r>
            <w:r w:rsidRPr="004C5FA3">
              <w:rPr>
                <w:rStyle w:val="SubtleReference"/>
                <w:rtl/>
              </w:rPr>
              <w:t>במסגרת ביאור זה יינתן גילוי לאירועים ו</w:t>
            </w:r>
            <w:r w:rsidR="006E3C46">
              <w:rPr>
                <w:rStyle w:val="SubtleReference"/>
                <w:rFonts w:hint="cs"/>
                <w:rtl/>
              </w:rPr>
              <w:t>ל</w:t>
            </w:r>
            <w:r w:rsidRPr="004C5FA3">
              <w:rPr>
                <w:rStyle w:val="SubtleReference"/>
                <w:rtl/>
              </w:rPr>
              <w:t>עסקאות משמעותיים שחלו במהלך תקופת הד</w:t>
            </w:r>
            <w:r w:rsidR="006E3C46">
              <w:rPr>
                <w:rStyle w:val="SubtleReference"/>
                <w:rFonts w:hint="cs"/>
                <w:rtl/>
              </w:rPr>
              <w:t>יו</w:t>
            </w:r>
            <w:r w:rsidRPr="004C5FA3">
              <w:rPr>
                <w:rStyle w:val="SubtleReference"/>
                <w:rtl/>
              </w:rPr>
              <w:t>וח, כגון</w:t>
            </w:r>
            <w:r w:rsidRPr="006E3C46">
              <w:rPr>
                <w:rStyle w:val="SubtleReference"/>
                <w:rtl/>
              </w:rPr>
              <w:t>:</w:t>
            </w:r>
            <w:r w:rsidRPr="00783F5B">
              <w:rPr>
                <w:vertAlign w:val="superscript"/>
                <w:rtl/>
              </w:rPr>
              <w:footnoteReference w:id="104"/>
            </w:r>
            <w:r w:rsidRPr="00783F5B">
              <w:rPr>
                <w:vertAlign w:val="superscript"/>
                <w:rtl/>
              </w:rPr>
              <w:t xml:space="preserve"> </w:t>
            </w:r>
            <w:r w:rsidRPr="00783F5B">
              <w:rPr>
                <w:vertAlign w:val="superscript"/>
                <w:rtl/>
              </w:rPr>
              <w:footnoteReference w:id="105"/>
            </w:r>
          </w:p>
        </w:tc>
      </w:tr>
      <w:tr w:rsidR="00F64EB6" w:rsidRPr="004C5FA3" w14:paraId="4D7D6831" w14:textId="77777777" w:rsidTr="00685C1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2D8D7CFF" w14:textId="77777777" w:rsidR="00F64EB6" w:rsidRPr="00783F5B" w:rsidRDefault="00F64EB6" w:rsidP="00A22156">
            <w:pPr>
              <w:bidi w:val="0"/>
              <w:spacing w:after="0" w:line="240" w:lineRule="auto"/>
              <w:ind w:left="-57" w:right="-57"/>
              <w:contextualSpacing w:val="0"/>
              <w:jc w:val="right"/>
              <w:rPr>
                <w:rFonts w:ascii="Arial" w:hAnsi="Arial"/>
              </w:rPr>
            </w:pPr>
            <w:r w:rsidRPr="00783F5B">
              <w:rPr>
                <w:rFonts w:ascii="Arial" w:hAnsi="Arial"/>
              </w:rPr>
              <w:t>IAS 34.15B(a)</w:t>
            </w:r>
          </w:p>
        </w:tc>
        <w:tc>
          <w:tcPr>
            <w:tcW w:w="8902" w:type="dxa"/>
          </w:tcPr>
          <w:p w14:paraId="28011B34" w14:textId="7ED36B4F" w:rsidR="00F64EB6" w:rsidRPr="004C5FA3" w:rsidRDefault="00F039F1" w:rsidP="00474917">
            <w:pPr>
              <w:pStyle w:val="BodyTextIndent"/>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א)</w:t>
            </w:r>
            <w:r w:rsidR="00474917">
              <w:rPr>
                <w:rStyle w:val="SubtleReference"/>
                <w:rtl/>
              </w:rPr>
              <w:tab/>
            </w:r>
            <w:r w:rsidR="00F64EB6" w:rsidRPr="004C5FA3">
              <w:rPr>
                <w:rStyle w:val="SubtleReference"/>
                <w:rtl/>
              </w:rPr>
              <w:t xml:space="preserve">הורדת ערך של מלאי לשווי מימוש נטו </w:t>
            </w:r>
            <w:r w:rsidR="006E3C46">
              <w:rPr>
                <w:rStyle w:val="SubtleReference"/>
                <w:rFonts w:hint="cs"/>
                <w:rtl/>
              </w:rPr>
              <w:t xml:space="preserve">וביטול </w:t>
            </w:r>
            <w:r w:rsidR="00F64EB6" w:rsidRPr="004C5FA3">
              <w:rPr>
                <w:rStyle w:val="SubtleReference"/>
                <w:rtl/>
              </w:rPr>
              <w:t>של הורדת ערך כזו.</w:t>
            </w:r>
          </w:p>
        </w:tc>
      </w:tr>
      <w:tr w:rsidR="00F64EB6" w:rsidRPr="004C5FA3" w14:paraId="07435708" w14:textId="77777777" w:rsidTr="00685C1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F12F285"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34.15B(b)</w:t>
            </w:r>
          </w:p>
        </w:tc>
        <w:tc>
          <w:tcPr>
            <w:tcW w:w="8902" w:type="dxa"/>
          </w:tcPr>
          <w:p w14:paraId="74EEC688" w14:textId="0FC8B694" w:rsidR="00F64EB6" w:rsidRPr="004C5FA3" w:rsidRDefault="00F039F1" w:rsidP="00474917">
            <w:pPr>
              <w:pStyle w:val="BodyTextIndent"/>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ב)</w:t>
            </w:r>
            <w:r w:rsidR="00474917">
              <w:rPr>
                <w:rStyle w:val="SubtleReference"/>
                <w:rtl/>
              </w:rPr>
              <w:tab/>
            </w:r>
            <w:r w:rsidR="00F64EB6" w:rsidRPr="004C5FA3">
              <w:rPr>
                <w:rStyle w:val="SubtleReference"/>
                <w:rtl/>
              </w:rPr>
              <w:t xml:space="preserve">הכרה בהפסד מירידת ערך של רכוש קבוע, של נכסים בלתי מוחשיים, של נכסים הנובעים מחוזים עם לקוחות או של נכסים אחרים, וכן </w:t>
            </w:r>
            <w:r w:rsidR="006E3C46">
              <w:rPr>
                <w:rStyle w:val="SubtleReference"/>
                <w:rFonts w:hint="cs"/>
                <w:rtl/>
              </w:rPr>
              <w:t xml:space="preserve">ביטול </w:t>
            </w:r>
            <w:r w:rsidR="00F64EB6" w:rsidRPr="004C5FA3">
              <w:rPr>
                <w:rStyle w:val="SubtleReference"/>
                <w:rtl/>
              </w:rPr>
              <w:t>של הפסד מירידת ערך כזה.</w:t>
            </w:r>
          </w:p>
        </w:tc>
      </w:tr>
      <w:tr w:rsidR="00F64EB6" w:rsidRPr="004C5FA3" w14:paraId="67F36395" w14:textId="77777777" w:rsidTr="00685C1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1B9BFAFF"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34.15B(d)</w:t>
            </w:r>
          </w:p>
        </w:tc>
        <w:tc>
          <w:tcPr>
            <w:tcW w:w="8902" w:type="dxa"/>
          </w:tcPr>
          <w:p w14:paraId="49F8C6E7" w14:textId="22110F6E" w:rsidR="00F64EB6" w:rsidRPr="004C5FA3" w:rsidRDefault="00F039F1" w:rsidP="00474917">
            <w:pPr>
              <w:pStyle w:val="BodyTextIndent"/>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ג)</w:t>
            </w:r>
            <w:r w:rsidR="00474917">
              <w:rPr>
                <w:rStyle w:val="SubtleReference"/>
                <w:rtl/>
              </w:rPr>
              <w:tab/>
            </w:r>
            <w:r w:rsidR="00F64EB6" w:rsidRPr="004C5FA3">
              <w:rPr>
                <w:rStyle w:val="SubtleReference"/>
                <w:rtl/>
              </w:rPr>
              <w:t>רכישות ומימושים של פריטי רכוש קבוע.</w:t>
            </w:r>
          </w:p>
        </w:tc>
      </w:tr>
      <w:tr w:rsidR="00F64EB6" w:rsidRPr="004C5FA3" w14:paraId="1CAEB283" w14:textId="77777777" w:rsidTr="00685C1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F4038E5" w14:textId="77777777" w:rsidR="00F64EB6" w:rsidRPr="00783F5B" w:rsidRDefault="00F64EB6" w:rsidP="00A22156">
            <w:pPr>
              <w:bidi w:val="0"/>
              <w:spacing w:after="0" w:line="240" w:lineRule="auto"/>
              <w:ind w:left="-57" w:right="-57"/>
              <w:contextualSpacing w:val="0"/>
              <w:jc w:val="right"/>
              <w:rPr>
                <w:rFonts w:ascii="Arial" w:hAnsi="Arial"/>
              </w:rPr>
            </w:pPr>
            <w:r w:rsidRPr="00783F5B">
              <w:rPr>
                <w:rFonts w:ascii="Arial" w:hAnsi="Arial"/>
              </w:rPr>
              <w:t>IAS 34.15B(</w:t>
            </w:r>
            <w:proofErr w:type="spellStart"/>
            <w:r w:rsidRPr="00783F5B">
              <w:rPr>
                <w:rFonts w:ascii="Arial" w:hAnsi="Arial"/>
              </w:rPr>
              <w:t>i</w:t>
            </w:r>
            <w:proofErr w:type="spellEnd"/>
            <w:r w:rsidRPr="00783F5B">
              <w:rPr>
                <w:rFonts w:ascii="Arial" w:hAnsi="Arial"/>
              </w:rPr>
              <w:t>)</w:t>
            </w:r>
          </w:p>
        </w:tc>
        <w:tc>
          <w:tcPr>
            <w:tcW w:w="8902" w:type="dxa"/>
          </w:tcPr>
          <w:p w14:paraId="5DD3AD5D" w14:textId="017530EE" w:rsidR="00F64EB6" w:rsidRPr="004C5FA3" w:rsidRDefault="00F039F1" w:rsidP="00D3002D">
            <w:pPr>
              <w:pStyle w:val="BodyTextIndent"/>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ד)</w:t>
            </w:r>
            <w:r w:rsidR="00474917">
              <w:rPr>
                <w:rStyle w:val="SubtleReference"/>
                <w:rtl/>
              </w:rPr>
              <w:tab/>
            </w:r>
            <w:r w:rsidR="00F64EB6" w:rsidRPr="004C5FA3">
              <w:rPr>
                <w:rStyle w:val="SubtleReference"/>
                <w:rtl/>
              </w:rPr>
              <w:t xml:space="preserve">כשל </w:t>
            </w:r>
            <w:r w:rsidR="00065D63">
              <w:rPr>
                <w:rStyle w:val="SubtleReference"/>
                <w:rFonts w:hint="cs"/>
                <w:rtl/>
              </w:rPr>
              <w:t xml:space="preserve">אשראי </w:t>
            </w:r>
            <w:r w:rsidR="00F64EB6" w:rsidRPr="004C5FA3">
              <w:rPr>
                <w:rStyle w:val="SubtleReference"/>
                <w:rtl/>
              </w:rPr>
              <w:t>כלשהו בהלוואה או הפרה כלשהי של הסכם הלוואה</w:t>
            </w:r>
            <w:r w:rsidR="00065D63">
              <w:rPr>
                <w:rStyle w:val="SubtleReference"/>
                <w:rFonts w:hint="cs"/>
                <w:rtl/>
              </w:rPr>
              <w:t>,</w:t>
            </w:r>
            <w:r w:rsidR="00F64EB6" w:rsidRPr="004C5FA3">
              <w:rPr>
                <w:rStyle w:val="SubtleReference"/>
                <w:rtl/>
              </w:rPr>
              <w:t xml:space="preserve"> </w:t>
            </w:r>
            <w:r w:rsidR="00065D63">
              <w:rPr>
                <w:rStyle w:val="SubtleReference"/>
                <w:rFonts w:hint="cs"/>
                <w:rtl/>
              </w:rPr>
              <w:t xml:space="preserve">אשר </w:t>
            </w:r>
            <w:r w:rsidR="00F64EB6" w:rsidRPr="004C5FA3">
              <w:rPr>
                <w:rStyle w:val="SubtleReference"/>
                <w:rtl/>
              </w:rPr>
              <w:t>לא תוקנו עד לסוף תקופת הדיווח. לדוגמה - אי</w:t>
            </w:r>
            <w:r w:rsidR="00065D63">
              <w:rPr>
                <w:rStyle w:val="SubtleReference"/>
                <w:rFonts w:hint="cs"/>
                <w:rtl/>
              </w:rPr>
              <w:t>-</w:t>
            </w:r>
            <w:r w:rsidR="00F64EB6" w:rsidRPr="004C5FA3">
              <w:rPr>
                <w:rStyle w:val="SubtleReference"/>
                <w:rtl/>
              </w:rPr>
              <w:t>עמידה באמות מידה שחלו בתקופת הדיווח השוטפת ובמצטבר מאז סוף תקופת הדיווח השנתית האחרונה.</w:t>
            </w:r>
            <w:r w:rsidR="000958D2">
              <w:rPr>
                <w:rStyle w:val="SubtleReference"/>
                <w:rtl/>
              </w:rPr>
              <w:fldChar w:fldCharType="begin" w:fldLock="1"/>
            </w:r>
            <w:r w:rsidR="000958D2">
              <w:rPr>
                <w:rStyle w:val="SubtleReference"/>
                <w:rtl/>
              </w:rPr>
              <w:instrText xml:space="preserve"> </w:instrText>
            </w:r>
            <w:r w:rsidR="000958D2">
              <w:rPr>
                <w:rStyle w:val="SubtleReference"/>
              </w:rPr>
              <w:instrText>NOTEREF</w:instrText>
            </w:r>
            <w:r w:rsidR="000958D2">
              <w:rPr>
                <w:rStyle w:val="SubtleReference"/>
                <w:rtl/>
              </w:rPr>
              <w:instrText xml:space="preserve"> _</w:instrText>
            </w:r>
            <w:r w:rsidR="000958D2">
              <w:rPr>
                <w:rStyle w:val="SubtleReference"/>
              </w:rPr>
              <w:instrText>Ref156201973 \f \h</w:instrText>
            </w:r>
            <w:r w:rsidR="000958D2">
              <w:rPr>
                <w:rStyle w:val="SubtleReference"/>
                <w:rtl/>
              </w:rPr>
              <w:instrText xml:space="preserve"> </w:instrText>
            </w:r>
            <w:r w:rsidR="00783F5B">
              <w:rPr>
                <w:rStyle w:val="SubtleReference"/>
                <w:rtl/>
              </w:rPr>
              <w:instrText xml:space="preserve"> \* </w:instrText>
            </w:r>
            <w:r w:rsidR="00783F5B">
              <w:rPr>
                <w:rStyle w:val="SubtleReference"/>
              </w:rPr>
              <w:instrText>MERGEFORMAT</w:instrText>
            </w:r>
            <w:r w:rsidR="00783F5B">
              <w:rPr>
                <w:rStyle w:val="SubtleReference"/>
                <w:rtl/>
              </w:rPr>
              <w:instrText xml:space="preserve"> </w:instrText>
            </w:r>
            <w:r w:rsidR="000958D2">
              <w:rPr>
                <w:rStyle w:val="SubtleReference"/>
                <w:rtl/>
              </w:rPr>
            </w:r>
            <w:r w:rsidR="000958D2">
              <w:rPr>
                <w:rStyle w:val="SubtleReference"/>
                <w:rtl/>
              </w:rPr>
              <w:fldChar w:fldCharType="separate"/>
            </w:r>
            <w:r w:rsidR="00D3002D" w:rsidRPr="00D3002D">
              <w:rPr>
                <w:rStyle w:val="FootnoteReference"/>
                <w:rtl/>
              </w:rPr>
              <w:t>21</w:t>
            </w:r>
            <w:r w:rsidR="000958D2">
              <w:rPr>
                <w:rStyle w:val="SubtleReference"/>
                <w:rtl/>
              </w:rPr>
              <w:fldChar w:fldCharType="end"/>
            </w:r>
          </w:p>
        </w:tc>
      </w:tr>
      <w:tr w:rsidR="00F64EB6" w:rsidRPr="004C5FA3" w14:paraId="19B5D3CA" w14:textId="77777777" w:rsidTr="00685C1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5030A60"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34.16A(c)</w:t>
            </w:r>
          </w:p>
        </w:tc>
        <w:tc>
          <w:tcPr>
            <w:tcW w:w="8902" w:type="dxa"/>
          </w:tcPr>
          <w:p w14:paraId="10B20D53" w14:textId="524912F0" w:rsidR="00F64EB6" w:rsidRPr="004C5FA3" w:rsidRDefault="00F039F1" w:rsidP="00474917">
            <w:pPr>
              <w:pStyle w:val="BodyTextIndent"/>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ה)</w:t>
            </w:r>
            <w:r w:rsidR="00474917">
              <w:rPr>
                <w:rStyle w:val="SubtleReference"/>
                <w:rtl/>
              </w:rPr>
              <w:tab/>
            </w:r>
            <w:r w:rsidR="00F64EB6" w:rsidRPr="004C5FA3">
              <w:rPr>
                <w:rStyle w:val="SubtleReference"/>
                <w:rtl/>
              </w:rPr>
              <w:t>המהות והסכום של פריטים המשפיעים על נכסים, על התחייבויות, על הון, על רווח לתקופה או על תזרימי מזומנים, שהם בלתי רגילים בשל מהותם, גודלם או שכיחותם.</w:t>
            </w:r>
          </w:p>
        </w:tc>
      </w:tr>
      <w:tr w:rsidR="00F64EB6" w:rsidRPr="004C5FA3" w14:paraId="4A9E5AE5" w14:textId="77777777" w:rsidTr="00685C1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F8AAD6B"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34.16A(e)</w:t>
            </w:r>
          </w:p>
        </w:tc>
        <w:tc>
          <w:tcPr>
            <w:tcW w:w="8902" w:type="dxa"/>
          </w:tcPr>
          <w:p w14:paraId="362BD530" w14:textId="5868539C" w:rsidR="00F64EB6" w:rsidRPr="004C5FA3" w:rsidRDefault="00F039F1" w:rsidP="00474917">
            <w:pPr>
              <w:pStyle w:val="BodyTextIndent"/>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ו)</w:t>
            </w:r>
            <w:r w:rsidR="00474917">
              <w:rPr>
                <w:rStyle w:val="SubtleReference"/>
                <w:rtl/>
              </w:rPr>
              <w:tab/>
            </w:r>
            <w:r w:rsidR="00F64EB6" w:rsidRPr="004C5FA3">
              <w:rPr>
                <w:rStyle w:val="SubtleReference"/>
                <w:rtl/>
              </w:rPr>
              <w:t xml:space="preserve">הנפקות, רכישות </w:t>
            </w:r>
            <w:r w:rsidR="00065D63">
              <w:rPr>
                <w:rStyle w:val="SubtleReference"/>
                <w:rFonts w:hint="cs"/>
                <w:rtl/>
              </w:rPr>
              <w:t xml:space="preserve">בחזרה </w:t>
            </w:r>
            <w:r w:rsidR="00F64EB6" w:rsidRPr="004C5FA3">
              <w:rPr>
                <w:rStyle w:val="SubtleReference"/>
                <w:rtl/>
              </w:rPr>
              <w:t>ופירעו</w:t>
            </w:r>
            <w:r w:rsidR="00065D63">
              <w:rPr>
                <w:rStyle w:val="SubtleReference"/>
                <w:rFonts w:hint="cs"/>
                <w:rtl/>
              </w:rPr>
              <w:t>נות</w:t>
            </w:r>
            <w:r w:rsidR="00F64EB6" w:rsidRPr="004C5FA3">
              <w:rPr>
                <w:rStyle w:val="SubtleReference"/>
                <w:rtl/>
              </w:rPr>
              <w:t xml:space="preserve"> של ניירות ערך המהווים חוב או </w:t>
            </w:r>
            <w:r w:rsidR="00065D63">
              <w:rPr>
                <w:rStyle w:val="SubtleReference"/>
                <w:rFonts w:hint="cs"/>
                <w:rtl/>
              </w:rPr>
              <w:t xml:space="preserve">של </w:t>
            </w:r>
            <w:r w:rsidR="00F64EB6" w:rsidRPr="004C5FA3">
              <w:rPr>
                <w:rStyle w:val="SubtleReference"/>
                <w:rtl/>
              </w:rPr>
              <w:t>ניירות ערך הוניים.</w:t>
            </w:r>
          </w:p>
        </w:tc>
      </w:tr>
      <w:tr w:rsidR="00F64EB6" w:rsidRPr="004C5FA3" w14:paraId="253921F2" w14:textId="77777777" w:rsidTr="00685C1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3811CF78"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34.16A(f)</w:t>
            </w:r>
          </w:p>
        </w:tc>
        <w:tc>
          <w:tcPr>
            <w:tcW w:w="8902" w:type="dxa"/>
          </w:tcPr>
          <w:p w14:paraId="1E5104FD" w14:textId="355C5A05" w:rsidR="00F64EB6" w:rsidRPr="004C5FA3" w:rsidRDefault="00F039F1" w:rsidP="00474917">
            <w:pPr>
              <w:pStyle w:val="BodyTextIndent"/>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ז)</w:t>
            </w:r>
            <w:r w:rsidR="00474917">
              <w:rPr>
                <w:rStyle w:val="SubtleReference"/>
                <w:rtl/>
              </w:rPr>
              <w:tab/>
            </w:r>
            <w:r w:rsidR="00F64EB6" w:rsidRPr="004C5FA3">
              <w:rPr>
                <w:rStyle w:val="SubtleReference"/>
                <w:rtl/>
              </w:rPr>
              <w:t xml:space="preserve">דיבידנדים ששולמו (בסכום </w:t>
            </w:r>
            <w:r w:rsidR="00065D63">
              <w:rPr>
                <w:rStyle w:val="SubtleReference"/>
                <w:rFonts w:hint="cs"/>
                <w:rtl/>
              </w:rPr>
              <w:t xml:space="preserve">מצרפי </w:t>
            </w:r>
            <w:r w:rsidR="00F64EB6" w:rsidRPr="004C5FA3">
              <w:rPr>
                <w:rStyle w:val="SubtleReference"/>
                <w:rtl/>
              </w:rPr>
              <w:t xml:space="preserve">או בסכום למניה), </w:t>
            </w:r>
            <w:r w:rsidR="00065D63">
              <w:rPr>
                <w:rStyle w:val="SubtleReference"/>
                <w:rFonts w:hint="cs"/>
                <w:rtl/>
              </w:rPr>
              <w:t xml:space="preserve">בנפרד לגבי </w:t>
            </w:r>
            <w:r w:rsidR="00F64EB6" w:rsidRPr="004C5FA3">
              <w:rPr>
                <w:rStyle w:val="SubtleReference"/>
                <w:rtl/>
              </w:rPr>
              <w:t xml:space="preserve">מניות רגילות </w:t>
            </w:r>
            <w:r w:rsidR="00065D63">
              <w:rPr>
                <w:rStyle w:val="SubtleReference"/>
                <w:rFonts w:hint="cs"/>
                <w:rtl/>
              </w:rPr>
              <w:t xml:space="preserve">ולגבי </w:t>
            </w:r>
            <w:r w:rsidR="00F64EB6" w:rsidRPr="004C5FA3">
              <w:rPr>
                <w:rStyle w:val="SubtleReference"/>
                <w:rtl/>
              </w:rPr>
              <w:t>מניות אחרות.</w:t>
            </w:r>
            <w:r w:rsidR="00F64EB6" w:rsidRPr="004C5FA3">
              <w:rPr>
                <w:rStyle w:val="FootnoteReference"/>
                <w:sz w:val="20"/>
                <w:szCs w:val="20"/>
                <w:rtl/>
              </w:rPr>
              <w:footnoteReference w:id="106"/>
            </w:r>
          </w:p>
        </w:tc>
      </w:tr>
      <w:tr w:rsidR="00F64EB6" w:rsidRPr="004C5FA3" w14:paraId="775A2758" w14:textId="77777777" w:rsidTr="00685C1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1BD8180F"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34.16A(</w:t>
            </w:r>
            <w:proofErr w:type="spellStart"/>
            <w:r w:rsidRPr="00783F5B">
              <w:rPr>
                <w:rFonts w:ascii="Arial" w:hAnsi="Arial"/>
              </w:rPr>
              <w:t>i</w:t>
            </w:r>
            <w:proofErr w:type="spellEnd"/>
            <w:r w:rsidRPr="00783F5B">
              <w:rPr>
                <w:rFonts w:ascii="Arial" w:hAnsi="Arial"/>
              </w:rPr>
              <w:t>)</w:t>
            </w:r>
          </w:p>
        </w:tc>
        <w:tc>
          <w:tcPr>
            <w:tcW w:w="8902" w:type="dxa"/>
          </w:tcPr>
          <w:p w14:paraId="4C1FB471" w14:textId="32F63D32" w:rsidR="00F64EB6" w:rsidRPr="004C5FA3" w:rsidRDefault="00F039F1" w:rsidP="00474917">
            <w:pPr>
              <w:pStyle w:val="BodyTextIndent"/>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Style w:val="SubtleReference"/>
                <w:rtl/>
              </w:rPr>
            </w:pPr>
            <w:bookmarkStart w:id="423" w:name="_Ref33626584"/>
            <w:r>
              <w:rPr>
                <w:rStyle w:val="SubtleReference"/>
                <w:rFonts w:hint="cs"/>
                <w:rtl/>
              </w:rPr>
              <w:t>(</w:t>
            </w:r>
            <w:r w:rsidR="00474917">
              <w:rPr>
                <w:rStyle w:val="SubtleReference"/>
                <w:rFonts w:hint="cs"/>
                <w:rtl/>
              </w:rPr>
              <w:t>ח)</w:t>
            </w:r>
            <w:r w:rsidR="00474917">
              <w:rPr>
                <w:rStyle w:val="SubtleReference"/>
                <w:rtl/>
              </w:rPr>
              <w:tab/>
            </w:r>
            <w:r w:rsidR="00F64EB6" w:rsidRPr="004C5FA3">
              <w:rPr>
                <w:rStyle w:val="SubtleReference"/>
                <w:rtl/>
              </w:rPr>
              <w:t xml:space="preserve">השגת שליטה </w:t>
            </w:r>
            <w:r w:rsidR="00065D63">
              <w:rPr>
                <w:rStyle w:val="SubtleReference"/>
                <w:rFonts w:hint="cs"/>
                <w:rtl/>
              </w:rPr>
              <w:t>ב</w:t>
            </w:r>
            <w:r w:rsidR="00F64EB6" w:rsidRPr="004C5FA3">
              <w:rPr>
                <w:rStyle w:val="SubtleReference"/>
                <w:rtl/>
              </w:rPr>
              <w:t>השקעות לזמן ארוך.</w:t>
            </w:r>
            <w:r w:rsidR="00F64EB6" w:rsidRPr="004C5FA3">
              <w:rPr>
                <w:rStyle w:val="FootnoteReference"/>
                <w:sz w:val="20"/>
                <w:szCs w:val="20"/>
                <w:rtl/>
              </w:rPr>
              <w:footnoteReference w:id="107"/>
            </w:r>
            <w:bookmarkEnd w:id="423"/>
          </w:p>
        </w:tc>
      </w:tr>
      <w:tr w:rsidR="00F64EB6" w:rsidRPr="004C5FA3" w14:paraId="59DF0D0C" w14:textId="77777777" w:rsidTr="00685C1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8A44212" w14:textId="77777777" w:rsidR="00F64EB6" w:rsidRPr="00783F5B" w:rsidRDefault="00F64EB6" w:rsidP="00A22156">
            <w:pPr>
              <w:bidi w:val="0"/>
              <w:spacing w:after="0" w:line="240" w:lineRule="auto"/>
              <w:ind w:left="-57" w:right="-57"/>
              <w:contextualSpacing w:val="0"/>
              <w:jc w:val="right"/>
              <w:rPr>
                <w:rFonts w:ascii="Arial" w:hAnsi="Arial"/>
                <w:rtl/>
              </w:rPr>
            </w:pPr>
            <w:r w:rsidRPr="00783F5B">
              <w:rPr>
                <w:rFonts w:ascii="Arial" w:hAnsi="Arial"/>
              </w:rPr>
              <w:t>IAS 34.16A(</w:t>
            </w:r>
            <w:proofErr w:type="spellStart"/>
            <w:r w:rsidRPr="00783F5B">
              <w:rPr>
                <w:rFonts w:ascii="Arial" w:hAnsi="Arial"/>
              </w:rPr>
              <w:t>i</w:t>
            </w:r>
            <w:proofErr w:type="spellEnd"/>
            <w:r w:rsidRPr="00783F5B">
              <w:rPr>
                <w:rFonts w:ascii="Arial" w:hAnsi="Arial"/>
              </w:rPr>
              <w:t>)</w:t>
            </w:r>
          </w:p>
        </w:tc>
        <w:tc>
          <w:tcPr>
            <w:tcW w:w="8902" w:type="dxa"/>
          </w:tcPr>
          <w:p w14:paraId="308783FB" w14:textId="2B9676AA" w:rsidR="00F64EB6" w:rsidRPr="004C5FA3" w:rsidRDefault="00F039F1" w:rsidP="00474917">
            <w:pPr>
              <w:pStyle w:val="BodyTextIndent"/>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Style w:val="SubtleReference"/>
                <w:rtl/>
              </w:rPr>
            </w:pPr>
            <w:bookmarkStart w:id="424" w:name="_Ref5270203"/>
            <w:r>
              <w:rPr>
                <w:rStyle w:val="SubtleReference"/>
                <w:rFonts w:hint="cs"/>
                <w:rtl/>
              </w:rPr>
              <w:t>(</w:t>
            </w:r>
            <w:r w:rsidR="00474917">
              <w:rPr>
                <w:rStyle w:val="SubtleReference"/>
                <w:rFonts w:hint="cs"/>
                <w:rtl/>
              </w:rPr>
              <w:t>ט)</w:t>
            </w:r>
            <w:r w:rsidR="00474917">
              <w:rPr>
                <w:rStyle w:val="SubtleReference"/>
                <w:rtl/>
              </w:rPr>
              <w:tab/>
            </w:r>
            <w:r w:rsidR="00F64EB6" w:rsidRPr="004C5FA3">
              <w:rPr>
                <w:rStyle w:val="SubtleReference"/>
                <w:rtl/>
              </w:rPr>
              <w:t xml:space="preserve">איבוד שליטה </w:t>
            </w:r>
            <w:r w:rsidR="00065D63">
              <w:rPr>
                <w:rStyle w:val="SubtleReference"/>
                <w:rFonts w:hint="cs"/>
                <w:rtl/>
              </w:rPr>
              <w:t>ב</w:t>
            </w:r>
            <w:r w:rsidR="00F64EB6" w:rsidRPr="004C5FA3">
              <w:rPr>
                <w:rStyle w:val="SubtleReference"/>
                <w:rtl/>
              </w:rPr>
              <w:t>חברות בנות ו</w:t>
            </w:r>
            <w:r w:rsidR="00065D63">
              <w:rPr>
                <w:rStyle w:val="SubtleReference"/>
                <w:rFonts w:hint="cs"/>
                <w:rtl/>
              </w:rPr>
              <w:t>ב</w:t>
            </w:r>
            <w:r w:rsidR="00F64EB6" w:rsidRPr="004C5FA3">
              <w:rPr>
                <w:rStyle w:val="SubtleReference"/>
                <w:rtl/>
              </w:rPr>
              <w:t>השקעות לזמן ארוך.</w:t>
            </w:r>
            <w:bookmarkEnd w:id="424"/>
          </w:p>
        </w:tc>
      </w:tr>
      <w:tr w:rsidR="00F64EB6" w:rsidRPr="004C5FA3" w14:paraId="068F1F16" w14:textId="77777777" w:rsidTr="00685C1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D046F88" w14:textId="1F0845CF" w:rsidR="00A84842" w:rsidRPr="00783F5B" w:rsidRDefault="00F64EB6" w:rsidP="00A22156">
            <w:pPr>
              <w:bidi w:val="0"/>
              <w:spacing w:after="0" w:line="240" w:lineRule="auto"/>
              <w:ind w:left="-57" w:right="-57"/>
              <w:contextualSpacing w:val="0"/>
              <w:jc w:val="right"/>
              <w:rPr>
                <w:rFonts w:ascii="Arial" w:hAnsi="Arial"/>
              </w:rPr>
            </w:pPr>
            <w:r w:rsidRPr="00783F5B">
              <w:rPr>
                <w:rFonts w:ascii="Arial" w:hAnsi="Arial"/>
              </w:rPr>
              <w:t>IAS 34.16A(</w:t>
            </w:r>
            <w:proofErr w:type="spellStart"/>
            <w:r w:rsidRPr="00783F5B">
              <w:rPr>
                <w:rFonts w:ascii="Arial" w:hAnsi="Arial"/>
              </w:rPr>
              <w:t>i</w:t>
            </w:r>
            <w:proofErr w:type="spellEnd"/>
            <w:r w:rsidRPr="00783F5B">
              <w:rPr>
                <w:rFonts w:ascii="Arial" w:hAnsi="Arial"/>
              </w:rPr>
              <w:t>)</w:t>
            </w:r>
            <w:r w:rsidR="004C6008">
              <w:rPr>
                <w:rFonts w:ascii="Arial" w:hAnsi="Arial"/>
              </w:rPr>
              <w:t xml:space="preserve">, </w:t>
            </w:r>
            <w:r w:rsidR="00A84842" w:rsidRPr="00783F5B">
              <w:t>15B(c)</w:t>
            </w:r>
          </w:p>
        </w:tc>
        <w:tc>
          <w:tcPr>
            <w:tcW w:w="8902" w:type="dxa"/>
          </w:tcPr>
          <w:p w14:paraId="0E379D02" w14:textId="144F3660" w:rsidR="00F64EB6" w:rsidRPr="004C5FA3" w:rsidRDefault="00F039F1" w:rsidP="00474917">
            <w:pPr>
              <w:pStyle w:val="BodyTextIndent"/>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י)</w:t>
            </w:r>
            <w:r w:rsidR="00474917">
              <w:rPr>
                <w:rStyle w:val="SubtleReference"/>
                <w:rtl/>
              </w:rPr>
              <w:tab/>
            </w:r>
            <w:r w:rsidR="00F64EB6" w:rsidRPr="004C5FA3">
              <w:rPr>
                <w:rStyle w:val="SubtleReference"/>
                <w:rtl/>
              </w:rPr>
              <w:t xml:space="preserve">שינויים מבניים </w:t>
            </w:r>
            <w:r w:rsidR="004C6008">
              <w:rPr>
                <w:rStyle w:val="SubtleReference"/>
                <w:rFonts w:hint="cs"/>
                <w:rtl/>
              </w:rPr>
              <w:t>–</w:t>
            </w:r>
            <w:r w:rsidR="00F64EB6" w:rsidRPr="004C5FA3">
              <w:rPr>
                <w:rStyle w:val="SubtleReference"/>
                <w:rtl/>
              </w:rPr>
              <w:t xml:space="preserve"> יינתן תיאור של השינוי המבני, לרבות הסבר </w:t>
            </w:r>
            <w:r w:rsidR="00065D63">
              <w:rPr>
                <w:rStyle w:val="SubtleReference"/>
                <w:rFonts w:hint="cs"/>
                <w:rtl/>
              </w:rPr>
              <w:t xml:space="preserve">לגבי </w:t>
            </w:r>
            <w:r w:rsidR="00F64EB6" w:rsidRPr="004C5FA3">
              <w:rPr>
                <w:rStyle w:val="SubtleReference"/>
                <w:rtl/>
              </w:rPr>
              <w:t xml:space="preserve">ההפרשה </w:t>
            </w:r>
            <w:r w:rsidR="00065D63">
              <w:rPr>
                <w:rStyle w:val="SubtleReference"/>
                <w:rFonts w:hint="cs"/>
                <w:rtl/>
              </w:rPr>
              <w:t xml:space="preserve">בגין עלויות של </w:t>
            </w:r>
            <w:r w:rsidR="00F64EB6" w:rsidRPr="004C5FA3">
              <w:rPr>
                <w:rStyle w:val="SubtleReference"/>
                <w:rtl/>
              </w:rPr>
              <w:t>שינוי מבני שהוכרה בדוחות הכספיים התמציתיים ביניים של החברה</w:t>
            </w:r>
            <w:r w:rsidR="00A84842">
              <w:rPr>
                <w:rStyle w:val="SubtleReference"/>
                <w:rFonts w:hint="cs"/>
                <w:rtl/>
              </w:rPr>
              <w:t xml:space="preserve"> וביטול של הפרשות כלשהן בגין עלויות של שינוי מבני</w:t>
            </w:r>
            <w:r w:rsidR="00F64EB6" w:rsidRPr="004C5FA3">
              <w:rPr>
                <w:rStyle w:val="SubtleReference"/>
                <w:rtl/>
              </w:rPr>
              <w:t>.</w:t>
            </w:r>
          </w:p>
        </w:tc>
      </w:tr>
      <w:tr w:rsidR="00F64EB6" w:rsidRPr="004C5FA3" w14:paraId="7F1084D2" w14:textId="77777777" w:rsidTr="00685C1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3BA83BCD" w14:textId="77777777" w:rsidR="00F64EB6" w:rsidRPr="00783F5B" w:rsidRDefault="00F64EB6" w:rsidP="00A22156">
            <w:pPr>
              <w:bidi w:val="0"/>
              <w:spacing w:after="0" w:line="240" w:lineRule="auto"/>
              <w:ind w:left="-57" w:right="-57"/>
              <w:contextualSpacing w:val="0"/>
              <w:jc w:val="right"/>
              <w:rPr>
                <w:rFonts w:ascii="Arial" w:hAnsi="Arial"/>
              </w:rPr>
            </w:pPr>
            <w:r w:rsidRPr="00783F5B">
              <w:rPr>
                <w:rFonts w:ascii="Arial" w:hAnsi="Arial"/>
              </w:rPr>
              <w:t>IAS 7.43</w:t>
            </w:r>
          </w:p>
        </w:tc>
        <w:tc>
          <w:tcPr>
            <w:tcW w:w="8902" w:type="dxa"/>
          </w:tcPr>
          <w:p w14:paraId="400AF2C7" w14:textId="3DE5ACB5" w:rsidR="00F64EB6" w:rsidRPr="004C5FA3" w:rsidRDefault="00F039F1" w:rsidP="00474917">
            <w:pPr>
              <w:pStyle w:val="BodyTextIndent"/>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Style w:val="SubtleReference"/>
                <w:rtl/>
              </w:rPr>
            </w:pPr>
            <w:r>
              <w:rPr>
                <w:rStyle w:val="SubtleReference"/>
                <w:rFonts w:hint="cs"/>
                <w:rtl/>
              </w:rPr>
              <w:t>(</w:t>
            </w:r>
            <w:r w:rsidR="00474917">
              <w:rPr>
                <w:rStyle w:val="SubtleReference"/>
                <w:rFonts w:hint="cs"/>
                <w:rtl/>
              </w:rPr>
              <w:t>יא)</w:t>
            </w:r>
            <w:r w:rsidR="00474917">
              <w:rPr>
                <w:rStyle w:val="SubtleReference"/>
                <w:rtl/>
              </w:rPr>
              <w:tab/>
            </w:r>
            <w:r w:rsidR="00F64EB6" w:rsidRPr="004C5FA3">
              <w:rPr>
                <w:rStyle w:val="SubtleReference"/>
                <w:rtl/>
              </w:rPr>
              <w:t xml:space="preserve">עסקאות השקעה ועסקאות מימון שאינן כרוכות </w:t>
            </w:r>
            <w:proofErr w:type="spellStart"/>
            <w:r w:rsidR="00F64EB6" w:rsidRPr="004C5FA3">
              <w:rPr>
                <w:rStyle w:val="SubtleReference"/>
                <w:rtl/>
              </w:rPr>
              <w:t>בתזרימי</w:t>
            </w:r>
            <w:proofErr w:type="spellEnd"/>
            <w:r w:rsidR="00F64EB6" w:rsidRPr="004C5FA3">
              <w:rPr>
                <w:rStyle w:val="SubtleReference"/>
                <w:rtl/>
              </w:rPr>
              <w:t xml:space="preserve"> מזומנים.</w:t>
            </w:r>
            <w:r w:rsidR="009E5A8A" w:rsidRPr="009E5A8A">
              <w:rPr>
                <w:rtl/>
              </w:rPr>
              <w:t>]</w:t>
            </w:r>
          </w:p>
        </w:tc>
      </w:tr>
    </w:tbl>
    <w:p w14:paraId="0EA9761E" w14:textId="77777777" w:rsidR="00172110" w:rsidRDefault="00172110" w:rsidP="00172110">
      <w:pPr>
        <w:spacing w:after="0" w:line="240" w:lineRule="auto"/>
        <w:ind w:left="1418"/>
        <w:rPr>
          <w:rtl/>
        </w:rPr>
      </w:pPr>
    </w:p>
    <w:p w14:paraId="26316D37" w14:textId="1E14EF5A" w:rsidR="00172110" w:rsidRDefault="00172110">
      <w:pPr>
        <w:spacing w:after="160" w:line="259" w:lineRule="auto"/>
        <w:rPr>
          <w:rtl/>
        </w:rPr>
      </w:pPr>
      <w:r>
        <w:rPr>
          <w:rtl/>
        </w:rPr>
        <w:br w:type="page"/>
      </w:r>
    </w:p>
    <w:p w14:paraId="242F1B26" w14:textId="77777777" w:rsidR="00172110" w:rsidRDefault="00172110" w:rsidP="00172110">
      <w:pPr>
        <w:spacing w:after="0" w:line="240" w:lineRule="auto"/>
        <w:ind w:left="1418"/>
        <w:rPr>
          <w:rtl/>
        </w:rPr>
      </w:pPr>
    </w:p>
    <w:p w14:paraId="1CFEC543" w14:textId="24DA82D3" w:rsidR="00F64EB6" w:rsidRPr="004C5FA3" w:rsidRDefault="00F64EB6" w:rsidP="00474917">
      <w:pPr>
        <w:pStyle w:val="Heading3"/>
        <w:rPr>
          <w:rtl/>
        </w:rPr>
      </w:pPr>
      <w:bookmarkStart w:id="425" w:name="_Toc684680"/>
      <w:bookmarkStart w:id="426" w:name="_Toc770164"/>
      <w:bookmarkStart w:id="427" w:name="_Ref770571"/>
      <w:bookmarkStart w:id="428" w:name="_Ref1482775"/>
      <w:bookmarkStart w:id="429" w:name="_Toc5792770"/>
      <w:bookmarkStart w:id="430" w:name="_Toc6272675"/>
      <w:bookmarkStart w:id="431" w:name="_Toc6323424"/>
      <w:bookmarkStart w:id="432" w:name="_Toc29832823"/>
      <w:bookmarkStart w:id="433" w:name="_Toc33623616"/>
      <w:bookmarkStart w:id="434" w:name="_Toc33623694"/>
      <w:bookmarkStart w:id="435" w:name="_Toc33623822"/>
      <w:bookmarkStart w:id="436" w:name="_Toc35762978"/>
      <w:bookmarkStart w:id="437" w:name="_Toc36376912"/>
      <w:bookmarkStart w:id="438" w:name="_Toc37001463"/>
      <w:bookmarkStart w:id="439" w:name="_Toc37001798"/>
      <w:bookmarkStart w:id="440" w:name="_Toc37001913"/>
      <w:bookmarkStart w:id="441" w:name="_Toc37002543"/>
      <w:bookmarkStart w:id="442" w:name="_Toc37165933"/>
      <w:bookmarkStart w:id="443" w:name="_Toc64473965"/>
      <w:bookmarkStart w:id="444" w:name="_Toc64474118"/>
      <w:bookmarkStart w:id="445" w:name="_Toc100245505"/>
      <w:bookmarkStart w:id="446" w:name="_Toc100246514"/>
      <w:bookmarkStart w:id="447" w:name="_Toc100474034"/>
      <w:bookmarkStart w:id="448" w:name="_Toc121747399"/>
      <w:bookmarkStart w:id="449" w:name="_Toc123198333"/>
      <w:bookmarkStart w:id="450" w:name="_Toc154415323"/>
      <w:bookmarkStart w:id="451" w:name="_Toc184569359"/>
      <w:bookmarkStart w:id="452" w:name="_Toc226448101"/>
      <w:bookmarkStart w:id="453" w:name="_Toc226449447"/>
      <w:bookmarkStart w:id="454" w:name="_Toc226450552"/>
      <w:bookmarkStart w:id="455" w:name="_Toc226634678"/>
      <w:r w:rsidRPr="004C5FA3">
        <w:rPr>
          <w:rtl/>
        </w:rPr>
        <w:t>מידע פיננסי מתומצת לגבי חברות כלולות ועסקאות משותפות</w:t>
      </w:r>
      <w:r w:rsidR="006C4D08" w:rsidRPr="00845B9F">
        <w:rPr>
          <w:rStyle w:val="FootnoteReference"/>
          <w:sz w:val="22"/>
          <w:szCs w:val="22"/>
          <w:rtl/>
        </w:rPr>
        <w:footnoteReference w:id="108"/>
      </w:r>
      <w:r w:rsidRPr="00845B9F">
        <w:rPr>
          <w:rStyle w:val="FootnoteReference"/>
          <w:sz w:val="22"/>
          <w:szCs w:val="22"/>
          <w:rtl/>
        </w:rPr>
        <w:t xml:space="preserve"> </w:t>
      </w:r>
      <w:r w:rsidRPr="00845B9F">
        <w:rPr>
          <w:rStyle w:val="FootnoteReference"/>
          <w:sz w:val="22"/>
          <w:szCs w:val="22"/>
          <w:rtl/>
        </w:rPr>
        <w:footnoteReference w:id="109"/>
      </w:r>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p>
    <w:tbl>
      <w:tblPr>
        <w:tblStyle w:val="PlainTable2"/>
        <w:bidiVisual/>
        <w:tblW w:w="10206" w:type="dxa"/>
        <w:tblLook w:val="0680" w:firstRow="0" w:lastRow="0" w:firstColumn="1" w:lastColumn="0" w:noHBand="1" w:noVBand="1"/>
      </w:tblPr>
      <w:tblGrid>
        <w:gridCol w:w="1304"/>
        <w:gridCol w:w="8902"/>
      </w:tblGrid>
      <w:tr w:rsidR="00F64EB6" w:rsidRPr="004C5FA3" w14:paraId="5E15ECAC" w14:textId="77777777" w:rsidTr="00833388">
        <w:tc>
          <w:tcPr>
            <w:cnfStyle w:val="001000000000" w:firstRow="0" w:lastRow="0" w:firstColumn="1" w:lastColumn="0" w:oddVBand="0" w:evenVBand="0" w:oddHBand="0" w:evenHBand="0" w:firstRowFirstColumn="0" w:firstRowLastColumn="0" w:lastRowFirstColumn="0" w:lastRowLastColumn="0"/>
            <w:tcW w:w="1304" w:type="dxa"/>
          </w:tcPr>
          <w:p w14:paraId="51B489AC" w14:textId="415AB46B" w:rsidR="003C70B6" w:rsidRPr="00F92C0D" w:rsidRDefault="00F64EB6" w:rsidP="0018053A">
            <w:pPr>
              <w:bidi w:val="0"/>
              <w:spacing w:before="0" w:after="0"/>
              <w:ind w:left="-57" w:right="-57"/>
              <w:jc w:val="right"/>
              <w:rPr>
                <w:rFonts w:ascii="Arial" w:hAnsi="Arial"/>
                <w:rtl/>
              </w:rPr>
            </w:pPr>
            <w:r w:rsidRPr="00F92C0D">
              <w:rPr>
                <w:rFonts w:ascii="Arial" w:hAnsi="Arial"/>
                <w:rtl/>
              </w:rPr>
              <w:t>תקנה 44א</w:t>
            </w:r>
            <w:r w:rsidR="0018053A">
              <w:rPr>
                <w:rFonts w:ascii="Arial" w:hAnsi="Arial"/>
              </w:rPr>
              <w:br/>
            </w:r>
            <w:r w:rsidR="003C70B6" w:rsidRPr="00F92C0D">
              <w:rPr>
                <w:rFonts w:ascii="Arial" w:hAnsi="Arial"/>
              </w:rPr>
              <w:t>IFRS 12.21(b)(ii)</w:t>
            </w:r>
            <w:r w:rsidR="0018053A">
              <w:rPr>
                <w:rFonts w:ascii="Arial" w:hAnsi="Arial"/>
              </w:rPr>
              <w:t xml:space="preserve">, </w:t>
            </w:r>
            <w:r w:rsidRPr="00F92C0D">
              <w:rPr>
                <w:rFonts w:ascii="Arial" w:hAnsi="Arial"/>
              </w:rPr>
              <w:t>B14</w:t>
            </w:r>
            <w:r w:rsidR="00E322C2">
              <w:rPr>
                <w:rFonts w:ascii="Arial" w:hAnsi="Arial"/>
              </w:rPr>
              <w:t>–</w:t>
            </w:r>
            <w:r w:rsidRPr="00F92C0D">
              <w:rPr>
                <w:rFonts w:ascii="Arial" w:hAnsi="Arial"/>
              </w:rPr>
              <w:t>B15</w:t>
            </w:r>
          </w:p>
        </w:tc>
        <w:tc>
          <w:tcPr>
            <w:tcW w:w="8902" w:type="dxa"/>
          </w:tcPr>
          <w:p w14:paraId="16127B6E" w14:textId="7458D9E4" w:rsidR="008C4D97" w:rsidRPr="004C5FA3" w:rsidRDefault="00F64EB6" w:rsidP="00647392">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להלן מידע פיננסי מתומצת </w:t>
            </w:r>
            <w:r w:rsidR="008C4D97">
              <w:rPr>
                <w:rFonts w:ascii="Arial" w:hAnsi="Arial" w:hint="cs"/>
                <w:rtl/>
              </w:rPr>
              <w:t xml:space="preserve">לגבי </w:t>
            </w:r>
            <w:r w:rsidRPr="004C5FA3">
              <w:rPr>
                <w:rFonts w:ascii="Arial" w:hAnsi="Arial"/>
                <w:rtl/>
              </w:rPr>
              <w:t xml:space="preserve">חברות כלולות מהותיות </w:t>
            </w:r>
            <w:r w:rsidR="008C4D97">
              <w:rPr>
                <w:rFonts w:ascii="Arial" w:hAnsi="Arial" w:hint="cs"/>
                <w:rtl/>
              </w:rPr>
              <w:t xml:space="preserve">ולגבי </w:t>
            </w:r>
            <w:r w:rsidRPr="004C5FA3">
              <w:rPr>
                <w:rFonts w:ascii="Arial" w:hAnsi="Arial"/>
                <w:rtl/>
              </w:rPr>
              <w:t>עסקאות משותפות מהותיות. למעט אם נאמר במפורש אחרת</w:t>
            </w:r>
            <w:r w:rsidRPr="004C5FA3">
              <w:rPr>
                <w:rStyle w:val="FootnoteReference"/>
                <w:sz w:val="20"/>
                <w:szCs w:val="20"/>
                <w:rtl/>
              </w:rPr>
              <w:footnoteReference w:id="110"/>
            </w:r>
            <w:r w:rsidRPr="004C5FA3">
              <w:rPr>
                <w:rFonts w:ascii="Arial" w:hAnsi="Arial"/>
                <w:rtl/>
              </w:rPr>
              <w:t xml:space="preserve">, הסכומים המוצגים הם הסכומים לפי </w:t>
            </w:r>
            <w:r w:rsidR="008C4D97">
              <w:rPr>
                <w:rFonts w:ascii="Arial" w:hAnsi="Arial" w:hint="cs"/>
                <w:rtl/>
              </w:rPr>
              <w:t>תקני הדיווח הכספי הבינלאומיים החשבונאי</w:t>
            </w:r>
            <w:r w:rsidR="00C2779E">
              <w:rPr>
                <w:rFonts w:ascii="Arial" w:hAnsi="Arial" w:hint="cs"/>
                <w:rtl/>
              </w:rPr>
              <w:t>ים</w:t>
            </w:r>
            <w:r w:rsidR="008C4D97">
              <w:rPr>
                <w:rFonts w:ascii="Arial" w:hAnsi="Arial" w:hint="cs"/>
                <w:rtl/>
              </w:rPr>
              <w:t xml:space="preserve"> </w:t>
            </w:r>
            <w:r w:rsidRPr="004C5FA3">
              <w:rPr>
                <w:rFonts w:ascii="Arial" w:hAnsi="Arial"/>
                <w:rtl/>
              </w:rPr>
              <w:t>מהחברות הכלולות ומהעסקאות המשותפות (ולא חלק החברה בסכומים אל</w:t>
            </w:r>
            <w:r w:rsidR="001C04CE">
              <w:rPr>
                <w:rFonts w:ascii="Arial" w:hAnsi="Arial" w:hint="cs"/>
                <w:rtl/>
              </w:rPr>
              <w:t>ו</w:t>
            </w:r>
            <w:r w:rsidRPr="004C5FA3">
              <w:rPr>
                <w:rFonts w:ascii="Arial" w:hAnsi="Arial"/>
                <w:rtl/>
              </w:rPr>
              <w:t>) כשהם מתואמים כדי לשקף תיאומים שנעשו על ידי החברה ביישום שיטת השווי המאזני</w:t>
            </w:r>
            <w:r w:rsidRPr="004C5FA3">
              <w:rPr>
                <w:rStyle w:val="FootnoteReference"/>
                <w:sz w:val="20"/>
                <w:szCs w:val="20"/>
                <w:rtl/>
              </w:rPr>
              <w:footnoteReference w:id="111"/>
            </w:r>
            <w:r w:rsidRPr="004C5FA3">
              <w:rPr>
                <w:rFonts w:ascii="Arial" w:hAnsi="Arial"/>
                <w:rtl/>
              </w:rPr>
              <w:t>. הסכומים הם לפני ביטול עסקאות בין-חברתיות</w:t>
            </w:r>
            <w:r w:rsidRPr="004C5FA3">
              <w:rPr>
                <w:rStyle w:val="FootnoteReference"/>
                <w:sz w:val="20"/>
                <w:szCs w:val="20"/>
                <w:rtl/>
              </w:rPr>
              <w:footnoteReference w:id="112"/>
            </w:r>
            <w:r w:rsidRPr="004C5FA3">
              <w:rPr>
                <w:rFonts w:ascii="Arial" w:hAnsi="Arial"/>
                <w:rtl/>
              </w:rPr>
              <w:t>.</w:t>
            </w:r>
          </w:p>
        </w:tc>
      </w:tr>
    </w:tbl>
    <w:p w14:paraId="0A2567CB" w14:textId="77777777" w:rsidR="00F64EB6" w:rsidRPr="004C5FA3" w:rsidRDefault="00F64EB6" w:rsidP="00AD3EC3">
      <w:pPr>
        <w:pStyle w:val="Heading4"/>
        <w:rPr>
          <w:rtl/>
        </w:rPr>
      </w:pPr>
      <w:bookmarkStart w:id="456" w:name="_Toc535743867"/>
      <w:bookmarkStart w:id="457" w:name="_Toc535845794"/>
      <w:bookmarkStart w:id="458" w:name="_Toc359502"/>
      <w:bookmarkStart w:id="459" w:name="_Toc360051"/>
      <w:bookmarkStart w:id="460" w:name="_Toc684681"/>
      <w:bookmarkStart w:id="461" w:name="_Toc5792771"/>
      <w:bookmarkStart w:id="462" w:name="_Toc6272676"/>
      <w:r w:rsidRPr="004C5FA3">
        <w:rPr>
          <w:rtl/>
        </w:rPr>
        <w:t>חברות כלולות מהותיות</w:t>
      </w:r>
      <w:bookmarkEnd w:id="456"/>
      <w:bookmarkEnd w:id="457"/>
      <w:bookmarkEnd w:id="458"/>
      <w:bookmarkEnd w:id="459"/>
      <w:bookmarkEnd w:id="460"/>
      <w:bookmarkEnd w:id="461"/>
      <w:bookmarkEnd w:id="462"/>
    </w:p>
    <w:tbl>
      <w:tblPr>
        <w:tblStyle w:val="TableGrid"/>
        <w:bidiVisual/>
        <w:tblW w:w="10206" w:type="dxa"/>
        <w:jc w:val="left"/>
        <w:tblLayout w:type="fixed"/>
        <w:tblLook w:val="04A0" w:firstRow="1" w:lastRow="0" w:firstColumn="1" w:lastColumn="0" w:noHBand="0" w:noVBand="1"/>
      </w:tblPr>
      <w:tblGrid>
        <w:gridCol w:w="1304"/>
        <w:gridCol w:w="3118"/>
        <w:gridCol w:w="964"/>
        <w:gridCol w:w="964"/>
        <w:gridCol w:w="964"/>
        <w:gridCol w:w="964"/>
        <w:gridCol w:w="964"/>
        <w:gridCol w:w="964"/>
      </w:tblGrid>
      <w:tr w:rsidR="00F64EB6" w:rsidRPr="004C5FA3" w14:paraId="4A475E88" w14:textId="77777777" w:rsidTr="0080575D">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Merge w:val="restart"/>
            <w:vAlign w:val="top"/>
          </w:tcPr>
          <w:p w14:paraId="580B7A09" w14:textId="77777777" w:rsidR="00F64EB6" w:rsidRPr="00F92C0D" w:rsidRDefault="00F64EB6" w:rsidP="0018053A">
            <w:pPr>
              <w:spacing w:after="0" w:line="240" w:lineRule="auto"/>
              <w:ind w:left="-57" w:right="-57"/>
              <w:contextualSpacing w:val="0"/>
              <w:rPr>
                <w:rFonts w:ascii="Arial" w:hAnsi="Arial"/>
                <w:rtl/>
              </w:rPr>
            </w:pPr>
          </w:p>
        </w:tc>
        <w:tc>
          <w:tcPr>
            <w:tcW w:w="3117" w:type="dxa"/>
            <w:vMerge w:val="restart"/>
          </w:tcPr>
          <w:p w14:paraId="4B559A50" w14:textId="77777777" w:rsidR="00F64EB6" w:rsidRPr="004C5FA3" w:rsidRDefault="00F64EB6" w:rsidP="0080575D">
            <w:pPr>
              <w:pStyle w:val="0"/>
              <w:ind w:left="113" w:hanging="113"/>
              <w:contextualSpacing w:val="0"/>
              <w:cnfStyle w:val="100000000000" w:firstRow="1" w:lastRow="0" w:firstColumn="0" w:lastColumn="0" w:oddVBand="0" w:evenVBand="0" w:oddHBand="0" w:evenHBand="0" w:firstRowFirstColumn="0" w:firstRowLastColumn="0" w:lastRowFirstColumn="0" w:lastRowLastColumn="0"/>
              <w:rPr>
                <w:rtl/>
              </w:rPr>
            </w:pPr>
          </w:p>
        </w:tc>
        <w:tc>
          <w:tcPr>
            <w:tcW w:w="2892" w:type="dxa"/>
            <w:gridSpan w:val="3"/>
          </w:tcPr>
          <w:p w14:paraId="2E0DD03F" w14:textId="22E68328" w:rsidR="00F64EB6" w:rsidRPr="0080575D" w:rsidRDefault="00F64EB6" w:rsidP="0080575D">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 xml:space="preserve">30 ביוני </w:t>
            </w:r>
            <w:r w:rsidR="00924697" w:rsidRPr="0080575D">
              <w:rPr>
                <w:rFonts w:asciiTheme="minorBidi" w:hAnsiTheme="minorBidi" w:cstheme="minorBidi"/>
                <w:sz w:val="20"/>
              </w:rPr>
              <w:fldChar w:fldCharType="begin" w:fldLock="1"/>
            </w:r>
            <w:r w:rsidR="00924697" w:rsidRPr="0080575D">
              <w:rPr>
                <w:rFonts w:asciiTheme="minorBidi" w:hAnsiTheme="minorBidi" w:cstheme="minorBidi"/>
                <w:sz w:val="20"/>
              </w:rPr>
              <w:instrText xml:space="preserve"> DOCPROPERTY  CY  \* MERGEFORMAT </w:instrText>
            </w:r>
            <w:r w:rsidR="00924697" w:rsidRPr="0080575D">
              <w:rPr>
                <w:rFonts w:asciiTheme="minorBidi" w:hAnsiTheme="minorBidi" w:cstheme="minorBidi"/>
                <w:sz w:val="20"/>
              </w:rPr>
              <w:fldChar w:fldCharType="separate"/>
            </w:r>
            <w:r w:rsidR="00D3002D">
              <w:rPr>
                <w:rFonts w:asciiTheme="minorBidi" w:hAnsiTheme="minorBidi" w:cstheme="minorBidi"/>
                <w:sz w:val="20"/>
              </w:rPr>
              <w:t>2026</w:t>
            </w:r>
            <w:r w:rsidR="00924697" w:rsidRPr="0080575D">
              <w:rPr>
                <w:rFonts w:asciiTheme="minorBidi" w:hAnsiTheme="minorBidi" w:cstheme="minorBidi"/>
                <w:sz w:val="20"/>
              </w:rPr>
              <w:fldChar w:fldCharType="end"/>
            </w:r>
          </w:p>
        </w:tc>
        <w:tc>
          <w:tcPr>
            <w:tcW w:w="2892" w:type="dxa"/>
            <w:gridSpan w:val="3"/>
          </w:tcPr>
          <w:p w14:paraId="62FACAEA" w14:textId="0C0CDB69" w:rsidR="00F64EB6" w:rsidRPr="0080575D" w:rsidRDefault="00F64EB6" w:rsidP="0080575D">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 xml:space="preserve">30 ביוני </w:t>
            </w:r>
            <w:r w:rsidR="00924697" w:rsidRPr="0080575D">
              <w:rPr>
                <w:rFonts w:asciiTheme="minorBidi" w:hAnsiTheme="minorBidi" w:cstheme="minorBidi"/>
                <w:sz w:val="20"/>
              </w:rPr>
              <w:fldChar w:fldCharType="begin" w:fldLock="1"/>
            </w:r>
            <w:r w:rsidR="00924697" w:rsidRPr="0080575D">
              <w:rPr>
                <w:rFonts w:asciiTheme="minorBidi" w:hAnsiTheme="minorBidi" w:cstheme="minorBidi"/>
                <w:sz w:val="20"/>
              </w:rPr>
              <w:instrText xml:space="preserve"> DOCPROPERTY  PY  \* MERGEFORMAT </w:instrText>
            </w:r>
            <w:r w:rsidR="00924697" w:rsidRPr="0080575D">
              <w:rPr>
                <w:rFonts w:asciiTheme="minorBidi" w:hAnsiTheme="minorBidi" w:cstheme="minorBidi"/>
                <w:sz w:val="20"/>
              </w:rPr>
              <w:fldChar w:fldCharType="separate"/>
            </w:r>
            <w:r w:rsidR="00D3002D">
              <w:rPr>
                <w:rFonts w:asciiTheme="minorBidi" w:hAnsiTheme="minorBidi" w:cstheme="minorBidi"/>
                <w:sz w:val="20"/>
              </w:rPr>
              <w:t>2025</w:t>
            </w:r>
            <w:r w:rsidR="00924697" w:rsidRPr="0080575D">
              <w:rPr>
                <w:rFonts w:asciiTheme="minorBidi" w:hAnsiTheme="minorBidi" w:cstheme="minorBidi"/>
                <w:sz w:val="20"/>
              </w:rPr>
              <w:fldChar w:fldCharType="end"/>
            </w:r>
          </w:p>
        </w:tc>
      </w:tr>
      <w:tr w:rsidR="00F64EB6" w:rsidRPr="004C5FA3" w14:paraId="109123D3"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2F0253FC" w14:textId="77777777" w:rsidR="00F64EB6" w:rsidRPr="00F92C0D" w:rsidRDefault="00F64EB6" w:rsidP="0018053A">
            <w:pPr>
              <w:spacing w:after="0" w:line="240" w:lineRule="auto"/>
              <w:ind w:left="-57" w:right="-57"/>
              <w:contextualSpacing w:val="0"/>
              <w:rPr>
                <w:rFonts w:ascii="Arial" w:hAnsi="Arial"/>
              </w:rPr>
            </w:pPr>
          </w:p>
        </w:tc>
        <w:tc>
          <w:tcPr>
            <w:tcW w:w="3117" w:type="dxa"/>
            <w:vMerge/>
          </w:tcPr>
          <w:p w14:paraId="075CB674"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2892" w:type="dxa"/>
            <w:gridSpan w:val="3"/>
          </w:tcPr>
          <w:p w14:paraId="0AD033B2"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בלתי מבוקר</w:t>
            </w:r>
          </w:p>
        </w:tc>
        <w:tc>
          <w:tcPr>
            <w:tcW w:w="2892" w:type="dxa"/>
            <w:gridSpan w:val="3"/>
          </w:tcPr>
          <w:p w14:paraId="705BE5F0"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בלתי מבוקר</w:t>
            </w:r>
          </w:p>
        </w:tc>
      </w:tr>
      <w:tr w:rsidR="00F64EB6" w:rsidRPr="004C5FA3" w14:paraId="422D53E2"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2B17FE0A" w14:textId="77777777" w:rsidR="00F64EB6" w:rsidRPr="00F92C0D" w:rsidRDefault="00F64EB6" w:rsidP="0018053A">
            <w:pPr>
              <w:spacing w:after="0" w:line="240" w:lineRule="auto"/>
              <w:ind w:left="-57" w:right="-57"/>
              <w:contextualSpacing w:val="0"/>
              <w:rPr>
                <w:rFonts w:ascii="Arial" w:hAnsi="Arial"/>
              </w:rPr>
            </w:pPr>
          </w:p>
        </w:tc>
        <w:tc>
          <w:tcPr>
            <w:tcW w:w="3117" w:type="dxa"/>
            <w:vMerge/>
          </w:tcPr>
          <w:p w14:paraId="52799BCD"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1E5ADCF8"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חברה יא</w:t>
            </w:r>
            <w:r w:rsidRPr="0080575D">
              <w:rPr>
                <w:rFonts w:asciiTheme="minorBidi" w:hAnsiTheme="minorBidi" w:cstheme="minorBidi"/>
                <w:b/>
                <w:bCs/>
                <w:sz w:val="20"/>
                <w:vertAlign w:val="superscript"/>
                <w:rtl/>
              </w:rPr>
              <w:t>(1)</w:t>
            </w:r>
          </w:p>
        </w:tc>
        <w:tc>
          <w:tcPr>
            <w:tcW w:w="964" w:type="dxa"/>
          </w:tcPr>
          <w:p w14:paraId="1EDBD33D"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 xml:space="preserve">חברה </w:t>
            </w:r>
            <w:proofErr w:type="spellStart"/>
            <w:r w:rsidRPr="0080575D">
              <w:rPr>
                <w:rFonts w:asciiTheme="minorBidi" w:hAnsiTheme="minorBidi" w:cstheme="minorBidi"/>
                <w:b/>
                <w:bCs/>
                <w:sz w:val="20"/>
                <w:rtl/>
              </w:rPr>
              <w:t>יב</w:t>
            </w:r>
            <w:proofErr w:type="spellEnd"/>
            <w:r w:rsidRPr="0080575D">
              <w:rPr>
                <w:rFonts w:asciiTheme="minorBidi" w:hAnsiTheme="minorBidi" w:cstheme="minorBidi"/>
                <w:b/>
                <w:bCs/>
                <w:sz w:val="20"/>
                <w:vertAlign w:val="superscript"/>
                <w:rtl/>
              </w:rPr>
              <w:t>(2)</w:t>
            </w:r>
          </w:p>
        </w:tc>
        <w:tc>
          <w:tcPr>
            <w:tcW w:w="964" w:type="dxa"/>
          </w:tcPr>
          <w:p w14:paraId="72438706"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 xml:space="preserve">חברה </w:t>
            </w:r>
            <w:proofErr w:type="spellStart"/>
            <w:r w:rsidRPr="0080575D">
              <w:rPr>
                <w:rFonts w:asciiTheme="minorBidi" w:hAnsiTheme="minorBidi" w:cstheme="minorBidi"/>
                <w:b/>
                <w:bCs/>
                <w:sz w:val="20"/>
                <w:rtl/>
              </w:rPr>
              <w:t>יג</w:t>
            </w:r>
            <w:proofErr w:type="spellEnd"/>
            <w:r w:rsidRPr="0080575D">
              <w:rPr>
                <w:rFonts w:asciiTheme="minorBidi" w:hAnsiTheme="minorBidi" w:cstheme="minorBidi"/>
                <w:b/>
                <w:bCs/>
                <w:sz w:val="20"/>
                <w:vertAlign w:val="superscript"/>
                <w:rtl/>
              </w:rPr>
              <w:t>(3)</w:t>
            </w:r>
          </w:p>
        </w:tc>
        <w:tc>
          <w:tcPr>
            <w:tcW w:w="964" w:type="dxa"/>
          </w:tcPr>
          <w:p w14:paraId="239FF667"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חברה יא</w:t>
            </w:r>
            <w:r w:rsidRPr="0080575D">
              <w:rPr>
                <w:rFonts w:asciiTheme="minorBidi" w:hAnsiTheme="minorBidi" w:cstheme="minorBidi"/>
                <w:b/>
                <w:bCs/>
                <w:sz w:val="20"/>
                <w:vertAlign w:val="superscript"/>
                <w:rtl/>
              </w:rPr>
              <w:t>(1)</w:t>
            </w:r>
          </w:p>
        </w:tc>
        <w:tc>
          <w:tcPr>
            <w:tcW w:w="964" w:type="dxa"/>
          </w:tcPr>
          <w:p w14:paraId="4ABCA5C2"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 xml:space="preserve">חברה </w:t>
            </w:r>
            <w:proofErr w:type="spellStart"/>
            <w:r w:rsidRPr="0080575D">
              <w:rPr>
                <w:rFonts w:asciiTheme="minorBidi" w:hAnsiTheme="minorBidi" w:cstheme="minorBidi"/>
                <w:b/>
                <w:bCs/>
                <w:sz w:val="20"/>
                <w:rtl/>
              </w:rPr>
              <w:t>יב</w:t>
            </w:r>
            <w:proofErr w:type="spellEnd"/>
            <w:r w:rsidRPr="0080575D">
              <w:rPr>
                <w:rFonts w:asciiTheme="minorBidi" w:hAnsiTheme="minorBidi" w:cstheme="minorBidi"/>
                <w:b/>
                <w:bCs/>
                <w:sz w:val="20"/>
                <w:vertAlign w:val="superscript"/>
                <w:rtl/>
              </w:rPr>
              <w:t>(2)</w:t>
            </w:r>
          </w:p>
        </w:tc>
        <w:tc>
          <w:tcPr>
            <w:tcW w:w="964" w:type="dxa"/>
          </w:tcPr>
          <w:p w14:paraId="422FE33C"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 xml:space="preserve">חברה </w:t>
            </w:r>
            <w:proofErr w:type="spellStart"/>
            <w:r w:rsidRPr="0080575D">
              <w:rPr>
                <w:rFonts w:asciiTheme="minorBidi" w:hAnsiTheme="minorBidi" w:cstheme="minorBidi"/>
                <w:b/>
                <w:bCs/>
                <w:sz w:val="20"/>
                <w:rtl/>
              </w:rPr>
              <w:t>יג</w:t>
            </w:r>
            <w:proofErr w:type="spellEnd"/>
            <w:r w:rsidRPr="0080575D">
              <w:rPr>
                <w:rFonts w:asciiTheme="minorBidi" w:hAnsiTheme="minorBidi" w:cstheme="minorBidi"/>
                <w:b/>
                <w:bCs/>
                <w:sz w:val="20"/>
                <w:vertAlign w:val="superscript"/>
                <w:rtl/>
              </w:rPr>
              <w:t>(3)</w:t>
            </w:r>
          </w:p>
        </w:tc>
      </w:tr>
      <w:tr w:rsidR="00F64EB6" w:rsidRPr="004C5FA3" w14:paraId="1FCFFA9B"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5FF7CBD5" w14:textId="77777777" w:rsidR="00F64EB6" w:rsidRPr="00F92C0D" w:rsidRDefault="00F64EB6" w:rsidP="0018053A">
            <w:pPr>
              <w:spacing w:after="0" w:line="240" w:lineRule="auto"/>
              <w:ind w:left="-57" w:right="-57"/>
              <w:contextualSpacing w:val="0"/>
              <w:rPr>
                <w:rFonts w:ascii="Arial" w:hAnsi="Arial"/>
              </w:rPr>
            </w:pPr>
          </w:p>
        </w:tc>
        <w:tc>
          <w:tcPr>
            <w:tcW w:w="3117" w:type="dxa"/>
            <w:vMerge/>
          </w:tcPr>
          <w:p w14:paraId="40539633"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5784" w:type="dxa"/>
            <w:gridSpan w:val="6"/>
          </w:tcPr>
          <w:p w14:paraId="61B60AFA"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80575D">
              <w:rPr>
                <w:rFonts w:asciiTheme="minorBidi" w:hAnsiTheme="minorBidi" w:cstheme="minorBidi"/>
                <w:b/>
                <w:bCs/>
                <w:sz w:val="20"/>
                <w:rtl/>
              </w:rPr>
              <w:t>אלפי ש"ח</w:t>
            </w:r>
          </w:p>
        </w:tc>
      </w:tr>
      <w:tr w:rsidR="00F64EB6" w:rsidRPr="004C5FA3" w14:paraId="14C79355"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08CDC15D" w14:textId="77777777" w:rsidR="00F64EB6" w:rsidRPr="00F92C0D" w:rsidRDefault="00F64EB6" w:rsidP="0080575D">
            <w:pPr>
              <w:spacing w:before="60" w:after="0" w:line="240" w:lineRule="auto"/>
              <w:ind w:left="-57" w:right="-57"/>
              <w:contextualSpacing w:val="0"/>
              <w:rPr>
                <w:rFonts w:ascii="Arial" w:hAnsi="Arial"/>
              </w:rPr>
            </w:pPr>
            <w:r w:rsidRPr="00F92C0D">
              <w:rPr>
                <w:rFonts w:ascii="Arial" w:hAnsi="Arial"/>
              </w:rPr>
              <w:t>IFRS 12.21(b)(</w:t>
            </w:r>
            <w:proofErr w:type="spellStart"/>
            <w:r w:rsidRPr="00F92C0D">
              <w:rPr>
                <w:rFonts w:ascii="Arial" w:hAnsi="Arial"/>
              </w:rPr>
              <w:t>i</w:t>
            </w:r>
            <w:proofErr w:type="spellEnd"/>
            <w:r w:rsidRPr="00F92C0D">
              <w:rPr>
                <w:rFonts w:ascii="Arial" w:hAnsi="Arial"/>
              </w:rPr>
              <w:t>)</w:t>
            </w:r>
          </w:p>
        </w:tc>
        <w:tc>
          <w:tcPr>
            <w:tcW w:w="3117" w:type="dxa"/>
            <w:vAlign w:val="top"/>
          </w:tcPr>
          <w:p w14:paraId="587FB0F9"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שיטת מדידה</w:t>
            </w:r>
          </w:p>
        </w:tc>
        <w:tc>
          <w:tcPr>
            <w:tcW w:w="964" w:type="dxa"/>
          </w:tcPr>
          <w:p w14:paraId="35B53665"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שווי מאזני</w:t>
            </w:r>
          </w:p>
        </w:tc>
        <w:tc>
          <w:tcPr>
            <w:tcW w:w="964" w:type="dxa"/>
          </w:tcPr>
          <w:p w14:paraId="03F496CA"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שווי מאזני</w:t>
            </w:r>
          </w:p>
        </w:tc>
        <w:tc>
          <w:tcPr>
            <w:tcW w:w="964" w:type="dxa"/>
          </w:tcPr>
          <w:p w14:paraId="59496B8B" w14:textId="42A4CD49"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 xml:space="preserve">שווי </w:t>
            </w:r>
            <w:r w:rsidR="0080575D" w:rsidRPr="0080575D">
              <w:rPr>
                <w:rFonts w:asciiTheme="minorBidi" w:hAnsiTheme="minorBidi" w:cstheme="minorBidi"/>
                <w:sz w:val="20"/>
                <w:rtl/>
              </w:rPr>
              <w:br/>
            </w:r>
            <w:r w:rsidRPr="0080575D">
              <w:rPr>
                <w:rFonts w:asciiTheme="minorBidi" w:hAnsiTheme="minorBidi" w:cstheme="minorBidi"/>
                <w:sz w:val="20"/>
                <w:rtl/>
              </w:rPr>
              <w:t>הוגן</w:t>
            </w:r>
          </w:p>
        </w:tc>
        <w:tc>
          <w:tcPr>
            <w:tcW w:w="964" w:type="dxa"/>
          </w:tcPr>
          <w:p w14:paraId="70AF9B1F"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שווי מאזני</w:t>
            </w:r>
          </w:p>
        </w:tc>
        <w:tc>
          <w:tcPr>
            <w:tcW w:w="964" w:type="dxa"/>
          </w:tcPr>
          <w:p w14:paraId="1BDED61F"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שווי מאזני</w:t>
            </w:r>
          </w:p>
        </w:tc>
        <w:tc>
          <w:tcPr>
            <w:tcW w:w="964" w:type="dxa"/>
          </w:tcPr>
          <w:p w14:paraId="4EC91F6E" w14:textId="47643D4A"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80575D">
              <w:rPr>
                <w:rFonts w:asciiTheme="minorBidi" w:hAnsiTheme="minorBidi" w:cstheme="minorBidi"/>
                <w:sz w:val="20"/>
                <w:rtl/>
              </w:rPr>
              <w:t xml:space="preserve">שווי </w:t>
            </w:r>
            <w:r w:rsidR="0080575D" w:rsidRPr="0080575D">
              <w:rPr>
                <w:rFonts w:asciiTheme="minorBidi" w:hAnsiTheme="minorBidi" w:cstheme="minorBidi"/>
                <w:sz w:val="20"/>
                <w:rtl/>
              </w:rPr>
              <w:br/>
            </w:r>
            <w:r w:rsidRPr="0080575D">
              <w:rPr>
                <w:rFonts w:asciiTheme="minorBidi" w:hAnsiTheme="minorBidi" w:cstheme="minorBidi"/>
                <w:sz w:val="20"/>
                <w:rtl/>
              </w:rPr>
              <w:t>הוגן</w:t>
            </w:r>
          </w:p>
        </w:tc>
      </w:tr>
      <w:tr w:rsidR="00F64EB6" w:rsidRPr="004C5FA3" w14:paraId="6C2F5A37"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76BEB96" w14:textId="77777777" w:rsidR="00F64EB6" w:rsidRPr="00F92C0D" w:rsidRDefault="00F64EB6" w:rsidP="0080575D">
            <w:pPr>
              <w:spacing w:after="0" w:line="240" w:lineRule="auto"/>
              <w:ind w:left="-57" w:right="-57"/>
              <w:contextualSpacing w:val="0"/>
              <w:rPr>
                <w:rFonts w:ascii="Arial" w:hAnsi="Arial"/>
                <w:rtl/>
              </w:rPr>
            </w:pPr>
            <w:r w:rsidRPr="00F92C0D">
              <w:rPr>
                <w:rFonts w:ascii="Arial" w:hAnsi="Arial"/>
              </w:rPr>
              <w:t>IFRS 12.B12</w:t>
            </w:r>
            <w:r w:rsidRPr="00F92C0D" w:rsidDel="00E52C36">
              <w:rPr>
                <w:rFonts w:ascii="Arial" w:hAnsi="Arial"/>
              </w:rPr>
              <w:t xml:space="preserve"> </w:t>
            </w:r>
            <w:r w:rsidRPr="00F92C0D">
              <w:rPr>
                <w:rFonts w:ascii="Arial" w:hAnsi="Arial"/>
              </w:rPr>
              <w:t>(b)(</w:t>
            </w:r>
            <w:proofErr w:type="spellStart"/>
            <w:r w:rsidRPr="00F92C0D">
              <w:rPr>
                <w:rFonts w:ascii="Arial" w:hAnsi="Arial"/>
              </w:rPr>
              <w:t>i</w:t>
            </w:r>
            <w:proofErr w:type="spellEnd"/>
            <w:r w:rsidRPr="00F92C0D">
              <w:rPr>
                <w:rFonts w:ascii="Arial" w:hAnsi="Arial"/>
              </w:rPr>
              <w:t>)</w:t>
            </w:r>
          </w:p>
        </w:tc>
        <w:tc>
          <w:tcPr>
            <w:tcW w:w="3117" w:type="dxa"/>
          </w:tcPr>
          <w:p w14:paraId="1239ACD1" w14:textId="01EE343E" w:rsidR="00F64EB6" w:rsidRPr="00403734"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rtl/>
              </w:rPr>
            </w:pPr>
            <w:r w:rsidRPr="004C5FA3">
              <w:rPr>
                <w:rtl/>
              </w:rPr>
              <w:t>נכסים שוטפי</w:t>
            </w:r>
            <w:r w:rsidR="00403734">
              <w:rPr>
                <w:rFonts w:hint="cs"/>
                <w:rtl/>
              </w:rPr>
              <w:t>ם</w:t>
            </w:r>
          </w:p>
        </w:tc>
        <w:tc>
          <w:tcPr>
            <w:tcW w:w="964" w:type="dxa"/>
          </w:tcPr>
          <w:p w14:paraId="49A780CD"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3A051F20"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7187E29E"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050DB8FE"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7A7EA9D5"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68464E1B"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06BD00DA"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FA4EC36" w14:textId="77777777" w:rsidR="00F64EB6" w:rsidRPr="00F92C0D" w:rsidRDefault="00F64EB6" w:rsidP="0080575D">
            <w:pPr>
              <w:spacing w:after="0" w:line="240" w:lineRule="auto"/>
              <w:ind w:left="-57" w:right="-57"/>
              <w:contextualSpacing w:val="0"/>
              <w:rPr>
                <w:rFonts w:ascii="Arial" w:hAnsi="Arial"/>
              </w:rPr>
            </w:pPr>
            <w:r w:rsidRPr="00F92C0D">
              <w:rPr>
                <w:rFonts w:ascii="Arial" w:hAnsi="Arial"/>
              </w:rPr>
              <w:t>IFRS 12.B12(b)(ii)</w:t>
            </w:r>
          </w:p>
        </w:tc>
        <w:tc>
          <w:tcPr>
            <w:tcW w:w="3117" w:type="dxa"/>
          </w:tcPr>
          <w:p w14:paraId="2506B3C1"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rtl/>
              </w:rPr>
            </w:pPr>
            <w:r w:rsidRPr="004C5FA3">
              <w:rPr>
                <w:rtl/>
              </w:rPr>
              <w:t>נכסים לא שוטפים</w:t>
            </w:r>
          </w:p>
        </w:tc>
        <w:tc>
          <w:tcPr>
            <w:tcW w:w="964" w:type="dxa"/>
          </w:tcPr>
          <w:p w14:paraId="0D2AA864"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388ABD6D"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3D91C1CF"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1BC4F96B"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6EA141D4"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3B67588E"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3C5D7AF7"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BD666B1" w14:textId="77777777" w:rsidR="00F64EB6" w:rsidRPr="00F92C0D" w:rsidRDefault="00F64EB6" w:rsidP="0080575D">
            <w:pPr>
              <w:spacing w:after="0" w:line="240" w:lineRule="auto"/>
              <w:ind w:left="-57" w:right="-57"/>
              <w:contextualSpacing w:val="0"/>
              <w:rPr>
                <w:rFonts w:ascii="Arial" w:hAnsi="Arial"/>
              </w:rPr>
            </w:pPr>
            <w:r w:rsidRPr="00F92C0D">
              <w:rPr>
                <w:rFonts w:ascii="Arial" w:hAnsi="Arial"/>
              </w:rPr>
              <w:t>IFRS.</w:t>
            </w:r>
            <w:proofErr w:type="gramStart"/>
            <w:r w:rsidRPr="00F92C0D">
              <w:rPr>
                <w:rFonts w:ascii="Arial" w:hAnsi="Arial"/>
              </w:rPr>
              <w:t>12.B</w:t>
            </w:r>
            <w:proofErr w:type="gramEnd"/>
            <w:r w:rsidRPr="00F92C0D">
              <w:rPr>
                <w:rFonts w:ascii="Arial" w:hAnsi="Arial"/>
              </w:rPr>
              <w:t>12(b)(iii)</w:t>
            </w:r>
          </w:p>
        </w:tc>
        <w:tc>
          <w:tcPr>
            <w:tcW w:w="3117" w:type="dxa"/>
          </w:tcPr>
          <w:p w14:paraId="0B2E5052"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rtl/>
              </w:rPr>
            </w:pPr>
            <w:r w:rsidRPr="004C5FA3">
              <w:rPr>
                <w:rtl/>
              </w:rPr>
              <w:t>התחייבויות שוטפות</w:t>
            </w:r>
          </w:p>
        </w:tc>
        <w:tc>
          <w:tcPr>
            <w:tcW w:w="964" w:type="dxa"/>
          </w:tcPr>
          <w:p w14:paraId="0ACC203A"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53FCFAA8"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2B28D19B"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57FDE13A"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41B65792"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0B4A4C4A" w14:textId="77777777" w:rsidR="00F64EB6" w:rsidRPr="0080575D" w:rsidRDefault="00F64EB6" w:rsidP="0080575D">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48909656"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9432587" w14:textId="77777777" w:rsidR="00F64EB6" w:rsidRPr="00F92C0D" w:rsidRDefault="00F64EB6" w:rsidP="0080575D">
            <w:pPr>
              <w:spacing w:after="0" w:line="240" w:lineRule="auto"/>
              <w:ind w:left="-57" w:right="-57"/>
              <w:contextualSpacing w:val="0"/>
              <w:rPr>
                <w:rFonts w:ascii="Arial" w:hAnsi="Arial"/>
              </w:rPr>
            </w:pPr>
            <w:r w:rsidRPr="00F92C0D">
              <w:rPr>
                <w:rFonts w:ascii="Arial" w:hAnsi="Arial"/>
              </w:rPr>
              <w:t>IFRS.</w:t>
            </w:r>
            <w:proofErr w:type="gramStart"/>
            <w:r w:rsidRPr="00F92C0D">
              <w:rPr>
                <w:rFonts w:ascii="Arial" w:hAnsi="Arial"/>
              </w:rPr>
              <w:t>12.B</w:t>
            </w:r>
            <w:proofErr w:type="gramEnd"/>
            <w:r w:rsidRPr="00F92C0D">
              <w:rPr>
                <w:rFonts w:ascii="Arial" w:hAnsi="Arial"/>
              </w:rPr>
              <w:t>12(b)(iv)</w:t>
            </w:r>
          </w:p>
        </w:tc>
        <w:tc>
          <w:tcPr>
            <w:tcW w:w="3117" w:type="dxa"/>
          </w:tcPr>
          <w:p w14:paraId="5003970A"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rtl/>
              </w:rPr>
            </w:pPr>
            <w:r w:rsidRPr="004C5FA3">
              <w:rPr>
                <w:rtl/>
              </w:rPr>
              <w:t>התחייבויות לא שוטפות</w:t>
            </w:r>
          </w:p>
        </w:tc>
        <w:tc>
          <w:tcPr>
            <w:tcW w:w="964" w:type="dxa"/>
          </w:tcPr>
          <w:p w14:paraId="34C64329"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50B3E48"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B612774"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93331B5"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C06B8CF"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8EC9EB0" w14:textId="77777777" w:rsidR="00F64EB6" w:rsidRPr="0080575D" w:rsidRDefault="00F64EB6" w:rsidP="0080575D">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4C5FA3" w14:paraId="28ACB443"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690969C" w14:textId="77777777" w:rsidR="00F64EB6" w:rsidRPr="00F92C0D" w:rsidRDefault="00F64EB6" w:rsidP="0018053A">
            <w:pPr>
              <w:spacing w:after="0" w:line="240" w:lineRule="auto"/>
              <w:ind w:left="-57" w:right="-57"/>
              <w:contextualSpacing w:val="0"/>
              <w:rPr>
                <w:rFonts w:ascii="Arial" w:hAnsi="Arial"/>
              </w:rPr>
            </w:pPr>
          </w:p>
        </w:tc>
        <w:tc>
          <w:tcPr>
            <w:tcW w:w="3117" w:type="dxa"/>
            <w:vAlign w:val="center"/>
          </w:tcPr>
          <w:p w14:paraId="73EE9FEE" w14:textId="77777777" w:rsidR="00F64EB6" w:rsidRPr="004C5FA3" w:rsidRDefault="00F64EB6" w:rsidP="0080575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rtl/>
              </w:rPr>
            </w:pPr>
            <w:r w:rsidRPr="004C5FA3">
              <w:rPr>
                <w:rtl/>
              </w:rPr>
              <w:t>זכויות שאינן מקנות שליטה</w:t>
            </w:r>
          </w:p>
        </w:tc>
        <w:tc>
          <w:tcPr>
            <w:tcW w:w="964" w:type="dxa"/>
          </w:tcPr>
          <w:p w14:paraId="247A75AF"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90176BF"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8352B65"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4ACE8966"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7079E15F"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EC7F91E" w14:textId="77777777" w:rsidR="00F64EB6" w:rsidRPr="0080575D" w:rsidRDefault="00F64EB6" w:rsidP="0080575D">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4C5FA3" w14:paraId="3E9A7066"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48C494F" w14:textId="77777777" w:rsidR="00F64EB6" w:rsidRPr="00F92C0D" w:rsidRDefault="00F64EB6" w:rsidP="0018053A">
            <w:pPr>
              <w:spacing w:after="0" w:line="240" w:lineRule="auto"/>
              <w:ind w:left="-57" w:right="-57"/>
              <w:contextualSpacing w:val="0"/>
              <w:rPr>
                <w:rFonts w:ascii="Arial" w:hAnsi="Arial"/>
              </w:rPr>
            </w:pPr>
          </w:p>
        </w:tc>
        <w:tc>
          <w:tcPr>
            <w:tcW w:w="3117" w:type="dxa"/>
          </w:tcPr>
          <w:p w14:paraId="14E4FC72" w14:textId="77777777" w:rsidR="00F64EB6" w:rsidRPr="004C5FA3" w:rsidRDefault="00F64EB6" w:rsidP="009F64D2">
            <w:pPr>
              <w:pStyle w:val="2-B"/>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נכסים נטו המיוחסים לבעלי המניות של החברה הכלולה</w:t>
            </w:r>
          </w:p>
        </w:tc>
        <w:tc>
          <w:tcPr>
            <w:tcW w:w="964" w:type="dxa"/>
          </w:tcPr>
          <w:p w14:paraId="2FB5635A" w14:textId="77777777" w:rsidR="00F64EB6" w:rsidRPr="0080575D" w:rsidRDefault="00F64EB6" w:rsidP="00AC08B9">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5CB1478A" w14:textId="77777777" w:rsidR="00F64EB6" w:rsidRPr="0080575D" w:rsidRDefault="00F64EB6" w:rsidP="00AC08B9">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8125CCA" w14:textId="77777777" w:rsidR="00F64EB6" w:rsidRPr="0080575D" w:rsidRDefault="00F64EB6" w:rsidP="00AC08B9">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37E7B31" w14:textId="77777777" w:rsidR="00F64EB6" w:rsidRPr="0080575D" w:rsidRDefault="00F64EB6" w:rsidP="00AC08B9">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7648B70D" w14:textId="77777777" w:rsidR="00F64EB6" w:rsidRPr="0080575D" w:rsidRDefault="00F64EB6" w:rsidP="00AC08B9">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5EA36D06" w14:textId="77777777" w:rsidR="00F64EB6" w:rsidRPr="0080575D" w:rsidRDefault="00F64EB6" w:rsidP="00AC08B9">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4C5FA3" w14:paraId="17DCB8A5"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763EE04" w14:textId="77777777" w:rsidR="003C18E3" w:rsidRPr="00F92C0D" w:rsidRDefault="003C18E3" w:rsidP="0018053A">
            <w:pPr>
              <w:spacing w:after="0" w:line="240" w:lineRule="auto"/>
              <w:ind w:left="-57" w:right="-57"/>
              <w:contextualSpacing w:val="0"/>
              <w:rPr>
                <w:rFonts w:ascii="Arial" w:hAnsi="Arial"/>
              </w:rPr>
            </w:pPr>
          </w:p>
        </w:tc>
        <w:tc>
          <w:tcPr>
            <w:tcW w:w="3117" w:type="dxa"/>
          </w:tcPr>
          <w:p w14:paraId="4FAEF6DB" w14:textId="77777777" w:rsidR="003C18E3" w:rsidRPr="003C18E3" w:rsidRDefault="003C18E3" w:rsidP="0080575D">
            <w:pPr>
              <w:pStyle w:val="2-B"/>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0640FC84"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623F5F9"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CA016C4"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49637B8"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1E45181"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F179C88"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4C5FA3" w14:paraId="77093908"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3FCA134C" w14:textId="136F0499" w:rsidR="003C18E3" w:rsidRPr="003C18E3" w:rsidRDefault="003C18E3" w:rsidP="0080575D">
            <w:pPr>
              <w:spacing w:before="60" w:after="0" w:line="240" w:lineRule="auto"/>
              <w:ind w:left="-57" w:right="-57"/>
              <w:contextualSpacing w:val="0"/>
              <w:rPr>
                <w:rFonts w:ascii="Arial" w:hAnsi="Arial"/>
              </w:rPr>
            </w:pPr>
            <w:r w:rsidRPr="003C18E3">
              <w:rPr>
                <w:rFonts w:ascii="Arial" w:hAnsi="Arial"/>
              </w:rPr>
              <w:t>IFRS 12.B14(b)</w:t>
            </w:r>
          </w:p>
        </w:tc>
        <w:tc>
          <w:tcPr>
            <w:tcW w:w="3117" w:type="dxa"/>
          </w:tcPr>
          <w:p w14:paraId="46532100" w14:textId="5C5D3748" w:rsidR="003C18E3" w:rsidRPr="003C18E3" w:rsidRDefault="003C18E3" w:rsidP="0080575D">
            <w:pPr>
              <w:pStyle w:val="2-B"/>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3C18E3">
              <w:rPr>
                <w:rtl/>
              </w:rPr>
              <w:t>התאמה לערך בספרים של ההשקעה בחברה הכלולה</w:t>
            </w:r>
            <w:r w:rsidRPr="003C18E3">
              <w:rPr>
                <w:rFonts w:hint="cs"/>
                <w:rtl/>
              </w:rPr>
              <w:t>:</w:t>
            </w:r>
            <w:bookmarkStart w:id="463" w:name="_Ref221708061"/>
            <w:r w:rsidRPr="00845B9F">
              <w:rPr>
                <w:rStyle w:val="FootnoteReference"/>
                <w:sz w:val="20"/>
                <w:szCs w:val="20"/>
                <w:rtl/>
              </w:rPr>
              <w:footnoteReference w:id="113"/>
            </w:r>
            <w:bookmarkEnd w:id="463"/>
          </w:p>
        </w:tc>
        <w:tc>
          <w:tcPr>
            <w:tcW w:w="964" w:type="dxa"/>
          </w:tcPr>
          <w:p w14:paraId="7E25E765"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F2B0B33"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1596099"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5CDB827B"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C298BAA"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0DFDC0A"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4C5FA3" w14:paraId="30F7CD9D"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19B4491" w14:textId="77777777" w:rsidR="003C18E3" w:rsidRPr="00F92C0D" w:rsidRDefault="003C18E3" w:rsidP="0018053A">
            <w:pPr>
              <w:spacing w:after="0" w:line="240" w:lineRule="auto"/>
              <w:ind w:left="-57" w:right="-57"/>
              <w:contextualSpacing w:val="0"/>
              <w:rPr>
                <w:rFonts w:ascii="Arial" w:hAnsi="Arial"/>
              </w:rPr>
            </w:pPr>
          </w:p>
        </w:tc>
        <w:tc>
          <w:tcPr>
            <w:tcW w:w="3117" w:type="dxa"/>
          </w:tcPr>
          <w:p w14:paraId="6CA260B7" w14:textId="623F4DDE" w:rsidR="003C18E3" w:rsidRPr="003C18E3" w:rsidRDefault="003C18E3" w:rsidP="0080575D">
            <w:pPr>
              <w:pStyle w:val="2-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rtl/>
              </w:rPr>
            </w:pPr>
            <w:r w:rsidRPr="003C18E3">
              <w:rPr>
                <w:b w:val="0"/>
                <w:bCs w:val="0"/>
                <w:rtl/>
              </w:rPr>
              <w:t>מוניטין שהוכר בעת הרכישה</w:t>
            </w:r>
          </w:p>
        </w:tc>
        <w:tc>
          <w:tcPr>
            <w:tcW w:w="964" w:type="dxa"/>
          </w:tcPr>
          <w:p w14:paraId="2C653801"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42224B04"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8A4AB53"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04D64F3"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542670EE"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1C72C35"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4C5FA3" w14:paraId="406EDE04"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D0B48C2" w14:textId="77777777" w:rsidR="003C18E3" w:rsidRPr="00F92C0D" w:rsidRDefault="003C18E3" w:rsidP="0018053A">
            <w:pPr>
              <w:spacing w:after="0" w:line="240" w:lineRule="auto"/>
              <w:ind w:left="-57" w:right="-57"/>
              <w:contextualSpacing w:val="0"/>
              <w:rPr>
                <w:rFonts w:ascii="Arial" w:hAnsi="Arial"/>
              </w:rPr>
            </w:pPr>
          </w:p>
        </w:tc>
        <w:tc>
          <w:tcPr>
            <w:tcW w:w="3117" w:type="dxa"/>
          </w:tcPr>
          <w:p w14:paraId="54F2FB37" w14:textId="319B1DDC" w:rsidR="003C18E3" w:rsidRPr="003C18E3" w:rsidRDefault="003C18E3" w:rsidP="0080575D">
            <w:pPr>
              <w:pStyle w:val="2-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rtl/>
              </w:rPr>
            </w:pPr>
            <w:r w:rsidRPr="003C18E3">
              <w:rPr>
                <w:b w:val="0"/>
                <w:bCs w:val="0"/>
                <w:rtl/>
              </w:rPr>
              <w:t>הפרשה לירידת ערך</w:t>
            </w:r>
          </w:p>
        </w:tc>
        <w:tc>
          <w:tcPr>
            <w:tcW w:w="964" w:type="dxa"/>
          </w:tcPr>
          <w:p w14:paraId="089C446D"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DF9BC19"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0B1F542"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61AA749"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7909235"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7045CA4D" w14:textId="77777777" w:rsidR="003C18E3" w:rsidRPr="0080575D" w:rsidRDefault="003C18E3" w:rsidP="0080575D">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4C5FA3" w14:paraId="38D535E6"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9D5CEFA" w14:textId="77777777" w:rsidR="003C18E3" w:rsidRPr="00F92C0D" w:rsidRDefault="003C18E3" w:rsidP="0018053A">
            <w:pPr>
              <w:spacing w:after="0" w:line="240" w:lineRule="auto"/>
              <w:ind w:left="-57" w:right="-57"/>
              <w:contextualSpacing w:val="0"/>
              <w:rPr>
                <w:rFonts w:ascii="Arial" w:hAnsi="Arial"/>
              </w:rPr>
            </w:pPr>
          </w:p>
        </w:tc>
        <w:tc>
          <w:tcPr>
            <w:tcW w:w="3117" w:type="dxa"/>
            <w:vAlign w:val="center"/>
          </w:tcPr>
          <w:p w14:paraId="2A721FFE" w14:textId="26D53D17" w:rsidR="003C18E3" w:rsidRPr="003C18E3" w:rsidRDefault="003C18E3" w:rsidP="009F64D2">
            <w:pPr>
              <w:pStyle w:val="2-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rtl/>
              </w:rPr>
            </w:pPr>
            <w:r w:rsidRPr="003C18E3">
              <w:rPr>
                <w:b w:val="0"/>
                <w:bCs w:val="0"/>
                <w:rtl/>
              </w:rPr>
              <w:t>התאמות אחרות</w:t>
            </w:r>
          </w:p>
        </w:tc>
        <w:tc>
          <w:tcPr>
            <w:tcW w:w="964" w:type="dxa"/>
          </w:tcPr>
          <w:p w14:paraId="77421E93" w14:textId="77777777" w:rsidR="003C18E3" w:rsidRPr="0080575D" w:rsidRDefault="003C18E3" w:rsidP="0080575D">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E9BDC4C" w14:textId="77777777" w:rsidR="003C18E3" w:rsidRPr="0080575D" w:rsidRDefault="003C18E3" w:rsidP="0080575D">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7C5F22DA" w14:textId="77777777" w:rsidR="003C18E3" w:rsidRPr="0080575D" w:rsidRDefault="003C18E3" w:rsidP="0080575D">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8C8FDD4" w14:textId="77777777" w:rsidR="003C18E3" w:rsidRPr="0080575D" w:rsidRDefault="003C18E3" w:rsidP="0080575D">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1BE98F1" w14:textId="77777777" w:rsidR="003C18E3" w:rsidRPr="0080575D" w:rsidRDefault="003C18E3" w:rsidP="0080575D">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7FE10BF" w14:textId="77777777" w:rsidR="003C18E3" w:rsidRPr="0080575D" w:rsidRDefault="003C18E3" w:rsidP="0080575D">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4C5FA3" w14:paraId="67201252" w14:textId="77777777" w:rsidTr="0080575D">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16D89B5" w14:textId="77777777" w:rsidR="003C18E3" w:rsidRPr="00F92C0D" w:rsidRDefault="003C18E3" w:rsidP="0018053A">
            <w:pPr>
              <w:spacing w:after="0" w:line="240" w:lineRule="auto"/>
              <w:ind w:left="-57" w:right="-57"/>
              <w:contextualSpacing w:val="0"/>
              <w:rPr>
                <w:rFonts w:ascii="Arial" w:hAnsi="Arial"/>
              </w:rPr>
            </w:pPr>
          </w:p>
        </w:tc>
        <w:tc>
          <w:tcPr>
            <w:tcW w:w="3117" w:type="dxa"/>
          </w:tcPr>
          <w:p w14:paraId="32489442" w14:textId="5D956FB9" w:rsidR="003C18E3" w:rsidRPr="003C18E3" w:rsidRDefault="003C18E3" w:rsidP="009F64D2">
            <w:pPr>
              <w:pStyle w:val="2-B"/>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3C18E3">
              <w:rPr>
                <w:rtl/>
              </w:rPr>
              <w:t>ערך בספרים של ההשקעה בחברה הכלולה</w:t>
            </w:r>
          </w:p>
        </w:tc>
        <w:tc>
          <w:tcPr>
            <w:tcW w:w="964" w:type="dxa"/>
          </w:tcPr>
          <w:p w14:paraId="256C87F6" w14:textId="77777777" w:rsidR="003C18E3" w:rsidRPr="0080575D" w:rsidRDefault="003C18E3" w:rsidP="0080575D">
            <w:pPr>
              <w:pStyle w:val="X1underline"/>
              <w:pBdr>
                <w:bottom w:val="double" w:sz="4" w:space="1"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4FA8B5FE" w14:textId="77777777" w:rsidR="003C18E3" w:rsidRPr="0080575D" w:rsidRDefault="003C18E3" w:rsidP="0080575D">
            <w:pPr>
              <w:pStyle w:val="X1underline"/>
              <w:pBdr>
                <w:bottom w:val="double" w:sz="4" w:space="1"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65AB202" w14:textId="77777777" w:rsidR="003C18E3" w:rsidRPr="0080575D" w:rsidRDefault="003C18E3" w:rsidP="0080575D">
            <w:pPr>
              <w:pStyle w:val="X1underline"/>
              <w:pBdr>
                <w:bottom w:val="double" w:sz="4" w:space="1"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06BBD4F" w14:textId="77777777" w:rsidR="003C18E3" w:rsidRPr="0080575D" w:rsidRDefault="003C18E3" w:rsidP="0080575D">
            <w:pPr>
              <w:pStyle w:val="X1underline"/>
              <w:pBdr>
                <w:bottom w:val="double" w:sz="4" w:space="1"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04A5D96" w14:textId="77777777" w:rsidR="003C18E3" w:rsidRPr="0080575D" w:rsidRDefault="003C18E3" w:rsidP="0080575D">
            <w:pPr>
              <w:pStyle w:val="X1underline"/>
              <w:pBdr>
                <w:bottom w:val="double" w:sz="4" w:space="1"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FF50DD3" w14:textId="77777777" w:rsidR="003C18E3" w:rsidRPr="0080575D" w:rsidRDefault="003C18E3" w:rsidP="0080575D">
            <w:pPr>
              <w:pStyle w:val="X1underline"/>
              <w:pBdr>
                <w:bottom w:val="double" w:sz="4" w:space="1"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bl>
    <w:p w14:paraId="45D6BE23" w14:textId="77777777" w:rsidR="00F64EB6" w:rsidRPr="004C5FA3" w:rsidRDefault="00F64EB6" w:rsidP="00D26798">
      <w:pPr>
        <w:pStyle w:val="NoSpacing"/>
        <w:spacing w:line="80" w:lineRule="exact"/>
        <w:rPr>
          <w:sz w:val="20"/>
          <w:rtl/>
        </w:rPr>
      </w:pPr>
    </w:p>
    <w:tbl>
      <w:tblPr>
        <w:tblStyle w:val="TableGrid"/>
        <w:bidiVisual/>
        <w:tblW w:w="5000" w:type="pct"/>
        <w:jc w:val="left"/>
        <w:tblLayout w:type="fixed"/>
        <w:tblLook w:val="04A0" w:firstRow="1" w:lastRow="0" w:firstColumn="1" w:lastColumn="0" w:noHBand="0" w:noVBand="1"/>
      </w:tblPr>
      <w:tblGrid>
        <w:gridCol w:w="1303"/>
        <w:gridCol w:w="6009"/>
        <w:gridCol w:w="964"/>
        <w:gridCol w:w="964"/>
        <w:gridCol w:w="964"/>
      </w:tblGrid>
      <w:tr w:rsidR="00F64EB6" w:rsidRPr="004C5FA3" w14:paraId="2EA79572" w14:textId="77777777" w:rsidTr="009F64D2">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Merge w:val="restart"/>
          </w:tcPr>
          <w:p w14:paraId="5A4930AF" w14:textId="77777777" w:rsidR="00F64EB6" w:rsidRPr="009F64D2" w:rsidRDefault="00F64EB6" w:rsidP="009F64D2">
            <w:pPr>
              <w:tabs>
                <w:tab w:val="clear" w:pos="180"/>
                <w:tab w:val="clear" w:pos="360"/>
                <w:tab w:val="clear" w:pos="540"/>
              </w:tabs>
              <w:spacing w:after="0" w:line="240" w:lineRule="auto"/>
              <w:contextualSpacing w:val="0"/>
              <w:rPr>
                <w:rFonts w:ascii="Arial" w:hAnsi="Arial"/>
              </w:rPr>
            </w:pPr>
          </w:p>
        </w:tc>
        <w:tc>
          <w:tcPr>
            <w:tcW w:w="6009" w:type="dxa"/>
            <w:vMerge w:val="restart"/>
          </w:tcPr>
          <w:p w14:paraId="44DD9FF6" w14:textId="77777777" w:rsidR="00F64EB6" w:rsidRPr="009F64D2" w:rsidRDefault="00F64EB6" w:rsidP="009F64D2">
            <w:pPr>
              <w:pStyle w:val="0"/>
              <w:tabs>
                <w:tab w:val="clear" w:pos="180"/>
                <w:tab w:val="clear" w:pos="360"/>
                <w:tab w:val="clear" w:pos="540"/>
              </w:tabs>
              <w:ind w:left="113" w:hanging="113"/>
              <w:contextualSpacing w:val="0"/>
              <w:cnfStyle w:val="100000000000" w:firstRow="1" w:lastRow="0" w:firstColumn="0" w:lastColumn="0" w:oddVBand="0" w:evenVBand="0" w:oddHBand="0" w:evenHBand="0" w:firstRowFirstColumn="0" w:firstRowLastColumn="0" w:lastRowFirstColumn="0" w:lastRowLastColumn="0"/>
              <w:rPr>
                <w:rtl/>
              </w:rPr>
            </w:pPr>
          </w:p>
        </w:tc>
        <w:tc>
          <w:tcPr>
            <w:tcW w:w="2892" w:type="dxa"/>
            <w:gridSpan w:val="3"/>
          </w:tcPr>
          <w:p w14:paraId="054E79E9" w14:textId="08F464A2" w:rsidR="00F64EB6" w:rsidRPr="009F64D2" w:rsidRDefault="00F64EB6" w:rsidP="009F64D2">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9F64D2">
              <w:rPr>
                <w:sz w:val="20"/>
                <w:rtl/>
              </w:rPr>
              <w:t xml:space="preserve">31 בדצמבר </w:t>
            </w:r>
            <w:r w:rsidR="00924697" w:rsidRPr="009F64D2">
              <w:rPr>
                <w:sz w:val="20"/>
              </w:rPr>
              <w:fldChar w:fldCharType="begin" w:fldLock="1"/>
            </w:r>
            <w:r w:rsidR="00924697" w:rsidRPr="009F64D2">
              <w:rPr>
                <w:sz w:val="20"/>
              </w:rPr>
              <w:instrText xml:space="preserve"> DOCPROPERTY  PY  \* MERGEFORMAT </w:instrText>
            </w:r>
            <w:r w:rsidR="00924697" w:rsidRPr="009F64D2">
              <w:rPr>
                <w:sz w:val="20"/>
              </w:rPr>
              <w:fldChar w:fldCharType="separate"/>
            </w:r>
            <w:r w:rsidR="00D3002D">
              <w:rPr>
                <w:sz w:val="20"/>
              </w:rPr>
              <w:t>2025</w:t>
            </w:r>
            <w:r w:rsidR="00924697" w:rsidRPr="009F64D2">
              <w:rPr>
                <w:sz w:val="20"/>
              </w:rPr>
              <w:fldChar w:fldCharType="end"/>
            </w:r>
          </w:p>
        </w:tc>
      </w:tr>
      <w:tr w:rsidR="00F64EB6" w:rsidRPr="004C5FA3" w14:paraId="6C57DB0F"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6E1CF9EC" w14:textId="77777777" w:rsidR="00F64EB6" w:rsidRPr="009F64D2" w:rsidRDefault="00F64EB6" w:rsidP="009F64D2">
            <w:pPr>
              <w:tabs>
                <w:tab w:val="clear" w:pos="180"/>
                <w:tab w:val="clear" w:pos="360"/>
                <w:tab w:val="clear" w:pos="540"/>
              </w:tabs>
              <w:spacing w:after="0" w:line="240" w:lineRule="auto"/>
              <w:contextualSpacing w:val="0"/>
              <w:rPr>
                <w:rFonts w:ascii="Arial" w:hAnsi="Arial"/>
              </w:rPr>
            </w:pPr>
          </w:p>
        </w:tc>
        <w:tc>
          <w:tcPr>
            <w:tcW w:w="6009" w:type="dxa"/>
            <w:vMerge/>
          </w:tcPr>
          <w:p w14:paraId="68ACC5D2" w14:textId="77777777" w:rsidR="00F64EB6" w:rsidRPr="009F64D2" w:rsidRDefault="00F64EB6" w:rsidP="009F64D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472E097E" w14:textId="77777777" w:rsidR="00F64EB6" w:rsidRPr="009F64D2" w:rsidRDefault="00F64EB6" w:rsidP="009F64D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9F64D2">
              <w:rPr>
                <w:b/>
                <w:bCs/>
                <w:sz w:val="20"/>
                <w:rtl/>
              </w:rPr>
              <w:t>חברה יא</w:t>
            </w:r>
            <w:r w:rsidRPr="009F64D2">
              <w:rPr>
                <w:b/>
                <w:bCs/>
                <w:sz w:val="20"/>
                <w:vertAlign w:val="superscript"/>
                <w:rtl/>
              </w:rPr>
              <w:t>(1)</w:t>
            </w:r>
          </w:p>
        </w:tc>
        <w:tc>
          <w:tcPr>
            <w:tcW w:w="964" w:type="dxa"/>
          </w:tcPr>
          <w:p w14:paraId="4C2EF872" w14:textId="77777777" w:rsidR="00F64EB6" w:rsidRPr="009F64D2" w:rsidRDefault="00F64EB6" w:rsidP="009F64D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9F64D2">
              <w:rPr>
                <w:b/>
                <w:bCs/>
                <w:sz w:val="20"/>
                <w:rtl/>
              </w:rPr>
              <w:t xml:space="preserve">חברה </w:t>
            </w:r>
            <w:proofErr w:type="spellStart"/>
            <w:r w:rsidRPr="009F64D2">
              <w:rPr>
                <w:b/>
                <w:bCs/>
                <w:sz w:val="20"/>
                <w:rtl/>
              </w:rPr>
              <w:t>יב</w:t>
            </w:r>
            <w:proofErr w:type="spellEnd"/>
            <w:r w:rsidRPr="009F64D2">
              <w:rPr>
                <w:b/>
                <w:bCs/>
                <w:sz w:val="20"/>
                <w:vertAlign w:val="superscript"/>
                <w:rtl/>
              </w:rPr>
              <w:t>(2)</w:t>
            </w:r>
          </w:p>
        </w:tc>
        <w:tc>
          <w:tcPr>
            <w:tcW w:w="964" w:type="dxa"/>
          </w:tcPr>
          <w:p w14:paraId="40FE06CE" w14:textId="77777777" w:rsidR="00F64EB6" w:rsidRPr="009F64D2" w:rsidRDefault="00F64EB6" w:rsidP="009F64D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9F64D2">
              <w:rPr>
                <w:b/>
                <w:bCs/>
                <w:sz w:val="20"/>
                <w:rtl/>
              </w:rPr>
              <w:t xml:space="preserve">חברה </w:t>
            </w:r>
            <w:proofErr w:type="spellStart"/>
            <w:r w:rsidRPr="009F64D2">
              <w:rPr>
                <w:b/>
                <w:bCs/>
                <w:sz w:val="20"/>
                <w:rtl/>
              </w:rPr>
              <w:t>יג</w:t>
            </w:r>
            <w:proofErr w:type="spellEnd"/>
            <w:r w:rsidRPr="009F64D2">
              <w:rPr>
                <w:b/>
                <w:bCs/>
                <w:sz w:val="20"/>
                <w:vertAlign w:val="superscript"/>
                <w:rtl/>
              </w:rPr>
              <w:t>(3)</w:t>
            </w:r>
          </w:p>
        </w:tc>
      </w:tr>
      <w:tr w:rsidR="00F64EB6" w:rsidRPr="004C5FA3" w14:paraId="40EB4C21"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017BC092" w14:textId="77777777" w:rsidR="00F64EB6" w:rsidRPr="009F64D2" w:rsidRDefault="00F64EB6" w:rsidP="009F64D2">
            <w:pPr>
              <w:tabs>
                <w:tab w:val="clear" w:pos="180"/>
                <w:tab w:val="clear" w:pos="360"/>
                <w:tab w:val="clear" w:pos="540"/>
              </w:tabs>
              <w:spacing w:after="0" w:line="240" w:lineRule="auto"/>
              <w:contextualSpacing w:val="0"/>
              <w:rPr>
                <w:rFonts w:ascii="Arial" w:hAnsi="Arial"/>
              </w:rPr>
            </w:pPr>
          </w:p>
        </w:tc>
        <w:tc>
          <w:tcPr>
            <w:tcW w:w="6009" w:type="dxa"/>
            <w:vMerge/>
          </w:tcPr>
          <w:p w14:paraId="039746BB" w14:textId="77777777" w:rsidR="00F64EB6" w:rsidRPr="009F64D2" w:rsidRDefault="00F64EB6" w:rsidP="009F64D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2892" w:type="dxa"/>
            <w:gridSpan w:val="3"/>
          </w:tcPr>
          <w:p w14:paraId="5D81356C" w14:textId="77777777" w:rsidR="00F64EB6" w:rsidRPr="009F64D2" w:rsidRDefault="00F64EB6" w:rsidP="009F64D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9F64D2">
              <w:rPr>
                <w:b/>
                <w:bCs/>
                <w:sz w:val="20"/>
                <w:rtl/>
              </w:rPr>
              <w:t>אלפי ש"ח</w:t>
            </w:r>
          </w:p>
        </w:tc>
      </w:tr>
      <w:tr w:rsidR="00F64EB6" w:rsidRPr="003C18E3" w14:paraId="06850167"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1DD46B0D"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tl/>
              </w:rPr>
            </w:pPr>
          </w:p>
        </w:tc>
        <w:tc>
          <w:tcPr>
            <w:tcW w:w="6009" w:type="dxa"/>
            <w:vAlign w:val="top"/>
          </w:tcPr>
          <w:p w14:paraId="791B9C20" w14:textId="77777777" w:rsidR="00F64EB6" w:rsidRPr="009F64D2" w:rsidRDefault="00F64EB6" w:rsidP="009F64D2">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שיטת מדידה</w:t>
            </w:r>
          </w:p>
        </w:tc>
        <w:tc>
          <w:tcPr>
            <w:tcW w:w="964" w:type="dxa"/>
          </w:tcPr>
          <w:p w14:paraId="33415FA0" w14:textId="77777777" w:rsidR="00F64EB6" w:rsidRPr="009F64D2" w:rsidRDefault="00F64EB6"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9F64D2">
              <w:rPr>
                <w:rFonts w:asciiTheme="minorBidi" w:hAnsiTheme="minorBidi" w:cstheme="minorBidi"/>
                <w:sz w:val="20"/>
                <w:rtl/>
              </w:rPr>
              <w:t>שווי מאזני</w:t>
            </w:r>
          </w:p>
        </w:tc>
        <w:tc>
          <w:tcPr>
            <w:tcW w:w="964" w:type="dxa"/>
          </w:tcPr>
          <w:p w14:paraId="6DFE5B75" w14:textId="77777777" w:rsidR="00F64EB6" w:rsidRPr="009F64D2" w:rsidRDefault="00F64EB6"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9F64D2">
              <w:rPr>
                <w:rFonts w:asciiTheme="minorBidi" w:hAnsiTheme="minorBidi" w:cstheme="minorBidi"/>
                <w:sz w:val="20"/>
                <w:rtl/>
              </w:rPr>
              <w:t>שווי מאזני</w:t>
            </w:r>
          </w:p>
        </w:tc>
        <w:tc>
          <w:tcPr>
            <w:tcW w:w="964" w:type="dxa"/>
          </w:tcPr>
          <w:p w14:paraId="52078BA4" w14:textId="43AB74A9" w:rsidR="00F64EB6" w:rsidRPr="009F64D2" w:rsidRDefault="00F64EB6"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9F64D2">
              <w:rPr>
                <w:rFonts w:asciiTheme="minorBidi" w:hAnsiTheme="minorBidi" w:cstheme="minorBidi"/>
                <w:sz w:val="20"/>
                <w:rtl/>
              </w:rPr>
              <w:t xml:space="preserve">שווי </w:t>
            </w:r>
            <w:r w:rsidR="009F64D2">
              <w:rPr>
                <w:rFonts w:asciiTheme="minorBidi" w:hAnsiTheme="minorBidi" w:cstheme="minorBidi"/>
                <w:sz w:val="20"/>
                <w:rtl/>
              </w:rPr>
              <w:br/>
            </w:r>
            <w:r w:rsidRPr="009F64D2">
              <w:rPr>
                <w:rFonts w:asciiTheme="minorBidi" w:hAnsiTheme="minorBidi" w:cstheme="minorBidi"/>
                <w:sz w:val="20"/>
                <w:rtl/>
              </w:rPr>
              <w:t>הוגן</w:t>
            </w:r>
          </w:p>
        </w:tc>
      </w:tr>
      <w:tr w:rsidR="00F64EB6" w:rsidRPr="003C18E3" w14:paraId="052E3A19"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37937255"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tl/>
              </w:rPr>
            </w:pPr>
          </w:p>
        </w:tc>
        <w:tc>
          <w:tcPr>
            <w:tcW w:w="6009" w:type="dxa"/>
          </w:tcPr>
          <w:p w14:paraId="2E95FD46" w14:textId="77777777" w:rsidR="00F64EB6" w:rsidRPr="009F64D2" w:rsidRDefault="00F64EB6" w:rsidP="009F64D2">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נכסים שוטפים</w:t>
            </w:r>
          </w:p>
        </w:tc>
        <w:tc>
          <w:tcPr>
            <w:tcW w:w="964" w:type="dxa"/>
          </w:tcPr>
          <w:p w14:paraId="4B222A77"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78C3EE5E"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0F9C95DF"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3C18E3" w14:paraId="3B07C07B"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59777964"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tcPr>
          <w:p w14:paraId="5778E6E4" w14:textId="77777777" w:rsidR="00F64EB6" w:rsidRPr="009F64D2" w:rsidRDefault="00F64EB6" w:rsidP="009F64D2">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נכסים לא שוטפים</w:t>
            </w:r>
          </w:p>
        </w:tc>
        <w:tc>
          <w:tcPr>
            <w:tcW w:w="964" w:type="dxa"/>
          </w:tcPr>
          <w:p w14:paraId="543E9271"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7F84DC2D"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26FFB677"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3C18E3" w14:paraId="62F09534"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337012F0"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tcPr>
          <w:p w14:paraId="6D935C5F" w14:textId="77777777" w:rsidR="00F64EB6" w:rsidRPr="009F64D2" w:rsidRDefault="00F64EB6" w:rsidP="009F64D2">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התחייבויות שוטפות</w:t>
            </w:r>
          </w:p>
        </w:tc>
        <w:tc>
          <w:tcPr>
            <w:tcW w:w="964" w:type="dxa"/>
          </w:tcPr>
          <w:p w14:paraId="494BAAE3"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76E7A266"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2F4E1E63" w14:textId="77777777" w:rsidR="00F64EB6" w:rsidRPr="009F64D2" w:rsidRDefault="00F64EB6" w:rsidP="009F64D2">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3C18E3" w14:paraId="72690846"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4298D28B"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tcPr>
          <w:p w14:paraId="7BD1F27D" w14:textId="77777777" w:rsidR="00F64EB6" w:rsidRPr="009F64D2" w:rsidRDefault="00F64EB6" w:rsidP="009F64D2">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התחייבויות לא שוטפות</w:t>
            </w:r>
          </w:p>
        </w:tc>
        <w:tc>
          <w:tcPr>
            <w:tcW w:w="964" w:type="dxa"/>
          </w:tcPr>
          <w:p w14:paraId="40509700" w14:textId="77777777" w:rsidR="00F64EB6" w:rsidRPr="009F64D2" w:rsidRDefault="00F64EB6"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EBDC2EC" w14:textId="77777777" w:rsidR="00F64EB6" w:rsidRPr="009F64D2" w:rsidRDefault="00F64EB6"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0EBD578" w14:textId="77777777" w:rsidR="00F64EB6" w:rsidRPr="009F64D2" w:rsidRDefault="00F64EB6"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3C18E3" w14:paraId="5DD5003E"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22AA0C7A"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70AD5805" w14:textId="77777777" w:rsidR="00F64EB6" w:rsidRPr="009F64D2" w:rsidRDefault="00F64EB6" w:rsidP="009F64D2">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זכויות שאינן מקנות שליטה</w:t>
            </w:r>
          </w:p>
        </w:tc>
        <w:tc>
          <w:tcPr>
            <w:tcW w:w="964" w:type="dxa"/>
          </w:tcPr>
          <w:p w14:paraId="45169E65" w14:textId="77777777" w:rsidR="00F64EB6" w:rsidRPr="009F64D2" w:rsidRDefault="00F64EB6" w:rsidP="009F64D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FC755CC" w14:textId="77777777" w:rsidR="00F64EB6" w:rsidRPr="009F64D2" w:rsidRDefault="00F64EB6" w:rsidP="009F64D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D332310" w14:textId="77777777" w:rsidR="00F64EB6" w:rsidRPr="009F64D2" w:rsidRDefault="00F64EB6" w:rsidP="009F64D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3C18E3" w14:paraId="6990253B"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4F7725DC" w14:textId="77777777" w:rsidR="00F64EB6" w:rsidRPr="009F64D2" w:rsidRDefault="00F64EB6"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28F452DF" w14:textId="77777777" w:rsidR="00F64EB6" w:rsidRPr="009F64D2" w:rsidRDefault="00F64EB6" w:rsidP="009F64D2">
            <w:pPr>
              <w:pStyle w:val="2-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נכסים נטו המיוחסים לבעלי המניות של החברה הכלולה</w:t>
            </w:r>
          </w:p>
        </w:tc>
        <w:tc>
          <w:tcPr>
            <w:tcW w:w="964" w:type="dxa"/>
          </w:tcPr>
          <w:p w14:paraId="401C08B5" w14:textId="77777777" w:rsidR="00F64EB6" w:rsidRPr="009F64D2" w:rsidRDefault="00F64EB6" w:rsidP="00AC08B9">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E86DD7A" w14:textId="77777777" w:rsidR="00F64EB6" w:rsidRPr="009F64D2" w:rsidRDefault="00F64EB6" w:rsidP="00AC08B9">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6EB3D00" w14:textId="77777777" w:rsidR="00F64EB6" w:rsidRPr="009F64D2" w:rsidRDefault="00F64EB6" w:rsidP="00AC08B9">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3C18E3" w14:paraId="206C4B83"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6104DCF0" w14:textId="77777777" w:rsidR="003C18E3" w:rsidRPr="009F64D2" w:rsidRDefault="003C18E3"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tcPr>
          <w:p w14:paraId="129CDE26" w14:textId="77777777" w:rsidR="003C18E3" w:rsidRPr="009F64D2" w:rsidRDefault="003C18E3" w:rsidP="009F64D2">
            <w:pPr>
              <w:pStyle w:val="2-B"/>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27030E0E"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B3EF60B"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7971DE5B"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3C18E3" w14:paraId="230FA381"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7A906753" w14:textId="77777777" w:rsidR="003C18E3" w:rsidRPr="009F64D2" w:rsidRDefault="003C18E3"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10D8E0C1" w14:textId="06D378C2" w:rsidR="003C18E3" w:rsidRPr="009F64D2" w:rsidRDefault="003C18E3" w:rsidP="00D3002D">
            <w:pPr>
              <w:pStyle w:val="2-B"/>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התאמה לערך בספרים של ההשקעה בחברה הכלולה:</w:t>
            </w:r>
            <w:r w:rsidR="00B861AD" w:rsidRPr="009F64D2">
              <w:rPr>
                <w:rFonts w:asciiTheme="minorBidi" w:hAnsiTheme="minorBidi" w:cstheme="minorBidi"/>
                <w:rtl/>
              </w:rPr>
              <w:fldChar w:fldCharType="begin" w:fldLock="1"/>
            </w:r>
            <w:r w:rsidR="00B861AD" w:rsidRPr="009F64D2">
              <w:rPr>
                <w:rFonts w:asciiTheme="minorBidi" w:hAnsiTheme="minorBidi" w:cstheme="minorBidi"/>
                <w:rtl/>
              </w:rPr>
              <w:instrText xml:space="preserve"> </w:instrText>
            </w:r>
            <w:r w:rsidR="00B861AD" w:rsidRPr="009F64D2">
              <w:rPr>
                <w:rFonts w:asciiTheme="minorBidi" w:hAnsiTheme="minorBidi" w:cstheme="minorBidi"/>
              </w:rPr>
              <w:instrText>NOTEREF</w:instrText>
            </w:r>
            <w:r w:rsidR="00B861AD" w:rsidRPr="009F64D2">
              <w:rPr>
                <w:rFonts w:asciiTheme="minorBidi" w:hAnsiTheme="minorBidi" w:cstheme="minorBidi"/>
                <w:rtl/>
              </w:rPr>
              <w:instrText xml:space="preserve"> _</w:instrText>
            </w:r>
            <w:r w:rsidR="00B861AD" w:rsidRPr="009F64D2">
              <w:rPr>
                <w:rFonts w:asciiTheme="minorBidi" w:hAnsiTheme="minorBidi" w:cstheme="minorBidi"/>
              </w:rPr>
              <w:instrText>Ref221708061 \f \h</w:instrText>
            </w:r>
            <w:r w:rsidR="00B861AD" w:rsidRPr="009F64D2">
              <w:rPr>
                <w:rFonts w:asciiTheme="minorBidi" w:hAnsiTheme="minorBidi" w:cstheme="minorBidi"/>
                <w:rtl/>
              </w:rPr>
              <w:instrText xml:space="preserve"> </w:instrText>
            </w:r>
            <w:r w:rsidR="009F64D2">
              <w:rPr>
                <w:rFonts w:asciiTheme="minorBidi" w:hAnsiTheme="minorBidi" w:cstheme="minorBidi"/>
                <w:rtl/>
              </w:rPr>
              <w:instrText xml:space="preserve"> \* </w:instrText>
            </w:r>
            <w:r w:rsidR="009F64D2">
              <w:rPr>
                <w:rFonts w:asciiTheme="minorBidi" w:hAnsiTheme="minorBidi" w:cstheme="minorBidi"/>
              </w:rPr>
              <w:instrText>MERGEFORMAT</w:instrText>
            </w:r>
            <w:r w:rsidR="009F64D2">
              <w:rPr>
                <w:rFonts w:asciiTheme="minorBidi" w:hAnsiTheme="minorBidi" w:cstheme="minorBidi"/>
                <w:rtl/>
              </w:rPr>
              <w:instrText xml:space="preserve"> </w:instrText>
            </w:r>
            <w:r w:rsidR="00B861AD" w:rsidRPr="009F64D2">
              <w:rPr>
                <w:rFonts w:asciiTheme="minorBidi" w:hAnsiTheme="minorBidi" w:cstheme="minorBidi"/>
                <w:rtl/>
              </w:rPr>
            </w:r>
            <w:r w:rsidR="00B861AD" w:rsidRPr="009F64D2">
              <w:rPr>
                <w:rFonts w:asciiTheme="minorBidi" w:hAnsiTheme="minorBidi" w:cstheme="minorBidi"/>
                <w:rtl/>
              </w:rPr>
              <w:fldChar w:fldCharType="separate"/>
            </w:r>
            <w:r w:rsidR="00D3002D" w:rsidRPr="00D3002D">
              <w:rPr>
                <w:rStyle w:val="FootnoteReference"/>
                <w:sz w:val="20"/>
                <w:szCs w:val="20"/>
                <w:rtl/>
              </w:rPr>
              <w:t>112</w:t>
            </w:r>
            <w:r w:rsidR="00B861AD" w:rsidRPr="009F64D2">
              <w:rPr>
                <w:rFonts w:asciiTheme="minorBidi" w:hAnsiTheme="minorBidi" w:cstheme="minorBidi"/>
                <w:rtl/>
              </w:rPr>
              <w:fldChar w:fldCharType="end"/>
            </w:r>
          </w:p>
        </w:tc>
        <w:tc>
          <w:tcPr>
            <w:tcW w:w="964" w:type="dxa"/>
          </w:tcPr>
          <w:p w14:paraId="6B32FA7E"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1DC09E53"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01869505"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3C18E3" w14:paraId="69F24FC1"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51022EBD" w14:textId="77777777" w:rsidR="003C18E3" w:rsidRPr="009F64D2" w:rsidRDefault="003C18E3"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5BC7E678" w14:textId="38689EB7" w:rsidR="003C18E3" w:rsidRPr="009F64D2" w:rsidRDefault="003C18E3" w:rsidP="009F64D2">
            <w:pPr>
              <w:pStyle w:val="2-B"/>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b w:val="0"/>
                <w:bCs w:val="0"/>
                <w:rtl/>
              </w:rPr>
              <w:t>מוניטין שהוכר בעת הרכישה</w:t>
            </w:r>
          </w:p>
        </w:tc>
        <w:tc>
          <w:tcPr>
            <w:tcW w:w="964" w:type="dxa"/>
          </w:tcPr>
          <w:p w14:paraId="1EE17352"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4A11CF94"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285542D9"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3C18E3" w14:paraId="278BDF40"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1E970AF2" w14:textId="77777777" w:rsidR="003C18E3" w:rsidRPr="009F64D2" w:rsidRDefault="003C18E3"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238BB69D" w14:textId="209DB4DD" w:rsidR="003C18E3" w:rsidRPr="009F64D2" w:rsidRDefault="003C18E3" w:rsidP="009F64D2">
            <w:pPr>
              <w:pStyle w:val="2-B"/>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b w:val="0"/>
                <w:bCs w:val="0"/>
                <w:rtl/>
              </w:rPr>
              <w:t>הפרשה לירידת ערך</w:t>
            </w:r>
          </w:p>
        </w:tc>
        <w:tc>
          <w:tcPr>
            <w:tcW w:w="964" w:type="dxa"/>
          </w:tcPr>
          <w:p w14:paraId="41E97090"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39021C0"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B6B89A2" w14:textId="77777777" w:rsidR="003C18E3" w:rsidRPr="009F64D2" w:rsidRDefault="003C18E3" w:rsidP="009F64D2">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3C18E3" w14:paraId="7257AC40"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39208873" w14:textId="77777777" w:rsidR="003C18E3" w:rsidRPr="009F64D2" w:rsidRDefault="003C18E3"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301F894E" w14:textId="5D3048B7" w:rsidR="003C18E3" w:rsidRPr="009F64D2" w:rsidRDefault="003C18E3" w:rsidP="009F64D2">
            <w:pPr>
              <w:pStyle w:val="2-B"/>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b w:val="0"/>
                <w:bCs w:val="0"/>
                <w:rtl/>
              </w:rPr>
              <w:t>התאמות אחרות</w:t>
            </w:r>
          </w:p>
        </w:tc>
        <w:tc>
          <w:tcPr>
            <w:tcW w:w="964" w:type="dxa"/>
          </w:tcPr>
          <w:p w14:paraId="44E353E5" w14:textId="77777777" w:rsidR="003C18E3" w:rsidRPr="009F64D2" w:rsidRDefault="003C18E3" w:rsidP="009F64D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60165ADF" w14:textId="77777777" w:rsidR="003C18E3" w:rsidRPr="009F64D2" w:rsidRDefault="003C18E3" w:rsidP="009F64D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54A8FF51" w14:textId="77777777" w:rsidR="003C18E3" w:rsidRPr="009F64D2" w:rsidRDefault="003C18E3" w:rsidP="009F64D2">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3C18E3" w:rsidRPr="003C18E3" w14:paraId="5B148E07" w14:textId="77777777" w:rsidTr="009F64D2">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38E2DD2A" w14:textId="77777777" w:rsidR="003C18E3" w:rsidRPr="009F64D2" w:rsidRDefault="003C18E3" w:rsidP="009F64D2">
            <w:pPr>
              <w:widowControl w:val="0"/>
              <w:tabs>
                <w:tab w:val="clear" w:pos="180"/>
                <w:tab w:val="clear" w:pos="360"/>
                <w:tab w:val="clear" w:pos="540"/>
              </w:tabs>
              <w:spacing w:after="0" w:line="240" w:lineRule="auto"/>
              <w:contextualSpacing w:val="0"/>
              <w:rPr>
                <w:rFonts w:asciiTheme="minorBidi" w:hAnsiTheme="minorBidi" w:cstheme="minorBidi"/>
              </w:rPr>
            </w:pPr>
          </w:p>
        </w:tc>
        <w:tc>
          <w:tcPr>
            <w:tcW w:w="6009" w:type="dxa"/>
            <w:vAlign w:val="center"/>
          </w:tcPr>
          <w:p w14:paraId="724B7297" w14:textId="20628ACB" w:rsidR="003C18E3" w:rsidRPr="009F64D2" w:rsidRDefault="003C18E3" w:rsidP="009F64D2">
            <w:pPr>
              <w:pStyle w:val="2-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9F64D2">
              <w:rPr>
                <w:rFonts w:asciiTheme="minorBidi" w:hAnsiTheme="minorBidi" w:cstheme="minorBidi"/>
                <w:rtl/>
              </w:rPr>
              <w:t>ערך בספרים של ההשקעה בחברה הכלולה</w:t>
            </w:r>
          </w:p>
        </w:tc>
        <w:tc>
          <w:tcPr>
            <w:tcW w:w="964" w:type="dxa"/>
          </w:tcPr>
          <w:p w14:paraId="5377FEFE" w14:textId="77777777" w:rsidR="003C18E3" w:rsidRPr="009F64D2" w:rsidRDefault="003C18E3" w:rsidP="009F64D2">
            <w:pPr>
              <w:pStyle w:val="X1underline"/>
              <w:widowControl w:val="0"/>
              <w:pBdr>
                <w:bottom w:val="double" w:sz="4" w:space="1"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D7E4518" w14:textId="77777777" w:rsidR="003C18E3" w:rsidRPr="009F64D2" w:rsidRDefault="003C18E3" w:rsidP="009F64D2">
            <w:pPr>
              <w:pStyle w:val="X1underline"/>
              <w:widowControl w:val="0"/>
              <w:pBdr>
                <w:bottom w:val="double" w:sz="4" w:space="1"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964" w:type="dxa"/>
          </w:tcPr>
          <w:p w14:paraId="302D75FF" w14:textId="77777777" w:rsidR="003C18E3" w:rsidRPr="009F64D2" w:rsidRDefault="003C18E3" w:rsidP="009F64D2">
            <w:pPr>
              <w:pStyle w:val="X1underline"/>
              <w:widowControl w:val="0"/>
              <w:pBdr>
                <w:bottom w:val="double" w:sz="4" w:space="1"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bl>
    <w:p w14:paraId="41339372" w14:textId="77777777" w:rsidR="00BB1B37" w:rsidRDefault="00BB1B37" w:rsidP="00BB1B37">
      <w:pPr>
        <w:spacing w:after="0" w:line="240" w:lineRule="auto"/>
        <w:rPr>
          <w:rFonts w:ascii="Arial" w:hAnsi="Arial"/>
          <w:rtl/>
          <w:lang w:val="en-GB"/>
        </w:rPr>
      </w:pPr>
      <w:r>
        <w:rPr>
          <w:rtl/>
        </w:rPr>
        <w:br w:type="page"/>
      </w:r>
    </w:p>
    <w:p w14:paraId="38D0F7E2" w14:textId="77777777" w:rsidR="0098537A" w:rsidRDefault="0098537A" w:rsidP="00551581">
      <w:pPr>
        <w:spacing w:after="0" w:line="240" w:lineRule="auto"/>
        <w:ind w:left="1418"/>
        <w:rPr>
          <w:rtl/>
        </w:rPr>
      </w:pPr>
    </w:p>
    <w:p w14:paraId="064248A3" w14:textId="32FA8BC2" w:rsidR="00BB1B37" w:rsidRDefault="00BB1B37" w:rsidP="00BB1B37">
      <w:pPr>
        <w:spacing w:line="240" w:lineRule="auto"/>
        <w:ind w:left="1702" w:hanging="284"/>
        <w:rPr>
          <w:rtl/>
        </w:rPr>
      </w:pPr>
      <w:r w:rsidRPr="00BB1B37">
        <w:rPr>
          <w:rFonts w:hint="cs"/>
          <w:b/>
          <w:bCs/>
          <w:rtl/>
        </w:rPr>
        <w:t>4</w:t>
      </w:r>
      <w:r w:rsidRPr="00BB1B37">
        <w:rPr>
          <w:rtl/>
        </w:rPr>
        <w:tab/>
      </w:r>
      <w:r w:rsidRPr="00BB1B37">
        <w:rPr>
          <w:rStyle w:val="Strong"/>
          <w:rtl/>
        </w:rPr>
        <w:fldChar w:fldCharType="begin" w:fldLock="1"/>
      </w:r>
      <w:r w:rsidRPr="00BB1B37">
        <w:rPr>
          <w:rStyle w:val="Strong"/>
          <w:rtl/>
        </w:rPr>
        <w:instrText xml:space="preserve"> </w:instrText>
      </w:r>
      <w:r w:rsidRPr="00BB1B37">
        <w:rPr>
          <w:rStyle w:val="Strong"/>
        </w:rPr>
        <w:instrText>STYLEREF</w:instrText>
      </w:r>
      <w:r w:rsidRPr="00BB1B37">
        <w:rPr>
          <w:rStyle w:val="Strong"/>
          <w:rtl/>
        </w:rPr>
        <w:instrText xml:space="preserve">  "כותרת 3"  \* </w:instrText>
      </w:r>
      <w:r w:rsidRPr="00BB1B37">
        <w:rPr>
          <w:rStyle w:val="Strong"/>
        </w:rPr>
        <w:instrText>MERGEFORMAT</w:instrText>
      </w:r>
      <w:r w:rsidRPr="00BB1B37">
        <w:rPr>
          <w:rStyle w:val="Strong"/>
          <w:rtl/>
        </w:rPr>
        <w:instrText xml:space="preserve"> </w:instrText>
      </w:r>
      <w:r w:rsidRPr="00BB1B37">
        <w:rPr>
          <w:rStyle w:val="Strong"/>
          <w:rtl/>
        </w:rPr>
        <w:fldChar w:fldCharType="separate"/>
      </w:r>
      <w:r w:rsidR="00D3002D">
        <w:rPr>
          <w:rStyle w:val="Strong"/>
          <w:noProof/>
          <w:rtl/>
        </w:rPr>
        <w:t>מידע פיננסי מתומצת לגבי חברות כלולות ועסקאות משותפות</w:t>
      </w:r>
      <w:r w:rsidRPr="00BB1B37">
        <w:rPr>
          <w:rStyle w:val="Strong"/>
          <w:rtl/>
        </w:rPr>
        <w:fldChar w:fldCharType="end"/>
      </w:r>
      <w:r w:rsidRPr="004C5FA3">
        <w:rPr>
          <w:rStyle w:val="Strong"/>
          <w:rtl/>
        </w:rPr>
        <w:t xml:space="preserve"> </w:t>
      </w:r>
      <w:r w:rsidRPr="004C5FA3">
        <w:rPr>
          <w:rtl/>
        </w:rPr>
        <w:t>(המשך)</w:t>
      </w:r>
    </w:p>
    <w:p w14:paraId="0B88209F" w14:textId="656FE295" w:rsidR="00BB1B37" w:rsidRDefault="00BB1B37" w:rsidP="00BB1B37">
      <w:pPr>
        <w:spacing w:line="240" w:lineRule="auto"/>
        <w:ind w:left="1985" w:hanging="567"/>
      </w:pPr>
      <w:r w:rsidRPr="002D1BEE">
        <w:rPr>
          <w:rStyle w:val="Strong"/>
          <w:noProof/>
        </w:rPr>
        <w:t>4.1</w:t>
      </w:r>
      <w:r>
        <w:rPr>
          <w:rStyle w:val="Strong"/>
          <w:rtl/>
        </w:rPr>
        <w:tab/>
      </w:r>
      <w:r w:rsidRPr="0098537A">
        <w:rPr>
          <w:rStyle w:val="Strong"/>
          <w:rtl/>
        </w:rPr>
        <w:fldChar w:fldCharType="begin" w:fldLock="1"/>
      </w:r>
      <w:r w:rsidRPr="0098537A">
        <w:rPr>
          <w:rStyle w:val="Strong"/>
          <w:rtl/>
        </w:rPr>
        <w:instrText xml:space="preserve"> </w:instrText>
      </w:r>
      <w:r w:rsidRPr="0098537A">
        <w:rPr>
          <w:rStyle w:val="Strong"/>
        </w:rPr>
        <w:instrText>STYLEREF</w:instrText>
      </w:r>
      <w:r w:rsidRPr="0098537A">
        <w:rPr>
          <w:rStyle w:val="Strong"/>
          <w:rtl/>
        </w:rPr>
        <w:instrText xml:space="preserve">  "כותרת 4"  \* </w:instrText>
      </w:r>
      <w:r w:rsidRPr="0098537A">
        <w:rPr>
          <w:rStyle w:val="Strong"/>
        </w:rPr>
        <w:instrText>MERGEFORMAT</w:instrText>
      </w:r>
      <w:r w:rsidRPr="0098537A">
        <w:rPr>
          <w:rStyle w:val="Strong"/>
          <w:rtl/>
        </w:rPr>
        <w:instrText xml:space="preserve"> </w:instrText>
      </w:r>
      <w:r w:rsidRPr="0098537A">
        <w:rPr>
          <w:rStyle w:val="Strong"/>
          <w:rtl/>
        </w:rPr>
        <w:fldChar w:fldCharType="separate"/>
      </w:r>
      <w:r w:rsidR="00D3002D">
        <w:rPr>
          <w:rStyle w:val="Strong"/>
          <w:noProof/>
          <w:rtl/>
        </w:rPr>
        <w:t>חברות כלולות מהותיות</w:t>
      </w:r>
      <w:r w:rsidRPr="0098537A">
        <w:rPr>
          <w:rStyle w:val="Strong"/>
          <w:rtl/>
        </w:rPr>
        <w:fldChar w:fldCharType="end"/>
      </w:r>
      <w:r w:rsidRPr="004C5FA3">
        <w:rPr>
          <w:rStyle w:val="Strong"/>
          <w:rtl/>
        </w:rPr>
        <w:t xml:space="preserve"> </w:t>
      </w:r>
      <w:r w:rsidRPr="004C5FA3">
        <w:rPr>
          <w:rtl/>
        </w:rPr>
        <w:t>(המשך)</w:t>
      </w:r>
    </w:p>
    <w:tbl>
      <w:tblPr>
        <w:tblStyle w:val="TableGrid"/>
        <w:bidiVisual/>
        <w:tblW w:w="10206" w:type="dxa"/>
        <w:jc w:val="left"/>
        <w:tblLayout w:type="fixed"/>
        <w:tblLook w:val="04A0" w:firstRow="1" w:lastRow="0" w:firstColumn="1" w:lastColumn="0" w:noHBand="0" w:noVBand="1"/>
      </w:tblPr>
      <w:tblGrid>
        <w:gridCol w:w="1303"/>
        <w:gridCol w:w="3119"/>
        <w:gridCol w:w="964"/>
        <w:gridCol w:w="964"/>
        <w:gridCol w:w="964"/>
        <w:gridCol w:w="964"/>
        <w:gridCol w:w="964"/>
        <w:gridCol w:w="964"/>
      </w:tblGrid>
      <w:tr w:rsidR="00F64EB6" w:rsidRPr="004C5FA3" w14:paraId="79198622" w14:textId="77777777" w:rsidTr="00C36D1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Merge w:val="restart"/>
          </w:tcPr>
          <w:p w14:paraId="13A85E80"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restart"/>
            <w:vAlign w:val="center"/>
          </w:tcPr>
          <w:p w14:paraId="3D3E0EDF" w14:textId="77777777" w:rsidR="00F64EB6" w:rsidRPr="004C5FA3" w:rsidRDefault="00F64EB6" w:rsidP="00C36D17">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tl/>
              </w:rPr>
            </w:pPr>
          </w:p>
        </w:tc>
        <w:tc>
          <w:tcPr>
            <w:tcW w:w="2892" w:type="dxa"/>
            <w:gridSpan w:val="3"/>
          </w:tcPr>
          <w:p w14:paraId="10CD4799" w14:textId="0C76857A" w:rsidR="00F64EB6" w:rsidRPr="00C36D17" w:rsidRDefault="00F64EB6" w:rsidP="00C36D1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C36D17">
              <w:rPr>
                <w:rFonts w:asciiTheme="minorBidi" w:hAnsiTheme="minorBidi" w:cstheme="minorBidi"/>
                <w:sz w:val="20"/>
                <w:rtl/>
              </w:rPr>
              <w:t xml:space="preserve">לשישה חודשים שהסתיימו ביום 30 ביוני </w:t>
            </w:r>
            <w:r w:rsidR="00924697" w:rsidRPr="00C36D17">
              <w:rPr>
                <w:rFonts w:asciiTheme="minorBidi" w:hAnsiTheme="minorBidi" w:cstheme="minorBidi"/>
                <w:sz w:val="20"/>
              </w:rPr>
              <w:fldChar w:fldCharType="begin" w:fldLock="1"/>
            </w:r>
            <w:r w:rsidR="00924697" w:rsidRPr="00C36D17">
              <w:rPr>
                <w:rFonts w:asciiTheme="minorBidi" w:hAnsiTheme="minorBidi" w:cstheme="minorBidi"/>
                <w:sz w:val="20"/>
              </w:rPr>
              <w:instrText xml:space="preserve"> DOCPROPERTY  CY  \* MERGEFORMAT </w:instrText>
            </w:r>
            <w:r w:rsidR="00924697" w:rsidRPr="00C36D17">
              <w:rPr>
                <w:rFonts w:asciiTheme="minorBidi" w:hAnsiTheme="minorBidi" w:cstheme="minorBidi"/>
                <w:sz w:val="20"/>
              </w:rPr>
              <w:fldChar w:fldCharType="separate"/>
            </w:r>
            <w:r w:rsidR="00D3002D">
              <w:rPr>
                <w:rFonts w:asciiTheme="minorBidi" w:hAnsiTheme="minorBidi" w:cstheme="minorBidi"/>
                <w:sz w:val="20"/>
              </w:rPr>
              <w:t>2026</w:t>
            </w:r>
            <w:r w:rsidR="00924697" w:rsidRPr="00C36D17">
              <w:rPr>
                <w:rFonts w:asciiTheme="minorBidi" w:hAnsiTheme="minorBidi" w:cstheme="minorBidi"/>
                <w:sz w:val="20"/>
              </w:rPr>
              <w:fldChar w:fldCharType="end"/>
            </w:r>
          </w:p>
        </w:tc>
        <w:tc>
          <w:tcPr>
            <w:tcW w:w="2892" w:type="dxa"/>
            <w:gridSpan w:val="3"/>
          </w:tcPr>
          <w:p w14:paraId="2E40701B" w14:textId="126F857A" w:rsidR="00F64EB6" w:rsidRPr="00C36D17" w:rsidRDefault="003223E3" w:rsidP="00C36D1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C36D17">
              <w:rPr>
                <w:rFonts w:asciiTheme="minorBidi" w:hAnsiTheme="minorBidi" w:cstheme="minorBidi"/>
                <w:sz w:val="20"/>
                <w:rtl/>
              </w:rPr>
              <w:t xml:space="preserve">לשישה </w:t>
            </w:r>
            <w:r w:rsidR="00F64EB6" w:rsidRPr="00C36D17">
              <w:rPr>
                <w:rFonts w:asciiTheme="minorBidi" w:hAnsiTheme="minorBidi" w:cstheme="minorBidi"/>
                <w:sz w:val="20"/>
                <w:rtl/>
              </w:rPr>
              <w:t xml:space="preserve">חודשים שהסתיימו ביום 30 ביוני </w:t>
            </w:r>
            <w:r w:rsidRPr="00C36D17">
              <w:rPr>
                <w:rFonts w:asciiTheme="minorBidi" w:hAnsiTheme="minorBidi" w:cstheme="minorBidi"/>
                <w:sz w:val="20"/>
              </w:rPr>
              <w:fldChar w:fldCharType="begin" w:fldLock="1"/>
            </w:r>
            <w:r w:rsidRPr="00C36D17">
              <w:rPr>
                <w:rFonts w:asciiTheme="minorBidi" w:hAnsiTheme="minorBidi" w:cstheme="minorBidi"/>
                <w:sz w:val="20"/>
              </w:rPr>
              <w:instrText xml:space="preserve"> DOCPROPERTY  PY  \* MERGEFORMAT </w:instrText>
            </w:r>
            <w:r w:rsidRPr="00C36D17">
              <w:rPr>
                <w:rFonts w:asciiTheme="minorBidi" w:hAnsiTheme="minorBidi" w:cstheme="minorBidi"/>
                <w:sz w:val="20"/>
              </w:rPr>
              <w:fldChar w:fldCharType="separate"/>
            </w:r>
            <w:r w:rsidR="00D3002D">
              <w:rPr>
                <w:rFonts w:asciiTheme="minorBidi" w:hAnsiTheme="minorBidi" w:cstheme="minorBidi"/>
                <w:sz w:val="20"/>
              </w:rPr>
              <w:t>2025</w:t>
            </w:r>
            <w:r w:rsidRPr="00C36D17">
              <w:rPr>
                <w:rFonts w:asciiTheme="minorBidi" w:hAnsiTheme="minorBidi" w:cstheme="minorBidi"/>
                <w:sz w:val="20"/>
              </w:rPr>
              <w:fldChar w:fldCharType="end"/>
            </w:r>
          </w:p>
        </w:tc>
      </w:tr>
      <w:tr w:rsidR="00F64EB6" w:rsidRPr="004C5FA3" w14:paraId="19619E42"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633BCDBF"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ign w:val="center"/>
          </w:tcPr>
          <w:p w14:paraId="0850FAEC" w14:textId="77777777" w:rsidR="00F64EB6" w:rsidRPr="004C5FA3" w:rsidRDefault="00F64EB6" w:rsidP="00C36D1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2892" w:type="dxa"/>
            <w:gridSpan w:val="3"/>
          </w:tcPr>
          <w:p w14:paraId="25B6DDB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בלתי מבוקר</w:t>
            </w:r>
          </w:p>
        </w:tc>
        <w:tc>
          <w:tcPr>
            <w:tcW w:w="2892" w:type="dxa"/>
            <w:gridSpan w:val="3"/>
          </w:tcPr>
          <w:p w14:paraId="736589B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בלתי מבוקר</w:t>
            </w:r>
          </w:p>
        </w:tc>
      </w:tr>
      <w:tr w:rsidR="00F64EB6" w:rsidRPr="004C5FA3" w14:paraId="1F3D2C33"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5100FCDA"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ign w:val="center"/>
          </w:tcPr>
          <w:p w14:paraId="2DF11DD9" w14:textId="77777777" w:rsidR="00F64EB6" w:rsidRPr="004C5FA3" w:rsidRDefault="00F64EB6" w:rsidP="00C36D1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1612E1D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חברה יא</w:t>
            </w:r>
            <w:r w:rsidRPr="00C36D17">
              <w:rPr>
                <w:rFonts w:asciiTheme="minorBidi" w:hAnsiTheme="minorBidi" w:cstheme="minorBidi"/>
                <w:b/>
                <w:bCs/>
                <w:kern w:val="22"/>
                <w:position w:val="2"/>
                <w:sz w:val="20"/>
                <w:vertAlign w:val="superscript"/>
                <w:rtl/>
              </w:rPr>
              <w:t>(1)</w:t>
            </w:r>
          </w:p>
        </w:tc>
        <w:tc>
          <w:tcPr>
            <w:tcW w:w="964" w:type="dxa"/>
          </w:tcPr>
          <w:p w14:paraId="6D6E4D3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יב</w:t>
            </w:r>
            <w:proofErr w:type="spellEnd"/>
            <w:r w:rsidRPr="00C36D17">
              <w:rPr>
                <w:rFonts w:asciiTheme="minorBidi" w:hAnsiTheme="minorBidi" w:cstheme="minorBidi"/>
                <w:b/>
                <w:bCs/>
                <w:kern w:val="22"/>
                <w:position w:val="2"/>
                <w:sz w:val="20"/>
                <w:vertAlign w:val="superscript"/>
                <w:rtl/>
              </w:rPr>
              <w:t>(2)</w:t>
            </w:r>
          </w:p>
        </w:tc>
        <w:tc>
          <w:tcPr>
            <w:tcW w:w="964" w:type="dxa"/>
          </w:tcPr>
          <w:p w14:paraId="3B962B7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יג</w:t>
            </w:r>
            <w:proofErr w:type="spellEnd"/>
            <w:r w:rsidRPr="00C36D17">
              <w:rPr>
                <w:rFonts w:asciiTheme="minorBidi" w:hAnsiTheme="minorBidi" w:cstheme="minorBidi"/>
                <w:b/>
                <w:bCs/>
                <w:kern w:val="22"/>
                <w:position w:val="2"/>
                <w:sz w:val="20"/>
                <w:vertAlign w:val="superscript"/>
                <w:rtl/>
              </w:rPr>
              <w:t>(3)</w:t>
            </w:r>
          </w:p>
        </w:tc>
        <w:tc>
          <w:tcPr>
            <w:tcW w:w="964" w:type="dxa"/>
          </w:tcPr>
          <w:p w14:paraId="0B0DB23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חברה יא</w:t>
            </w:r>
            <w:r w:rsidRPr="00C36D17">
              <w:rPr>
                <w:rFonts w:asciiTheme="minorBidi" w:hAnsiTheme="minorBidi" w:cstheme="minorBidi"/>
                <w:b/>
                <w:bCs/>
                <w:kern w:val="22"/>
                <w:position w:val="2"/>
                <w:sz w:val="20"/>
                <w:vertAlign w:val="superscript"/>
                <w:rtl/>
              </w:rPr>
              <w:t>(1)</w:t>
            </w:r>
          </w:p>
        </w:tc>
        <w:tc>
          <w:tcPr>
            <w:tcW w:w="964" w:type="dxa"/>
          </w:tcPr>
          <w:p w14:paraId="277AE73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יב</w:t>
            </w:r>
            <w:proofErr w:type="spellEnd"/>
            <w:r w:rsidRPr="00C36D17">
              <w:rPr>
                <w:rFonts w:asciiTheme="minorBidi" w:hAnsiTheme="minorBidi" w:cstheme="minorBidi"/>
                <w:b/>
                <w:bCs/>
                <w:kern w:val="22"/>
                <w:position w:val="2"/>
                <w:sz w:val="20"/>
                <w:vertAlign w:val="superscript"/>
                <w:rtl/>
              </w:rPr>
              <w:t>(2)</w:t>
            </w:r>
          </w:p>
        </w:tc>
        <w:tc>
          <w:tcPr>
            <w:tcW w:w="964" w:type="dxa"/>
          </w:tcPr>
          <w:p w14:paraId="3104C66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יג</w:t>
            </w:r>
            <w:proofErr w:type="spellEnd"/>
            <w:r w:rsidRPr="00C36D17">
              <w:rPr>
                <w:rFonts w:asciiTheme="minorBidi" w:hAnsiTheme="minorBidi" w:cstheme="minorBidi"/>
                <w:b/>
                <w:bCs/>
                <w:kern w:val="22"/>
                <w:position w:val="2"/>
                <w:sz w:val="20"/>
                <w:vertAlign w:val="superscript"/>
                <w:rtl/>
              </w:rPr>
              <w:t>(3)</w:t>
            </w:r>
          </w:p>
        </w:tc>
      </w:tr>
      <w:tr w:rsidR="00F64EB6" w:rsidRPr="004C5FA3" w14:paraId="37D722E7"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08D569E3"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ign w:val="center"/>
          </w:tcPr>
          <w:p w14:paraId="7E4BD645" w14:textId="77777777" w:rsidR="00F64EB6" w:rsidRPr="004C5FA3" w:rsidRDefault="00F64EB6" w:rsidP="00C36D1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5784" w:type="dxa"/>
            <w:gridSpan w:val="6"/>
          </w:tcPr>
          <w:p w14:paraId="3E6806BC"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אלפי ש"ח</w:t>
            </w:r>
          </w:p>
        </w:tc>
      </w:tr>
      <w:tr w:rsidR="00F64EB6" w:rsidRPr="004C5FA3" w14:paraId="246EDC6C"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362D221"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tl/>
              </w:rPr>
            </w:pPr>
            <w:r w:rsidRPr="00F92C0D">
              <w:rPr>
                <w:rFonts w:ascii="Arial" w:hAnsi="Arial"/>
              </w:rPr>
              <w:t>IFRS 12.B12(b)(v)</w:t>
            </w:r>
          </w:p>
        </w:tc>
        <w:tc>
          <w:tcPr>
            <w:tcW w:w="3119" w:type="dxa"/>
            <w:vAlign w:val="center"/>
          </w:tcPr>
          <w:p w14:paraId="11243081"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הכנסות</w:t>
            </w:r>
          </w:p>
        </w:tc>
        <w:tc>
          <w:tcPr>
            <w:tcW w:w="964" w:type="dxa"/>
          </w:tcPr>
          <w:p w14:paraId="346589A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65E756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0CAD0E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FBDEC2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418E4F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A14A0F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01D9663B"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C0AEEC7"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r w:rsidRPr="00F92C0D">
              <w:rPr>
                <w:rFonts w:ascii="Arial" w:hAnsi="Arial"/>
              </w:rPr>
              <w:t>IFRS 12.B12(b)(vi)</w:t>
            </w:r>
          </w:p>
        </w:tc>
        <w:tc>
          <w:tcPr>
            <w:tcW w:w="3119" w:type="dxa"/>
            <w:vAlign w:val="center"/>
          </w:tcPr>
          <w:p w14:paraId="5A773670"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מפעילויות נמשכות</w:t>
            </w:r>
          </w:p>
        </w:tc>
        <w:tc>
          <w:tcPr>
            <w:tcW w:w="964" w:type="dxa"/>
          </w:tcPr>
          <w:p w14:paraId="2A7040F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F798BF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4FA5D3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3D6D77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4145A2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BD2677F"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1543229B"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0C3398EA" w14:textId="77777777" w:rsidR="00F64EB6" w:rsidRPr="00F92C0D" w:rsidRDefault="00F64EB6" w:rsidP="00C36D17">
            <w:pPr>
              <w:tabs>
                <w:tab w:val="clear" w:pos="180"/>
                <w:tab w:val="clear" w:pos="360"/>
                <w:tab w:val="clear" w:pos="540"/>
              </w:tabs>
              <w:bidi w:val="0"/>
              <w:spacing w:before="60" w:after="0" w:line="240" w:lineRule="auto"/>
              <w:ind w:left="-113" w:right="-57"/>
              <w:contextualSpacing w:val="0"/>
              <w:jc w:val="right"/>
              <w:rPr>
                <w:rFonts w:ascii="Arial" w:hAnsi="Arial"/>
              </w:rPr>
            </w:pPr>
            <w:r w:rsidRPr="00F92C0D">
              <w:rPr>
                <w:rFonts w:ascii="Arial" w:hAnsi="Arial"/>
              </w:rPr>
              <w:t>IFRS 12.B12(b)(vii)</w:t>
            </w:r>
          </w:p>
        </w:tc>
        <w:tc>
          <w:tcPr>
            <w:tcW w:w="3119" w:type="dxa"/>
            <w:vAlign w:val="center"/>
          </w:tcPr>
          <w:p w14:paraId="327DF452"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מפעילויות שהופסקו, לאחר מס</w:t>
            </w:r>
          </w:p>
        </w:tc>
        <w:tc>
          <w:tcPr>
            <w:tcW w:w="964" w:type="dxa"/>
          </w:tcPr>
          <w:p w14:paraId="2512B7D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A225C7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3426F1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6AD1235"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8A06C78"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D6E230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4DB316BD"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B936455"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r w:rsidRPr="00F92C0D">
              <w:rPr>
                <w:rFonts w:ascii="Arial" w:hAnsi="Arial"/>
              </w:rPr>
              <w:t>IFRS 12.B12(b)(viii)</w:t>
            </w:r>
          </w:p>
        </w:tc>
        <w:tc>
          <w:tcPr>
            <w:tcW w:w="3119" w:type="dxa"/>
            <w:vAlign w:val="center"/>
          </w:tcPr>
          <w:p w14:paraId="707CEA6A"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כולל אחר לתקופה</w:t>
            </w:r>
          </w:p>
        </w:tc>
        <w:tc>
          <w:tcPr>
            <w:tcW w:w="964" w:type="dxa"/>
          </w:tcPr>
          <w:p w14:paraId="0339E70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F6107E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87A102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DC9843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6E26E6C"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7B31ED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72833D1A"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A7C3B6E"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r w:rsidRPr="00F92C0D">
              <w:rPr>
                <w:rFonts w:ascii="Arial" w:hAnsi="Arial"/>
              </w:rPr>
              <w:t>IFRS 12.B12(b)(ix)</w:t>
            </w:r>
          </w:p>
        </w:tc>
        <w:tc>
          <w:tcPr>
            <w:tcW w:w="3119" w:type="dxa"/>
            <w:vAlign w:val="center"/>
          </w:tcPr>
          <w:p w14:paraId="3B00E4F2" w14:textId="4D03F229" w:rsidR="00F64EB6" w:rsidRPr="004C5FA3" w:rsidRDefault="00672EDF"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Pr>
                <w:rFonts w:hint="cs"/>
                <w:rtl/>
              </w:rPr>
              <w:t xml:space="preserve">סה"כ </w:t>
            </w:r>
            <w:r w:rsidR="00F64EB6" w:rsidRPr="004C5FA3">
              <w:rPr>
                <w:rtl/>
              </w:rPr>
              <w:t>רווח (הפסד) כולל לתקופה</w:t>
            </w:r>
          </w:p>
        </w:tc>
        <w:tc>
          <w:tcPr>
            <w:tcW w:w="964" w:type="dxa"/>
          </w:tcPr>
          <w:p w14:paraId="2C5BE6A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CACDDE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ECAA29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ECC5E5C"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14CD1A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B13D29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6C721817"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FCC02A9"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408EDCBE"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43B74C93"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A017E4A"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656C362"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9927306"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25380A6"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87B477B"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64EB6" w:rsidRPr="004C5FA3" w14:paraId="002F9330"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70132576" w14:textId="77777777" w:rsidR="00F64EB6" w:rsidRPr="00F92C0D" w:rsidRDefault="00F64EB6" w:rsidP="00C36D17">
            <w:pPr>
              <w:tabs>
                <w:tab w:val="clear" w:pos="180"/>
                <w:tab w:val="clear" w:pos="360"/>
                <w:tab w:val="clear" w:pos="540"/>
              </w:tabs>
              <w:bidi w:val="0"/>
              <w:spacing w:before="60" w:after="0" w:line="240" w:lineRule="auto"/>
              <w:ind w:left="-113" w:right="-57"/>
              <w:contextualSpacing w:val="0"/>
              <w:jc w:val="right"/>
              <w:rPr>
                <w:rFonts w:ascii="Arial" w:hAnsi="Arial"/>
              </w:rPr>
            </w:pPr>
            <w:r w:rsidRPr="00F92C0D">
              <w:rPr>
                <w:rFonts w:ascii="Arial" w:hAnsi="Arial"/>
              </w:rPr>
              <w:t>IFRS 12.B12(a)</w:t>
            </w:r>
          </w:p>
        </w:tc>
        <w:tc>
          <w:tcPr>
            <w:tcW w:w="3119" w:type="dxa"/>
            <w:vAlign w:val="center"/>
          </w:tcPr>
          <w:p w14:paraId="29910A7E"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b w:val="0"/>
                <w:bCs w:val="0"/>
                <w:rtl/>
              </w:rPr>
            </w:pPr>
            <w:r w:rsidRPr="004C5FA3">
              <w:rPr>
                <w:rStyle w:val="Strong"/>
                <w:b w:val="0"/>
                <w:bCs w:val="0"/>
                <w:rtl/>
              </w:rPr>
              <w:t>דיבידנדים שהתקבלו בקבוצה מהחברה הכלולה</w:t>
            </w:r>
          </w:p>
        </w:tc>
        <w:tc>
          <w:tcPr>
            <w:tcW w:w="964" w:type="dxa"/>
          </w:tcPr>
          <w:p w14:paraId="3C4C4988"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5ADC45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06531B7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D50C15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E156FFB"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775E06C"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C36D17" w:rsidRPr="004C5FA3" w14:paraId="0638FD06"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5D4D304" w14:textId="77777777" w:rsidR="00C36D17" w:rsidRPr="00F92C0D" w:rsidRDefault="00C36D17"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40B01BCA" w14:textId="77777777" w:rsidR="00C36D17" w:rsidRPr="004C5FA3" w:rsidRDefault="00C36D17"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b w:val="0"/>
                <w:bCs w:val="0"/>
                <w:rtl/>
              </w:rPr>
            </w:pPr>
          </w:p>
        </w:tc>
        <w:tc>
          <w:tcPr>
            <w:tcW w:w="964" w:type="dxa"/>
          </w:tcPr>
          <w:p w14:paraId="3F26FE55" w14:textId="77777777" w:rsidR="00C36D17" w:rsidRPr="00C36D17" w:rsidRDefault="00C36D17" w:rsidP="00C36D17">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5F7D693" w14:textId="77777777" w:rsidR="00C36D17" w:rsidRPr="00C36D17" w:rsidRDefault="00C36D17" w:rsidP="00C36D17">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FEF9B1F" w14:textId="77777777" w:rsidR="00C36D17" w:rsidRPr="00C36D17" w:rsidRDefault="00C36D17" w:rsidP="00C36D17">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61EC64F" w14:textId="77777777" w:rsidR="00C36D17" w:rsidRPr="00C36D17" w:rsidRDefault="00C36D17" w:rsidP="00C36D17">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5AA9A92" w14:textId="77777777" w:rsidR="00C36D17" w:rsidRPr="00C36D17" w:rsidRDefault="00C36D17" w:rsidP="00C36D17">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CF88CA9" w14:textId="77777777" w:rsidR="00C36D17" w:rsidRPr="00C36D17" w:rsidRDefault="00C36D17" w:rsidP="00C36D17">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292DCCB2"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val="restart"/>
          </w:tcPr>
          <w:p w14:paraId="0111D277"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restart"/>
            <w:vAlign w:val="center"/>
          </w:tcPr>
          <w:p w14:paraId="23C3D867"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2892" w:type="dxa"/>
            <w:gridSpan w:val="3"/>
          </w:tcPr>
          <w:p w14:paraId="2B51B19A" w14:textId="16CB52AA" w:rsidR="00F64EB6" w:rsidRPr="00C36D17" w:rsidRDefault="003223E3"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לשלושה </w:t>
            </w:r>
            <w:r w:rsidR="00F64EB6" w:rsidRPr="00C36D17">
              <w:rPr>
                <w:rFonts w:asciiTheme="minorBidi" w:hAnsiTheme="minorBidi" w:cstheme="minorBidi"/>
                <w:b/>
                <w:bCs/>
                <w:sz w:val="20"/>
                <w:rtl/>
              </w:rPr>
              <w:t xml:space="preserve">חודשים שהסתיימו ביום 30 ביוני </w:t>
            </w:r>
            <w:r w:rsidRPr="00C36D17">
              <w:rPr>
                <w:rFonts w:asciiTheme="minorBidi" w:hAnsiTheme="minorBidi" w:cstheme="minorBidi"/>
                <w:b/>
                <w:bCs/>
                <w:sz w:val="20"/>
              </w:rPr>
              <w:fldChar w:fldCharType="begin" w:fldLock="1"/>
            </w:r>
            <w:r w:rsidRPr="00C36D17">
              <w:rPr>
                <w:rFonts w:asciiTheme="minorBidi" w:hAnsiTheme="minorBidi" w:cstheme="minorBidi"/>
                <w:b/>
                <w:bCs/>
                <w:sz w:val="20"/>
              </w:rPr>
              <w:instrText xml:space="preserve"> DOCPROPERTY  CY  \* MERGEFORMAT </w:instrText>
            </w:r>
            <w:r w:rsidRPr="00C36D17">
              <w:rPr>
                <w:rFonts w:asciiTheme="minorBidi" w:hAnsiTheme="minorBidi" w:cstheme="minorBidi"/>
                <w:b/>
                <w:bCs/>
                <w:sz w:val="20"/>
              </w:rPr>
              <w:fldChar w:fldCharType="separate"/>
            </w:r>
            <w:r w:rsidR="00D3002D">
              <w:rPr>
                <w:rFonts w:asciiTheme="minorBidi" w:hAnsiTheme="minorBidi" w:cstheme="minorBidi"/>
                <w:b/>
                <w:bCs/>
                <w:sz w:val="20"/>
              </w:rPr>
              <w:t>2026</w:t>
            </w:r>
            <w:r w:rsidRPr="00C36D17">
              <w:rPr>
                <w:rFonts w:asciiTheme="minorBidi" w:hAnsiTheme="minorBidi" w:cstheme="minorBidi"/>
                <w:b/>
                <w:bCs/>
                <w:sz w:val="20"/>
              </w:rPr>
              <w:fldChar w:fldCharType="end"/>
            </w:r>
          </w:p>
        </w:tc>
        <w:tc>
          <w:tcPr>
            <w:tcW w:w="2892" w:type="dxa"/>
            <w:gridSpan w:val="3"/>
          </w:tcPr>
          <w:p w14:paraId="7817192D" w14:textId="55AC5DFB"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לשלושה חודשים שהסתיימו ביום 30 ביוני </w:t>
            </w:r>
            <w:r w:rsidR="00924697" w:rsidRPr="00C36D17">
              <w:rPr>
                <w:rFonts w:asciiTheme="minorBidi" w:hAnsiTheme="minorBidi" w:cstheme="minorBidi"/>
                <w:b/>
                <w:bCs/>
                <w:sz w:val="20"/>
              </w:rPr>
              <w:fldChar w:fldCharType="begin" w:fldLock="1"/>
            </w:r>
            <w:r w:rsidR="00924697" w:rsidRPr="00C36D17">
              <w:rPr>
                <w:rFonts w:asciiTheme="minorBidi" w:hAnsiTheme="minorBidi" w:cstheme="minorBidi"/>
                <w:b/>
                <w:bCs/>
                <w:sz w:val="20"/>
              </w:rPr>
              <w:instrText xml:space="preserve"> DOCPROPERTY  PY  \* MERGEFORMAT </w:instrText>
            </w:r>
            <w:r w:rsidR="00924697" w:rsidRPr="00C36D17">
              <w:rPr>
                <w:rFonts w:asciiTheme="minorBidi" w:hAnsiTheme="minorBidi" w:cstheme="minorBidi"/>
                <w:b/>
                <w:bCs/>
                <w:sz w:val="20"/>
              </w:rPr>
              <w:fldChar w:fldCharType="separate"/>
            </w:r>
            <w:r w:rsidR="00D3002D">
              <w:rPr>
                <w:rFonts w:asciiTheme="minorBidi" w:hAnsiTheme="minorBidi" w:cstheme="minorBidi"/>
                <w:b/>
                <w:bCs/>
                <w:sz w:val="20"/>
              </w:rPr>
              <w:t>2025</w:t>
            </w:r>
            <w:r w:rsidR="00924697" w:rsidRPr="00C36D17">
              <w:rPr>
                <w:rFonts w:asciiTheme="minorBidi" w:hAnsiTheme="minorBidi" w:cstheme="minorBidi"/>
                <w:b/>
                <w:bCs/>
                <w:sz w:val="20"/>
              </w:rPr>
              <w:fldChar w:fldCharType="end"/>
            </w:r>
          </w:p>
        </w:tc>
      </w:tr>
      <w:tr w:rsidR="00F64EB6" w:rsidRPr="004C5FA3" w14:paraId="5DBDDC49"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5D1295C4"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ign w:val="center"/>
          </w:tcPr>
          <w:p w14:paraId="2D085686"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2892" w:type="dxa"/>
            <w:gridSpan w:val="3"/>
          </w:tcPr>
          <w:p w14:paraId="33EC0FBF" w14:textId="77777777" w:rsidR="00F64EB6" w:rsidRPr="0073039A"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highlight w:val="yellow"/>
                <w:rtl/>
              </w:rPr>
            </w:pPr>
            <w:r w:rsidRPr="00A33648">
              <w:rPr>
                <w:rFonts w:asciiTheme="minorBidi" w:hAnsiTheme="minorBidi" w:cstheme="minorBidi"/>
                <w:b/>
                <w:bCs/>
                <w:sz w:val="20"/>
                <w:rtl/>
              </w:rPr>
              <w:t>בלתי מבוקר</w:t>
            </w:r>
          </w:p>
        </w:tc>
        <w:tc>
          <w:tcPr>
            <w:tcW w:w="2892" w:type="dxa"/>
            <w:gridSpan w:val="3"/>
          </w:tcPr>
          <w:p w14:paraId="0224EDA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בלתי מבוקר</w:t>
            </w:r>
          </w:p>
        </w:tc>
      </w:tr>
      <w:tr w:rsidR="00F64EB6" w:rsidRPr="004C5FA3" w14:paraId="6F0F3722"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57B8B456"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ign w:val="center"/>
          </w:tcPr>
          <w:p w14:paraId="63EB3396"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5126F45B"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חברה יא</w:t>
            </w:r>
            <w:r w:rsidRPr="00C36D17">
              <w:rPr>
                <w:rFonts w:asciiTheme="minorBidi" w:hAnsiTheme="minorBidi" w:cstheme="minorBidi"/>
                <w:b/>
                <w:bCs/>
                <w:kern w:val="22"/>
                <w:position w:val="2"/>
                <w:sz w:val="20"/>
                <w:vertAlign w:val="superscript"/>
                <w:rtl/>
              </w:rPr>
              <w:t>(1)</w:t>
            </w:r>
          </w:p>
        </w:tc>
        <w:tc>
          <w:tcPr>
            <w:tcW w:w="964" w:type="dxa"/>
          </w:tcPr>
          <w:p w14:paraId="5E79325B"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יב</w:t>
            </w:r>
            <w:proofErr w:type="spellEnd"/>
            <w:r w:rsidRPr="00C36D17">
              <w:rPr>
                <w:rFonts w:asciiTheme="minorBidi" w:hAnsiTheme="minorBidi" w:cstheme="minorBidi"/>
                <w:b/>
                <w:bCs/>
                <w:kern w:val="22"/>
                <w:position w:val="2"/>
                <w:sz w:val="20"/>
                <w:vertAlign w:val="superscript"/>
                <w:rtl/>
              </w:rPr>
              <w:t>(2)</w:t>
            </w:r>
          </w:p>
        </w:tc>
        <w:tc>
          <w:tcPr>
            <w:tcW w:w="964" w:type="dxa"/>
          </w:tcPr>
          <w:p w14:paraId="6A8DAB1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יג</w:t>
            </w:r>
            <w:proofErr w:type="spellEnd"/>
            <w:r w:rsidRPr="00C36D17">
              <w:rPr>
                <w:rFonts w:asciiTheme="minorBidi" w:hAnsiTheme="minorBidi" w:cstheme="minorBidi"/>
                <w:b/>
                <w:bCs/>
                <w:kern w:val="22"/>
                <w:position w:val="2"/>
                <w:sz w:val="20"/>
                <w:vertAlign w:val="superscript"/>
                <w:rtl/>
              </w:rPr>
              <w:t>(3)</w:t>
            </w:r>
          </w:p>
        </w:tc>
        <w:tc>
          <w:tcPr>
            <w:tcW w:w="964" w:type="dxa"/>
          </w:tcPr>
          <w:p w14:paraId="57E98FFC"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חברה יא</w:t>
            </w:r>
            <w:r w:rsidRPr="00C36D17">
              <w:rPr>
                <w:rFonts w:asciiTheme="minorBidi" w:hAnsiTheme="minorBidi" w:cstheme="minorBidi"/>
                <w:b/>
                <w:bCs/>
                <w:kern w:val="22"/>
                <w:position w:val="2"/>
                <w:sz w:val="20"/>
                <w:vertAlign w:val="superscript"/>
                <w:rtl/>
              </w:rPr>
              <w:t>(1)</w:t>
            </w:r>
          </w:p>
        </w:tc>
        <w:tc>
          <w:tcPr>
            <w:tcW w:w="964" w:type="dxa"/>
          </w:tcPr>
          <w:p w14:paraId="36458F5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יב</w:t>
            </w:r>
            <w:proofErr w:type="spellEnd"/>
            <w:r w:rsidRPr="00C36D17">
              <w:rPr>
                <w:rFonts w:asciiTheme="minorBidi" w:hAnsiTheme="minorBidi" w:cstheme="minorBidi"/>
                <w:b/>
                <w:bCs/>
                <w:kern w:val="22"/>
                <w:position w:val="2"/>
                <w:sz w:val="20"/>
                <w:vertAlign w:val="superscript"/>
                <w:rtl/>
              </w:rPr>
              <w:t>(2)</w:t>
            </w:r>
          </w:p>
        </w:tc>
        <w:tc>
          <w:tcPr>
            <w:tcW w:w="964" w:type="dxa"/>
          </w:tcPr>
          <w:p w14:paraId="2598B97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 xml:space="preserve">חברה </w:t>
            </w:r>
            <w:proofErr w:type="spellStart"/>
            <w:r w:rsidRPr="00C36D17">
              <w:rPr>
                <w:rFonts w:asciiTheme="minorBidi" w:hAnsiTheme="minorBidi" w:cstheme="minorBidi"/>
                <w:b/>
                <w:bCs/>
                <w:sz w:val="20"/>
                <w:rtl/>
              </w:rPr>
              <w:t>יג</w:t>
            </w:r>
            <w:proofErr w:type="spellEnd"/>
            <w:r w:rsidRPr="00C36D17">
              <w:rPr>
                <w:rFonts w:asciiTheme="minorBidi" w:hAnsiTheme="minorBidi" w:cstheme="minorBidi"/>
                <w:b/>
                <w:bCs/>
                <w:kern w:val="22"/>
                <w:position w:val="2"/>
                <w:sz w:val="20"/>
                <w:vertAlign w:val="superscript"/>
                <w:rtl/>
              </w:rPr>
              <w:t>(3)</w:t>
            </w:r>
          </w:p>
        </w:tc>
      </w:tr>
      <w:tr w:rsidR="00F64EB6" w:rsidRPr="004C5FA3" w14:paraId="06C7E389"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35C302B2"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Merge/>
            <w:vAlign w:val="center"/>
          </w:tcPr>
          <w:p w14:paraId="154B3D82"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5784" w:type="dxa"/>
            <w:gridSpan w:val="6"/>
          </w:tcPr>
          <w:p w14:paraId="02836BB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C36D17">
              <w:rPr>
                <w:rFonts w:asciiTheme="minorBidi" w:hAnsiTheme="minorBidi" w:cstheme="minorBidi"/>
                <w:b/>
                <w:bCs/>
                <w:sz w:val="20"/>
                <w:rtl/>
              </w:rPr>
              <w:t>אלפי ש"ח</w:t>
            </w:r>
          </w:p>
        </w:tc>
      </w:tr>
      <w:tr w:rsidR="00F64EB6" w:rsidRPr="004C5FA3" w14:paraId="2AFF69CF"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3D70BE03"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tl/>
              </w:rPr>
            </w:pPr>
          </w:p>
        </w:tc>
        <w:tc>
          <w:tcPr>
            <w:tcW w:w="3119" w:type="dxa"/>
            <w:vAlign w:val="center"/>
          </w:tcPr>
          <w:p w14:paraId="29364F40"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הכנסות</w:t>
            </w:r>
          </w:p>
        </w:tc>
        <w:tc>
          <w:tcPr>
            <w:tcW w:w="964" w:type="dxa"/>
          </w:tcPr>
          <w:p w14:paraId="238B107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90339E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BD17E9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EF1D2E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0E359BF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9AC888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08991647"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238AE2D9"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222D5E99"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מפעילויות נמשכות</w:t>
            </w:r>
          </w:p>
        </w:tc>
        <w:tc>
          <w:tcPr>
            <w:tcW w:w="964" w:type="dxa"/>
          </w:tcPr>
          <w:p w14:paraId="4192DD2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A3B55F8"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15DF06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BDC42B5"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BF808C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5765B4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50F4F56A"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73F866F3"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1B926B38"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מפעילויות שהופסקו, לאחר מס</w:t>
            </w:r>
          </w:p>
        </w:tc>
        <w:tc>
          <w:tcPr>
            <w:tcW w:w="964" w:type="dxa"/>
          </w:tcPr>
          <w:p w14:paraId="5B280F65"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AE37D8B"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4540DE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7A5E035"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1973F2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25F66B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5D830971"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6077C97C"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6E797C0D"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כולל אחר לתקופה</w:t>
            </w:r>
          </w:p>
        </w:tc>
        <w:tc>
          <w:tcPr>
            <w:tcW w:w="964" w:type="dxa"/>
          </w:tcPr>
          <w:p w14:paraId="4598EF0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717374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0AFDD0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5BE5D2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307BF3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B40517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1B991BA5"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070E1683"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428246A1" w14:textId="2B6DF34D" w:rsidR="00F64EB6" w:rsidRPr="004C5FA3" w:rsidRDefault="00672EDF"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Pr>
                <w:rFonts w:hint="cs"/>
                <w:rtl/>
              </w:rPr>
              <w:t xml:space="preserve">סה"כ </w:t>
            </w:r>
            <w:r w:rsidR="00F64EB6" w:rsidRPr="004C5FA3">
              <w:rPr>
                <w:rtl/>
              </w:rPr>
              <w:t>רווח (הפסד) כולל לתקופה</w:t>
            </w:r>
          </w:p>
        </w:tc>
        <w:tc>
          <w:tcPr>
            <w:tcW w:w="964" w:type="dxa"/>
          </w:tcPr>
          <w:p w14:paraId="1ADC5A5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281A86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325214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27A4F5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941F545"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26B5B4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64EB6" w:rsidRPr="004C5FA3" w14:paraId="393D52C0"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5BC6379F"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5E50AED1"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964" w:type="dxa"/>
          </w:tcPr>
          <w:p w14:paraId="584F82E2"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D5CF4B6"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224D76F"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A69BE21"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5AFB4C2"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0B635DE"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64EB6" w:rsidRPr="004C5FA3" w14:paraId="29D9579B" w14:textId="77777777" w:rsidTr="00C36D17">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009C6612" w14:textId="77777777" w:rsidR="00F64EB6" w:rsidRPr="00F92C0D" w:rsidRDefault="00F64EB6" w:rsidP="00C36D17">
            <w:pPr>
              <w:tabs>
                <w:tab w:val="clear" w:pos="180"/>
                <w:tab w:val="clear" w:pos="360"/>
                <w:tab w:val="clear" w:pos="540"/>
              </w:tabs>
              <w:bidi w:val="0"/>
              <w:spacing w:after="0" w:line="240" w:lineRule="auto"/>
              <w:ind w:left="-113" w:right="-57"/>
              <w:contextualSpacing w:val="0"/>
              <w:jc w:val="right"/>
              <w:rPr>
                <w:rFonts w:ascii="Arial" w:hAnsi="Arial"/>
              </w:rPr>
            </w:pPr>
          </w:p>
        </w:tc>
        <w:tc>
          <w:tcPr>
            <w:tcW w:w="3119" w:type="dxa"/>
            <w:vAlign w:val="center"/>
          </w:tcPr>
          <w:p w14:paraId="0B047D9C" w14:textId="77777777" w:rsidR="00F64EB6" w:rsidRPr="004C5FA3" w:rsidRDefault="00F64EB6"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b w:val="0"/>
                <w:bCs w:val="0"/>
                <w:rtl/>
              </w:rPr>
            </w:pPr>
            <w:r w:rsidRPr="004C5FA3">
              <w:rPr>
                <w:rStyle w:val="Strong"/>
                <w:b w:val="0"/>
                <w:bCs w:val="0"/>
                <w:rtl/>
              </w:rPr>
              <w:t>דיבידנדים שהתקבלו בקבוצה מהחברה הכלולה</w:t>
            </w:r>
          </w:p>
        </w:tc>
        <w:tc>
          <w:tcPr>
            <w:tcW w:w="964" w:type="dxa"/>
          </w:tcPr>
          <w:p w14:paraId="46537E93"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0C2B958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F13F5D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BCA3F59"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8ED0CE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913DB8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bl>
    <w:p w14:paraId="1202AA6E" w14:textId="77777777" w:rsidR="00F64EB6" w:rsidRPr="004C5FA3" w:rsidRDefault="00F64EB6" w:rsidP="00C36D17">
      <w:pPr>
        <w:pStyle w:val="NoSpacing"/>
        <w:ind w:left="1304"/>
        <w:rPr>
          <w:sz w:val="20"/>
          <w:rtl/>
        </w:rPr>
      </w:pPr>
    </w:p>
    <w:tbl>
      <w:tblPr>
        <w:tblStyle w:val="TableGrid"/>
        <w:bidiVisual/>
        <w:tblW w:w="10206" w:type="dxa"/>
        <w:jc w:val="left"/>
        <w:tblLayout w:type="fixed"/>
        <w:tblLook w:val="04A0" w:firstRow="1" w:lastRow="0" w:firstColumn="1" w:lastColumn="0" w:noHBand="0" w:noVBand="1"/>
      </w:tblPr>
      <w:tblGrid>
        <w:gridCol w:w="1304"/>
        <w:gridCol w:w="6010"/>
        <w:gridCol w:w="964"/>
        <w:gridCol w:w="964"/>
        <w:gridCol w:w="964"/>
      </w:tblGrid>
      <w:tr w:rsidR="00F64EB6" w:rsidRPr="004C5FA3" w14:paraId="4F289679" w14:textId="77777777" w:rsidTr="0073039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Merge w:val="restart"/>
          </w:tcPr>
          <w:p w14:paraId="0B50FEA1"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Merge w:val="restart"/>
          </w:tcPr>
          <w:p w14:paraId="3D451099" w14:textId="77777777" w:rsidR="00F64EB6" w:rsidRPr="004C5FA3" w:rsidRDefault="00F64EB6" w:rsidP="00C36D17">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892" w:type="dxa"/>
            <w:gridSpan w:val="3"/>
          </w:tcPr>
          <w:p w14:paraId="1D9A9A92" w14:textId="623EB586" w:rsidR="00F64EB6" w:rsidRPr="00C36D17" w:rsidRDefault="00F64EB6" w:rsidP="00C36D1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C36D17">
              <w:rPr>
                <w:sz w:val="20"/>
                <w:rtl/>
              </w:rPr>
              <w:t xml:space="preserve">לשנה שהסתיימה ביום </w:t>
            </w:r>
            <w:r w:rsidR="0073039A">
              <w:rPr>
                <w:sz w:val="20"/>
                <w:rtl/>
              </w:rPr>
              <w:br/>
            </w:r>
            <w:r w:rsidRPr="00C36D17">
              <w:rPr>
                <w:sz w:val="20"/>
                <w:rtl/>
              </w:rPr>
              <w:t xml:space="preserve">31 בדצמבר </w:t>
            </w:r>
            <w:r w:rsidR="00924697" w:rsidRPr="00C36D17">
              <w:rPr>
                <w:sz w:val="20"/>
              </w:rPr>
              <w:fldChar w:fldCharType="begin" w:fldLock="1"/>
            </w:r>
            <w:r w:rsidR="00924697" w:rsidRPr="00C36D17">
              <w:rPr>
                <w:sz w:val="20"/>
              </w:rPr>
              <w:instrText xml:space="preserve"> DOCPROPERTY  PY  \* MERGEFORMAT </w:instrText>
            </w:r>
            <w:r w:rsidR="00924697" w:rsidRPr="00C36D17">
              <w:rPr>
                <w:sz w:val="20"/>
              </w:rPr>
              <w:fldChar w:fldCharType="separate"/>
            </w:r>
            <w:r w:rsidR="00D3002D">
              <w:rPr>
                <w:sz w:val="20"/>
              </w:rPr>
              <w:t>2025</w:t>
            </w:r>
            <w:r w:rsidR="00924697" w:rsidRPr="00C36D17">
              <w:rPr>
                <w:sz w:val="20"/>
              </w:rPr>
              <w:fldChar w:fldCharType="end"/>
            </w:r>
          </w:p>
        </w:tc>
      </w:tr>
      <w:tr w:rsidR="00F64EB6" w:rsidRPr="004C5FA3" w14:paraId="4EEB4C09"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63218C14"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Merge/>
          </w:tcPr>
          <w:p w14:paraId="1907B93A" w14:textId="77777777" w:rsidR="00F64EB6" w:rsidRPr="004C5FA3" w:rsidRDefault="00F64EB6" w:rsidP="00C36D1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964" w:type="dxa"/>
          </w:tcPr>
          <w:p w14:paraId="5859B75E"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C36D17">
              <w:rPr>
                <w:b/>
                <w:bCs/>
                <w:sz w:val="20"/>
                <w:rtl/>
              </w:rPr>
              <w:t>חברה יא</w:t>
            </w:r>
            <w:r w:rsidRPr="00C36D17">
              <w:rPr>
                <w:b/>
                <w:bCs/>
                <w:kern w:val="22"/>
                <w:position w:val="2"/>
                <w:sz w:val="20"/>
                <w:vertAlign w:val="superscript"/>
                <w:rtl/>
              </w:rPr>
              <w:t>(1)</w:t>
            </w:r>
          </w:p>
        </w:tc>
        <w:tc>
          <w:tcPr>
            <w:tcW w:w="964" w:type="dxa"/>
          </w:tcPr>
          <w:p w14:paraId="04DC6E1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C36D17">
              <w:rPr>
                <w:b/>
                <w:bCs/>
                <w:sz w:val="20"/>
                <w:rtl/>
              </w:rPr>
              <w:t xml:space="preserve">חברה </w:t>
            </w:r>
            <w:proofErr w:type="spellStart"/>
            <w:r w:rsidRPr="00C36D17">
              <w:rPr>
                <w:b/>
                <w:bCs/>
                <w:sz w:val="20"/>
                <w:rtl/>
              </w:rPr>
              <w:t>יב</w:t>
            </w:r>
            <w:proofErr w:type="spellEnd"/>
            <w:r w:rsidRPr="00C36D17">
              <w:rPr>
                <w:b/>
                <w:bCs/>
                <w:kern w:val="22"/>
                <w:position w:val="2"/>
                <w:sz w:val="20"/>
                <w:vertAlign w:val="superscript"/>
                <w:rtl/>
              </w:rPr>
              <w:t>(2)</w:t>
            </w:r>
          </w:p>
        </w:tc>
        <w:tc>
          <w:tcPr>
            <w:tcW w:w="964" w:type="dxa"/>
          </w:tcPr>
          <w:p w14:paraId="17771848"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C36D17">
              <w:rPr>
                <w:b/>
                <w:bCs/>
                <w:sz w:val="20"/>
                <w:rtl/>
              </w:rPr>
              <w:t xml:space="preserve">חברה </w:t>
            </w:r>
            <w:proofErr w:type="spellStart"/>
            <w:r w:rsidRPr="00C36D17">
              <w:rPr>
                <w:b/>
                <w:bCs/>
                <w:sz w:val="20"/>
                <w:rtl/>
              </w:rPr>
              <w:t>יג</w:t>
            </w:r>
            <w:proofErr w:type="spellEnd"/>
            <w:r w:rsidRPr="00C36D17">
              <w:rPr>
                <w:b/>
                <w:bCs/>
                <w:kern w:val="22"/>
                <w:position w:val="2"/>
                <w:sz w:val="20"/>
                <w:vertAlign w:val="superscript"/>
                <w:rtl/>
              </w:rPr>
              <w:t>(3)</w:t>
            </w:r>
          </w:p>
        </w:tc>
      </w:tr>
      <w:tr w:rsidR="00F64EB6" w:rsidRPr="004C5FA3" w14:paraId="240AD15D"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33D0D2DB"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Merge/>
          </w:tcPr>
          <w:p w14:paraId="6D35F060" w14:textId="77777777" w:rsidR="00F64EB6" w:rsidRPr="004C5FA3" w:rsidRDefault="00F64EB6" w:rsidP="00C36D1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92" w:type="dxa"/>
            <w:gridSpan w:val="3"/>
          </w:tcPr>
          <w:p w14:paraId="4953846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C36D17">
              <w:rPr>
                <w:b/>
                <w:bCs/>
                <w:sz w:val="20"/>
                <w:rtl/>
              </w:rPr>
              <w:t>אלפי ש"ח</w:t>
            </w:r>
          </w:p>
        </w:tc>
      </w:tr>
      <w:tr w:rsidR="00F64EB6" w:rsidRPr="004C5FA3" w14:paraId="6942C545"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E0E98E1" w14:textId="77777777" w:rsidR="00F64EB6" w:rsidRPr="00C36D17" w:rsidRDefault="00F64EB6" w:rsidP="00C36D17">
            <w:pPr>
              <w:tabs>
                <w:tab w:val="clear" w:pos="180"/>
                <w:tab w:val="clear" w:pos="360"/>
                <w:tab w:val="clear" w:pos="540"/>
              </w:tabs>
              <w:spacing w:after="0" w:line="240" w:lineRule="auto"/>
              <w:contextualSpacing w:val="0"/>
              <w:rPr>
                <w:rFonts w:ascii="Arial" w:hAnsi="Arial"/>
                <w:rtl/>
              </w:rPr>
            </w:pPr>
          </w:p>
        </w:tc>
        <w:tc>
          <w:tcPr>
            <w:tcW w:w="6010" w:type="dxa"/>
            <w:vAlign w:val="center"/>
          </w:tcPr>
          <w:p w14:paraId="210BBD24" w14:textId="77777777" w:rsidR="00F64EB6" w:rsidRPr="004C5FA3" w:rsidRDefault="00F64EB6" w:rsidP="00C36D1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הכנסות</w:t>
            </w:r>
          </w:p>
        </w:tc>
        <w:tc>
          <w:tcPr>
            <w:tcW w:w="964" w:type="dxa"/>
          </w:tcPr>
          <w:p w14:paraId="5A63D9E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43AB6C3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2263C9D5"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2B64BD86"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196E08D"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Align w:val="center"/>
          </w:tcPr>
          <w:p w14:paraId="54315E0F" w14:textId="77777777" w:rsidR="00F64EB6" w:rsidRPr="004C5FA3" w:rsidRDefault="00F64EB6" w:rsidP="00C36D1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רווח (הפסד) מפעילויות נמשכות</w:t>
            </w:r>
          </w:p>
        </w:tc>
        <w:tc>
          <w:tcPr>
            <w:tcW w:w="964" w:type="dxa"/>
          </w:tcPr>
          <w:p w14:paraId="04F2415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5CC0681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5C650B0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5FD7BCCB"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2C77713"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Align w:val="center"/>
          </w:tcPr>
          <w:p w14:paraId="492FF2FC" w14:textId="77777777" w:rsidR="00F64EB6" w:rsidRPr="004C5FA3" w:rsidRDefault="00F64EB6" w:rsidP="00C36D1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רווח (הפסד) מפעילויות שהופסקו, לאחר מס</w:t>
            </w:r>
          </w:p>
        </w:tc>
        <w:tc>
          <w:tcPr>
            <w:tcW w:w="964" w:type="dxa"/>
          </w:tcPr>
          <w:p w14:paraId="4F899AA4"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6CFE7166"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78513E80"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57FFA18F"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272A12B"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Align w:val="center"/>
          </w:tcPr>
          <w:p w14:paraId="329DDE44" w14:textId="77777777" w:rsidR="00F64EB6" w:rsidRPr="004C5FA3" w:rsidRDefault="00F64EB6" w:rsidP="00C36D1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רווח (הפסד) כולל אחר לתקופה</w:t>
            </w:r>
          </w:p>
        </w:tc>
        <w:tc>
          <w:tcPr>
            <w:tcW w:w="964" w:type="dxa"/>
          </w:tcPr>
          <w:p w14:paraId="6D64A30D"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48D02D72"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756C54D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30FA9486"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4E5C2B2"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Align w:val="center"/>
          </w:tcPr>
          <w:p w14:paraId="7D6ACEAC" w14:textId="341B93BC" w:rsidR="00F64EB6" w:rsidRPr="004C5FA3" w:rsidRDefault="00672EDF" w:rsidP="00C36D1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Pr>
                <w:rFonts w:hint="cs"/>
                <w:rtl/>
              </w:rPr>
              <w:t xml:space="preserve">סה"כ </w:t>
            </w:r>
            <w:r w:rsidR="00F64EB6" w:rsidRPr="004C5FA3">
              <w:rPr>
                <w:rtl/>
              </w:rPr>
              <w:t>רווח (הפסד) כולל לתקופה</w:t>
            </w:r>
          </w:p>
        </w:tc>
        <w:tc>
          <w:tcPr>
            <w:tcW w:w="964" w:type="dxa"/>
          </w:tcPr>
          <w:p w14:paraId="05879C8A"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3E8D1DF1"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46C28F2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2693A376"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820ABDA"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Align w:val="center"/>
          </w:tcPr>
          <w:p w14:paraId="386D9580" w14:textId="77777777" w:rsidR="00F64EB6" w:rsidRPr="004C5FA3" w:rsidRDefault="00F64EB6" w:rsidP="00C36D1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964" w:type="dxa"/>
          </w:tcPr>
          <w:p w14:paraId="5F0D1807"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964" w:type="dxa"/>
          </w:tcPr>
          <w:p w14:paraId="145FBE28"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964" w:type="dxa"/>
          </w:tcPr>
          <w:p w14:paraId="380EB071" w14:textId="77777777" w:rsidR="00F64EB6" w:rsidRPr="00C36D17" w:rsidRDefault="00F64EB6" w:rsidP="00C36D1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33BEAA56" w14:textId="77777777" w:rsidTr="0073039A">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8F2B97E" w14:textId="77777777" w:rsidR="00F64EB6" w:rsidRPr="00C36D17" w:rsidRDefault="00F64EB6" w:rsidP="00C36D17">
            <w:pPr>
              <w:tabs>
                <w:tab w:val="clear" w:pos="180"/>
                <w:tab w:val="clear" w:pos="360"/>
                <w:tab w:val="clear" w:pos="540"/>
              </w:tabs>
              <w:spacing w:after="0" w:line="240" w:lineRule="auto"/>
              <w:contextualSpacing w:val="0"/>
              <w:rPr>
                <w:rFonts w:ascii="Arial" w:hAnsi="Arial"/>
              </w:rPr>
            </w:pPr>
          </w:p>
        </w:tc>
        <w:tc>
          <w:tcPr>
            <w:tcW w:w="6010" w:type="dxa"/>
            <w:vAlign w:val="center"/>
          </w:tcPr>
          <w:p w14:paraId="62C2BF28" w14:textId="77777777" w:rsidR="00F64EB6" w:rsidRPr="004C5FA3" w:rsidRDefault="00F64EB6" w:rsidP="00C36D1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b w:val="0"/>
                <w:bCs w:val="0"/>
                <w:rtl/>
              </w:rPr>
            </w:pPr>
            <w:r w:rsidRPr="004C5FA3">
              <w:rPr>
                <w:rStyle w:val="Strong"/>
                <w:b w:val="0"/>
                <w:bCs w:val="0"/>
                <w:rtl/>
              </w:rPr>
              <w:t>דיבידנדים שהתקבלו בקבוצה מהחברה הכלולה</w:t>
            </w:r>
          </w:p>
        </w:tc>
        <w:tc>
          <w:tcPr>
            <w:tcW w:w="964" w:type="dxa"/>
          </w:tcPr>
          <w:p w14:paraId="642C5E0F"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1521614F"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964" w:type="dxa"/>
          </w:tcPr>
          <w:p w14:paraId="3C9ED0D7" w14:textId="77777777" w:rsidR="00F64EB6" w:rsidRPr="00C36D17" w:rsidRDefault="00F64EB6" w:rsidP="00C36D1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bl>
    <w:p w14:paraId="19FEC6C7" w14:textId="77777777" w:rsidR="00F64EB6" w:rsidRPr="004C5FA3" w:rsidRDefault="00F64EB6" w:rsidP="0073039A">
      <w:pPr>
        <w:pStyle w:val="NoSpacing"/>
        <w:rPr>
          <w:sz w:val="20"/>
          <w:rtl/>
        </w:rPr>
      </w:pPr>
    </w:p>
    <w:tbl>
      <w:tblPr>
        <w:tblStyle w:val="PlainTable2"/>
        <w:bidiVisual/>
        <w:tblW w:w="10206" w:type="dxa"/>
        <w:tblLayout w:type="fixed"/>
        <w:tblLook w:val="04A0" w:firstRow="1" w:lastRow="0" w:firstColumn="1" w:lastColumn="0" w:noHBand="0" w:noVBand="1"/>
      </w:tblPr>
      <w:tblGrid>
        <w:gridCol w:w="1304"/>
        <w:gridCol w:w="8902"/>
      </w:tblGrid>
      <w:tr w:rsidR="00F64EB6" w:rsidRPr="004C5FA3" w14:paraId="7DC4008B" w14:textId="77777777" w:rsidTr="0073039A">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5E1C8FDE" w14:textId="77777777" w:rsidR="00F64EB6" w:rsidRPr="002B7470" w:rsidRDefault="00F64EB6" w:rsidP="00695EAD">
            <w:pPr>
              <w:bidi w:val="0"/>
              <w:spacing w:after="0" w:line="240" w:lineRule="auto"/>
              <w:ind w:left="-57" w:right="-57"/>
              <w:jc w:val="right"/>
              <w:rPr>
                <w:rFonts w:ascii="Arial" w:hAnsi="Arial"/>
                <w:rtl/>
              </w:rPr>
            </w:pPr>
            <w:r w:rsidRPr="002B7470">
              <w:rPr>
                <w:rFonts w:ascii="Arial" w:hAnsi="Arial"/>
                <w:rtl/>
              </w:rPr>
              <w:t>תקנה 44א</w:t>
            </w:r>
          </w:p>
        </w:tc>
        <w:tc>
          <w:tcPr>
            <w:tcW w:w="8902" w:type="dxa"/>
          </w:tcPr>
          <w:p w14:paraId="08C80DBF" w14:textId="6F28B3B6" w:rsidR="00F64EB6" w:rsidRPr="004C5FA3" w:rsidRDefault="008C4D97" w:rsidP="0073039A">
            <w:pPr>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w:t>
            </w:r>
            <w:r w:rsidR="00F64EB6" w:rsidRPr="004C5FA3">
              <w:rPr>
                <w:rFonts w:ascii="Arial" w:hAnsi="Arial"/>
                <w:rtl/>
              </w:rPr>
              <w:t>1)</w:t>
            </w:r>
            <w:r w:rsidR="00F64EB6" w:rsidRPr="004C5FA3">
              <w:rPr>
                <w:rFonts w:ascii="Arial" w:hAnsi="Arial"/>
                <w:rtl/>
              </w:rPr>
              <w:tab/>
              <w:t>[</w:t>
            </w:r>
            <w:r w:rsidR="00F64EB6" w:rsidRPr="004C5FA3">
              <w:rPr>
                <w:rStyle w:val="SubtleReference"/>
                <w:rtl/>
              </w:rPr>
              <w:t xml:space="preserve">יינתן גילוי </w:t>
            </w:r>
            <w:r w:rsidR="005E7104">
              <w:rPr>
                <w:rStyle w:val="SubtleReference"/>
                <w:rFonts w:hint="cs"/>
                <w:rtl/>
              </w:rPr>
              <w:t>ל</w:t>
            </w:r>
            <w:r w:rsidR="00F64EB6" w:rsidRPr="004C5FA3">
              <w:rPr>
                <w:rStyle w:val="SubtleReference"/>
                <w:rtl/>
              </w:rPr>
              <w:t>שינויים מהותיים שחלו במהות היחסים של החברה עם החברה הכלולה במהלך התקופה.</w:t>
            </w:r>
            <w:r w:rsidR="00F64EB6" w:rsidRPr="004C5FA3">
              <w:rPr>
                <w:rFonts w:ascii="Arial" w:hAnsi="Arial"/>
                <w:rtl/>
              </w:rPr>
              <w:t>]</w:t>
            </w:r>
          </w:p>
        </w:tc>
      </w:tr>
      <w:tr w:rsidR="00F64EB6" w:rsidRPr="004C5FA3" w14:paraId="256CB02C" w14:textId="77777777" w:rsidTr="0073039A">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355E27C" w14:textId="77777777" w:rsidR="00F64EB6" w:rsidRPr="002B7470" w:rsidRDefault="00F64EB6" w:rsidP="00695EAD">
            <w:pPr>
              <w:bidi w:val="0"/>
              <w:spacing w:after="0" w:line="240" w:lineRule="auto"/>
              <w:ind w:left="-57" w:right="-57"/>
              <w:contextualSpacing w:val="0"/>
              <w:jc w:val="right"/>
              <w:rPr>
                <w:rFonts w:ascii="Arial" w:hAnsi="Arial"/>
                <w:rtl/>
              </w:rPr>
            </w:pPr>
            <w:r w:rsidRPr="002B7470">
              <w:rPr>
                <w:rFonts w:ascii="Arial" w:hAnsi="Arial"/>
                <w:rtl/>
              </w:rPr>
              <w:t>תקנה 44(א2)</w:t>
            </w:r>
          </w:p>
        </w:tc>
        <w:tc>
          <w:tcPr>
            <w:tcW w:w="8902" w:type="dxa"/>
          </w:tcPr>
          <w:p w14:paraId="70DE90FA" w14:textId="577F70E8" w:rsidR="00F64EB6" w:rsidRPr="004C5FA3" w:rsidRDefault="008C4D97" w:rsidP="0073039A">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Pr>
                <w:rFonts w:ascii="Arial" w:hAnsi="Arial" w:hint="cs"/>
                <w:rtl/>
              </w:rPr>
              <w:t>(</w:t>
            </w:r>
            <w:r w:rsidR="00F64EB6" w:rsidRPr="004C5FA3">
              <w:rPr>
                <w:rFonts w:ascii="Arial" w:hAnsi="Arial"/>
                <w:rtl/>
              </w:rPr>
              <w:t>2)</w:t>
            </w:r>
            <w:r w:rsidR="00F64EB6" w:rsidRPr="004C5FA3">
              <w:rPr>
                <w:rFonts w:ascii="Arial" w:hAnsi="Arial"/>
                <w:rtl/>
              </w:rPr>
              <w:tab/>
              <w:t xml:space="preserve">החברה נדרשת בצירוף של הדוחות הכספיים של חברה </w:t>
            </w:r>
            <w:proofErr w:type="spellStart"/>
            <w:r w:rsidR="00F64EB6" w:rsidRPr="004C5FA3">
              <w:rPr>
                <w:rFonts w:ascii="Arial" w:hAnsi="Arial"/>
                <w:rtl/>
              </w:rPr>
              <w:t>יב</w:t>
            </w:r>
            <w:proofErr w:type="spellEnd"/>
            <w:r w:rsidR="00F64EB6" w:rsidRPr="004C5FA3">
              <w:rPr>
                <w:rFonts w:ascii="Arial" w:hAnsi="Arial"/>
                <w:rtl/>
              </w:rPr>
              <w:t xml:space="preserve"> בהתאם לתקנות ניירות ערך (דוחות תקופתיים ומיידיים), </w:t>
            </w:r>
            <w:proofErr w:type="spellStart"/>
            <w:r w:rsidR="00F64EB6" w:rsidRPr="004C5FA3">
              <w:rPr>
                <w:rFonts w:ascii="Arial" w:hAnsi="Arial"/>
                <w:rtl/>
              </w:rPr>
              <w:t>התש"ל</w:t>
            </w:r>
            <w:proofErr w:type="spellEnd"/>
            <w:r w:rsidR="00EB0D2B">
              <w:rPr>
                <w:rFonts w:ascii="Arial" w:hAnsi="Arial" w:hint="cs"/>
                <w:rtl/>
              </w:rPr>
              <w:t>–</w:t>
            </w:r>
            <w:r w:rsidR="00F64EB6" w:rsidRPr="004C5FA3">
              <w:rPr>
                <w:rFonts w:ascii="Arial" w:hAnsi="Arial"/>
                <w:rtl/>
              </w:rPr>
              <w:t>1970.</w:t>
            </w:r>
            <w:r w:rsidR="00F64EB6" w:rsidRPr="004C5FA3">
              <w:rPr>
                <w:rStyle w:val="FootnoteReference"/>
                <w:sz w:val="20"/>
                <w:szCs w:val="20"/>
                <w:rtl/>
              </w:rPr>
              <w:footnoteReference w:id="114"/>
            </w:r>
          </w:p>
        </w:tc>
      </w:tr>
      <w:tr w:rsidR="00F64EB6" w:rsidRPr="004C5FA3" w14:paraId="4D5D14A8" w14:textId="77777777" w:rsidTr="0073039A">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5AF4A72" w14:textId="77777777" w:rsidR="00F64EB6" w:rsidRPr="002B7470" w:rsidRDefault="00F64EB6" w:rsidP="00695EAD">
            <w:pPr>
              <w:bidi w:val="0"/>
              <w:spacing w:after="0" w:line="240" w:lineRule="auto"/>
              <w:ind w:left="-57" w:right="-57"/>
              <w:contextualSpacing w:val="0"/>
              <w:jc w:val="right"/>
              <w:rPr>
                <w:rFonts w:ascii="Arial" w:hAnsi="Arial"/>
                <w:rtl/>
              </w:rPr>
            </w:pPr>
            <w:r w:rsidRPr="002B7470">
              <w:rPr>
                <w:rFonts w:ascii="Arial" w:hAnsi="Arial"/>
              </w:rPr>
              <w:t xml:space="preserve">IFRS </w:t>
            </w:r>
            <w:proofErr w:type="gramStart"/>
            <w:r w:rsidRPr="002B7470">
              <w:rPr>
                <w:rFonts w:ascii="Arial" w:hAnsi="Arial"/>
              </w:rPr>
              <w:t>12.B</w:t>
            </w:r>
            <w:proofErr w:type="gramEnd"/>
            <w:r w:rsidRPr="002B7470">
              <w:rPr>
                <w:rFonts w:ascii="Arial" w:hAnsi="Arial"/>
              </w:rPr>
              <w:t>15</w:t>
            </w:r>
          </w:p>
        </w:tc>
        <w:tc>
          <w:tcPr>
            <w:tcW w:w="8902" w:type="dxa"/>
          </w:tcPr>
          <w:p w14:paraId="40C7D5AD" w14:textId="06DE64D1" w:rsidR="00F64EB6" w:rsidRPr="004C5FA3" w:rsidRDefault="008C4D97" w:rsidP="0073039A">
            <w:pPr>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Pr>
                <w:rFonts w:ascii="Arial" w:hAnsi="Arial" w:hint="cs"/>
                <w:rtl/>
              </w:rPr>
              <w:t>(</w:t>
            </w:r>
            <w:r w:rsidR="00F64EB6" w:rsidRPr="004C5FA3">
              <w:rPr>
                <w:rFonts w:ascii="Arial" w:hAnsi="Arial"/>
                <w:rtl/>
              </w:rPr>
              <w:t>3)</w:t>
            </w:r>
            <w:r w:rsidR="00F64EB6" w:rsidRPr="004C5FA3">
              <w:rPr>
                <w:rFonts w:ascii="Arial" w:hAnsi="Arial"/>
                <w:rtl/>
              </w:rPr>
              <w:tab/>
              <w:t xml:space="preserve">המידע הפיננסי המתומצת לגבי חברה </w:t>
            </w:r>
            <w:proofErr w:type="spellStart"/>
            <w:r w:rsidR="00F64EB6" w:rsidRPr="004C5FA3">
              <w:rPr>
                <w:rFonts w:ascii="Arial" w:hAnsi="Arial"/>
                <w:rtl/>
              </w:rPr>
              <w:t>יג</w:t>
            </w:r>
            <w:proofErr w:type="spellEnd"/>
            <w:r w:rsidR="00F64EB6" w:rsidRPr="004C5FA3">
              <w:rPr>
                <w:rFonts w:ascii="Arial" w:hAnsi="Arial"/>
                <w:rtl/>
              </w:rPr>
              <w:t xml:space="preserve"> הוא </w:t>
            </w:r>
            <w:r w:rsidR="00083E91">
              <w:rPr>
                <w:rFonts w:ascii="Arial" w:hAnsi="Arial" w:hint="cs"/>
                <w:rtl/>
              </w:rPr>
              <w:t>כ</w:t>
            </w:r>
            <w:r w:rsidR="00F64EB6" w:rsidRPr="004C5FA3">
              <w:rPr>
                <w:rFonts w:ascii="Arial" w:hAnsi="Arial"/>
                <w:rtl/>
              </w:rPr>
              <w:t>מוצג בדוחותיה הכספיים, הערוכים בהתאם לכללי חשבונאות מקובלים בישראל (</w:t>
            </w:r>
            <w:r w:rsidR="00F64EB6" w:rsidRPr="004C5FA3">
              <w:rPr>
                <w:rFonts w:ascii="Arial" w:hAnsi="Arial"/>
              </w:rPr>
              <w:t>Israeli GAAP</w:t>
            </w:r>
            <w:r w:rsidR="00F64EB6" w:rsidRPr="004C5FA3">
              <w:rPr>
                <w:rFonts w:ascii="Arial" w:hAnsi="Arial"/>
                <w:rtl/>
              </w:rPr>
              <w:t xml:space="preserve">). החברה מודדת את השקעתה בחברה </w:t>
            </w:r>
            <w:proofErr w:type="spellStart"/>
            <w:r w:rsidR="00F64EB6" w:rsidRPr="004C5FA3">
              <w:rPr>
                <w:rFonts w:ascii="Arial" w:hAnsi="Arial"/>
                <w:rtl/>
              </w:rPr>
              <w:t>יג</w:t>
            </w:r>
            <w:proofErr w:type="spellEnd"/>
            <w:r w:rsidR="00F64EB6" w:rsidRPr="004C5FA3">
              <w:rPr>
                <w:rFonts w:ascii="Arial" w:hAnsi="Arial"/>
                <w:rtl/>
              </w:rPr>
              <w:t xml:space="preserve"> בשווי הוגן.</w:t>
            </w:r>
          </w:p>
        </w:tc>
      </w:tr>
    </w:tbl>
    <w:p w14:paraId="06EE3D76" w14:textId="77777777" w:rsidR="00F64EB6" w:rsidRPr="004C5FA3" w:rsidRDefault="00F64EB6" w:rsidP="0073039A">
      <w:pPr>
        <w:spacing w:after="0" w:line="40" w:lineRule="exact"/>
        <w:rPr>
          <w:rFonts w:ascii="Arial" w:hAnsi="Arial"/>
          <w:rtl/>
          <w14:ligatures w14:val="standardContextual"/>
          <w14:cntxtAlts/>
        </w:rPr>
      </w:pPr>
      <w:r w:rsidRPr="004C5FA3">
        <w:rPr>
          <w:rFonts w:ascii="Arial" w:hAnsi="Arial"/>
          <w:rtl/>
        </w:rPr>
        <w:br w:type="page"/>
      </w:r>
    </w:p>
    <w:p w14:paraId="65700795" w14:textId="77777777" w:rsidR="008C1A1B" w:rsidRDefault="008C1A1B" w:rsidP="00551581">
      <w:pPr>
        <w:spacing w:after="0" w:line="240" w:lineRule="auto"/>
        <w:ind w:left="1418"/>
        <w:rPr>
          <w:rtl/>
        </w:rPr>
      </w:pPr>
    </w:p>
    <w:p w14:paraId="775836FA" w14:textId="5398CF5E" w:rsidR="0073039A" w:rsidRDefault="0073039A" w:rsidP="0073039A">
      <w:pPr>
        <w:spacing w:line="240" w:lineRule="auto"/>
        <w:ind w:left="1702" w:hanging="284"/>
        <w:rPr>
          <w:rtl/>
        </w:rPr>
      </w:pPr>
      <w:r w:rsidRPr="00BB1B37">
        <w:rPr>
          <w:rFonts w:hint="cs"/>
          <w:b/>
          <w:bCs/>
          <w:rtl/>
        </w:rPr>
        <w:t>4</w:t>
      </w:r>
      <w:r w:rsidRPr="00BB1B37">
        <w:rPr>
          <w:rtl/>
        </w:rPr>
        <w:tab/>
      </w:r>
      <w:r w:rsidRPr="00BB1B37">
        <w:rPr>
          <w:rStyle w:val="Strong"/>
          <w:rtl/>
        </w:rPr>
        <w:fldChar w:fldCharType="begin" w:fldLock="1"/>
      </w:r>
      <w:r w:rsidRPr="00BB1B37">
        <w:rPr>
          <w:rStyle w:val="Strong"/>
          <w:rtl/>
        </w:rPr>
        <w:instrText xml:space="preserve"> </w:instrText>
      </w:r>
      <w:r w:rsidRPr="00BB1B37">
        <w:rPr>
          <w:rStyle w:val="Strong"/>
        </w:rPr>
        <w:instrText>STYLEREF</w:instrText>
      </w:r>
      <w:r w:rsidRPr="00BB1B37">
        <w:rPr>
          <w:rStyle w:val="Strong"/>
          <w:rtl/>
        </w:rPr>
        <w:instrText xml:space="preserve">  "כותרת 3"  \* </w:instrText>
      </w:r>
      <w:r w:rsidRPr="00BB1B37">
        <w:rPr>
          <w:rStyle w:val="Strong"/>
        </w:rPr>
        <w:instrText>MERGEFORMAT</w:instrText>
      </w:r>
      <w:r w:rsidRPr="00BB1B37">
        <w:rPr>
          <w:rStyle w:val="Strong"/>
          <w:rtl/>
        </w:rPr>
        <w:instrText xml:space="preserve"> </w:instrText>
      </w:r>
      <w:r w:rsidRPr="00BB1B37">
        <w:rPr>
          <w:rStyle w:val="Strong"/>
          <w:rtl/>
        </w:rPr>
        <w:fldChar w:fldCharType="separate"/>
      </w:r>
      <w:r w:rsidR="00D3002D">
        <w:rPr>
          <w:rStyle w:val="Strong"/>
          <w:noProof/>
          <w:rtl/>
        </w:rPr>
        <w:t>מידע פיננסי מתומצת לגבי חברות כלולות ועסקאות משותפות</w:t>
      </w:r>
      <w:r w:rsidRPr="00BB1B37">
        <w:rPr>
          <w:rStyle w:val="Strong"/>
          <w:rtl/>
        </w:rPr>
        <w:fldChar w:fldCharType="end"/>
      </w:r>
      <w:r w:rsidRPr="004C5FA3">
        <w:rPr>
          <w:rStyle w:val="Strong"/>
          <w:rtl/>
        </w:rPr>
        <w:t xml:space="preserve"> </w:t>
      </w:r>
      <w:r w:rsidRPr="004C5FA3">
        <w:rPr>
          <w:rtl/>
        </w:rPr>
        <w:t>(המשך)</w:t>
      </w:r>
    </w:p>
    <w:p w14:paraId="06911523" w14:textId="77777777" w:rsidR="00F64EB6" w:rsidRPr="004C5FA3" w:rsidRDefault="00F64EB6" w:rsidP="00AD3EC3">
      <w:pPr>
        <w:pStyle w:val="Heading4"/>
        <w:rPr>
          <w:rtl/>
        </w:rPr>
      </w:pPr>
      <w:bookmarkStart w:id="464" w:name="_Toc535743868"/>
      <w:r w:rsidRPr="004C5FA3">
        <w:rPr>
          <w:rtl/>
        </w:rPr>
        <w:t>עסקאות משותפות מהותיות</w:t>
      </w:r>
      <w:bookmarkEnd w:id="464"/>
    </w:p>
    <w:tbl>
      <w:tblPr>
        <w:tblStyle w:val="TableGrid"/>
        <w:bidiVisual/>
        <w:tblW w:w="10206" w:type="dxa"/>
        <w:jc w:val="left"/>
        <w:tblLayout w:type="fixed"/>
        <w:tblLook w:val="04A0" w:firstRow="1" w:lastRow="0" w:firstColumn="1" w:lastColumn="0" w:noHBand="0" w:noVBand="1"/>
      </w:tblPr>
      <w:tblGrid>
        <w:gridCol w:w="1303"/>
        <w:gridCol w:w="3119"/>
        <w:gridCol w:w="964"/>
        <w:gridCol w:w="964"/>
        <w:gridCol w:w="964"/>
        <w:gridCol w:w="964"/>
        <w:gridCol w:w="964"/>
        <w:gridCol w:w="964"/>
      </w:tblGrid>
      <w:tr w:rsidR="0073039A" w:rsidRPr="004C5FA3" w14:paraId="3841D42D" w14:textId="77777777" w:rsidTr="00FA448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Merge w:val="restart"/>
            <w:vAlign w:val="top"/>
          </w:tcPr>
          <w:p w14:paraId="06E48C87"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Merge w:val="restart"/>
            <w:vAlign w:val="top"/>
          </w:tcPr>
          <w:p w14:paraId="08EFBBFC" w14:textId="77777777" w:rsidR="0073039A" w:rsidRPr="0073039A" w:rsidRDefault="0073039A" w:rsidP="0073039A">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928" w:type="dxa"/>
            <w:gridSpan w:val="2"/>
          </w:tcPr>
          <w:p w14:paraId="037D8184" w14:textId="582656E0" w:rsidR="0073039A" w:rsidRPr="0073039A" w:rsidRDefault="0073039A" w:rsidP="0073039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73039A">
              <w:rPr>
                <w:rFonts w:asciiTheme="minorBidi" w:hAnsiTheme="minorBidi" w:cstheme="minorBidi"/>
                <w:sz w:val="20"/>
                <w:rtl/>
              </w:rPr>
              <w:t xml:space="preserve">30 ביוני </w:t>
            </w:r>
            <w:r w:rsidRPr="0073039A">
              <w:rPr>
                <w:rFonts w:asciiTheme="minorBidi" w:hAnsiTheme="minorBidi" w:cstheme="minorBidi"/>
                <w:sz w:val="20"/>
              </w:rPr>
              <w:fldChar w:fldCharType="begin" w:fldLock="1"/>
            </w:r>
            <w:r w:rsidRPr="0073039A">
              <w:rPr>
                <w:rFonts w:asciiTheme="minorBidi" w:hAnsiTheme="minorBidi" w:cstheme="minorBidi"/>
                <w:sz w:val="20"/>
              </w:rPr>
              <w:instrText xml:space="preserve"> DOCPROPERTY  CY  \* MERGEFORMAT </w:instrText>
            </w:r>
            <w:r w:rsidRPr="0073039A">
              <w:rPr>
                <w:rFonts w:asciiTheme="minorBidi" w:hAnsiTheme="minorBidi" w:cstheme="minorBidi"/>
                <w:sz w:val="20"/>
              </w:rPr>
              <w:fldChar w:fldCharType="separate"/>
            </w:r>
            <w:r w:rsidR="00D3002D">
              <w:rPr>
                <w:rFonts w:asciiTheme="minorBidi" w:hAnsiTheme="minorBidi" w:cstheme="minorBidi"/>
                <w:sz w:val="20"/>
              </w:rPr>
              <w:t>2026</w:t>
            </w:r>
            <w:r w:rsidRPr="0073039A">
              <w:rPr>
                <w:rFonts w:asciiTheme="minorBidi" w:hAnsiTheme="minorBidi" w:cstheme="minorBidi"/>
                <w:sz w:val="20"/>
              </w:rPr>
              <w:fldChar w:fldCharType="end"/>
            </w:r>
          </w:p>
        </w:tc>
        <w:tc>
          <w:tcPr>
            <w:tcW w:w="1928" w:type="dxa"/>
            <w:gridSpan w:val="2"/>
          </w:tcPr>
          <w:p w14:paraId="00DE50F1" w14:textId="0CC77084" w:rsidR="0073039A" w:rsidRPr="0073039A" w:rsidRDefault="0073039A" w:rsidP="0073039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73039A">
              <w:rPr>
                <w:rFonts w:asciiTheme="minorBidi" w:hAnsiTheme="minorBidi" w:cstheme="minorBidi"/>
                <w:sz w:val="20"/>
                <w:rtl/>
              </w:rPr>
              <w:t xml:space="preserve">30 ביוני </w:t>
            </w:r>
            <w:r w:rsidRPr="0073039A">
              <w:rPr>
                <w:rFonts w:asciiTheme="minorBidi" w:hAnsiTheme="minorBidi" w:cstheme="minorBidi"/>
                <w:sz w:val="20"/>
              </w:rPr>
              <w:fldChar w:fldCharType="begin" w:fldLock="1"/>
            </w:r>
            <w:r w:rsidRPr="0073039A">
              <w:rPr>
                <w:rFonts w:asciiTheme="minorBidi" w:hAnsiTheme="minorBidi" w:cstheme="minorBidi"/>
                <w:sz w:val="20"/>
              </w:rPr>
              <w:instrText xml:space="preserve"> DOCPROPERTY  PY  \* MERGEFORMAT </w:instrText>
            </w:r>
            <w:r w:rsidRPr="0073039A">
              <w:rPr>
                <w:rFonts w:asciiTheme="minorBidi" w:hAnsiTheme="minorBidi" w:cstheme="minorBidi"/>
                <w:sz w:val="20"/>
              </w:rPr>
              <w:fldChar w:fldCharType="separate"/>
            </w:r>
            <w:r w:rsidR="00D3002D">
              <w:rPr>
                <w:rFonts w:asciiTheme="minorBidi" w:hAnsiTheme="minorBidi" w:cstheme="minorBidi"/>
                <w:sz w:val="20"/>
              </w:rPr>
              <w:t>2025</w:t>
            </w:r>
            <w:r w:rsidRPr="0073039A">
              <w:rPr>
                <w:rFonts w:asciiTheme="minorBidi" w:hAnsiTheme="minorBidi" w:cstheme="minorBidi"/>
                <w:sz w:val="20"/>
              </w:rPr>
              <w:fldChar w:fldCharType="end"/>
            </w:r>
          </w:p>
        </w:tc>
        <w:tc>
          <w:tcPr>
            <w:tcW w:w="1928" w:type="dxa"/>
            <w:gridSpan w:val="2"/>
          </w:tcPr>
          <w:p w14:paraId="6BD3D290" w14:textId="219D882A" w:rsidR="0073039A" w:rsidRPr="0073039A" w:rsidRDefault="0073039A" w:rsidP="0073039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73039A">
              <w:rPr>
                <w:rFonts w:asciiTheme="minorBidi" w:hAnsiTheme="minorBidi" w:cstheme="minorBidi"/>
                <w:sz w:val="20"/>
                <w:rtl/>
              </w:rPr>
              <w:t xml:space="preserve">31 בדצמבר </w:t>
            </w:r>
            <w:r w:rsidRPr="0073039A">
              <w:rPr>
                <w:rFonts w:asciiTheme="minorBidi" w:hAnsiTheme="minorBidi" w:cstheme="minorBidi"/>
                <w:sz w:val="20"/>
              </w:rPr>
              <w:fldChar w:fldCharType="begin" w:fldLock="1"/>
            </w:r>
            <w:r w:rsidRPr="0073039A">
              <w:rPr>
                <w:rFonts w:asciiTheme="minorBidi" w:hAnsiTheme="minorBidi" w:cstheme="minorBidi"/>
                <w:sz w:val="20"/>
              </w:rPr>
              <w:instrText xml:space="preserve"> DOCPROPERTY  PY  \* MERGEFORMAT </w:instrText>
            </w:r>
            <w:r w:rsidRPr="0073039A">
              <w:rPr>
                <w:rFonts w:asciiTheme="minorBidi" w:hAnsiTheme="minorBidi" w:cstheme="minorBidi"/>
                <w:sz w:val="20"/>
              </w:rPr>
              <w:fldChar w:fldCharType="separate"/>
            </w:r>
            <w:r w:rsidR="00D3002D">
              <w:rPr>
                <w:rFonts w:asciiTheme="minorBidi" w:hAnsiTheme="minorBidi" w:cstheme="minorBidi"/>
                <w:sz w:val="20"/>
              </w:rPr>
              <w:t>2025</w:t>
            </w:r>
            <w:r w:rsidRPr="0073039A">
              <w:rPr>
                <w:rFonts w:asciiTheme="minorBidi" w:hAnsiTheme="minorBidi" w:cstheme="minorBidi"/>
                <w:sz w:val="20"/>
              </w:rPr>
              <w:fldChar w:fldCharType="end"/>
            </w:r>
          </w:p>
        </w:tc>
      </w:tr>
      <w:tr w:rsidR="000E7983" w:rsidRPr="004C5FA3" w14:paraId="39F69CB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3C115C31" w14:textId="77777777" w:rsidR="000E7983" w:rsidRPr="0073039A" w:rsidRDefault="000E7983" w:rsidP="00E361A2">
            <w:pPr>
              <w:bidi w:val="0"/>
              <w:spacing w:before="60" w:after="0" w:line="240" w:lineRule="auto"/>
              <w:ind w:left="-113" w:right="-57"/>
              <w:jc w:val="right"/>
              <w:rPr>
                <w:rFonts w:asciiTheme="minorBidi" w:hAnsiTheme="minorBidi" w:cstheme="minorBidi"/>
              </w:rPr>
            </w:pPr>
          </w:p>
        </w:tc>
        <w:tc>
          <w:tcPr>
            <w:tcW w:w="3119" w:type="dxa"/>
            <w:vMerge/>
            <w:vAlign w:val="top"/>
          </w:tcPr>
          <w:p w14:paraId="010A9FBE" w14:textId="77777777" w:rsidR="000E7983" w:rsidRPr="0073039A" w:rsidRDefault="000E7983" w:rsidP="0073039A">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3856" w:type="dxa"/>
            <w:gridSpan w:val="4"/>
          </w:tcPr>
          <w:p w14:paraId="613CC808" w14:textId="4155FA9B" w:rsidR="000E7983" w:rsidRPr="0073039A" w:rsidRDefault="000E7983" w:rsidP="0073039A">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0E7983">
              <w:rPr>
                <w:rFonts w:asciiTheme="minorBidi" w:hAnsiTheme="minorBidi" w:cstheme="minorBidi"/>
                <w:b/>
                <w:bCs/>
                <w:sz w:val="20"/>
                <w:rtl/>
              </w:rPr>
              <w:t>בלתי מבוקר</w:t>
            </w:r>
          </w:p>
        </w:tc>
        <w:tc>
          <w:tcPr>
            <w:tcW w:w="964" w:type="dxa"/>
          </w:tcPr>
          <w:p w14:paraId="73D2B57E" w14:textId="77777777" w:rsidR="000E7983" w:rsidRPr="0073039A" w:rsidRDefault="000E7983" w:rsidP="0073039A">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58993C3" w14:textId="77777777" w:rsidR="000E7983" w:rsidRPr="0073039A" w:rsidRDefault="000E7983" w:rsidP="0073039A">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73039A" w:rsidRPr="004C5FA3" w14:paraId="67D3591E"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50759D16"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Merge/>
            <w:vAlign w:val="top"/>
          </w:tcPr>
          <w:p w14:paraId="4B182D8F" w14:textId="77777777" w:rsidR="0073039A" w:rsidRPr="0073039A" w:rsidRDefault="0073039A" w:rsidP="0073039A">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6DA28AF8"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0FBA3A51"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c>
          <w:tcPr>
            <w:tcW w:w="964" w:type="dxa"/>
          </w:tcPr>
          <w:p w14:paraId="765BF064"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40222AA8"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c>
          <w:tcPr>
            <w:tcW w:w="964" w:type="dxa"/>
          </w:tcPr>
          <w:p w14:paraId="79CB5275"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08275422"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r>
      <w:tr w:rsidR="0073039A" w:rsidRPr="004C5FA3" w14:paraId="523CF4A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320EB9A7"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tl/>
              </w:rPr>
            </w:pPr>
          </w:p>
        </w:tc>
        <w:tc>
          <w:tcPr>
            <w:tcW w:w="3119" w:type="dxa"/>
            <w:vMerge/>
            <w:vAlign w:val="top"/>
          </w:tcPr>
          <w:p w14:paraId="79F508C4" w14:textId="77777777" w:rsidR="0073039A" w:rsidRPr="0073039A" w:rsidRDefault="0073039A" w:rsidP="0073039A">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5784" w:type="dxa"/>
            <w:gridSpan w:val="6"/>
          </w:tcPr>
          <w:p w14:paraId="635F1888"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אלפי ש"ח</w:t>
            </w:r>
          </w:p>
        </w:tc>
      </w:tr>
      <w:tr w:rsidR="0073039A" w:rsidRPr="004C5FA3" w14:paraId="30AA681D"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Merge/>
          </w:tcPr>
          <w:p w14:paraId="0783271B"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Merge/>
            <w:vAlign w:val="top"/>
          </w:tcPr>
          <w:p w14:paraId="4D7FE843" w14:textId="77777777" w:rsidR="0073039A" w:rsidRPr="0073039A" w:rsidRDefault="0073039A" w:rsidP="0073039A">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3856" w:type="dxa"/>
            <w:gridSpan w:val="4"/>
          </w:tcPr>
          <w:p w14:paraId="37453A25" w14:textId="71C8D9BC" w:rsidR="0073039A" w:rsidRPr="0073039A" w:rsidRDefault="0073039A" w:rsidP="000E7983">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highlight w:val="yellow"/>
                <w:rtl/>
              </w:rPr>
            </w:pPr>
          </w:p>
        </w:tc>
        <w:tc>
          <w:tcPr>
            <w:tcW w:w="964" w:type="dxa"/>
          </w:tcPr>
          <w:p w14:paraId="75D4618C"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FAF3C54"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5DC74539"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1468F548"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12.21(b)(I)</w:t>
            </w:r>
          </w:p>
        </w:tc>
        <w:tc>
          <w:tcPr>
            <w:tcW w:w="3119" w:type="dxa"/>
            <w:vAlign w:val="top"/>
          </w:tcPr>
          <w:p w14:paraId="19968F58" w14:textId="77777777" w:rsidR="0073039A" w:rsidRPr="00E361A2"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rtl/>
              </w:rPr>
            </w:pPr>
            <w:r w:rsidRPr="00E361A2">
              <w:rPr>
                <w:rStyle w:val="Strong"/>
                <w:rFonts w:asciiTheme="minorBidi" w:hAnsiTheme="minorBidi" w:cstheme="minorBidi"/>
                <w:b w:val="0"/>
                <w:bCs w:val="0"/>
                <w:rtl/>
              </w:rPr>
              <w:t>שיטת מדידה</w:t>
            </w:r>
          </w:p>
        </w:tc>
        <w:tc>
          <w:tcPr>
            <w:tcW w:w="964" w:type="dxa"/>
          </w:tcPr>
          <w:p w14:paraId="3CAFD1B0"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sz w:val="20"/>
                <w:rtl/>
              </w:rPr>
            </w:pPr>
            <w:r w:rsidRPr="0073039A">
              <w:rPr>
                <w:rStyle w:val="Strong"/>
                <w:rFonts w:asciiTheme="minorBidi" w:hAnsiTheme="minorBidi" w:cstheme="minorBidi"/>
                <w:b w:val="0"/>
                <w:bCs w:val="0"/>
                <w:sz w:val="20"/>
                <w:rtl/>
              </w:rPr>
              <w:t>שווי מאזני</w:t>
            </w:r>
          </w:p>
        </w:tc>
        <w:tc>
          <w:tcPr>
            <w:tcW w:w="964" w:type="dxa"/>
          </w:tcPr>
          <w:p w14:paraId="400C21FB"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sz w:val="20"/>
                <w:rtl/>
              </w:rPr>
            </w:pPr>
            <w:r w:rsidRPr="0073039A">
              <w:rPr>
                <w:rStyle w:val="Strong"/>
                <w:rFonts w:asciiTheme="minorBidi" w:hAnsiTheme="minorBidi" w:cstheme="minorBidi"/>
                <w:b w:val="0"/>
                <w:bCs w:val="0"/>
                <w:sz w:val="20"/>
                <w:rtl/>
              </w:rPr>
              <w:t>שווי מאזני</w:t>
            </w:r>
          </w:p>
        </w:tc>
        <w:tc>
          <w:tcPr>
            <w:tcW w:w="964" w:type="dxa"/>
          </w:tcPr>
          <w:p w14:paraId="2C807A3E"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sz w:val="20"/>
                <w:rtl/>
              </w:rPr>
            </w:pPr>
            <w:r w:rsidRPr="0073039A">
              <w:rPr>
                <w:rStyle w:val="Strong"/>
                <w:rFonts w:asciiTheme="minorBidi" w:hAnsiTheme="minorBidi" w:cstheme="minorBidi"/>
                <w:b w:val="0"/>
                <w:bCs w:val="0"/>
                <w:sz w:val="20"/>
                <w:rtl/>
              </w:rPr>
              <w:t>שווי מאזני</w:t>
            </w:r>
          </w:p>
        </w:tc>
        <w:tc>
          <w:tcPr>
            <w:tcW w:w="964" w:type="dxa"/>
          </w:tcPr>
          <w:p w14:paraId="57DE711E"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sz w:val="20"/>
                <w:rtl/>
              </w:rPr>
            </w:pPr>
            <w:r w:rsidRPr="0073039A">
              <w:rPr>
                <w:rStyle w:val="Strong"/>
                <w:rFonts w:asciiTheme="minorBidi" w:hAnsiTheme="minorBidi" w:cstheme="minorBidi"/>
                <w:b w:val="0"/>
                <w:bCs w:val="0"/>
                <w:sz w:val="20"/>
                <w:rtl/>
              </w:rPr>
              <w:t>שווי מאזני</w:t>
            </w:r>
          </w:p>
        </w:tc>
        <w:tc>
          <w:tcPr>
            <w:tcW w:w="964" w:type="dxa"/>
          </w:tcPr>
          <w:p w14:paraId="0BA66883"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sz w:val="20"/>
                <w:rtl/>
              </w:rPr>
            </w:pPr>
            <w:r w:rsidRPr="0073039A">
              <w:rPr>
                <w:rStyle w:val="Strong"/>
                <w:rFonts w:asciiTheme="minorBidi" w:hAnsiTheme="minorBidi" w:cstheme="minorBidi"/>
                <w:b w:val="0"/>
                <w:bCs w:val="0"/>
                <w:sz w:val="20"/>
                <w:rtl/>
              </w:rPr>
              <w:t>שווי מאזני</w:t>
            </w:r>
          </w:p>
        </w:tc>
        <w:tc>
          <w:tcPr>
            <w:tcW w:w="964" w:type="dxa"/>
          </w:tcPr>
          <w:p w14:paraId="0A04308D"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Style w:val="Strong"/>
                <w:rFonts w:asciiTheme="minorBidi" w:hAnsiTheme="minorBidi" w:cstheme="minorBidi"/>
                <w:b w:val="0"/>
                <w:bCs w:val="0"/>
                <w:sz w:val="20"/>
                <w:rtl/>
              </w:rPr>
            </w:pPr>
            <w:r w:rsidRPr="0073039A">
              <w:rPr>
                <w:rStyle w:val="Strong"/>
                <w:rFonts w:asciiTheme="minorBidi" w:hAnsiTheme="minorBidi" w:cstheme="minorBidi"/>
                <w:b w:val="0"/>
                <w:bCs w:val="0"/>
                <w:sz w:val="20"/>
                <w:rtl/>
              </w:rPr>
              <w:t>שווי מאזני</w:t>
            </w:r>
          </w:p>
        </w:tc>
      </w:tr>
      <w:tr w:rsidR="0073039A" w:rsidRPr="004C5FA3" w14:paraId="4A599FDF"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0B777CB" w14:textId="77777777" w:rsidR="0073039A" w:rsidRPr="0073039A" w:rsidRDefault="0073039A"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12.B12(b)(</w:t>
            </w:r>
            <w:proofErr w:type="spellStart"/>
            <w:r w:rsidRPr="0073039A">
              <w:rPr>
                <w:rFonts w:asciiTheme="minorBidi" w:hAnsiTheme="minorBidi" w:cstheme="minorBidi"/>
              </w:rPr>
              <w:t>i</w:t>
            </w:r>
            <w:proofErr w:type="spellEnd"/>
            <w:r w:rsidRPr="0073039A">
              <w:rPr>
                <w:rFonts w:asciiTheme="minorBidi" w:hAnsiTheme="minorBidi" w:cstheme="minorBidi"/>
              </w:rPr>
              <w:t>)</w:t>
            </w:r>
          </w:p>
        </w:tc>
        <w:tc>
          <w:tcPr>
            <w:tcW w:w="3119" w:type="dxa"/>
            <w:vAlign w:val="top"/>
          </w:tcPr>
          <w:p w14:paraId="597B89A6" w14:textId="61FB375D"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Pr>
            </w:pPr>
            <w:r w:rsidRPr="0073039A">
              <w:rPr>
                <w:rFonts w:asciiTheme="minorBidi" w:hAnsiTheme="minorBidi" w:cstheme="minorBidi"/>
                <w:rtl/>
              </w:rPr>
              <w:t>נכסים שוטפים (*)</w:t>
            </w:r>
          </w:p>
        </w:tc>
        <w:tc>
          <w:tcPr>
            <w:tcW w:w="964" w:type="dxa"/>
          </w:tcPr>
          <w:p w14:paraId="42ED4D6B"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4BFD737"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EB02E8C"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7F69B54"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AB1EA10"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66D4E17"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5206C9B4"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B570DD8" w14:textId="77777777" w:rsidR="0073039A" w:rsidRPr="0073039A" w:rsidRDefault="0073039A"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12.B12(b)(ii)</w:t>
            </w:r>
          </w:p>
        </w:tc>
        <w:tc>
          <w:tcPr>
            <w:tcW w:w="3119" w:type="dxa"/>
            <w:vAlign w:val="top"/>
          </w:tcPr>
          <w:p w14:paraId="05BAFD86" w14:textId="77777777"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נכסים לא שוטפים</w:t>
            </w:r>
          </w:p>
        </w:tc>
        <w:tc>
          <w:tcPr>
            <w:tcW w:w="964" w:type="dxa"/>
          </w:tcPr>
          <w:p w14:paraId="258F82D3"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D9A8F2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D719A7C"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A407B6A"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6CB486E"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FA68346"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27BCD924"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974DDD9" w14:textId="77777777" w:rsidR="0073039A" w:rsidRPr="0073039A" w:rsidRDefault="0073039A"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12.B12(b)(iii)</w:t>
            </w:r>
          </w:p>
        </w:tc>
        <w:tc>
          <w:tcPr>
            <w:tcW w:w="3119" w:type="dxa"/>
            <w:vAlign w:val="top"/>
          </w:tcPr>
          <w:p w14:paraId="436FB768" w14:textId="4F93AFCB"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התחייבויות שוטפות (**)</w:t>
            </w:r>
          </w:p>
        </w:tc>
        <w:tc>
          <w:tcPr>
            <w:tcW w:w="964" w:type="dxa"/>
          </w:tcPr>
          <w:p w14:paraId="22600BF6"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9B7AC8A"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663119B"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1A76197"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D57C87B"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BB2DC5E"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15837660"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2E30F80" w14:textId="77777777" w:rsidR="0073039A" w:rsidRPr="0073039A" w:rsidRDefault="0073039A"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12.B12(b)(iv)</w:t>
            </w:r>
          </w:p>
        </w:tc>
        <w:tc>
          <w:tcPr>
            <w:tcW w:w="3119" w:type="dxa"/>
            <w:vAlign w:val="top"/>
          </w:tcPr>
          <w:p w14:paraId="2BD657AD" w14:textId="0DF56F2E"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התחייבויות לא שוטפות (***)</w:t>
            </w:r>
          </w:p>
        </w:tc>
        <w:tc>
          <w:tcPr>
            <w:tcW w:w="964" w:type="dxa"/>
          </w:tcPr>
          <w:p w14:paraId="4846BB3A"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C897BC8"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15E8E16"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37DA115"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5997A38"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BF29D26" w14:textId="77777777" w:rsidR="0073039A" w:rsidRPr="0073039A" w:rsidRDefault="0073039A" w:rsidP="0073039A">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73039A" w:rsidRPr="004C5FA3" w14:paraId="4EAB1806"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4BA7CBF"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5150654E" w14:textId="77777777"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זכויות שאינן מקנות שליטה</w:t>
            </w:r>
          </w:p>
        </w:tc>
        <w:tc>
          <w:tcPr>
            <w:tcW w:w="964" w:type="dxa"/>
          </w:tcPr>
          <w:p w14:paraId="2782C3FE"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EA5AF5A"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54505DC"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3FE8D8F"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789691D"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D923FEC"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73039A" w:rsidRPr="004C5FA3" w14:paraId="28AD481A"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4C58F79"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7A1DE102" w14:textId="77777777" w:rsidR="0073039A" w:rsidRPr="0073039A" w:rsidRDefault="0073039A" w:rsidP="00E361A2">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נכסים נטו המיוחסים לבעלי המניות של העסקה המשותפת</w:t>
            </w:r>
          </w:p>
        </w:tc>
        <w:tc>
          <w:tcPr>
            <w:tcW w:w="964" w:type="dxa"/>
          </w:tcPr>
          <w:p w14:paraId="34398B51" w14:textId="77777777" w:rsidR="0073039A" w:rsidRPr="0073039A" w:rsidRDefault="0073039A" w:rsidP="00AC08B9">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EA26005" w14:textId="77777777" w:rsidR="0073039A" w:rsidRPr="0073039A" w:rsidRDefault="0073039A" w:rsidP="00AC08B9">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64A5F21" w14:textId="77777777" w:rsidR="0073039A" w:rsidRPr="0073039A" w:rsidRDefault="0073039A" w:rsidP="00AC08B9">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E30617B" w14:textId="77777777" w:rsidR="0073039A" w:rsidRPr="0073039A" w:rsidRDefault="0073039A" w:rsidP="00AC08B9">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118AC7D" w14:textId="77777777" w:rsidR="0073039A" w:rsidRPr="0073039A" w:rsidRDefault="0073039A" w:rsidP="00AC08B9">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A9DF42D" w14:textId="77777777" w:rsidR="0073039A" w:rsidRPr="0073039A" w:rsidRDefault="0073039A" w:rsidP="00AC08B9">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73039A" w:rsidRPr="004C5FA3" w14:paraId="2657AF0F"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AB3DA8D"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00D4032E" w14:textId="77777777"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44DF858F"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E138708"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E300DB4"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48A9D63"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4C4C77E"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C25EF3D"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679F92E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52FBAE8D" w14:textId="35D54FAD"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12.B14(b)</w:t>
            </w:r>
          </w:p>
        </w:tc>
        <w:tc>
          <w:tcPr>
            <w:tcW w:w="3119" w:type="dxa"/>
            <w:vAlign w:val="top"/>
          </w:tcPr>
          <w:p w14:paraId="1C643D0D" w14:textId="5B328662" w:rsidR="0073039A" w:rsidRPr="0073039A" w:rsidRDefault="0073039A" w:rsidP="00E361A2">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b/>
                <w:bCs/>
                <w:rtl/>
              </w:rPr>
              <w:t>התאמה לערך בספרים של ההשקעה בעסקה המשותפת:</w:t>
            </w:r>
            <w:r w:rsidRPr="00845B9F">
              <w:rPr>
                <w:rFonts w:asciiTheme="minorBidi" w:hAnsiTheme="minorBidi" w:cstheme="minorBidi"/>
                <w:b/>
                <w:bCs/>
                <w:vertAlign w:val="superscript"/>
                <w:rtl/>
              </w:rPr>
              <w:footnoteReference w:id="115"/>
            </w:r>
          </w:p>
        </w:tc>
        <w:tc>
          <w:tcPr>
            <w:tcW w:w="964" w:type="dxa"/>
          </w:tcPr>
          <w:p w14:paraId="6FAA10F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A58D15A"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C6467CC"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2EEF1D9"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3C0EBAD"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B1DF729"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1991577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973B3E6"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26C9565F" w14:textId="4EDE2DED"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מוניטין שהוכר בעת הרכישה</w:t>
            </w:r>
          </w:p>
        </w:tc>
        <w:tc>
          <w:tcPr>
            <w:tcW w:w="964" w:type="dxa"/>
          </w:tcPr>
          <w:p w14:paraId="3B1B5A2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35D681A"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16F653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989E809"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A9775EF"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F945BC5"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2F23A3BE"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8CEDE4D"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2332ED31" w14:textId="3C94BC55"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הפרשה לירידת ערך</w:t>
            </w:r>
          </w:p>
        </w:tc>
        <w:tc>
          <w:tcPr>
            <w:tcW w:w="964" w:type="dxa"/>
          </w:tcPr>
          <w:p w14:paraId="7C43CEF3"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0673F48"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3F38280"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FE23E1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573FCA6"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DB04A6A"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068ED178"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BD6C0C9"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68AEA00E" w14:textId="3109DD8D" w:rsidR="0073039A" w:rsidRPr="0073039A" w:rsidRDefault="0073039A" w:rsidP="00E361A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73039A">
              <w:rPr>
                <w:rFonts w:asciiTheme="minorBidi" w:hAnsiTheme="minorBidi" w:cstheme="minorBidi"/>
                <w:rtl/>
              </w:rPr>
              <w:t>התאמות אחרות</w:t>
            </w:r>
          </w:p>
        </w:tc>
        <w:tc>
          <w:tcPr>
            <w:tcW w:w="964" w:type="dxa"/>
          </w:tcPr>
          <w:p w14:paraId="289733CD"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BAB04C8"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AE3472B"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C2E26A4"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18D62AF"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80F85D9"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615EC21E"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BBB3CD2"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291901CF" w14:textId="62852770" w:rsidR="0073039A" w:rsidRPr="0073039A" w:rsidRDefault="0073039A" w:rsidP="00E361A2">
            <w:pPr>
              <w:pStyle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r w:rsidRPr="0073039A">
              <w:rPr>
                <w:rFonts w:asciiTheme="minorBidi" w:hAnsiTheme="minorBidi" w:cstheme="minorBidi"/>
                <w:b/>
                <w:bCs/>
                <w:rtl/>
              </w:rPr>
              <w:t>ערך בספרים של ההשקעה בעסקה המשותפת</w:t>
            </w:r>
          </w:p>
        </w:tc>
        <w:tc>
          <w:tcPr>
            <w:tcW w:w="964" w:type="dxa"/>
          </w:tcPr>
          <w:p w14:paraId="7172371C"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5B92D99"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C172D4E"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0320AA9"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ACFE304"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444E055" w14:textId="77777777" w:rsidR="0073039A" w:rsidRPr="0073039A" w:rsidRDefault="0073039A" w:rsidP="0073039A">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1693A3DC"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73911FE"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p>
        </w:tc>
        <w:tc>
          <w:tcPr>
            <w:tcW w:w="3119" w:type="dxa"/>
            <w:vAlign w:val="top"/>
          </w:tcPr>
          <w:p w14:paraId="63742738" w14:textId="77777777" w:rsidR="0073039A" w:rsidRPr="0073039A" w:rsidRDefault="0073039A" w:rsidP="0073039A">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0DD6C9E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40B86B2"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93B18DB"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B355A4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8D46181"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6AD6F4D" w14:textId="77777777" w:rsidR="0073039A" w:rsidRPr="0073039A" w:rsidRDefault="0073039A" w:rsidP="0073039A">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73039A" w:rsidRPr="004C5FA3" w14:paraId="2C2E840E"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0CE39943"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12.B13(a)</w:t>
            </w:r>
          </w:p>
        </w:tc>
        <w:tc>
          <w:tcPr>
            <w:tcW w:w="3119" w:type="dxa"/>
            <w:vAlign w:val="top"/>
          </w:tcPr>
          <w:p w14:paraId="127B4568" w14:textId="77777777" w:rsidR="0073039A" w:rsidRPr="0073039A" w:rsidRDefault="0073039A" w:rsidP="00E361A2">
            <w:pPr>
              <w:pStyle w:val="0"/>
              <w:tabs>
                <w:tab w:val="clear" w:pos="180"/>
                <w:tab w:val="clear" w:pos="360"/>
                <w:tab w:val="clear" w:pos="540"/>
              </w:tabs>
              <w:ind w:left="397" w:hanging="397"/>
              <w:contextualSpacing w:val="0"/>
              <w:cnfStyle w:val="000000000000" w:firstRow="0" w:lastRow="0" w:firstColumn="0" w:lastColumn="0" w:oddVBand="0" w:evenVBand="0" w:oddHBand="0" w:evenHBand="0" w:firstRowFirstColumn="0" w:firstRowLastColumn="0" w:lastRowFirstColumn="0" w:lastRowLastColumn="0"/>
              <w:rPr>
                <w:rFonts w:asciiTheme="minorBidi" w:eastAsiaTheme="minorHAnsi" w:hAnsiTheme="minorBidi" w:cstheme="minorBidi"/>
                <w:color w:val="000000" w:themeColor="text1"/>
                <w:rtl/>
              </w:rPr>
            </w:pPr>
            <w:r w:rsidRPr="0073039A">
              <w:rPr>
                <w:rFonts w:asciiTheme="minorBidi" w:hAnsiTheme="minorBidi" w:cstheme="minorBidi"/>
                <w:spacing w:val="-20"/>
                <w:rtl/>
              </w:rPr>
              <w:t>(*)</w:t>
            </w:r>
            <w:r w:rsidRPr="0073039A">
              <w:rPr>
                <w:rFonts w:asciiTheme="minorBidi" w:hAnsiTheme="minorBidi" w:cstheme="minorBidi"/>
                <w:rtl/>
              </w:rPr>
              <w:tab/>
              <w:t>כולל מזומנים ושווי מזומנים</w:t>
            </w:r>
          </w:p>
        </w:tc>
        <w:tc>
          <w:tcPr>
            <w:tcW w:w="964" w:type="dxa"/>
          </w:tcPr>
          <w:p w14:paraId="287FD58B"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B300D63"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0D7E6B48"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5E6543D"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303A9302"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2268E50"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73039A" w:rsidRPr="004C5FA3" w14:paraId="1D0EB3C7"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0F8CE3A2"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12.B13(b)</w:t>
            </w:r>
          </w:p>
        </w:tc>
        <w:tc>
          <w:tcPr>
            <w:tcW w:w="3119" w:type="dxa"/>
            <w:vAlign w:val="top"/>
          </w:tcPr>
          <w:p w14:paraId="2B056976" w14:textId="77777777" w:rsidR="0073039A" w:rsidRPr="0073039A" w:rsidRDefault="0073039A" w:rsidP="00E361A2">
            <w:pPr>
              <w:pStyle w:val="0"/>
              <w:tabs>
                <w:tab w:val="clear" w:pos="180"/>
                <w:tab w:val="clear" w:pos="360"/>
                <w:tab w:val="clear" w:pos="540"/>
              </w:tabs>
              <w:ind w:left="397" w:hanging="397"/>
              <w:contextualSpacing w:val="0"/>
              <w:cnfStyle w:val="000000000000" w:firstRow="0" w:lastRow="0" w:firstColumn="0" w:lastColumn="0" w:oddVBand="0" w:evenVBand="0" w:oddHBand="0" w:evenHBand="0" w:firstRowFirstColumn="0" w:firstRowLastColumn="0" w:lastRowFirstColumn="0" w:lastRowLastColumn="0"/>
              <w:rPr>
                <w:rFonts w:asciiTheme="minorBidi" w:eastAsiaTheme="minorHAnsi" w:hAnsiTheme="minorBidi" w:cstheme="minorBidi"/>
                <w:color w:val="000000" w:themeColor="text1"/>
                <w:rtl/>
              </w:rPr>
            </w:pPr>
            <w:r w:rsidRPr="0073039A">
              <w:rPr>
                <w:rFonts w:asciiTheme="minorBidi" w:hAnsiTheme="minorBidi" w:cstheme="minorBidi"/>
                <w:spacing w:val="-20"/>
                <w:rtl/>
              </w:rPr>
              <w:t>(**)</w:t>
            </w:r>
            <w:r w:rsidRPr="0073039A">
              <w:rPr>
                <w:rFonts w:asciiTheme="minorBidi" w:hAnsiTheme="minorBidi" w:cstheme="minorBidi"/>
                <w:rtl/>
              </w:rPr>
              <w:tab/>
              <w:t>כולל התחייבויות פיננסיות שוטפות (למעט ספקים וזכאים אחרים והפרשות)</w:t>
            </w:r>
          </w:p>
        </w:tc>
        <w:tc>
          <w:tcPr>
            <w:tcW w:w="964" w:type="dxa"/>
          </w:tcPr>
          <w:p w14:paraId="18901D4F"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BC12CF3"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CE64A87"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9C61EBE"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096490D"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07D2C06"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73039A" w:rsidRPr="004C5FA3" w14:paraId="220EE937"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3" w:type="dxa"/>
            <w:vAlign w:val="top"/>
          </w:tcPr>
          <w:p w14:paraId="5813ABB7" w14:textId="77777777" w:rsidR="0073039A" w:rsidRPr="0073039A" w:rsidRDefault="0073039A" w:rsidP="00E361A2">
            <w:pPr>
              <w:tabs>
                <w:tab w:val="clear" w:pos="180"/>
                <w:tab w:val="clear" w:pos="360"/>
                <w:tab w:val="clear" w:pos="540"/>
              </w:tabs>
              <w:bidi w:val="0"/>
              <w:spacing w:before="60" w:after="0" w:line="240" w:lineRule="auto"/>
              <w:ind w:left="-113" w:right="-57"/>
              <w:contextualSpacing w:val="0"/>
              <w:jc w:val="right"/>
              <w:rPr>
                <w:rFonts w:asciiTheme="minorBidi" w:hAnsiTheme="minorBidi" w:cstheme="minorBidi"/>
              </w:rPr>
            </w:pPr>
            <w:r w:rsidRPr="0073039A">
              <w:rPr>
                <w:rFonts w:asciiTheme="minorBidi" w:hAnsiTheme="minorBidi" w:cstheme="minorBidi"/>
              </w:rPr>
              <w:t>IFRS 12.B13(c)</w:t>
            </w:r>
          </w:p>
        </w:tc>
        <w:tc>
          <w:tcPr>
            <w:tcW w:w="3119" w:type="dxa"/>
            <w:vAlign w:val="top"/>
          </w:tcPr>
          <w:p w14:paraId="05AF5DD5" w14:textId="77777777" w:rsidR="0073039A" w:rsidRPr="0073039A" w:rsidRDefault="0073039A" w:rsidP="00E361A2">
            <w:pPr>
              <w:pStyle w:val="0"/>
              <w:tabs>
                <w:tab w:val="clear" w:pos="180"/>
                <w:tab w:val="clear" w:pos="360"/>
                <w:tab w:val="clear" w:pos="540"/>
              </w:tabs>
              <w:ind w:left="397" w:hanging="397"/>
              <w:contextualSpacing w:val="0"/>
              <w:cnfStyle w:val="000000000000" w:firstRow="0" w:lastRow="0" w:firstColumn="0" w:lastColumn="0" w:oddVBand="0" w:evenVBand="0" w:oddHBand="0" w:evenHBand="0" w:firstRowFirstColumn="0" w:firstRowLastColumn="0" w:lastRowFirstColumn="0" w:lastRowLastColumn="0"/>
              <w:rPr>
                <w:rFonts w:asciiTheme="minorBidi" w:eastAsiaTheme="minorHAnsi" w:hAnsiTheme="minorBidi" w:cstheme="minorBidi"/>
                <w:color w:val="000000" w:themeColor="text1"/>
                <w:rtl/>
              </w:rPr>
            </w:pPr>
            <w:r w:rsidRPr="0073039A">
              <w:rPr>
                <w:rFonts w:asciiTheme="minorBidi" w:hAnsiTheme="minorBidi" w:cstheme="minorBidi"/>
                <w:spacing w:val="-20"/>
                <w:rtl/>
              </w:rPr>
              <w:t>(***)</w:t>
            </w:r>
            <w:r w:rsidRPr="0073039A">
              <w:rPr>
                <w:rFonts w:asciiTheme="minorBidi" w:hAnsiTheme="minorBidi" w:cstheme="minorBidi"/>
                <w:rtl/>
              </w:rPr>
              <w:tab/>
              <w:t>כולל התחייבויות פיננסיות לא שוטפות (למעט ספקים וזכאים אחרים והפרשות)</w:t>
            </w:r>
          </w:p>
        </w:tc>
        <w:tc>
          <w:tcPr>
            <w:tcW w:w="964" w:type="dxa"/>
          </w:tcPr>
          <w:p w14:paraId="69054730"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0A88F1EE"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2B5E3BE"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6EED746"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3C57DCF"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A783ED2" w14:textId="77777777" w:rsidR="0073039A" w:rsidRPr="0073039A" w:rsidRDefault="0073039A" w:rsidP="0073039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bl>
    <w:p w14:paraId="31159E2D" w14:textId="77777777" w:rsidR="00F64EB6" w:rsidRDefault="00F64EB6" w:rsidP="009A457B">
      <w:pPr>
        <w:pStyle w:val="NoSpacing"/>
        <w:ind w:left="1418"/>
        <w:rPr>
          <w:sz w:val="20"/>
          <w:rtl/>
        </w:rPr>
      </w:pPr>
    </w:p>
    <w:tbl>
      <w:tblPr>
        <w:tblStyle w:val="TableGrid"/>
        <w:bidiVisual/>
        <w:tblW w:w="10206" w:type="dxa"/>
        <w:jc w:val="left"/>
        <w:tblLayout w:type="fixed"/>
        <w:tblLook w:val="04A0" w:firstRow="1" w:lastRow="0" w:firstColumn="1" w:lastColumn="0" w:noHBand="0" w:noVBand="1"/>
      </w:tblPr>
      <w:tblGrid>
        <w:gridCol w:w="1304"/>
        <w:gridCol w:w="5046"/>
        <w:gridCol w:w="964"/>
        <w:gridCol w:w="964"/>
        <w:gridCol w:w="964"/>
        <w:gridCol w:w="964"/>
      </w:tblGrid>
      <w:tr w:rsidR="009A457B" w:rsidRPr="004C5FA3" w14:paraId="341F8A4C" w14:textId="77777777" w:rsidTr="00FA448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60482552" w14:textId="77777777" w:rsidR="009A457B" w:rsidRPr="0073039A" w:rsidRDefault="009A457B" w:rsidP="009A457B">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4ACCA244" w14:textId="77777777" w:rsidR="009A457B" w:rsidRPr="0073039A" w:rsidRDefault="009A457B" w:rsidP="00006CC7">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928" w:type="dxa"/>
            <w:gridSpan w:val="2"/>
          </w:tcPr>
          <w:p w14:paraId="095E6463" w14:textId="70DA5DED" w:rsidR="009A457B" w:rsidRPr="0073039A" w:rsidRDefault="009A457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4C5FA3">
              <w:rPr>
                <w:sz w:val="20"/>
                <w:rtl/>
              </w:rPr>
              <w:t xml:space="preserve">לשישה חודשים </w:t>
            </w:r>
            <w:r>
              <w:rPr>
                <w:sz w:val="20"/>
                <w:rtl/>
              </w:rPr>
              <w:br/>
            </w:r>
            <w:r w:rsidRPr="004C5FA3">
              <w:rPr>
                <w:sz w:val="20"/>
                <w:rtl/>
              </w:rPr>
              <w:t xml:space="preserve">שהסתיימו ביום </w:t>
            </w:r>
            <w:r>
              <w:rPr>
                <w:sz w:val="20"/>
                <w:rtl/>
              </w:rPr>
              <w:br/>
            </w:r>
            <w:r w:rsidRPr="004C5FA3">
              <w:rPr>
                <w:sz w:val="20"/>
                <w:rtl/>
              </w:rPr>
              <w:t xml:space="preserve">30 ביוני </w:t>
            </w:r>
            <w:r w:rsidRPr="004C5FA3">
              <w:rPr>
                <w:sz w:val="20"/>
              </w:rPr>
              <w:fldChar w:fldCharType="begin" w:fldLock="1"/>
            </w:r>
            <w:r w:rsidRPr="004C5FA3">
              <w:rPr>
                <w:sz w:val="20"/>
              </w:rPr>
              <w:instrText xml:space="preserve"> DOCPROPERTY  CY  \* MERGEFORMAT </w:instrText>
            </w:r>
            <w:r w:rsidRPr="004C5FA3">
              <w:rPr>
                <w:sz w:val="20"/>
              </w:rPr>
              <w:fldChar w:fldCharType="separate"/>
            </w:r>
            <w:r w:rsidR="00D3002D">
              <w:rPr>
                <w:sz w:val="20"/>
              </w:rPr>
              <w:t>2026</w:t>
            </w:r>
            <w:r w:rsidRPr="004C5FA3">
              <w:rPr>
                <w:sz w:val="20"/>
              </w:rPr>
              <w:fldChar w:fldCharType="end"/>
            </w:r>
          </w:p>
        </w:tc>
        <w:tc>
          <w:tcPr>
            <w:tcW w:w="1928" w:type="dxa"/>
            <w:gridSpan w:val="2"/>
          </w:tcPr>
          <w:p w14:paraId="053DEFA7" w14:textId="62F6A588" w:rsidR="009A457B" w:rsidRPr="009A457B" w:rsidRDefault="009A457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Pr>
                <w:rFonts w:hint="cs"/>
                <w:sz w:val="20"/>
                <w:rtl/>
              </w:rPr>
              <w:t>לשישה</w:t>
            </w:r>
            <w:r w:rsidRPr="004C5FA3">
              <w:rPr>
                <w:sz w:val="20"/>
                <w:rtl/>
              </w:rPr>
              <w:t xml:space="preserve"> חודשים </w:t>
            </w:r>
            <w:r>
              <w:rPr>
                <w:sz w:val="20"/>
                <w:rtl/>
              </w:rPr>
              <w:br/>
            </w:r>
            <w:r w:rsidRPr="004C5FA3">
              <w:rPr>
                <w:sz w:val="20"/>
                <w:rtl/>
              </w:rPr>
              <w:t xml:space="preserve">שהסתיימו ביום </w:t>
            </w:r>
            <w:r>
              <w:rPr>
                <w:sz w:val="20"/>
                <w:rtl/>
              </w:rPr>
              <w:br/>
            </w:r>
            <w:r w:rsidRPr="004C5FA3">
              <w:rPr>
                <w:sz w:val="20"/>
                <w:rtl/>
              </w:rPr>
              <w:t xml:space="preserve">30 ביוני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p>
        </w:tc>
      </w:tr>
      <w:tr w:rsidR="000E7983" w:rsidRPr="004C5FA3" w14:paraId="0869A99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1E76824" w14:textId="77777777" w:rsidR="000E7983" w:rsidRPr="0073039A" w:rsidRDefault="000E7983" w:rsidP="009A457B">
            <w:pPr>
              <w:bidi w:val="0"/>
              <w:spacing w:after="0" w:line="240" w:lineRule="auto"/>
              <w:ind w:left="-113" w:right="-57"/>
              <w:jc w:val="right"/>
              <w:rPr>
                <w:rFonts w:asciiTheme="minorBidi" w:hAnsiTheme="minorBidi" w:cstheme="minorBidi"/>
              </w:rPr>
            </w:pPr>
          </w:p>
        </w:tc>
        <w:tc>
          <w:tcPr>
            <w:tcW w:w="5046" w:type="dxa"/>
            <w:vAlign w:val="top"/>
          </w:tcPr>
          <w:p w14:paraId="2592CD73" w14:textId="77777777" w:rsidR="000E7983" w:rsidRPr="0073039A" w:rsidRDefault="000E7983"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3856" w:type="dxa"/>
            <w:gridSpan w:val="4"/>
          </w:tcPr>
          <w:p w14:paraId="329139F8" w14:textId="66ADFCDA" w:rsidR="000E7983" w:rsidRPr="0073039A" w:rsidRDefault="000E7983"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0E7983">
              <w:rPr>
                <w:rFonts w:asciiTheme="minorBidi" w:hAnsiTheme="minorBidi" w:cstheme="minorBidi"/>
                <w:b/>
                <w:bCs/>
                <w:sz w:val="20"/>
                <w:rtl/>
              </w:rPr>
              <w:t>בלתי מבוקר</w:t>
            </w:r>
          </w:p>
        </w:tc>
      </w:tr>
      <w:tr w:rsidR="009A457B" w:rsidRPr="004C5FA3" w14:paraId="34109D6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9095B07" w14:textId="77777777" w:rsidR="009A457B" w:rsidRPr="0073039A" w:rsidRDefault="009A457B" w:rsidP="009A457B">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36F5F815" w14:textId="77777777" w:rsidR="009A457B" w:rsidRPr="0073039A" w:rsidRDefault="009A457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5F30DDD0"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70BA5AFD"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c>
          <w:tcPr>
            <w:tcW w:w="964" w:type="dxa"/>
          </w:tcPr>
          <w:p w14:paraId="3841815D"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440CA487"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r>
      <w:tr w:rsidR="00FA4481" w:rsidRPr="004C5FA3" w14:paraId="09E0A8E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7911BF3" w14:textId="77777777" w:rsidR="00FA4481" w:rsidRPr="002B7470" w:rsidRDefault="00FA4481" w:rsidP="00FA4481">
            <w:pPr>
              <w:bidi w:val="0"/>
              <w:spacing w:after="0" w:line="240" w:lineRule="auto"/>
              <w:ind w:left="-113" w:right="-57"/>
              <w:jc w:val="right"/>
              <w:rPr>
                <w:rFonts w:ascii="Arial" w:hAnsi="Arial"/>
              </w:rPr>
            </w:pPr>
          </w:p>
        </w:tc>
        <w:tc>
          <w:tcPr>
            <w:tcW w:w="5046" w:type="dxa"/>
            <w:vAlign w:val="top"/>
          </w:tcPr>
          <w:p w14:paraId="74EA30A3" w14:textId="77777777" w:rsidR="00FA4481" w:rsidRPr="004C5FA3"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3856" w:type="dxa"/>
            <w:gridSpan w:val="4"/>
          </w:tcPr>
          <w:p w14:paraId="376A7393" w14:textId="7615E1EB"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r w:rsidRPr="00FA4481">
              <w:rPr>
                <w:rFonts w:hint="cs"/>
                <w:b/>
                <w:bCs/>
                <w:rtl/>
              </w:rPr>
              <w:t>אלפי ש"ח</w:t>
            </w:r>
          </w:p>
        </w:tc>
      </w:tr>
      <w:tr w:rsidR="00FA4481" w:rsidRPr="004C5FA3" w14:paraId="190A58B3"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D096BB6" w14:textId="614550E0"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2B7470">
              <w:rPr>
                <w:rFonts w:ascii="Arial" w:hAnsi="Arial"/>
              </w:rPr>
              <w:t>IFRS 12.B12(b)(v)</w:t>
            </w:r>
          </w:p>
        </w:tc>
        <w:tc>
          <w:tcPr>
            <w:tcW w:w="5046" w:type="dxa"/>
            <w:vAlign w:val="top"/>
          </w:tcPr>
          <w:p w14:paraId="0D75F18C" w14:textId="76D44C17"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Pr>
            </w:pPr>
            <w:r w:rsidRPr="004C5FA3">
              <w:rPr>
                <w:rtl/>
              </w:rPr>
              <w:t>הכנסות</w:t>
            </w:r>
          </w:p>
        </w:tc>
        <w:tc>
          <w:tcPr>
            <w:tcW w:w="964" w:type="dxa"/>
          </w:tcPr>
          <w:p w14:paraId="1A3D8A18"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5E77C48"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C97AD85"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1E8BF94"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5C25886"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CF98CE4" w14:textId="3B3C7C57"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2B7470">
              <w:rPr>
                <w:rFonts w:ascii="Arial" w:hAnsi="Arial"/>
              </w:rPr>
              <w:t>IFRS 12.B13(d)</w:t>
            </w:r>
          </w:p>
        </w:tc>
        <w:tc>
          <w:tcPr>
            <w:tcW w:w="5046" w:type="dxa"/>
            <w:vAlign w:val="top"/>
          </w:tcPr>
          <w:p w14:paraId="4C9ED3B4" w14:textId="49780B30"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פחת והפחתות</w:t>
            </w:r>
          </w:p>
        </w:tc>
        <w:tc>
          <w:tcPr>
            <w:tcW w:w="964" w:type="dxa"/>
          </w:tcPr>
          <w:p w14:paraId="6B2C03DC"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29CFC78"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B8E50A7"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DB8CDF8"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861C1A4"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4645EB4" w14:textId="1A7ADCB7"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12.B13(e)</w:t>
            </w:r>
          </w:p>
        </w:tc>
        <w:tc>
          <w:tcPr>
            <w:tcW w:w="5046" w:type="dxa"/>
            <w:vAlign w:val="top"/>
          </w:tcPr>
          <w:p w14:paraId="2991FFC0" w14:textId="1D51FB98"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הכנסות ריבית</w:t>
            </w:r>
          </w:p>
        </w:tc>
        <w:tc>
          <w:tcPr>
            <w:tcW w:w="964" w:type="dxa"/>
          </w:tcPr>
          <w:p w14:paraId="610D32DA"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264C7AF"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F4D7364"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950B5F8"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5A52054A"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D895D66" w14:textId="76721A6A"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12.B13(f)</w:t>
            </w:r>
          </w:p>
        </w:tc>
        <w:tc>
          <w:tcPr>
            <w:tcW w:w="5046" w:type="dxa"/>
            <w:vAlign w:val="top"/>
          </w:tcPr>
          <w:p w14:paraId="69D0C7A0" w14:textId="6D2DB0CF"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הוצאות ריבית</w:t>
            </w:r>
          </w:p>
        </w:tc>
        <w:tc>
          <w:tcPr>
            <w:tcW w:w="964" w:type="dxa"/>
          </w:tcPr>
          <w:p w14:paraId="09874076"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4C0A198"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D041CF0"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1D6D90F"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289569EE"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4276F2F" w14:textId="126C4EB8"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12.B13(g)</w:t>
            </w:r>
          </w:p>
        </w:tc>
        <w:tc>
          <w:tcPr>
            <w:tcW w:w="5046" w:type="dxa"/>
            <w:vAlign w:val="top"/>
          </w:tcPr>
          <w:p w14:paraId="77E0FED1" w14:textId="0CE4F70E"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roofErr w:type="spellStart"/>
            <w:r w:rsidRPr="004C5FA3">
              <w:rPr>
                <w:rtl/>
              </w:rPr>
              <w:t>מסים</w:t>
            </w:r>
            <w:proofErr w:type="spellEnd"/>
            <w:r w:rsidRPr="004C5FA3">
              <w:rPr>
                <w:rtl/>
              </w:rPr>
              <w:t xml:space="preserve"> על ההכנסה</w:t>
            </w:r>
          </w:p>
        </w:tc>
        <w:tc>
          <w:tcPr>
            <w:tcW w:w="964" w:type="dxa"/>
          </w:tcPr>
          <w:p w14:paraId="0D9C803B"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7F004EA"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DF968A9"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4310B90"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57EB735"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1BF1EEA" w14:textId="6014A635"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12.B12(b)(vi)</w:t>
            </w:r>
          </w:p>
        </w:tc>
        <w:tc>
          <w:tcPr>
            <w:tcW w:w="5046" w:type="dxa"/>
            <w:vAlign w:val="top"/>
          </w:tcPr>
          <w:p w14:paraId="1C11B8A6" w14:textId="46E67F52"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מפעילויות נמשכות</w:t>
            </w:r>
          </w:p>
        </w:tc>
        <w:tc>
          <w:tcPr>
            <w:tcW w:w="964" w:type="dxa"/>
          </w:tcPr>
          <w:p w14:paraId="6EE57047"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3113892"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6B41EB7"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70B3F0C"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57139ED"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0D88A67" w14:textId="13393665"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12.B12(b)(vii)</w:t>
            </w:r>
          </w:p>
        </w:tc>
        <w:tc>
          <w:tcPr>
            <w:tcW w:w="5046" w:type="dxa"/>
            <w:vAlign w:val="top"/>
          </w:tcPr>
          <w:p w14:paraId="2E42542E" w14:textId="13AF3F3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מפעילויות שהופסקו, לאחר מס</w:t>
            </w:r>
          </w:p>
        </w:tc>
        <w:tc>
          <w:tcPr>
            <w:tcW w:w="964" w:type="dxa"/>
          </w:tcPr>
          <w:p w14:paraId="41A43C7B"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4B1175E"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8DA6570"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D724FEE"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2FE89C4F"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AEF1E07" w14:textId="14E86CD4"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12.B12(b)(viii)</w:t>
            </w:r>
          </w:p>
        </w:tc>
        <w:tc>
          <w:tcPr>
            <w:tcW w:w="5046" w:type="dxa"/>
            <w:vAlign w:val="top"/>
          </w:tcPr>
          <w:p w14:paraId="425FEEC6" w14:textId="4518CCF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כולל אחר לתקופה</w:t>
            </w:r>
          </w:p>
        </w:tc>
        <w:tc>
          <w:tcPr>
            <w:tcW w:w="964" w:type="dxa"/>
          </w:tcPr>
          <w:p w14:paraId="7558020F"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C53FB60"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CDF6A84"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2061F39"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7AC1C7B7"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A8ACD6D" w14:textId="33A3B3F8" w:rsidR="00FA4481" w:rsidRPr="0073039A" w:rsidRDefault="00FA4481" w:rsidP="00FA4481">
            <w:pPr>
              <w:bidi w:val="0"/>
              <w:spacing w:after="0" w:line="240" w:lineRule="auto"/>
              <w:ind w:left="-113" w:right="-57"/>
              <w:contextualSpacing w:val="0"/>
              <w:jc w:val="right"/>
              <w:rPr>
                <w:rFonts w:asciiTheme="minorBidi" w:hAnsiTheme="minorBidi" w:cstheme="minorBidi"/>
              </w:rPr>
            </w:pPr>
            <w:r w:rsidRPr="002B7470">
              <w:rPr>
                <w:rFonts w:ascii="Arial" w:hAnsi="Arial"/>
              </w:rPr>
              <w:t>IFRS 12.B12(b)(ix)</w:t>
            </w:r>
          </w:p>
        </w:tc>
        <w:tc>
          <w:tcPr>
            <w:tcW w:w="5046" w:type="dxa"/>
            <w:vAlign w:val="top"/>
          </w:tcPr>
          <w:p w14:paraId="49F79DCC" w14:textId="20FF6712" w:rsidR="00FA4481" w:rsidRPr="0073039A" w:rsidRDefault="00672EDF"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hint="cs"/>
                <w:rtl/>
              </w:rPr>
              <w:t xml:space="preserve">סה"כ </w:t>
            </w:r>
            <w:r w:rsidR="00FA4481" w:rsidRPr="004C5FA3">
              <w:rPr>
                <w:rtl/>
              </w:rPr>
              <w:t>רווח (הפסד) כולל לתקופה</w:t>
            </w:r>
          </w:p>
        </w:tc>
        <w:tc>
          <w:tcPr>
            <w:tcW w:w="964" w:type="dxa"/>
          </w:tcPr>
          <w:p w14:paraId="3B6D74B9"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123C056"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3968900"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1126BE3"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44E7348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BCAAD5A" w14:textId="28FB1D2E"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796910A9" w14:textId="2B9C5F27"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2D7DDD7B"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0A67473"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CCE4588"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04E3F82"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3B98C2F1"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4D79BEC" w14:textId="2A3BF85A"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r w:rsidRPr="002B7470">
              <w:rPr>
                <w:rFonts w:ascii="Arial" w:hAnsi="Arial"/>
              </w:rPr>
              <w:t>IFRS 12.B12(a)</w:t>
            </w:r>
          </w:p>
        </w:tc>
        <w:tc>
          <w:tcPr>
            <w:tcW w:w="5046" w:type="dxa"/>
            <w:vAlign w:val="top"/>
          </w:tcPr>
          <w:p w14:paraId="0E85AE5D" w14:textId="23F760AC"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דיבידנדים שהתקבלו בקבוצה מהעסקה המשותפת</w:t>
            </w:r>
          </w:p>
        </w:tc>
        <w:tc>
          <w:tcPr>
            <w:tcW w:w="964" w:type="dxa"/>
          </w:tcPr>
          <w:p w14:paraId="72EBE3EB"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E93AB0D"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215F527"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F6AB46D"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r w:rsidR="00FA4481" w:rsidRPr="004C5FA3" w14:paraId="1FAE1D93"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E7B6F70" w14:textId="77777777"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106F1E5E" w14:textId="1459342A"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0FE53DBF"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687E9303"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5ADAD6FE"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1876C69C"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bl>
    <w:p w14:paraId="00FAFBBE" w14:textId="77777777" w:rsidR="009A457B" w:rsidRDefault="009A457B" w:rsidP="009A457B">
      <w:pPr>
        <w:pStyle w:val="NoSpacing"/>
        <w:ind w:left="1418"/>
        <w:rPr>
          <w:sz w:val="20"/>
          <w:rtl/>
        </w:rPr>
      </w:pPr>
    </w:p>
    <w:p w14:paraId="08AD3A74" w14:textId="77777777" w:rsidR="009A457B" w:rsidRDefault="009A457B" w:rsidP="009A457B">
      <w:pPr>
        <w:pageBreakBefore/>
        <w:spacing w:after="0" w:line="240" w:lineRule="auto"/>
        <w:ind w:left="1418"/>
        <w:rPr>
          <w:rtl/>
        </w:rPr>
      </w:pPr>
    </w:p>
    <w:p w14:paraId="78A82631" w14:textId="4C2995A2" w:rsidR="009A457B" w:rsidRDefault="009A457B" w:rsidP="009A457B">
      <w:pPr>
        <w:spacing w:line="240" w:lineRule="auto"/>
        <w:ind w:left="1702" w:hanging="284"/>
        <w:rPr>
          <w:rtl/>
        </w:rPr>
      </w:pPr>
      <w:r w:rsidRPr="00BB1B37">
        <w:rPr>
          <w:rFonts w:hint="cs"/>
          <w:b/>
          <w:bCs/>
          <w:rtl/>
        </w:rPr>
        <w:t>4</w:t>
      </w:r>
      <w:r w:rsidRPr="00BB1B37">
        <w:rPr>
          <w:rtl/>
        </w:rPr>
        <w:tab/>
      </w:r>
      <w:r w:rsidRPr="00BB1B37">
        <w:rPr>
          <w:rStyle w:val="Strong"/>
          <w:rtl/>
        </w:rPr>
        <w:fldChar w:fldCharType="begin" w:fldLock="1"/>
      </w:r>
      <w:r w:rsidRPr="00BB1B37">
        <w:rPr>
          <w:rStyle w:val="Strong"/>
          <w:rtl/>
        </w:rPr>
        <w:instrText xml:space="preserve"> </w:instrText>
      </w:r>
      <w:r w:rsidRPr="00BB1B37">
        <w:rPr>
          <w:rStyle w:val="Strong"/>
        </w:rPr>
        <w:instrText>STYLEREF</w:instrText>
      </w:r>
      <w:r w:rsidRPr="00BB1B37">
        <w:rPr>
          <w:rStyle w:val="Strong"/>
          <w:rtl/>
        </w:rPr>
        <w:instrText xml:space="preserve">  "כותרת 3"  \* </w:instrText>
      </w:r>
      <w:r w:rsidRPr="00BB1B37">
        <w:rPr>
          <w:rStyle w:val="Strong"/>
        </w:rPr>
        <w:instrText>MERGEFORMAT</w:instrText>
      </w:r>
      <w:r w:rsidRPr="00BB1B37">
        <w:rPr>
          <w:rStyle w:val="Strong"/>
          <w:rtl/>
        </w:rPr>
        <w:instrText xml:space="preserve"> </w:instrText>
      </w:r>
      <w:r w:rsidRPr="00BB1B37">
        <w:rPr>
          <w:rStyle w:val="Strong"/>
          <w:rtl/>
        </w:rPr>
        <w:fldChar w:fldCharType="separate"/>
      </w:r>
      <w:r w:rsidR="00D3002D">
        <w:rPr>
          <w:rStyle w:val="Strong"/>
          <w:noProof/>
          <w:rtl/>
        </w:rPr>
        <w:t>מידע פיננסי מתומצת לגבי חברות כלולות ועסקאות משותפות</w:t>
      </w:r>
      <w:r w:rsidRPr="00BB1B37">
        <w:rPr>
          <w:rStyle w:val="Strong"/>
          <w:rtl/>
        </w:rPr>
        <w:fldChar w:fldCharType="end"/>
      </w:r>
      <w:r w:rsidRPr="004C5FA3">
        <w:rPr>
          <w:rStyle w:val="Strong"/>
          <w:rtl/>
        </w:rPr>
        <w:t xml:space="preserve"> </w:t>
      </w:r>
      <w:r w:rsidRPr="004C5FA3">
        <w:rPr>
          <w:rtl/>
        </w:rPr>
        <w:t>(המשך)</w:t>
      </w:r>
    </w:p>
    <w:p w14:paraId="65CE0C87" w14:textId="285AEED3" w:rsidR="009A457B" w:rsidRDefault="009A457B" w:rsidP="009A457B">
      <w:pPr>
        <w:spacing w:line="240" w:lineRule="auto"/>
        <w:ind w:left="1985" w:hanging="567"/>
      </w:pPr>
      <w:r>
        <w:rPr>
          <w:rStyle w:val="Strong"/>
          <w:rFonts w:hint="cs"/>
          <w:noProof/>
          <w:rtl/>
        </w:rPr>
        <w:t>4.2</w:t>
      </w:r>
      <w:r>
        <w:rPr>
          <w:rStyle w:val="Strong"/>
          <w:rtl/>
        </w:rPr>
        <w:tab/>
      </w:r>
      <w:r w:rsidRPr="0098537A">
        <w:rPr>
          <w:rStyle w:val="Strong"/>
          <w:rtl/>
        </w:rPr>
        <w:fldChar w:fldCharType="begin" w:fldLock="1"/>
      </w:r>
      <w:r w:rsidRPr="0098537A">
        <w:rPr>
          <w:rStyle w:val="Strong"/>
          <w:rtl/>
        </w:rPr>
        <w:instrText xml:space="preserve"> </w:instrText>
      </w:r>
      <w:r w:rsidRPr="0098537A">
        <w:rPr>
          <w:rStyle w:val="Strong"/>
        </w:rPr>
        <w:instrText>STYLEREF</w:instrText>
      </w:r>
      <w:r w:rsidRPr="0098537A">
        <w:rPr>
          <w:rStyle w:val="Strong"/>
          <w:rtl/>
        </w:rPr>
        <w:instrText xml:space="preserve">  "כותרת 4"  \* </w:instrText>
      </w:r>
      <w:r w:rsidRPr="0098537A">
        <w:rPr>
          <w:rStyle w:val="Strong"/>
        </w:rPr>
        <w:instrText>MERGEFORMAT</w:instrText>
      </w:r>
      <w:r w:rsidRPr="0098537A">
        <w:rPr>
          <w:rStyle w:val="Strong"/>
          <w:rtl/>
        </w:rPr>
        <w:instrText xml:space="preserve"> </w:instrText>
      </w:r>
      <w:r w:rsidRPr="0098537A">
        <w:rPr>
          <w:rStyle w:val="Strong"/>
          <w:rtl/>
        </w:rPr>
        <w:fldChar w:fldCharType="separate"/>
      </w:r>
      <w:r w:rsidR="00D3002D">
        <w:rPr>
          <w:rStyle w:val="Strong"/>
          <w:noProof/>
          <w:rtl/>
        </w:rPr>
        <w:t>עסקאות משותפות מהותיות</w:t>
      </w:r>
      <w:r w:rsidRPr="0098537A">
        <w:rPr>
          <w:rStyle w:val="Strong"/>
          <w:rtl/>
        </w:rPr>
        <w:fldChar w:fldCharType="end"/>
      </w:r>
      <w:r w:rsidRPr="004C5FA3">
        <w:rPr>
          <w:rStyle w:val="Strong"/>
          <w:rtl/>
        </w:rPr>
        <w:t xml:space="preserve"> </w:t>
      </w:r>
      <w:r w:rsidRPr="004C5FA3">
        <w:rPr>
          <w:rtl/>
        </w:rPr>
        <w:t>(המשך)</w:t>
      </w:r>
    </w:p>
    <w:tbl>
      <w:tblPr>
        <w:tblStyle w:val="TableGrid"/>
        <w:bidiVisual/>
        <w:tblW w:w="10206" w:type="dxa"/>
        <w:jc w:val="left"/>
        <w:tblLayout w:type="fixed"/>
        <w:tblLook w:val="04A0" w:firstRow="1" w:lastRow="0" w:firstColumn="1" w:lastColumn="0" w:noHBand="0" w:noVBand="1"/>
      </w:tblPr>
      <w:tblGrid>
        <w:gridCol w:w="1304"/>
        <w:gridCol w:w="5046"/>
        <w:gridCol w:w="964"/>
        <w:gridCol w:w="964"/>
        <w:gridCol w:w="964"/>
        <w:gridCol w:w="964"/>
      </w:tblGrid>
      <w:tr w:rsidR="009A457B" w:rsidRPr="004C5FA3" w14:paraId="4BDC001B" w14:textId="77777777" w:rsidTr="00FA448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2E0A3550"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58AC0219" w14:textId="77777777" w:rsidR="009A457B" w:rsidRPr="0073039A" w:rsidRDefault="009A457B" w:rsidP="00006CC7">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928" w:type="dxa"/>
            <w:gridSpan w:val="2"/>
          </w:tcPr>
          <w:p w14:paraId="59D95039" w14:textId="732D17BE" w:rsidR="009A457B" w:rsidRPr="0073039A" w:rsidRDefault="009A457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Pr>
                <w:rFonts w:hint="cs"/>
                <w:sz w:val="20"/>
                <w:rtl/>
              </w:rPr>
              <w:t>לשלושה</w:t>
            </w:r>
            <w:r w:rsidRPr="004C5FA3">
              <w:rPr>
                <w:sz w:val="20"/>
                <w:rtl/>
              </w:rPr>
              <w:t xml:space="preserve"> חודשים </w:t>
            </w:r>
            <w:r>
              <w:rPr>
                <w:sz w:val="20"/>
                <w:rtl/>
              </w:rPr>
              <w:br/>
            </w:r>
            <w:r w:rsidRPr="004C5FA3">
              <w:rPr>
                <w:sz w:val="20"/>
                <w:rtl/>
              </w:rPr>
              <w:t xml:space="preserve">שהסתיימו ביום </w:t>
            </w:r>
            <w:r>
              <w:rPr>
                <w:sz w:val="20"/>
                <w:rtl/>
              </w:rPr>
              <w:br/>
            </w:r>
            <w:r w:rsidRPr="004C5FA3">
              <w:rPr>
                <w:sz w:val="20"/>
                <w:rtl/>
              </w:rPr>
              <w:t xml:space="preserve">30 ביוני </w:t>
            </w:r>
            <w:r w:rsidRPr="004C5FA3">
              <w:rPr>
                <w:sz w:val="20"/>
              </w:rPr>
              <w:fldChar w:fldCharType="begin" w:fldLock="1"/>
            </w:r>
            <w:r w:rsidRPr="004C5FA3">
              <w:rPr>
                <w:sz w:val="20"/>
              </w:rPr>
              <w:instrText xml:space="preserve"> DOCPROPERTY  CY  \* MERGEFORMAT </w:instrText>
            </w:r>
            <w:r w:rsidRPr="004C5FA3">
              <w:rPr>
                <w:sz w:val="20"/>
              </w:rPr>
              <w:fldChar w:fldCharType="separate"/>
            </w:r>
            <w:r w:rsidR="00D3002D">
              <w:rPr>
                <w:sz w:val="20"/>
              </w:rPr>
              <w:t>2026</w:t>
            </w:r>
            <w:r w:rsidRPr="004C5FA3">
              <w:rPr>
                <w:sz w:val="20"/>
              </w:rPr>
              <w:fldChar w:fldCharType="end"/>
            </w:r>
          </w:p>
        </w:tc>
        <w:tc>
          <w:tcPr>
            <w:tcW w:w="1928" w:type="dxa"/>
            <w:gridSpan w:val="2"/>
          </w:tcPr>
          <w:p w14:paraId="00E77E11" w14:textId="7F4E2B8B" w:rsidR="009A457B" w:rsidRPr="009A457B" w:rsidRDefault="009A457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4C5FA3">
              <w:rPr>
                <w:sz w:val="20"/>
                <w:rtl/>
              </w:rPr>
              <w:t xml:space="preserve">לשלושה חודשים </w:t>
            </w:r>
            <w:r>
              <w:rPr>
                <w:sz w:val="20"/>
                <w:rtl/>
              </w:rPr>
              <w:br/>
            </w:r>
            <w:r w:rsidRPr="004C5FA3">
              <w:rPr>
                <w:sz w:val="20"/>
                <w:rtl/>
              </w:rPr>
              <w:t xml:space="preserve">שהסתיימו ביום </w:t>
            </w:r>
            <w:r>
              <w:rPr>
                <w:sz w:val="20"/>
                <w:rtl/>
              </w:rPr>
              <w:br/>
            </w:r>
            <w:r w:rsidRPr="004C5FA3">
              <w:rPr>
                <w:sz w:val="20"/>
                <w:rtl/>
              </w:rPr>
              <w:t xml:space="preserve">30 ביוני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p>
        </w:tc>
      </w:tr>
      <w:tr w:rsidR="000E7983" w:rsidRPr="004C5FA3" w14:paraId="2C9C524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C1F2C22" w14:textId="77777777" w:rsidR="000E7983" w:rsidRPr="0073039A" w:rsidRDefault="000E7983" w:rsidP="00006CC7">
            <w:pPr>
              <w:bidi w:val="0"/>
              <w:spacing w:after="0" w:line="240" w:lineRule="auto"/>
              <w:ind w:left="-113" w:right="-57"/>
              <w:jc w:val="right"/>
              <w:rPr>
                <w:rFonts w:asciiTheme="minorBidi" w:hAnsiTheme="minorBidi" w:cstheme="minorBidi"/>
              </w:rPr>
            </w:pPr>
          </w:p>
        </w:tc>
        <w:tc>
          <w:tcPr>
            <w:tcW w:w="5046" w:type="dxa"/>
            <w:vAlign w:val="top"/>
          </w:tcPr>
          <w:p w14:paraId="52ED153A" w14:textId="77777777" w:rsidR="000E7983" w:rsidRPr="0073039A" w:rsidRDefault="000E7983"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3856" w:type="dxa"/>
            <w:gridSpan w:val="4"/>
          </w:tcPr>
          <w:p w14:paraId="1B948AC4" w14:textId="0587B2D3" w:rsidR="000E7983" w:rsidRPr="0073039A" w:rsidRDefault="000E7983"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0E7983">
              <w:rPr>
                <w:rFonts w:asciiTheme="minorBidi" w:hAnsiTheme="minorBidi" w:cstheme="minorBidi"/>
                <w:b/>
                <w:bCs/>
                <w:sz w:val="20"/>
                <w:rtl/>
              </w:rPr>
              <w:t>בלתי מבוקר</w:t>
            </w:r>
          </w:p>
        </w:tc>
      </w:tr>
      <w:tr w:rsidR="009A457B" w:rsidRPr="004C5FA3" w14:paraId="211D7DC3"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1FCF2E9"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6FFFB78C" w14:textId="77777777" w:rsidR="009A457B" w:rsidRPr="0073039A" w:rsidRDefault="009A457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40316D12"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43322514"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c>
          <w:tcPr>
            <w:tcW w:w="964" w:type="dxa"/>
          </w:tcPr>
          <w:p w14:paraId="75C54C6D"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2D11DB79"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r>
      <w:tr w:rsidR="00FA4481" w:rsidRPr="004C5FA3" w14:paraId="7788B953"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141BF7A" w14:textId="77777777" w:rsidR="00FA4481" w:rsidRPr="0073039A" w:rsidRDefault="00FA4481" w:rsidP="00FA4481">
            <w:pPr>
              <w:bidi w:val="0"/>
              <w:spacing w:after="0" w:line="240" w:lineRule="auto"/>
              <w:ind w:left="-113" w:right="-57"/>
              <w:jc w:val="right"/>
              <w:rPr>
                <w:rFonts w:asciiTheme="minorBidi" w:hAnsiTheme="minorBidi" w:cstheme="minorBidi"/>
              </w:rPr>
            </w:pPr>
          </w:p>
        </w:tc>
        <w:tc>
          <w:tcPr>
            <w:tcW w:w="5046" w:type="dxa"/>
            <w:vAlign w:val="top"/>
          </w:tcPr>
          <w:p w14:paraId="525B6C0F" w14:textId="77777777" w:rsidR="00FA4481" w:rsidRPr="004C5FA3"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3856" w:type="dxa"/>
            <w:gridSpan w:val="4"/>
          </w:tcPr>
          <w:p w14:paraId="7CDAF8D3" w14:textId="64D628DC"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r w:rsidRPr="00FA4481">
              <w:rPr>
                <w:rFonts w:hint="cs"/>
                <w:b/>
                <w:bCs/>
                <w:rtl/>
              </w:rPr>
              <w:t>אלפי ש"ח</w:t>
            </w:r>
          </w:p>
        </w:tc>
      </w:tr>
      <w:tr w:rsidR="00FA4481" w:rsidRPr="004C5FA3" w14:paraId="3C89FB85"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36E5C4A" w14:textId="5229D511"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3BD72A12" w14:textId="77777777"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Pr>
            </w:pPr>
            <w:r w:rsidRPr="004C5FA3">
              <w:rPr>
                <w:rtl/>
              </w:rPr>
              <w:t>הכנסות</w:t>
            </w:r>
          </w:p>
        </w:tc>
        <w:tc>
          <w:tcPr>
            <w:tcW w:w="964" w:type="dxa"/>
          </w:tcPr>
          <w:p w14:paraId="4875CE4E"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A78510A"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4C9CA25"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C5CBB4A"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4D7A245E"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482FE0D" w14:textId="29DFC2D2"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0058FF4F" w14:textId="77777777"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פחת והפחתות</w:t>
            </w:r>
          </w:p>
        </w:tc>
        <w:tc>
          <w:tcPr>
            <w:tcW w:w="964" w:type="dxa"/>
          </w:tcPr>
          <w:p w14:paraId="71473138"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3382209"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B7EA2B1"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4341799" w14:textId="77777777" w:rsidR="00FA4481" w:rsidRPr="0073039A" w:rsidRDefault="00FA4481" w:rsidP="00FA4481">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72BE458"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1D2178B" w14:textId="0841BD5F"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53DE10D4" w14:textId="7777777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הכנסות ריבית</w:t>
            </w:r>
          </w:p>
        </w:tc>
        <w:tc>
          <w:tcPr>
            <w:tcW w:w="964" w:type="dxa"/>
          </w:tcPr>
          <w:p w14:paraId="09386CFC"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4B9BC76"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47FEE8E"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AEFA8CE"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C02F65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9E3C109" w14:textId="5D0A9923"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71715188" w14:textId="7777777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הוצאות ריבית</w:t>
            </w:r>
          </w:p>
        </w:tc>
        <w:tc>
          <w:tcPr>
            <w:tcW w:w="964" w:type="dxa"/>
          </w:tcPr>
          <w:p w14:paraId="2351B163"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00EFADC"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9BA7FDF"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2C85F75"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402FB7B"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8B1B56E" w14:textId="7AA1B352"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048A3BE5" w14:textId="7777777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roofErr w:type="spellStart"/>
            <w:r w:rsidRPr="004C5FA3">
              <w:rPr>
                <w:rtl/>
              </w:rPr>
              <w:t>מסים</w:t>
            </w:r>
            <w:proofErr w:type="spellEnd"/>
            <w:r w:rsidRPr="004C5FA3">
              <w:rPr>
                <w:rtl/>
              </w:rPr>
              <w:t xml:space="preserve"> על ההכנסה</w:t>
            </w:r>
          </w:p>
        </w:tc>
        <w:tc>
          <w:tcPr>
            <w:tcW w:w="964" w:type="dxa"/>
          </w:tcPr>
          <w:p w14:paraId="46286821"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72F8CB6"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635E9FA"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D5DD6B7"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88EA845"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1765EBA" w14:textId="2869484D"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351CAC29" w14:textId="7777777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מפעילויות נמשכות</w:t>
            </w:r>
          </w:p>
        </w:tc>
        <w:tc>
          <w:tcPr>
            <w:tcW w:w="964" w:type="dxa"/>
          </w:tcPr>
          <w:p w14:paraId="28056947"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2A4999A"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FA5921C"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DE30047"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1F3CD2F1"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3DA17EF" w14:textId="6A078105"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40D526DB" w14:textId="7777777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מפעילויות שהופסקו, לאחר מס</w:t>
            </w:r>
          </w:p>
        </w:tc>
        <w:tc>
          <w:tcPr>
            <w:tcW w:w="964" w:type="dxa"/>
          </w:tcPr>
          <w:p w14:paraId="4C408323"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61F3BEEA"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EEFF1BF"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61A04F4"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24933B6"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B753A45" w14:textId="3CED8EDC"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5B495749" w14:textId="77777777" w:rsidR="00FA4481" w:rsidRPr="0073039A" w:rsidRDefault="00FA4481"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כולל אחר לתקופה</w:t>
            </w:r>
          </w:p>
        </w:tc>
        <w:tc>
          <w:tcPr>
            <w:tcW w:w="964" w:type="dxa"/>
          </w:tcPr>
          <w:p w14:paraId="27A66CDA"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6AABF29"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F746B2D"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0406AAD"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091E97A9"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D517DD2" w14:textId="008E52EF" w:rsidR="00FA4481" w:rsidRPr="0073039A" w:rsidRDefault="00FA4481" w:rsidP="00FA4481">
            <w:pPr>
              <w:bidi w:val="0"/>
              <w:spacing w:after="0" w:line="240" w:lineRule="auto"/>
              <w:ind w:left="-113" w:right="-57"/>
              <w:contextualSpacing w:val="0"/>
              <w:jc w:val="right"/>
              <w:rPr>
                <w:rFonts w:asciiTheme="minorBidi" w:hAnsiTheme="minorBidi" w:cstheme="minorBidi"/>
              </w:rPr>
            </w:pPr>
          </w:p>
        </w:tc>
        <w:tc>
          <w:tcPr>
            <w:tcW w:w="5046" w:type="dxa"/>
            <w:vAlign w:val="top"/>
          </w:tcPr>
          <w:p w14:paraId="4A54BDAD" w14:textId="0121D3DE" w:rsidR="00FA4481" w:rsidRPr="0073039A" w:rsidRDefault="00672EDF" w:rsidP="00FA4481">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hint="cs"/>
                <w:rtl/>
              </w:rPr>
              <w:t xml:space="preserve">סה"כ </w:t>
            </w:r>
            <w:r w:rsidR="00FA4481" w:rsidRPr="004C5FA3">
              <w:rPr>
                <w:rtl/>
              </w:rPr>
              <w:t>רווח (הפסד) כולל לתקופה</w:t>
            </w:r>
          </w:p>
        </w:tc>
        <w:tc>
          <w:tcPr>
            <w:tcW w:w="964" w:type="dxa"/>
          </w:tcPr>
          <w:p w14:paraId="2FFD8544"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BEE5F5D"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2CD4E92"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494C246F" w14:textId="77777777" w:rsidR="00FA4481" w:rsidRPr="0073039A" w:rsidRDefault="00FA4481" w:rsidP="00FA4481">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2FB23A67"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5ACDFFE" w14:textId="77777777"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041A1CEC" w14:textId="77777777"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78D430C5"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7F5FE7C1"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D4AD06D"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5A2A9C12" w14:textId="77777777" w:rsidR="00FA4481" w:rsidRPr="0073039A" w:rsidRDefault="00FA4481" w:rsidP="00FA4481">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FA4481" w:rsidRPr="004C5FA3" w14:paraId="6A684990"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3774F6B" w14:textId="6F105976" w:rsidR="00FA4481" w:rsidRPr="0073039A" w:rsidRDefault="00FA4481" w:rsidP="00FA4481">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5046" w:type="dxa"/>
            <w:vAlign w:val="top"/>
          </w:tcPr>
          <w:p w14:paraId="732E9914" w14:textId="77777777" w:rsidR="00FA4481" w:rsidRPr="0073039A" w:rsidRDefault="00FA4481" w:rsidP="00FA4481">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דיבידנדים שהתקבלו בקבוצה מהעסקה המשותפת</w:t>
            </w:r>
          </w:p>
        </w:tc>
        <w:tc>
          <w:tcPr>
            <w:tcW w:w="964" w:type="dxa"/>
          </w:tcPr>
          <w:p w14:paraId="5DB392F8"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D1A13ED"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7C7B5126"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21E507C8" w14:textId="77777777" w:rsidR="00FA4481" w:rsidRPr="0073039A" w:rsidRDefault="00FA4481" w:rsidP="00FA4481">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bl>
    <w:p w14:paraId="7A30F312" w14:textId="77777777" w:rsidR="009A457B" w:rsidRDefault="009A457B" w:rsidP="009A457B">
      <w:pPr>
        <w:pStyle w:val="NoSpacing"/>
        <w:ind w:left="1418"/>
        <w:rPr>
          <w:sz w:val="20"/>
          <w:rtl/>
        </w:rPr>
      </w:pPr>
    </w:p>
    <w:tbl>
      <w:tblPr>
        <w:tblStyle w:val="TableGrid"/>
        <w:bidiVisual/>
        <w:tblW w:w="10206" w:type="dxa"/>
        <w:jc w:val="left"/>
        <w:tblLayout w:type="fixed"/>
        <w:tblLook w:val="04A0" w:firstRow="1" w:lastRow="0" w:firstColumn="1" w:lastColumn="0" w:noHBand="0" w:noVBand="1"/>
      </w:tblPr>
      <w:tblGrid>
        <w:gridCol w:w="1304"/>
        <w:gridCol w:w="6974"/>
        <w:gridCol w:w="964"/>
        <w:gridCol w:w="964"/>
      </w:tblGrid>
      <w:tr w:rsidR="009A457B" w:rsidRPr="009A457B" w14:paraId="22733E66" w14:textId="77777777" w:rsidTr="00FA448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1DFF8C5D"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6FB88A93" w14:textId="77777777" w:rsidR="009A457B" w:rsidRPr="0073039A" w:rsidRDefault="009A457B" w:rsidP="00006CC7">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928" w:type="dxa"/>
            <w:gridSpan w:val="2"/>
          </w:tcPr>
          <w:p w14:paraId="112A650C" w14:textId="392E2130" w:rsidR="009A457B" w:rsidRPr="009A457B" w:rsidRDefault="009A457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4C5FA3">
              <w:rPr>
                <w:sz w:val="20"/>
                <w:rtl/>
              </w:rPr>
              <w:t xml:space="preserve">לשנה </w:t>
            </w:r>
            <w:r w:rsidR="00FA4481">
              <w:rPr>
                <w:sz w:val="20"/>
                <w:rtl/>
              </w:rPr>
              <w:br/>
            </w:r>
            <w:r w:rsidRPr="004C5FA3">
              <w:rPr>
                <w:sz w:val="20"/>
                <w:rtl/>
              </w:rPr>
              <w:t xml:space="preserve">שהסתיימה ביום </w:t>
            </w:r>
            <w:r w:rsidR="00FA4481">
              <w:rPr>
                <w:sz w:val="20"/>
                <w:rtl/>
              </w:rPr>
              <w:br/>
            </w:r>
            <w:r w:rsidRPr="004C5FA3">
              <w:rPr>
                <w:sz w:val="20"/>
                <w:rtl/>
              </w:rPr>
              <w:t xml:space="preserve">31 בדצמבר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p>
        </w:tc>
      </w:tr>
      <w:tr w:rsidR="009A457B" w:rsidRPr="0073039A" w14:paraId="3AFB787A"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A2D9C02"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02C6C11D" w14:textId="77777777" w:rsidR="009A457B" w:rsidRPr="0073039A" w:rsidRDefault="009A457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119EB832"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כא</w:t>
            </w:r>
            <w:proofErr w:type="spellEnd"/>
            <w:r w:rsidRPr="0073039A">
              <w:rPr>
                <w:rFonts w:asciiTheme="minorBidi" w:hAnsiTheme="minorBidi" w:cstheme="minorBidi"/>
                <w:b/>
                <w:bCs/>
                <w:kern w:val="22"/>
                <w:position w:val="2"/>
                <w:sz w:val="20"/>
                <w:vertAlign w:val="superscript"/>
                <w:rtl/>
              </w:rPr>
              <w:t>(1)</w:t>
            </w:r>
          </w:p>
        </w:tc>
        <w:tc>
          <w:tcPr>
            <w:tcW w:w="964" w:type="dxa"/>
          </w:tcPr>
          <w:p w14:paraId="110D0167"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73039A">
              <w:rPr>
                <w:rFonts w:asciiTheme="minorBidi" w:hAnsiTheme="minorBidi" w:cstheme="minorBidi"/>
                <w:b/>
                <w:bCs/>
                <w:sz w:val="20"/>
                <w:rtl/>
              </w:rPr>
              <w:t xml:space="preserve">חברה </w:t>
            </w:r>
            <w:proofErr w:type="spellStart"/>
            <w:r w:rsidRPr="0073039A">
              <w:rPr>
                <w:rFonts w:asciiTheme="minorBidi" w:hAnsiTheme="minorBidi" w:cstheme="minorBidi"/>
                <w:b/>
                <w:bCs/>
                <w:sz w:val="20"/>
                <w:rtl/>
              </w:rPr>
              <w:t>כב</w:t>
            </w:r>
            <w:proofErr w:type="spellEnd"/>
            <w:r w:rsidRPr="0073039A">
              <w:rPr>
                <w:rFonts w:asciiTheme="minorBidi" w:hAnsiTheme="minorBidi" w:cstheme="minorBidi"/>
                <w:b/>
                <w:bCs/>
                <w:kern w:val="22"/>
                <w:position w:val="2"/>
                <w:sz w:val="20"/>
                <w:vertAlign w:val="superscript"/>
                <w:rtl/>
              </w:rPr>
              <w:t>(2)</w:t>
            </w:r>
          </w:p>
        </w:tc>
      </w:tr>
      <w:tr w:rsidR="00FA4481" w:rsidRPr="009A457B" w14:paraId="379790F5"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CDACE11" w14:textId="77777777" w:rsidR="00FA4481" w:rsidRPr="0073039A" w:rsidRDefault="00FA4481"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412026CF" w14:textId="77777777" w:rsidR="00FA4481" w:rsidRPr="0073039A" w:rsidRDefault="00FA4481"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928" w:type="dxa"/>
            <w:gridSpan w:val="2"/>
          </w:tcPr>
          <w:p w14:paraId="097DBBBA" w14:textId="73AFF2AE" w:rsidR="00FA4481" w:rsidRPr="00FA4481" w:rsidRDefault="00FA4481"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FA4481">
              <w:rPr>
                <w:rFonts w:hint="cs"/>
                <w:b/>
                <w:bCs/>
                <w:sz w:val="20"/>
                <w:rtl/>
              </w:rPr>
              <w:t>אלפי ש"ח</w:t>
            </w:r>
          </w:p>
        </w:tc>
      </w:tr>
      <w:tr w:rsidR="009A457B" w:rsidRPr="0073039A" w14:paraId="657976CD"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C49B2AA"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12581581" w14:textId="77777777" w:rsidR="009A457B" w:rsidRPr="0073039A" w:rsidRDefault="009A457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Pr>
            </w:pPr>
            <w:r w:rsidRPr="004C5FA3">
              <w:rPr>
                <w:rtl/>
              </w:rPr>
              <w:t>הכנסות</w:t>
            </w:r>
          </w:p>
        </w:tc>
        <w:tc>
          <w:tcPr>
            <w:tcW w:w="964" w:type="dxa"/>
          </w:tcPr>
          <w:p w14:paraId="3D37A845" w14:textId="77777777" w:rsidR="009A457B" w:rsidRPr="0073039A" w:rsidRDefault="009A457B" w:rsidP="00006CC7">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B3F4652" w14:textId="77777777" w:rsidR="009A457B" w:rsidRPr="0073039A" w:rsidRDefault="009A457B" w:rsidP="00006CC7">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590ED382"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FCF8D75"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5872AC6D" w14:textId="77777777" w:rsidR="009A457B" w:rsidRPr="0073039A" w:rsidRDefault="009A457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פחת והפחתות</w:t>
            </w:r>
          </w:p>
        </w:tc>
        <w:tc>
          <w:tcPr>
            <w:tcW w:w="964" w:type="dxa"/>
          </w:tcPr>
          <w:p w14:paraId="218CDC71" w14:textId="77777777" w:rsidR="009A457B" w:rsidRPr="0073039A" w:rsidRDefault="009A457B" w:rsidP="00006CC7">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3F1A9E0" w14:textId="77777777" w:rsidR="009A457B" w:rsidRPr="0073039A" w:rsidRDefault="009A457B" w:rsidP="00006CC7">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0B99F38A"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8D519F7"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1251D640" w14:textId="77777777" w:rsidR="009A457B" w:rsidRPr="0073039A" w:rsidRDefault="009A457B"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הכנסות ריבית</w:t>
            </w:r>
          </w:p>
        </w:tc>
        <w:tc>
          <w:tcPr>
            <w:tcW w:w="964" w:type="dxa"/>
          </w:tcPr>
          <w:p w14:paraId="1EF09BCF"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F96146B"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21017A10"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C209E1F"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7A5ECC72" w14:textId="77777777" w:rsidR="009A457B" w:rsidRPr="0073039A" w:rsidRDefault="009A457B"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הוצאות ריבית</w:t>
            </w:r>
          </w:p>
        </w:tc>
        <w:tc>
          <w:tcPr>
            <w:tcW w:w="964" w:type="dxa"/>
          </w:tcPr>
          <w:p w14:paraId="2C61D245"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FCC706A"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71C1D85C"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0B46C56"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34AD05BF" w14:textId="77777777" w:rsidR="009A457B" w:rsidRPr="0073039A" w:rsidRDefault="009A457B"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roofErr w:type="spellStart"/>
            <w:r w:rsidRPr="004C5FA3">
              <w:rPr>
                <w:rtl/>
              </w:rPr>
              <w:t>מסים</w:t>
            </w:r>
            <w:proofErr w:type="spellEnd"/>
            <w:r w:rsidRPr="004C5FA3">
              <w:rPr>
                <w:rtl/>
              </w:rPr>
              <w:t xml:space="preserve"> על ההכנסה</w:t>
            </w:r>
          </w:p>
        </w:tc>
        <w:tc>
          <w:tcPr>
            <w:tcW w:w="964" w:type="dxa"/>
          </w:tcPr>
          <w:p w14:paraId="75D6736D"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3F170905"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164A5ABC"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4962F91"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00ABA81E" w14:textId="77777777" w:rsidR="009A457B" w:rsidRPr="0073039A" w:rsidRDefault="009A457B"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מפעילויות נמשכות</w:t>
            </w:r>
          </w:p>
        </w:tc>
        <w:tc>
          <w:tcPr>
            <w:tcW w:w="964" w:type="dxa"/>
          </w:tcPr>
          <w:p w14:paraId="50952E44"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61CB4A2"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1A7BD408"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D879465"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1554C614" w14:textId="77777777" w:rsidR="009A457B" w:rsidRPr="0073039A" w:rsidRDefault="009A457B"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מפעילויות שהופסקו, לאחר מס</w:t>
            </w:r>
          </w:p>
        </w:tc>
        <w:tc>
          <w:tcPr>
            <w:tcW w:w="964" w:type="dxa"/>
          </w:tcPr>
          <w:p w14:paraId="7B666D55"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237D56E8"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1AE9D942"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B81F0E7"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63039805" w14:textId="77777777" w:rsidR="009A457B" w:rsidRPr="0073039A" w:rsidRDefault="009A457B"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רווח (הפסד) כולל אחר לתקופה</w:t>
            </w:r>
          </w:p>
        </w:tc>
        <w:tc>
          <w:tcPr>
            <w:tcW w:w="964" w:type="dxa"/>
          </w:tcPr>
          <w:p w14:paraId="489B47CF"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81EA698"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5EE135B7"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84069C2" w14:textId="77777777" w:rsidR="009A457B" w:rsidRPr="0073039A" w:rsidRDefault="009A457B" w:rsidP="00006CC7">
            <w:pPr>
              <w:bidi w:val="0"/>
              <w:spacing w:after="0" w:line="240" w:lineRule="auto"/>
              <w:ind w:left="-113" w:right="-57"/>
              <w:contextualSpacing w:val="0"/>
              <w:jc w:val="right"/>
              <w:rPr>
                <w:rFonts w:asciiTheme="minorBidi" w:hAnsiTheme="minorBidi" w:cstheme="minorBidi"/>
              </w:rPr>
            </w:pPr>
          </w:p>
        </w:tc>
        <w:tc>
          <w:tcPr>
            <w:tcW w:w="6974" w:type="dxa"/>
            <w:vAlign w:val="top"/>
          </w:tcPr>
          <w:p w14:paraId="7A25F477" w14:textId="09C99337" w:rsidR="009A457B" w:rsidRPr="0073039A" w:rsidRDefault="00672EDF" w:rsidP="00006CC7">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hint="cs"/>
                <w:rtl/>
              </w:rPr>
              <w:t xml:space="preserve">סה"כ </w:t>
            </w:r>
            <w:r w:rsidR="009A457B" w:rsidRPr="004C5FA3">
              <w:rPr>
                <w:rtl/>
              </w:rPr>
              <w:t>רווח (הפסד) כולל לתקופה</w:t>
            </w:r>
          </w:p>
        </w:tc>
        <w:tc>
          <w:tcPr>
            <w:tcW w:w="964" w:type="dxa"/>
          </w:tcPr>
          <w:p w14:paraId="12741BFE"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0B628DA9" w14:textId="77777777" w:rsidR="009A457B" w:rsidRPr="0073039A" w:rsidRDefault="009A457B" w:rsidP="00006CC7">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6DA34518"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0D6A136"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44F349D1" w14:textId="77777777" w:rsidR="009A457B" w:rsidRPr="0073039A" w:rsidRDefault="009A457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964" w:type="dxa"/>
          </w:tcPr>
          <w:p w14:paraId="189B64F3" w14:textId="77777777" w:rsidR="009A457B" w:rsidRPr="0073039A" w:rsidRDefault="009A457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c>
          <w:tcPr>
            <w:tcW w:w="964" w:type="dxa"/>
          </w:tcPr>
          <w:p w14:paraId="1C7C750D" w14:textId="77777777" w:rsidR="009A457B" w:rsidRPr="0073039A" w:rsidRDefault="009A457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r w:rsidR="009A457B" w:rsidRPr="0073039A" w14:paraId="3BBFE8D1" w14:textId="77777777" w:rsidTr="00FA448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B9E8D9A" w14:textId="77777777" w:rsidR="009A457B" w:rsidRPr="0073039A" w:rsidRDefault="009A457B" w:rsidP="00006CC7">
            <w:pPr>
              <w:tabs>
                <w:tab w:val="clear" w:pos="180"/>
                <w:tab w:val="clear" w:pos="360"/>
                <w:tab w:val="clear" w:pos="540"/>
              </w:tabs>
              <w:bidi w:val="0"/>
              <w:spacing w:after="0" w:line="240" w:lineRule="auto"/>
              <w:ind w:left="-113" w:right="-57"/>
              <w:contextualSpacing w:val="0"/>
              <w:jc w:val="right"/>
              <w:rPr>
                <w:rFonts w:asciiTheme="minorBidi" w:hAnsiTheme="minorBidi" w:cstheme="minorBidi"/>
              </w:rPr>
            </w:pPr>
          </w:p>
        </w:tc>
        <w:tc>
          <w:tcPr>
            <w:tcW w:w="6974" w:type="dxa"/>
            <w:vAlign w:val="top"/>
          </w:tcPr>
          <w:p w14:paraId="7CAB055D" w14:textId="77777777" w:rsidR="009A457B" w:rsidRPr="0073039A" w:rsidRDefault="009A457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4C5FA3">
              <w:rPr>
                <w:rtl/>
              </w:rPr>
              <w:t>דיבידנדים שהתקבלו בקבוצה מהעסקה המשותפת</w:t>
            </w:r>
          </w:p>
        </w:tc>
        <w:tc>
          <w:tcPr>
            <w:tcW w:w="964" w:type="dxa"/>
          </w:tcPr>
          <w:p w14:paraId="20894B18"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c>
          <w:tcPr>
            <w:tcW w:w="964" w:type="dxa"/>
          </w:tcPr>
          <w:p w14:paraId="4E12A139" w14:textId="77777777" w:rsidR="009A457B" w:rsidRPr="0073039A" w:rsidRDefault="009A457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p>
        </w:tc>
      </w:tr>
    </w:tbl>
    <w:p w14:paraId="540FA43B" w14:textId="77777777" w:rsidR="009A457B" w:rsidRDefault="009A457B" w:rsidP="009A457B">
      <w:pPr>
        <w:pStyle w:val="NoSpacing"/>
        <w:ind w:left="1418"/>
        <w:rPr>
          <w:sz w:val="20"/>
          <w:rtl/>
        </w:rPr>
      </w:pPr>
    </w:p>
    <w:tbl>
      <w:tblPr>
        <w:tblStyle w:val="PlainTable2"/>
        <w:bidiVisual/>
        <w:tblW w:w="5000" w:type="pct"/>
        <w:tblLayout w:type="fixed"/>
        <w:tblLook w:val="04A0" w:firstRow="1" w:lastRow="0" w:firstColumn="1" w:lastColumn="0" w:noHBand="0" w:noVBand="1"/>
      </w:tblPr>
      <w:tblGrid>
        <w:gridCol w:w="1304"/>
        <w:gridCol w:w="8900"/>
      </w:tblGrid>
      <w:tr w:rsidR="00F64EB6" w:rsidRPr="004C5FA3" w14:paraId="20E2A7BB" w14:textId="77777777" w:rsidTr="00FA4481">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520E9077" w14:textId="77777777" w:rsidR="00F64EB6" w:rsidRPr="002B7470" w:rsidRDefault="00F64EB6" w:rsidP="00FA4481">
            <w:pPr>
              <w:bidi w:val="0"/>
              <w:spacing w:after="0" w:line="240" w:lineRule="auto"/>
              <w:ind w:left="-57" w:right="-57"/>
              <w:jc w:val="right"/>
              <w:rPr>
                <w:rFonts w:ascii="Arial" w:hAnsi="Arial"/>
                <w:rtl/>
              </w:rPr>
            </w:pPr>
            <w:r w:rsidRPr="002B7470">
              <w:rPr>
                <w:rFonts w:ascii="Arial" w:hAnsi="Arial"/>
                <w:rtl/>
              </w:rPr>
              <w:t>תקנה 44א</w:t>
            </w:r>
          </w:p>
        </w:tc>
        <w:tc>
          <w:tcPr>
            <w:tcW w:w="8902" w:type="dxa"/>
          </w:tcPr>
          <w:p w14:paraId="13C8FEC6" w14:textId="4E595E26" w:rsidR="00F64EB6" w:rsidRPr="004C5FA3" w:rsidRDefault="000C2A7C" w:rsidP="000C2A7C">
            <w:pPr>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w:t>
            </w:r>
            <w:r w:rsidR="00F64EB6" w:rsidRPr="004C5FA3">
              <w:rPr>
                <w:rFonts w:ascii="Arial" w:hAnsi="Arial"/>
                <w:rtl/>
              </w:rPr>
              <w:t>1)</w:t>
            </w:r>
            <w:r w:rsidR="00F64EB6" w:rsidRPr="004C5FA3">
              <w:rPr>
                <w:rFonts w:ascii="Arial" w:hAnsi="Arial"/>
                <w:rtl/>
              </w:rPr>
              <w:tab/>
              <w:t>[</w:t>
            </w:r>
            <w:r w:rsidR="00F64EB6" w:rsidRPr="004C5FA3">
              <w:rPr>
                <w:rStyle w:val="SubtleReference"/>
                <w:rtl/>
              </w:rPr>
              <w:t xml:space="preserve">יינתן גילוי </w:t>
            </w:r>
            <w:r w:rsidR="00EB6398">
              <w:rPr>
                <w:rStyle w:val="SubtleReference"/>
                <w:rFonts w:hint="cs"/>
                <w:rtl/>
              </w:rPr>
              <w:t>ל</w:t>
            </w:r>
            <w:r w:rsidR="00F64EB6" w:rsidRPr="004C5FA3">
              <w:rPr>
                <w:rStyle w:val="SubtleReference"/>
                <w:rtl/>
              </w:rPr>
              <w:t>שינויים מהותיים שחלו במהות היחסים של החברה עם העסקה המשותפת במהלך התקופה</w:t>
            </w:r>
            <w:r w:rsidR="00F64EB6" w:rsidRPr="004C5FA3">
              <w:rPr>
                <w:rFonts w:ascii="Arial" w:hAnsi="Arial"/>
                <w:rtl/>
              </w:rPr>
              <w:t>.]</w:t>
            </w:r>
          </w:p>
        </w:tc>
      </w:tr>
      <w:tr w:rsidR="00F64EB6" w:rsidRPr="004C5FA3" w14:paraId="26C96CEB" w14:textId="77777777" w:rsidTr="00FA4481">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32497472" w14:textId="77777777" w:rsidR="00F64EB6" w:rsidRPr="002B7470" w:rsidRDefault="00F64EB6" w:rsidP="00FA4481">
            <w:pPr>
              <w:bidi w:val="0"/>
              <w:spacing w:after="0" w:line="240" w:lineRule="auto"/>
              <w:ind w:left="-57" w:right="-57"/>
              <w:contextualSpacing w:val="0"/>
              <w:jc w:val="right"/>
              <w:rPr>
                <w:rFonts w:ascii="Arial" w:hAnsi="Arial"/>
                <w:rtl/>
              </w:rPr>
            </w:pPr>
            <w:r w:rsidRPr="002B7470">
              <w:rPr>
                <w:rFonts w:ascii="Arial" w:hAnsi="Arial"/>
                <w:rtl/>
              </w:rPr>
              <w:t>תקנה 44(א2)</w:t>
            </w:r>
          </w:p>
        </w:tc>
        <w:tc>
          <w:tcPr>
            <w:tcW w:w="8902" w:type="dxa"/>
          </w:tcPr>
          <w:p w14:paraId="47050624" w14:textId="551FD591" w:rsidR="00F64EB6" w:rsidRPr="004C5FA3" w:rsidRDefault="000C2A7C" w:rsidP="000C2A7C">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Pr>
                <w:rFonts w:ascii="Arial" w:hAnsi="Arial" w:hint="cs"/>
                <w:rtl/>
              </w:rPr>
              <w:t>(</w:t>
            </w:r>
            <w:r w:rsidR="00F64EB6" w:rsidRPr="004C5FA3">
              <w:rPr>
                <w:rFonts w:ascii="Arial" w:hAnsi="Arial"/>
                <w:rtl/>
              </w:rPr>
              <w:t>2)</w:t>
            </w:r>
            <w:r w:rsidR="00F64EB6" w:rsidRPr="004C5FA3">
              <w:rPr>
                <w:rFonts w:ascii="Arial" w:hAnsi="Arial"/>
                <w:rtl/>
              </w:rPr>
              <w:tab/>
            </w:r>
            <w:r w:rsidR="00F64EB6" w:rsidRPr="004C5FA3">
              <w:rPr>
                <w:rFonts w:ascii="Arial" w:hAnsi="Arial"/>
                <w:b/>
                <w:rtl/>
              </w:rPr>
              <w:t>החברה</w:t>
            </w:r>
            <w:r w:rsidR="00F64EB6" w:rsidRPr="004C5FA3">
              <w:rPr>
                <w:rFonts w:ascii="Arial" w:hAnsi="Arial"/>
                <w:rtl/>
              </w:rPr>
              <w:t xml:space="preserve"> </w:t>
            </w:r>
            <w:r w:rsidR="00EB6398">
              <w:rPr>
                <w:rFonts w:ascii="Arial" w:hAnsi="Arial" w:hint="cs"/>
                <w:rtl/>
              </w:rPr>
              <w:t xml:space="preserve">אינה </w:t>
            </w:r>
            <w:r w:rsidR="00F64EB6" w:rsidRPr="004C5FA3">
              <w:rPr>
                <w:rFonts w:ascii="Arial" w:hAnsi="Arial"/>
                <w:rtl/>
              </w:rPr>
              <w:t xml:space="preserve">נדרשת בצירוף </w:t>
            </w:r>
            <w:r w:rsidR="005536D3">
              <w:rPr>
                <w:rFonts w:ascii="Arial" w:hAnsi="Arial" w:hint="cs"/>
                <w:rtl/>
              </w:rPr>
              <w:t xml:space="preserve">של </w:t>
            </w:r>
            <w:r w:rsidR="00F64EB6" w:rsidRPr="004C5FA3">
              <w:rPr>
                <w:rFonts w:ascii="Arial" w:hAnsi="Arial"/>
                <w:rtl/>
              </w:rPr>
              <w:t xml:space="preserve">הדוחות הכספיים של חברה </w:t>
            </w:r>
            <w:proofErr w:type="spellStart"/>
            <w:r w:rsidR="00F64EB6" w:rsidRPr="004C5FA3">
              <w:rPr>
                <w:rFonts w:ascii="Arial" w:hAnsi="Arial"/>
                <w:rtl/>
              </w:rPr>
              <w:t>כב</w:t>
            </w:r>
            <w:proofErr w:type="spellEnd"/>
            <w:r w:rsidR="00F64EB6" w:rsidRPr="004C5FA3">
              <w:rPr>
                <w:rFonts w:ascii="Arial" w:hAnsi="Arial"/>
                <w:rtl/>
              </w:rPr>
              <w:t xml:space="preserve"> לאור תקנה 44א(א1)(_) לתקנות ניירות ערך (דוחות תקופתיים ומיידיים), </w:t>
            </w:r>
            <w:proofErr w:type="spellStart"/>
            <w:r w:rsidR="00F64EB6" w:rsidRPr="004C5FA3">
              <w:rPr>
                <w:rFonts w:ascii="Arial" w:hAnsi="Arial"/>
                <w:rtl/>
              </w:rPr>
              <w:t>התש"ל</w:t>
            </w:r>
            <w:proofErr w:type="spellEnd"/>
            <w:r w:rsidR="00EB0D2B">
              <w:rPr>
                <w:rFonts w:ascii="Arial" w:hAnsi="Arial" w:hint="cs"/>
                <w:rtl/>
              </w:rPr>
              <w:t>–</w:t>
            </w:r>
            <w:r w:rsidR="00F64EB6" w:rsidRPr="004C5FA3">
              <w:rPr>
                <w:rFonts w:ascii="Arial" w:hAnsi="Arial"/>
                <w:rtl/>
              </w:rPr>
              <w:t>1970.</w:t>
            </w:r>
          </w:p>
        </w:tc>
      </w:tr>
    </w:tbl>
    <w:p w14:paraId="1864450C" w14:textId="77777777" w:rsidR="00F64EB6" w:rsidRPr="004C5FA3" w:rsidRDefault="00F64EB6" w:rsidP="00CE7592">
      <w:pPr>
        <w:pStyle w:val="NoSpacing"/>
        <w:rPr>
          <w:sz w:val="20"/>
          <w:rtl/>
        </w:rPr>
        <w:sectPr w:rsidR="00F64EB6" w:rsidRPr="004C5FA3" w:rsidSect="009F69B1">
          <w:headerReference w:type="default" r:id="rId26"/>
          <w:headerReference w:type="first" r:id="rId27"/>
          <w:pgSz w:w="11906" w:h="16838" w:code="9"/>
          <w:pgMar w:top="851" w:right="851" w:bottom="851" w:left="851" w:header="850" w:footer="567" w:gutter="0"/>
          <w:cols w:space="708"/>
          <w:bidi/>
          <w:rtlGutter/>
          <w:docGrid w:linePitch="360"/>
        </w:sectPr>
      </w:pPr>
    </w:p>
    <w:p w14:paraId="2EEC995F" w14:textId="77777777" w:rsidR="008C1A1B" w:rsidRDefault="008C1A1B" w:rsidP="00FD3ECD">
      <w:pPr>
        <w:pageBreakBefore/>
        <w:spacing w:after="0" w:line="240" w:lineRule="auto"/>
        <w:ind w:left="1418"/>
      </w:pPr>
      <w:bookmarkStart w:id="465" w:name="_Toc6272678"/>
      <w:bookmarkStart w:id="466" w:name="_Toc6323427"/>
      <w:bookmarkStart w:id="467" w:name="_Ref6333425"/>
      <w:bookmarkStart w:id="468" w:name="_Ref6333448"/>
      <w:bookmarkStart w:id="469" w:name="_Toc29832824"/>
      <w:bookmarkStart w:id="470" w:name="_Toc33623617"/>
      <w:bookmarkStart w:id="471" w:name="_Toc33623695"/>
      <w:bookmarkStart w:id="472" w:name="_Toc33623823"/>
      <w:bookmarkStart w:id="473" w:name="_Toc35762979"/>
      <w:bookmarkStart w:id="474" w:name="_Toc36376913"/>
      <w:bookmarkStart w:id="475" w:name="_Toc37001464"/>
      <w:bookmarkStart w:id="476" w:name="_Toc37001799"/>
      <w:bookmarkStart w:id="477" w:name="_Toc37001914"/>
      <w:bookmarkStart w:id="478" w:name="_Toc37002544"/>
      <w:bookmarkStart w:id="479" w:name="_Toc37165934"/>
      <w:bookmarkStart w:id="480" w:name="_Toc64473966"/>
      <w:bookmarkStart w:id="481" w:name="_Toc64474119"/>
      <w:bookmarkStart w:id="482" w:name="_Toc100245506"/>
      <w:bookmarkStart w:id="483" w:name="_Toc100246515"/>
      <w:bookmarkStart w:id="484" w:name="_Toc100474035"/>
      <w:bookmarkStart w:id="485" w:name="_Toc121747400"/>
      <w:bookmarkStart w:id="486" w:name="_Toc123198334"/>
      <w:bookmarkStart w:id="487" w:name="_Toc154415324"/>
      <w:bookmarkStart w:id="488" w:name="_Toc184569360"/>
      <w:bookmarkStart w:id="489" w:name="_Toc684684"/>
      <w:bookmarkStart w:id="490" w:name="_Toc770166"/>
      <w:bookmarkStart w:id="491" w:name="_Toc5792774"/>
    </w:p>
    <w:p w14:paraId="59B99062" w14:textId="2F96E576" w:rsidR="00F64EB6" w:rsidRPr="0091121A" w:rsidRDefault="00F64EB6" w:rsidP="00474917">
      <w:pPr>
        <w:pStyle w:val="Heading3"/>
        <w:rPr>
          <w:rtl/>
        </w:rPr>
      </w:pPr>
      <w:bookmarkStart w:id="492" w:name="_Ref223533257"/>
      <w:bookmarkStart w:id="493" w:name="_Toc226448102"/>
      <w:bookmarkStart w:id="494" w:name="_Toc226449448"/>
      <w:bookmarkStart w:id="495" w:name="_Toc226450553"/>
      <w:bookmarkStart w:id="496" w:name="_Toc226634679"/>
      <w:r w:rsidRPr="0091121A">
        <w:rPr>
          <w:rtl/>
        </w:rPr>
        <w:t>הכנסות</w:t>
      </w:r>
      <w:r w:rsidRPr="00845B9F">
        <w:rPr>
          <w:rStyle w:val="FootnoteReference"/>
          <w:sz w:val="22"/>
          <w:szCs w:val="22"/>
          <w:rtl/>
        </w:rPr>
        <w:footnoteReference w:id="116"/>
      </w:r>
      <w:r w:rsidRPr="00845B9F">
        <w:rPr>
          <w:sz w:val="22"/>
          <w:vertAlign w:val="superscript"/>
          <w:rtl/>
        </w:rPr>
        <w:t xml:space="preserve"> </w:t>
      </w:r>
      <w:r w:rsidRPr="00845B9F">
        <w:rPr>
          <w:rStyle w:val="FootnoteReference"/>
          <w:sz w:val="22"/>
          <w:szCs w:val="22"/>
          <w:rtl/>
        </w:rPr>
        <w:footnoteReference w:id="117"/>
      </w:r>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92"/>
      <w:bookmarkEnd w:id="493"/>
      <w:bookmarkEnd w:id="494"/>
      <w:bookmarkEnd w:id="495"/>
      <w:bookmarkEnd w:id="496"/>
    </w:p>
    <w:tbl>
      <w:tblPr>
        <w:tblStyle w:val="TableGrid"/>
        <w:bidiVisual/>
        <w:tblW w:w="15139" w:type="dxa"/>
        <w:jc w:val="left"/>
        <w:tblLayout w:type="fixed"/>
        <w:tblCellMar>
          <w:left w:w="113" w:type="dxa"/>
          <w:right w:w="113" w:type="dxa"/>
        </w:tblCellMar>
        <w:tblLook w:val="06A0" w:firstRow="1" w:lastRow="0" w:firstColumn="1" w:lastColumn="0" w:noHBand="1" w:noVBand="1"/>
      </w:tblPr>
      <w:tblGrid>
        <w:gridCol w:w="1304"/>
        <w:gridCol w:w="5897"/>
        <w:gridCol w:w="1134"/>
        <w:gridCol w:w="1134"/>
        <w:gridCol w:w="1134"/>
        <w:gridCol w:w="1134"/>
        <w:gridCol w:w="1134"/>
        <w:gridCol w:w="1134"/>
        <w:gridCol w:w="1134"/>
      </w:tblGrid>
      <w:tr w:rsidR="00AE5226" w:rsidRPr="004C5FA3" w14:paraId="08D45601" w14:textId="77777777" w:rsidTr="00AD4B78">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tcPr>
          <w:p w14:paraId="6A05B6A8" w14:textId="23B20454" w:rsidR="00AE5226" w:rsidRPr="00AE5226" w:rsidRDefault="00AD4B78" w:rsidP="00AD4B78">
            <w:pPr>
              <w:bidi w:val="0"/>
              <w:spacing w:after="0" w:line="240" w:lineRule="auto"/>
              <w:ind w:left="-57" w:right="-57"/>
              <w:contextualSpacing w:val="0"/>
              <w:jc w:val="right"/>
              <w:rPr>
                <w:rFonts w:ascii="Arial" w:hAnsi="Arial"/>
              </w:rPr>
            </w:pPr>
            <w:r w:rsidRPr="00AD4B78">
              <w:rPr>
                <w:rFonts w:ascii="Arial" w:hAnsi="Arial"/>
              </w:rPr>
              <w:t>IAS 34.16A(l)</w:t>
            </w:r>
          </w:p>
        </w:tc>
        <w:tc>
          <w:tcPr>
            <w:tcW w:w="5897" w:type="dxa"/>
            <w:noWrap/>
            <w:vAlign w:val="top"/>
          </w:tcPr>
          <w:p w14:paraId="783D2817" w14:textId="77777777" w:rsidR="00AE5226" w:rsidRPr="00AE5226" w:rsidRDefault="00AE5226" w:rsidP="0091121A">
            <w:pPr>
              <w:pStyle w:val="0"/>
              <w:ind w:left="0" w:firstLine="0"/>
              <w:contextualSpacing w:val="0"/>
              <w:cnfStyle w:val="100000000000" w:firstRow="1"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1FDD5360" w14:textId="7E09584A" w:rsidR="00AE5226" w:rsidRPr="00AE5226" w:rsidRDefault="00AE5226" w:rsidP="00AE5226">
            <w:pPr>
              <w:pStyle w:val="X1underline"/>
              <w:spacing w:line="240" w:lineRule="auto"/>
              <w:cnfStyle w:val="100000000000" w:firstRow="1" w:lastRow="0" w:firstColumn="0" w:lastColumn="0" w:oddVBand="0" w:evenVBand="0" w:oddHBand="0" w:evenHBand="0" w:firstRowFirstColumn="0" w:firstRowLastColumn="0" w:lastRowFirstColumn="0" w:lastRowLastColumn="0"/>
              <w:rPr>
                <w:sz w:val="18"/>
                <w:szCs w:val="18"/>
                <w:rtl/>
              </w:rPr>
            </w:pPr>
            <w:r w:rsidRPr="00AE5226">
              <w:rPr>
                <w:sz w:val="18"/>
                <w:szCs w:val="18"/>
                <w:rtl/>
              </w:rPr>
              <w:t xml:space="preserve">לשישה חודשים שהסתיימו ביום 30 ביוני </w:t>
            </w:r>
            <w:r w:rsidRPr="000E7983">
              <w:rPr>
                <w:sz w:val="18"/>
                <w:szCs w:val="18"/>
              </w:rPr>
              <w:fldChar w:fldCharType="begin" w:fldLock="1"/>
            </w:r>
            <w:r w:rsidRPr="000E7983">
              <w:rPr>
                <w:sz w:val="18"/>
                <w:szCs w:val="18"/>
              </w:rPr>
              <w:instrText xml:space="preserve"> DOCPROPERTY  CY  \* MERGEFORMAT </w:instrText>
            </w:r>
            <w:r w:rsidRPr="000E7983">
              <w:rPr>
                <w:sz w:val="18"/>
                <w:szCs w:val="18"/>
              </w:rPr>
              <w:fldChar w:fldCharType="separate"/>
            </w:r>
            <w:r w:rsidR="00D3002D">
              <w:rPr>
                <w:sz w:val="18"/>
                <w:szCs w:val="18"/>
              </w:rPr>
              <w:t>2026</w:t>
            </w:r>
            <w:r w:rsidRPr="000E7983">
              <w:rPr>
                <w:sz w:val="18"/>
                <w:szCs w:val="18"/>
              </w:rPr>
              <w:fldChar w:fldCharType="end"/>
            </w:r>
            <w:r w:rsidRPr="000E7983">
              <w:rPr>
                <w:sz w:val="18"/>
                <w:szCs w:val="18"/>
                <w:rtl/>
              </w:rPr>
              <w:t xml:space="preserve"> (בלתי מבוקר)</w:t>
            </w:r>
          </w:p>
        </w:tc>
      </w:tr>
      <w:tr w:rsidR="0091121A" w:rsidRPr="004C5FA3" w14:paraId="3D2DD96C" w14:textId="77777777" w:rsidTr="00AD4B78">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top"/>
          </w:tcPr>
          <w:p w14:paraId="576ECA6F" w14:textId="3D98A300" w:rsidR="0091121A" w:rsidRPr="00AE5226" w:rsidRDefault="00AD4B78" w:rsidP="00AD4B78">
            <w:pPr>
              <w:tabs>
                <w:tab w:val="clear" w:pos="180"/>
                <w:tab w:val="clear" w:pos="360"/>
                <w:tab w:val="clear" w:pos="540"/>
              </w:tabs>
              <w:bidi w:val="0"/>
              <w:spacing w:after="0" w:line="240" w:lineRule="auto"/>
              <w:ind w:left="-57" w:right="-57"/>
              <w:contextualSpacing w:val="0"/>
              <w:jc w:val="right"/>
              <w:rPr>
                <w:rFonts w:ascii="Arial" w:hAnsi="Arial"/>
              </w:rPr>
            </w:pPr>
            <w:r w:rsidRPr="00AD4B78">
              <w:rPr>
                <w:rFonts w:ascii="Arial" w:hAnsi="Arial"/>
              </w:rPr>
              <w:t>IFRS 15.114,115, 112</w:t>
            </w:r>
          </w:p>
        </w:tc>
        <w:tc>
          <w:tcPr>
            <w:tcW w:w="5897" w:type="dxa"/>
            <w:noWrap/>
            <w:vAlign w:val="top"/>
            <w:hideMark/>
          </w:tcPr>
          <w:p w14:paraId="5058DAF1" w14:textId="77777777" w:rsidR="0091121A" w:rsidRPr="00AE5226" w:rsidRDefault="0091121A" w:rsidP="0091121A">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hideMark/>
          </w:tcPr>
          <w:p w14:paraId="7BD4287D"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Pr>
            </w:pPr>
            <w:r w:rsidRPr="00AE5226">
              <w:rPr>
                <w:b/>
                <w:bCs/>
                <w:sz w:val="18"/>
                <w:szCs w:val="18"/>
                <w:rtl/>
              </w:rPr>
              <w:t>אלקטרוניקה</w:t>
            </w:r>
          </w:p>
        </w:tc>
        <w:tc>
          <w:tcPr>
            <w:tcW w:w="1134" w:type="dxa"/>
            <w:noWrap/>
            <w:hideMark/>
          </w:tcPr>
          <w:p w14:paraId="1522348E"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מכירת דירות</w:t>
            </w:r>
          </w:p>
        </w:tc>
        <w:tc>
          <w:tcPr>
            <w:tcW w:w="1134" w:type="dxa"/>
            <w:noWrap/>
            <w:hideMark/>
          </w:tcPr>
          <w:p w14:paraId="5C46E9DA"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הקמת נכסים</w:t>
            </w:r>
          </w:p>
        </w:tc>
        <w:tc>
          <w:tcPr>
            <w:tcW w:w="1134" w:type="dxa"/>
          </w:tcPr>
          <w:p w14:paraId="278627DD"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מימון</w:t>
            </w:r>
          </w:p>
        </w:tc>
        <w:tc>
          <w:tcPr>
            <w:tcW w:w="1134" w:type="dxa"/>
            <w:noWrap/>
            <w:hideMark/>
          </w:tcPr>
          <w:p w14:paraId="60B410B1"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צפון אמריקה</w:t>
            </w:r>
          </w:p>
        </w:tc>
        <w:tc>
          <w:tcPr>
            <w:tcW w:w="1134" w:type="dxa"/>
            <w:noWrap/>
            <w:hideMark/>
          </w:tcPr>
          <w:p w14:paraId="76F1341C"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פעילויות אחרות</w:t>
            </w:r>
          </w:p>
        </w:tc>
        <w:tc>
          <w:tcPr>
            <w:tcW w:w="1134" w:type="dxa"/>
            <w:noWrap/>
            <w:hideMark/>
          </w:tcPr>
          <w:p w14:paraId="1E68FFE6" w14:textId="77777777" w:rsidR="0091121A" w:rsidRPr="00AE5226" w:rsidRDefault="0091121A" w:rsidP="00AE522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סה"כ</w:t>
            </w:r>
          </w:p>
        </w:tc>
      </w:tr>
      <w:tr w:rsidR="00AE5226" w:rsidRPr="004C5FA3" w14:paraId="1D2C6B54"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CF2E62E" w14:textId="77777777" w:rsidR="00AE5226" w:rsidRPr="00AE5226" w:rsidRDefault="00AE5226" w:rsidP="00AD4B78">
            <w:pPr>
              <w:bidi w:val="0"/>
              <w:spacing w:after="0" w:line="240" w:lineRule="auto"/>
              <w:ind w:left="-57" w:right="-57"/>
              <w:contextualSpacing w:val="0"/>
              <w:jc w:val="right"/>
              <w:rPr>
                <w:rFonts w:ascii="Arial" w:hAnsi="Arial"/>
              </w:rPr>
            </w:pPr>
          </w:p>
        </w:tc>
        <w:tc>
          <w:tcPr>
            <w:tcW w:w="5897" w:type="dxa"/>
            <w:noWrap/>
            <w:vAlign w:val="top"/>
          </w:tcPr>
          <w:p w14:paraId="2D752F7B" w14:textId="77777777" w:rsidR="00AE5226" w:rsidRPr="00AE5226" w:rsidRDefault="00AE5226" w:rsidP="0091121A">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5EF2A18C" w14:textId="48983969" w:rsidR="00AE5226" w:rsidRPr="00AE5226" w:rsidRDefault="00AE5226" w:rsidP="00AE5226">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rFonts w:hint="cs"/>
                <w:b/>
                <w:bCs/>
                <w:sz w:val="18"/>
                <w:szCs w:val="18"/>
                <w:rtl/>
              </w:rPr>
              <w:t>אלפי ש"ח</w:t>
            </w:r>
          </w:p>
        </w:tc>
      </w:tr>
      <w:tr w:rsidR="0091121A" w:rsidRPr="004C5FA3" w14:paraId="6FA9D7AD"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2394C44" w14:textId="77777777" w:rsidR="0091121A" w:rsidRPr="00AE5226" w:rsidRDefault="0091121A"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5B2F9E73" w14:textId="77777777" w:rsidR="0091121A" w:rsidRPr="00AE5226" w:rsidRDefault="0091121A"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סך ההכנסות המגזריות מחיצוניים</w:t>
            </w:r>
          </w:p>
        </w:tc>
        <w:tc>
          <w:tcPr>
            <w:tcW w:w="1134" w:type="dxa"/>
            <w:noWrap/>
          </w:tcPr>
          <w:p w14:paraId="4CDE8222"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F3342D2"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C973E6B"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1425754"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1CFDCB"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8412B24"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720C81C"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5A1B2375"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1C3EB33" w14:textId="77777777" w:rsidR="00AE5226" w:rsidRPr="00D30B38"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3422FE56" w14:textId="37508361" w:rsidR="00AE5226" w:rsidRPr="00D30B38"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בניכוי</w:t>
            </w:r>
            <w:r w:rsidR="00FF58B1">
              <w:rPr>
                <w:rFonts w:hint="cs"/>
                <w:sz w:val="18"/>
                <w:szCs w:val="18"/>
                <w:rtl/>
              </w:rPr>
              <w:t>:</w:t>
            </w:r>
            <w:r w:rsidRPr="00D30B38">
              <w:rPr>
                <w:rStyle w:val="FootnoteReference"/>
                <w:rtl/>
              </w:rPr>
              <w:footnoteReference w:id="118"/>
            </w:r>
          </w:p>
        </w:tc>
        <w:tc>
          <w:tcPr>
            <w:tcW w:w="1134" w:type="dxa"/>
            <w:noWrap/>
          </w:tcPr>
          <w:p w14:paraId="3D83F7EB" w14:textId="7BCC87E1"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ACAC193" w14:textId="672332C6"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F70D7A8" w14:textId="6A0D6BAC"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70E04CC" w14:textId="24EA738D"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FDAEBDC" w14:textId="1BFF53E4"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C974A64" w14:textId="4CD4F256"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30D8E5C" w14:textId="31285A6B"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7E923387" w14:textId="7A4AF680"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E2C16A5" w14:textId="39B6D534" w:rsidR="0091121A" w:rsidRPr="00D30B38" w:rsidRDefault="0091121A"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5C6D9B4B" w14:textId="3A66D63E" w:rsidR="0091121A" w:rsidRPr="00D30B38" w:rsidRDefault="0091121A" w:rsidP="00AE5226">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משכירות</w:t>
            </w:r>
          </w:p>
        </w:tc>
        <w:tc>
          <w:tcPr>
            <w:tcW w:w="1134" w:type="dxa"/>
            <w:noWrap/>
          </w:tcPr>
          <w:p w14:paraId="73EB86E7" w14:textId="0C2FB3D8"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DA33305" w14:textId="00629480"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8E91E41" w14:textId="71F09509"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tcPr>
          <w:p w14:paraId="523AA2D7" w14:textId="5720F173"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E85FC48" w14:textId="788146EA"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52C1864" w14:textId="1260AC81"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7B0A40B" w14:textId="3D302011"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r>
      <w:tr w:rsidR="00AE5226" w:rsidRPr="004C5FA3" w14:paraId="0EA68702" w14:textId="6D77C716"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9CFB3B5" w14:textId="28DF93E6" w:rsidR="0091121A" w:rsidRPr="00D30B38" w:rsidRDefault="0091121A"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402E15B9" w14:textId="50F17F93" w:rsidR="0091121A" w:rsidRPr="00D30B38" w:rsidRDefault="0091121A" w:rsidP="00AE5226">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מימון</w:t>
            </w:r>
          </w:p>
        </w:tc>
        <w:tc>
          <w:tcPr>
            <w:tcW w:w="1134" w:type="dxa"/>
            <w:noWrap/>
          </w:tcPr>
          <w:p w14:paraId="4304346C" w14:textId="45AC578F"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135BE163" w14:textId="60E009BA"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46E257C0" w14:textId="01EB6DFA"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tcPr>
          <w:p w14:paraId="744D30D8" w14:textId="4ECB2A18"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5057D557" w14:textId="7C28869D"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54A042A5" w14:textId="7C88BC4B"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23299E31" w14:textId="64F0303F" w:rsidR="0091121A" w:rsidRPr="00AE5226" w:rsidRDefault="0091121A" w:rsidP="0091121A">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r>
      <w:tr w:rsidR="0091121A" w:rsidRPr="004C5FA3" w14:paraId="47C3D99C"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5961CF6" w14:textId="64F194B3" w:rsidR="0091121A"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r w:rsidRPr="00AE5226">
              <w:rPr>
                <w:rFonts w:ascii="Arial" w:hAnsi="Arial"/>
              </w:rPr>
              <w:t>IFRS 15.113(a)</w:t>
            </w:r>
          </w:p>
        </w:tc>
        <w:tc>
          <w:tcPr>
            <w:tcW w:w="5897" w:type="dxa"/>
            <w:noWrap/>
            <w:vAlign w:val="center"/>
          </w:tcPr>
          <w:p w14:paraId="0AE1DCEA" w14:textId="77777777" w:rsidR="0091121A" w:rsidRPr="00AE5226" w:rsidRDefault="0091121A" w:rsidP="00AE5226">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סה"כ הכנסות מחוזים עם לקוחות</w:t>
            </w:r>
          </w:p>
        </w:tc>
        <w:tc>
          <w:tcPr>
            <w:tcW w:w="1134" w:type="dxa"/>
            <w:noWrap/>
          </w:tcPr>
          <w:p w14:paraId="15E4C4CB"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045E53AD"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1BCC29B"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318274F9"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4CE44ED"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28373B73"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69F06E49" w14:textId="77777777" w:rsidR="0091121A" w:rsidRPr="00AE5226" w:rsidRDefault="0091121A" w:rsidP="0091121A">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91121A" w:rsidRPr="004C5FA3" w14:paraId="397D3737"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F800F83" w14:textId="77777777" w:rsidR="0091121A" w:rsidRPr="00AE5226" w:rsidRDefault="0091121A"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2EDFE643" w14:textId="0B88DBFF" w:rsidR="0091121A" w:rsidRPr="00AE5226" w:rsidRDefault="0091121A" w:rsidP="00AE5226">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שהוכרו:</w:t>
            </w:r>
            <w:r w:rsidR="00AE5226" w:rsidRPr="00845B9F">
              <w:rPr>
                <w:rStyle w:val="FootnoteReference"/>
                <w:rtl/>
              </w:rPr>
              <w:footnoteReference w:id="119"/>
            </w:r>
          </w:p>
        </w:tc>
        <w:tc>
          <w:tcPr>
            <w:tcW w:w="1134" w:type="dxa"/>
            <w:noWrap/>
          </w:tcPr>
          <w:p w14:paraId="5E9171BA"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CC4E12A"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7FEADA5"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0588549"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EFDFC30"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0C09FE5"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8C2EFFB"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91121A" w:rsidRPr="004C5FA3" w14:paraId="331AB52A"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3BC1A51" w14:textId="3C202783" w:rsidR="0091121A"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r w:rsidRPr="00AE5226">
              <w:rPr>
                <w:rFonts w:ascii="Arial" w:hAnsi="Arial"/>
              </w:rPr>
              <w:t>IFRS 15.B89(a)</w:t>
            </w:r>
          </w:p>
        </w:tc>
        <w:tc>
          <w:tcPr>
            <w:tcW w:w="5897" w:type="dxa"/>
            <w:noWrap/>
            <w:vAlign w:val="top"/>
          </w:tcPr>
          <w:p w14:paraId="324A4708" w14:textId="77777777" w:rsidR="0091121A" w:rsidRPr="00AE5226" w:rsidRDefault="0091121A"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מוצרי אלקטרוניקה</w:t>
            </w:r>
          </w:p>
        </w:tc>
        <w:tc>
          <w:tcPr>
            <w:tcW w:w="1134" w:type="dxa"/>
            <w:noWrap/>
          </w:tcPr>
          <w:p w14:paraId="6693BAD2"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C72FDFA"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2864B0A"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4F9BC11"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BB08E5A"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F51D2AF"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10C620F"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91121A" w:rsidRPr="004C5FA3" w14:paraId="1D5BE066"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2A4CC53" w14:textId="77777777" w:rsidR="0091121A" w:rsidRPr="00AE5226" w:rsidRDefault="0091121A"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273F4B3E" w14:textId="77777777" w:rsidR="0091121A" w:rsidRPr="00AE5226" w:rsidRDefault="0091121A"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מעגלים משולבים</w:t>
            </w:r>
          </w:p>
        </w:tc>
        <w:tc>
          <w:tcPr>
            <w:tcW w:w="1134" w:type="dxa"/>
            <w:noWrap/>
          </w:tcPr>
          <w:p w14:paraId="4236611D"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B387C56"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106D12D"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D936E55"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BFC9B8F"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4E87286"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47E53A6"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91121A" w:rsidRPr="004C5FA3" w14:paraId="36FF47F4"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8BC5B68" w14:textId="77777777" w:rsidR="0091121A" w:rsidRPr="00AE5226" w:rsidRDefault="0091121A"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1D0B8105" w14:textId="77777777" w:rsidR="0091121A" w:rsidRPr="00AE5226" w:rsidRDefault="0091121A"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 xml:space="preserve">ממכירת דירות </w:t>
            </w:r>
          </w:p>
        </w:tc>
        <w:tc>
          <w:tcPr>
            <w:tcW w:w="1134" w:type="dxa"/>
            <w:noWrap/>
          </w:tcPr>
          <w:p w14:paraId="5D61674B"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CC49736"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CE9F332"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6239350"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DD74F36"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8069AB7"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06A3EFC" w14:textId="77777777" w:rsidR="0091121A" w:rsidRPr="00AE5226" w:rsidRDefault="0091121A" w:rsidP="0091121A">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509958EA"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A781F99"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6D61271E" w14:textId="1101229A"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משרותי בניה בעסקאות קומבינציה</w:t>
            </w:r>
          </w:p>
        </w:tc>
        <w:tc>
          <w:tcPr>
            <w:tcW w:w="1134" w:type="dxa"/>
            <w:noWrap/>
          </w:tcPr>
          <w:p w14:paraId="43269186"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9A9A39D"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BF68106"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AC0857D"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6CE0319"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859A521"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220D507"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2F62F378"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5F4EE03"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405BBD3C"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מהקמת מבנים</w:t>
            </w:r>
          </w:p>
        </w:tc>
        <w:tc>
          <w:tcPr>
            <w:tcW w:w="1134" w:type="dxa"/>
            <w:noWrap/>
          </w:tcPr>
          <w:p w14:paraId="1A777FF7"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574E00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FC42AD7"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3AC44F5"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2DE567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6A765BF"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EF746C6"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46B010C6"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2231EC2"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185FBBFD"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כלי כתיבה</w:t>
            </w:r>
          </w:p>
        </w:tc>
        <w:tc>
          <w:tcPr>
            <w:tcW w:w="1134" w:type="dxa"/>
            <w:noWrap/>
          </w:tcPr>
          <w:p w14:paraId="2BBBA5A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58CE4F0E"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DBBBB0D"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603E24D"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0D721F"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4DFFA68"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F965E6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6F265602"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B804BE0"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33EBC94F"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ממתן שירותי תחזוקה למוצרי אלקטרוניקה</w:t>
            </w:r>
          </w:p>
        </w:tc>
        <w:tc>
          <w:tcPr>
            <w:tcW w:w="1134" w:type="dxa"/>
            <w:noWrap/>
          </w:tcPr>
          <w:p w14:paraId="7796BC21"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6CBC356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B5A5EC2"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4F1E8F5"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F82C67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70567D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56CEF5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099AC47E"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CBE8B88"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24FB9D2D"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שרותי אחזקה שונים</w:t>
            </w:r>
          </w:p>
        </w:tc>
        <w:tc>
          <w:tcPr>
            <w:tcW w:w="1134" w:type="dxa"/>
            <w:noWrap/>
          </w:tcPr>
          <w:p w14:paraId="63C986BC"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4542CDC3"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EDC8829"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5D6049F6"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2023DA1"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B032C78"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3CDCF6A"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AE5226" w:rsidRPr="004C5FA3" w14:paraId="10BFC092"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170C4FB"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2E41954B" w14:textId="5460B00C"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25093C5C"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6E5D4E4A"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C9167EB"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14C5FBD"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A01A66F"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C5AC2D3"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0F0CB9A"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E5226" w:rsidRPr="004C5FA3" w14:paraId="5F8FBDE6"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74B4A8D" w14:textId="30906705"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r w:rsidRPr="00AE5226">
              <w:rPr>
                <w:rFonts w:ascii="Arial" w:hAnsi="Arial"/>
              </w:rPr>
              <w:t>IFRS 15.B89(b)</w:t>
            </w:r>
          </w:p>
        </w:tc>
        <w:tc>
          <w:tcPr>
            <w:tcW w:w="5897" w:type="dxa"/>
            <w:noWrap/>
            <w:vAlign w:val="top"/>
          </w:tcPr>
          <w:p w14:paraId="0E77CED4"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בישראל</w:t>
            </w:r>
          </w:p>
        </w:tc>
        <w:tc>
          <w:tcPr>
            <w:tcW w:w="1134" w:type="dxa"/>
            <w:noWrap/>
          </w:tcPr>
          <w:p w14:paraId="2546590F"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6D35737"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4C58663"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8C160A6"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DA5B498"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0E0176"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95AE85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5276E38F"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8750329"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2C07173C"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בבריטניה</w:t>
            </w:r>
          </w:p>
        </w:tc>
        <w:tc>
          <w:tcPr>
            <w:tcW w:w="1134" w:type="dxa"/>
            <w:noWrap/>
          </w:tcPr>
          <w:p w14:paraId="27131C62"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334AF4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735CC5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5EC8490"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DA65E2D"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277EAB1"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D737C5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50B35170"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604D4D1"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72653708"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בארה"ב</w:t>
            </w:r>
          </w:p>
        </w:tc>
        <w:tc>
          <w:tcPr>
            <w:tcW w:w="1134" w:type="dxa"/>
            <w:noWrap/>
          </w:tcPr>
          <w:p w14:paraId="2FFD1755"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B74E13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DF18DF7"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6E02E65"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160C7A9"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8D8789C"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397C6D2"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64663839"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A4805CA"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0812D088"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בשאר העולם</w:t>
            </w:r>
          </w:p>
        </w:tc>
        <w:tc>
          <w:tcPr>
            <w:tcW w:w="1134" w:type="dxa"/>
            <w:noWrap/>
          </w:tcPr>
          <w:p w14:paraId="54D6A315"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493B46E1"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21AEEF3"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5E4D7F25"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E13A85A"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32E637B"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5AB36E9"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AE5226" w:rsidRPr="004C5FA3" w14:paraId="659FEDEE"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087C9A9"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345021E6"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013155AA"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5CB01DD1"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B74CA91"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A8C1AB4"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BE9594F"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2141785"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7D731D8"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E5226" w:rsidRPr="004C5FA3" w14:paraId="49A2FB53"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377A1B9" w14:textId="15000546"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r w:rsidRPr="00AE5226">
              <w:rPr>
                <w:rFonts w:ascii="Arial" w:hAnsi="Arial"/>
              </w:rPr>
              <w:t>IFRS 15.B89(f)</w:t>
            </w:r>
          </w:p>
        </w:tc>
        <w:tc>
          <w:tcPr>
            <w:tcW w:w="5897" w:type="dxa"/>
            <w:noWrap/>
            <w:vAlign w:val="top"/>
          </w:tcPr>
          <w:p w14:paraId="5F83FD03"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לאורך זמן</w:t>
            </w:r>
          </w:p>
        </w:tc>
        <w:tc>
          <w:tcPr>
            <w:tcW w:w="1134" w:type="dxa"/>
            <w:noWrap/>
          </w:tcPr>
          <w:p w14:paraId="658E4EE1"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F74F212"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4775854"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1848CC5"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5193DE0"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467B230"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92B9FEB"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4C5FA3" w14:paraId="28A1F410"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C9069C9"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1B36F433"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בנקודת זמן</w:t>
            </w:r>
          </w:p>
        </w:tc>
        <w:tc>
          <w:tcPr>
            <w:tcW w:w="1134" w:type="dxa"/>
            <w:noWrap/>
          </w:tcPr>
          <w:p w14:paraId="26431A80"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75C6F65"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02A8029"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9837225"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2BED9B1"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EB25CDB"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BA0F348"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AE5226" w:rsidRPr="004C5FA3" w14:paraId="10C9CC2C" w14:textId="77777777" w:rsidTr="00AE5226">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81CDAA8"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35FD5EDC"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542CF31D"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5B778D87"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147D66C3"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29DBFDD7"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7A5E104"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1B65455"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ACE20B6" w14:textId="77777777" w:rsidR="00AE5226" w:rsidRPr="00AE5226"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AE5226" w:rsidRPr="00B960A5" w14:paraId="52C80111" w14:textId="77777777" w:rsidTr="00AE5226">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8AA7699" w14:textId="452CB90A"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r w:rsidRPr="00AE5226">
              <w:rPr>
                <w:rFonts w:ascii="Arial" w:hAnsi="Arial"/>
              </w:rPr>
              <w:t>IFRS 15.B89(d)</w:t>
            </w:r>
          </w:p>
        </w:tc>
        <w:tc>
          <w:tcPr>
            <w:tcW w:w="5897" w:type="dxa"/>
            <w:noWrap/>
            <w:vAlign w:val="top"/>
          </w:tcPr>
          <w:p w14:paraId="2E94916B" w14:textId="77777777"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כספק עיקרי</w:t>
            </w:r>
          </w:p>
        </w:tc>
        <w:tc>
          <w:tcPr>
            <w:tcW w:w="1134" w:type="dxa"/>
            <w:noWrap/>
          </w:tcPr>
          <w:p w14:paraId="149B7470"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ACEB9DE"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7BD3092"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FFD305A"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F34A1F7"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136868E"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3D4B8F2" w14:textId="77777777" w:rsidR="00AE5226" w:rsidRPr="00AE5226" w:rsidRDefault="00AE5226" w:rsidP="00AE522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E5226" w:rsidRPr="00B960A5" w14:paraId="1FCEC9ED" w14:textId="77777777" w:rsidTr="00AE5226">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DDDCB41"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20CB73E7" w14:textId="07FFD839" w:rsidR="00AE5226" w:rsidRPr="00AE5226" w:rsidRDefault="00AE5226" w:rsidP="00AE5226">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כסוכן</w:t>
            </w:r>
            <w:r w:rsidRPr="00AE5226">
              <w:rPr>
                <w:rStyle w:val="FootnoteReference"/>
                <w:rtl/>
              </w:rPr>
              <w:footnoteReference w:id="120"/>
            </w:r>
          </w:p>
        </w:tc>
        <w:tc>
          <w:tcPr>
            <w:tcW w:w="1134" w:type="dxa"/>
            <w:noWrap/>
          </w:tcPr>
          <w:p w14:paraId="382A1EFD"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42F3A0FC"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773AB8E"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B892F6A"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8ECE4A0"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30BB646"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35C87B3" w14:textId="77777777" w:rsidR="00AE5226" w:rsidRPr="00AE5226" w:rsidRDefault="00AE5226" w:rsidP="00AE5226">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AE5226" w:rsidRPr="00B960A5" w14:paraId="661B395F" w14:textId="77777777" w:rsidTr="00AE5226">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B255227" w14:textId="77777777" w:rsidR="00AE5226" w:rsidRPr="00AE5226" w:rsidRDefault="00AE5226" w:rsidP="00AD4B78">
            <w:pPr>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top"/>
          </w:tcPr>
          <w:p w14:paraId="41CD7FD4" w14:textId="77777777" w:rsidR="00AE5226" w:rsidRPr="0091121A" w:rsidRDefault="00AE5226" w:rsidP="00AE5226">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03ADC3CF"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3C3D7CDE"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1DEC31FC"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09464227"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67648F15"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17D20C52"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702F6AA5" w14:textId="77777777" w:rsidR="00AE5226" w:rsidRPr="0091121A" w:rsidRDefault="00AE5226" w:rsidP="00AE5226">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3D74CE0C" w14:textId="77777777" w:rsidR="0091121A" w:rsidRDefault="0091121A" w:rsidP="00FD3ECD">
      <w:pPr>
        <w:pStyle w:val="NoSpacing"/>
        <w:pageBreakBefore/>
        <w:ind w:left="1418"/>
        <w:rPr>
          <w:sz w:val="20"/>
          <w:rtl/>
        </w:rPr>
      </w:pPr>
    </w:p>
    <w:p w14:paraId="1E727D48" w14:textId="4C06A0E2" w:rsidR="00FD3ECD" w:rsidRPr="004C5FA3" w:rsidRDefault="00FD3ECD" w:rsidP="00FD3ECD">
      <w:pPr>
        <w:pStyle w:val="NoSpacing"/>
        <w:spacing w:after="120"/>
        <w:ind w:left="1702" w:hanging="284"/>
        <w:rPr>
          <w:sz w:val="20"/>
          <w:rtl/>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5</w:t>
      </w:r>
      <w:r w:rsidRPr="004C5FA3">
        <w:rPr>
          <w:rStyle w:val="Strong"/>
          <w:sz w:val="20"/>
          <w:rtl/>
        </w:rPr>
        <w:fldChar w:fldCharType="end"/>
      </w:r>
      <w:r>
        <w:rPr>
          <w:sz w:val="20"/>
          <w:rtl/>
        </w:rPr>
        <w:tab/>
      </w:r>
      <w:r w:rsidRPr="0098537A">
        <w:rPr>
          <w:rStyle w:val="Strong"/>
          <w:sz w:val="20"/>
          <w:rtl/>
        </w:rPr>
        <w:fldChar w:fldCharType="begin" w:fldLock="1"/>
      </w:r>
      <w:r w:rsidRPr="0098537A">
        <w:rPr>
          <w:rStyle w:val="Strong"/>
          <w:sz w:val="20"/>
          <w:rtl/>
        </w:rPr>
        <w:instrText xml:space="preserve"> </w:instrText>
      </w:r>
      <w:r w:rsidRPr="0098537A">
        <w:rPr>
          <w:rStyle w:val="Strong"/>
          <w:sz w:val="20"/>
        </w:rPr>
        <w:instrText>STYLEREF</w:instrText>
      </w:r>
      <w:r w:rsidRPr="0098537A">
        <w:rPr>
          <w:rStyle w:val="Strong"/>
          <w:sz w:val="20"/>
          <w:rtl/>
        </w:rPr>
        <w:instrText xml:space="preserve">  "כותרת 3"  \* </w:instrText>
      </w:r>
      <w:r w:rsidRPr="0098537A">
        <w:rPr>
          <w:rStyle w:val="Strong"/>
          <w:sz w:val="20"/>
        </w:rPr>
        <w:instrText>MERGEFORMAT</w:instrText>
      </w:r>
      <w:r w:rsidRPr="0098537A">
        <w:rPr>
          <w:rStyle w:val="Strong"/>
          <w:sz w:val="20"/>
          <w:rtl/>
        </w:rPr>
        <w:instrText xml:space="preserve"> </w:instrText>
      </w:r>
      <w:r w:rsidRPr="0098537A">
        <w:rPr>
          <w:rStyle w:val="Strong"/>
          <w:sz w:val="20"/>
          <w:rtl/>
        </w:rPr>
        <w:fldChar w:fldCharType="separate"/>
      </w:r>
      <w:r w:rsidR="00D3002D" w:rsidRPr="00D3002D">
        <w:rPr>
          <w:rStyle w:val="Strong"/>
          <w:noProof/>
          <w:sz w:val="20"/>
          <w:rtl/>
          <w:lang w:val="en-US"/>
        </w:rPr>
        <w:t>הכנסות</w:t>
      </w:r>
      <w:r w:rsidRPr="0098537A">
        <w:rPr>
          <w:rStyle w:val="Strong"/>
          <w:sz w:val="20"/>
          <w:rtl/>
        </w:rPr>
        <w:fldChar w:fldCharType="end"/>
      </w:r>
      <w:r w:rsidRPr="004C5FA3">
        <w:rPr>
          <w:rStyle w:val="Strong"/>
          <w:sz w:val="20"/>
          <w:rtl/>
        </w:rPr>
        <w:t xml:space="preserve"> </w:t>
      </w:r>
      <w:r w:rsidRPr="004C5FA3">
        <w:rPr>
          <w:sz w:val="20"/>
          <w:rtl/>
        </w:rPr>
        <w:t>(המשך)</w:t>
      </w:r>
    </w:p>
    <w:tbl>
      <w:tblPr>
        <w:tblStyle w:val="TableGrid"/>
        <w:bidiVisual/>
        <w:tblW w:w="15139" w:type="dxa"/>
        <w:jc w:val="left"/>
        <w:tblLayout w:type="fixed"/>
        <w:tblCellMar>
          <w:left w:w="113" w:type="dxa"/>
          <w:right w:w="113" w:type="dxa"/>
        </w:tblCellMar>
        <w:tblLook w:val="06A0" w:firstRow="1" w:lastRow="0" w:firstColumn="1" w:lastColumn="0" w:noHBand="1" w:noVBand="1"/>
      </w:tblPr>
      <w:tblGrid>
        <w:gridCol w:w="1304"/>
        <w:gridCol w:w="5897"/>
        <w:gridCol w:w="1134"/>
        <w:gridCol w:w="1134"/>
        <w:gridCol w:w="1134"/>
        <w:gridCol w:w="1134"/>
        <w:gridCol w:w="1134"/>
        <w:gridCol w:w="1134"/>
        <w:gridCol w:w="1134"/>
      </w:tblGrid>
      <w:tr w:rsidR="00FD3ECD" w:rsidRPr="004C5FA3" w14:paraId="13F298D9"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vAlign w:val="center"/>
          </w:tcPr>
          <w:p w14:paraId="2EEE631E" w14:textId="77777777" w:rsidR="00FD3ECD" w:rsidRPr="00AE5226" w:rsidRDefault="00FD3ECD" w:rsidP="00FD3ECD">
            <w:pPr>
              <w:spacing w:after="0" w:line="240" w:lineRule="auto"/>
              <w:ind w:left="-57" w:right="-57"/>
              <w:contextualSpacing w:val="0"/>
              <w:rPr>
                <w:rFonts w:ascii="Arial" w:hAnsi="Arial"/>
              </w:rPr>
            </w:pPr>
          </w:p>
        </w:tc>
        <w:tc>
          <w:tcPr>
            <w:tcW w:w="5897" w:type="dxa"/>
            <w:noWrap/>
            <w:vAlign w:val="top"/>
          </w:tcPr>
          <w:p w14:paraId="0A5D4BEB" w14:textId="77777777" w:rsidR="00FD3ECD" w:rsidRPr="00AE5226" w:rsidRDefault="00FD3ECD" w:rsidP="00FD3ECD">
            <w:pPr>
              <w:pStyle w:val="0"/>
              <w:ind w:left="0" w:firstLine="0"/>
              <w:contextualSpacing w:val="0"/>
              <w:cnfStyle w:val="100000000000" w:firstRow="1"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38363DEE" w14:textId="607EA086" w:rsidR="00FD3ECD" w:rsidRPr="00D146AA" w:rsidRDefault="00D30B38" w:rsidP="00FD3ECD">
            <w:pPr>
              <w:pStyle w:val="X1underline"/>
              <w:spacing w:line="240" w:lineRule="auto"/>
              <w:cnfStyle w:val="100000000000" w:firstRow="1" w:lastRow="0" w:firstColumn="0" w:lastColumn="0" w:oddVBand="0" w:evenVBand="0" w:oddHBand="0" w:evenHBand="0" w:firstRowFirstColumn="0" w:firstRowLastColumn="0" w:lastRowFirstColumn="0" w:lastRowLastColumn="0"/>
              <w:rPr>
                <w:sz w:val="18"/>
                <w:szCs w:val="18"/>
                <w:highlight w:val="cyan"/>
                <w:rtl/>
              </w:rPr>
            </w:pPr>
            <w:r w:rsidRPr="00D30B38">
              <w:rPr>
                <w:sz w:val="18"/>
                <w:szCs w:val="18"/>
                <w:rtl/>
              </w:rPr>
              <w:t>לשישה</w:t>
            </w:r>
            <w:r w:rsidR="00FD3ECD" w:rsidRPr="00D30B38">
              <w:rPr>
                <w:sz w:val="18"/>
                <w:szCs w:val="18"/>
                <w:rtl/>
              </w:rPr>
              <w:t xml:space="preserve"> חודשים שהסתיימו ביום 30 ביוני </w:t>
            </w:r>
            <w:r w:rsidR="00FD3ECD" w:rsidRPr="00D30B38">
              <w:rPr>
                <w:sz w:val="18"/>
                <w:szCs w:val="18"/>
              </w:rPr>
              <w:fldChar w:fldCharType="begin" w:fldLock="1"/>
            </w:r>
            <w:r w:rsidR="00FD3ECD" w:rsidRPr="00D30B38">
              <w:rPr>
                <w:sz w:val="18"/>
                <w:szCs w:val="18"/>
              </w:rPr>
              <w:instrText xml:space="preserve"> DOCPROPERTY </w:instrText>
            </w:r>
            <w:r>
              <w:rPr>
                <w:sz w:val="18"/>
                <w:szCs w:val="18"/>
              </w:rPr>
              <w:instrText>P</w:instrText>
            </w:r>
            <w:r w:rsidR="00FD3ECD" w:rsidRPr="00D30B38">
              <w:rPr>
                <w:sz w:val="18"/>
                <w:szCs w:val="18"/>
              </w:rPr>
              <w:instrText xml:space="preserve">Y  \* MERGEFORMAT </w:instrText>
            </w:r>
            <w:r w:rsidR="00FD3ECD" w:rsidRPr="00D30B38">
              <w:rPr>
                <w:sz w:val="18"/>
                <w:szCs w:val="18"/>
              </w:rPr>
              <w:fldChar w:fldCharType="separate"/>
            </w:r>
            <w:r w:rsidR="00D3002D">
              <w:rPr>
                <w:sz w:val="18"/>
                <w:szCs w:val="18"/>
              </w:rPr>
              <w:t>2025</w:t>
            </w:r>
            <w:r w:rsidR="00FD3ECD" w:rsidRPr="00D30B38">
              <w:rPr>
                <w:sz w:val="18"/>
                <w:szCs w:val="18"/>
              </w:rPr>
              <w:fldChar w:fldCharType="end"/>
            </w:r>
            <w:r w:rsidR="00FD3ECD" w:rsidRPr="00D30B38">
              <w:rPr>
                <w:sz w:val="18"/>
                <w:szCs w:val="18"/>
                <w:rtl/>
              </w:rPr>
              <w:t xml:space="preserve"> (בלתי מבוקר)</w:t>
            </w:r>
          </w:p>
        </w:tc>
      </w:tr>
      <w:tr w:rsidR="00FD3ECD" w:rsidRPr="004C5FA3" w14:paraId="76E8F5A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CDE77F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hideMark/>
          </w:tcPr>
          <w:p w14:paraId="5DAC8B2E" w14:textId="77777777" w:rsidR="00FD3ECD" w:rsidRPr="00AE5226"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hideMark/>
          </w:tcPr>
          <w:p w14:paraId="3F643EC0"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Pr>
            </w:pPr>
            <w:r w:rsidRPr="00AE5226">
              <w:rPr>
                <w:b/>
                <w:bCs/>
                <w:sz w:val="18"/>
                <w:szCs w:val="18"/>
                <w:rtl/>
              </w:rPr>
              <w:t>אלקטרוניקה</w:t>
            </w:r>
          </w:p>
        </w:tc>
        <w:tc>
          <w:tcPr>
            <w:tcW w:w="1134" w:type="dxa"/>
            <w:noWrap/>
            <w:hideMark/>
          </w:tcPr>
          <w:p w14:paraId="03C819D4"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מכירת דירות</w:t>
            </w:r>
          </w:p>
        </w:tc>
        <w:tc>
          <w:tcPr>
            <w:tcW w:w="1134" w:type="dxa"/>
            <w:noWrap/>
            <w:hideMark/>
          </w:tcPr>
          <w:p w14:paraId="2E9397D5"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הקמת נכסים</w:t>
            </w:r>
          </w:p>
        </w:tc>
        <w:tc>
          <w:tcPr>
            <w:tcW w:w="1134" w:type="dxa"/>
          </w:tcPr>
          <w:p w14:paraId="6F349A99"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מימון</w:t>
            </w:r>
          </w:p>
        </w:tc>
        <w:tc>
          <w:tcPr>
            <w:tcW w:w="1134" w:type="dxa"/>
            <w:noWrap/>
            <w:hideMark/>
          </w:tcPr>
          <w:p w14:paraId="501BBFB7"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צפון אמריקה</w:t>
            </w:r>
          </w:p>
        </w:tc>
        <w:tc>
          <w:tcPr>
            <w:tcW w:w="1134" w:type="dxa"/>
            <w:noWrap/>
            <w:hideMark/>
          </w:tcPr>
          <w:p w14:paraId="5396AB1E"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פעילויות אחרות</w:t>
            </w:r>
          </w:p>
        </w:tc>
        <w:tc>
          <w:tcPr>
            <w:tcW w:w="1134" w:type="dxa"/>
            <w:noWrap/>
            <w:hideMark/>
          </w:tcPr>
          <w:p w14:paraId="562F7D5B"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סה"כ</w:t>
            </w:r>
          </w:p>
        </w:tc>
      </w:tr>
      <w:tr w:rsidR="00FD3ECD" w:rsidRPr="004C5FA3" w14:paraId="18A834F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2241F11" w14:textId="77777777" w:rsidR="00FD3ECD" w:rsidRPr="00AE5226" w:rsidRDefault="00FD3ECD" w:rsidP="00006CC7">
            <w:pPr>
              <w:spacing w:after="0" w:line="240" w:lineRule="auto"/>
              <w:ind w:left="-57" w:right="-57"/>
              <w:contextualSpacing w:val="0"/>
              <w:rPr>
                <w:rFonts w:ascii="Arial" w:hAnsi="Arial"/>
              </w:rPr>
            </w:pPr>
          </w:p>
        </w:tc>
        <w:tc>
          <w:tcPr>
            <w:tcW w:w="5897" w:type="dxa"/>
            <w:noWrap/>
            <w:vAlign w:val="top"/>
          </w:tcPr>
          <w:p w14:paraId="1EC8B980" w14:textId="77777777" w:rsidR="00FD3ECD" w:rsidRPr="00AE5226" w:rsidRDefault="00FD3ECD"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158133AD" w14:textId="77777777" w:rsidR="00FD3ECD" w:rsidRPr="00AE5226" w:rsidRDefault="00FD3ECD"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rFonts w:hint="cs"/>
                <w:b/>
                <w:bCs/>
                <w:sz w:val="18"/>
                <w:szCs w:val="18"/>
                <w:rtl/>
              </w:rPr>
              <w:t>אלפי ש"ח</w:t>
            </w:r>
          </w:p>
        </w:tc>
      </w:tr>
      <w:tr w:rsidR="00FD3ECD" w:rsidRPr="004C5FA3" w14:paraId="2704CC3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804954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32DFFC2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סך ההכנסות המגזריות מחיצוניים</w:t>
            </w:r>
          </w:p>
        </w:tc>
        <w:tc>
          <w:tcPr>
            <w:tcW w:w="1134" w:type="dxa"/>
            <w:noWrap/>
          </w:tcPr>
          <w:p w14:paraId="55D8DD2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BA7EB9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406E1D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711EB7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582F44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BE2C6B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5ED989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BE05DF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E1AA275"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ED74BDA" w14:textId="1638AB51" w:rsidR="00FD3ECD" w:rsidRPr="00D30B38"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בניכוי:</w:t>
            </w:r>
          </w:p>
        </w:tc>
        <w:tc>
          <w:tcPr>
            <w:tcW w:w="1134" w:type="dxa"/>
            <w:noWrap/>
          </w:tcPr>
          <w:p w14:paraId="0485D306" w14:textId="3FEDDD5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CFD4514" w14:textId="3C8CFBFF"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B4FD713" w14:textId="3F9571CA"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0FAC055" w14:textId="663E4923"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EB13AD9" w14:textId="4EE9D23A"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02B52A0" w14:textId="37FDD1CC"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90DA784" w14:textId="3BC0668F"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AFE198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9811BCE"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39147039"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משכירות</w:t>
            </w:r>
          </w:p>
        </w:tc>
        <w:tc>
          <w:tcPr>
            <w:tcW w:w="1134" w:type="dxa"/>
            <w:noWrap/>
          </w:tcPr>
          <w:p w14:paraId="602211F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161954E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4DBFA8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tcPr>
          <w:p w14:paraId="66265B7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88ECE7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4992E7C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3D344A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r>
      <w:tr w:rsidR="00FD3ECD" w:rsidRPr="004C5FA3" w14:paraId="035335B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1254B5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0EC854F3"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מימון</w:t>
            </w:r>
          </w:p>
        </w:tc>
        <w:tc>
          <w:tcPr>
            <w:tcW w:w="1134" w:type="dxa"/>
            <w:noWrap/>
          </w:tcPr>
          <w:p w14:paraId="366FA9E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74D6983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67995CA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tcPr>
          <w:p w14:paraId="018540C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7012C34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1ADB0C83"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607BAAC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r>
      <w:tr w:rsidR="00FD3ECD" w:rsidRPr="004C5FA3" w14:paraId="2FE8B26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A406168" w14:textId="24C370E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02E5A7E8" w14:textId="77777777" w:rsidR="00FD3ECD" w:rsidRPr="00AE5226" w:rsidRDefault="00FD3ECD"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סה"כ הכנסות מחוזים עם לקוחות</w:t>
            </w:r>
          </w:p>
        </w:tc>
        <w:tc>
          <w:tcPr>
            <w:tcW w:w="1134" w:type="dxa"/>
            <w:noWrap/>
          </w:tcPr>
          <w:p w14:paraId="3F672096"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7259E1E6"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D3C295D"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080BDBE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49FF33C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5E717E54"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43084916"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4C5FA3" w14:paraId="743A12B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D10D1FE"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954B611" w14:textId="449B55D5" w:rsidR="00FD3ECD" w:rsidRPr="00AE5226" w:rsidRDefault="00FD3ECD"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שהוכרו:</w:t>
            </w:r>
          </w:p>
        </w:tc>
        <w:tc>
          <w:tcPr>
            <w:tcW w:w="1134" w:type="dxa"/>
            <w:noWrap/>
          </w:tcPr>
          <w:p w14:paraId="21D99E3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49871D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754EDB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03196A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6D251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B35960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1C9C29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28B43BF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2ECA861" w14:textId="78CF0AAF"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C04908A"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מוצרי אלקטרוניקה</w:t>
            </w:r>
          </w:p>
        </w:tc>
        <w:tc>
          <w:tcPr>
            <w:tcW w:w="1134" w:type="dxa"/>
            <w:noWrap/>
          </w:tcPr>
          <w:p w14:paraId="5629EF5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1D014D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6BCE22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73C249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559B5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43424B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F70E2A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A64A1D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56E6DF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87C9B42"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מעגלים משולבים</w:t>
            </w:r>
          </w:p>
        </w:tc>
        <w:tc>
          <w:tcPr>
            <w:tcW w:w="1134" w:type="dxa"/>
            <w:noWrap/>
          </w:tcPr>
          <w:p w14:paraId="7F5CEB3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AB9B98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20F9B1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BBE289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927CAC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69BD8D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3D9823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640553E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1A086C0"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65E3397"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 xml:space="preserve">ממכירת דירות </w:t>
            </w:r>
          </w:p>
        </w:tc>
        <w:tc>
          <w:tcPr>
            <w:tcW w:w="1134" w:type="dxa"/>
            <w:noWrap/>
          </w:tcPr>
          <w:p w14:paraId="06EDF86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25F6B5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1A7013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EE57B0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4ACDD2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6AC404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92B0FA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31AABB8B"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B70F95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81A8DCA"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משרותי בניה בעסקאות קומבינציה</w:t>
            </w:r>
          </w:p>
        </w:tc>
        <w:tc>
          <w:tcPr>
            <w:tcW w:w="1134" w:type="dxa"/>
            <w:noWrap/>
          </w:tcPr>
          <w:p w14:paraId="2DBE830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0B4AAB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E04D5F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A90344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9324FD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A2DA43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402921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77D2B9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DE998C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059665C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מהקמת מבנים</w:t>
            </w:r>
          </w:p>
        </w:tc>
        <w:tc>
          <w:tcPr>
            <w:tcW w:w="1134" w:type="dxa"/>
            <w:noWrap/>
          </w:tcPr>
          <w:p w14:paraId="75CC582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B5E41C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A0E744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790248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FD6539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C51AE0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48F460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EE47AF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7FE258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BF2BEE8"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כלי כתיבה</w:t>
            </w:r>
          </w:p>
        </w:tc>
        <w:tc>
          <w:tcPr>
            <w:tcW w:w="1134" w:type="dxa"/>
            <w:noWrap/>
          </w:tcPr>
          <w:p w14:paraId="4A927E5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1064C1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9A2D35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691C21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0CFA2E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8A95AB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40B41B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A32A07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E4D669D"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A6660A4"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ממתן שירותי תחזוקה למוצרי אלקטרוניקה</w:t>
            </w:r>
          </w:p>
        </w:tc>
        <w:tc>
          <w:tcPr>
            <w:tcW w:w="1134" w:type="dxa"/>
            <w:noWrap/>
          </w:tcPr>
          <w:p w14:paraId="6496319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0FA638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0C8DF7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5311B9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7FD31E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770128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184AEC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BB2BCA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3423B8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3EF2D5D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שרותי אחזקה שונים</w:t>
            </w:r>
          </w:p>
        </w:tc>
        <w:tc>
          <w:tcPr>
            <w:tcW w:w="1134" w:type="dxa"/>
            <w:noWrap/>
          </w:tcPr>
          <w:p w14:paraId="0502F94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5E2277B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B571CD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07FA45E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757F0F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3C3922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0CB20B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4BB194F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2FC715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995F232"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08795A3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3286686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960771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4C552E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109F51C"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60CE57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7CB420B"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493CE5A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6AC69AC" w14:textId="39D9C154"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F5ED030"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בישראל</w:t>
            </w:r>
          </w:p>
        </w:tc>
        <w:tc>
          <w:tcPr>
            <w:tcW w:w="1134" w:type="dxa"/>
            <w:noWrap/>
          </w:tcPr>
          <w:p w14:paraId="0365A01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6CBABC3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2D25B9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B11C90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45A5C2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8DFDA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7483C4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449761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0440A0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0D422CEE"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בבריטניה</w:t>
            </w:r>
          </w:p>
        </w:tc>
        <w:tc>
          <w:tcPr>
            <w:tcW w:w="1134" w:type="dxa"/>
            <w:noWrap/>
          </w:tcPr>
          <w:p w14:paraId="3EC24D4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F1B53B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66772C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9AB8B0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5011E4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6F34D0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EDDF69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5CD02A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144209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DA3A264"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בארה"ב</w:t>
            </w:r>
          </w:p>
        </w:tc>
        <w:tc>
          <w:tcPr>
            <w:tcW w:w="1134" w:type="dxa"/>
            <w:noWrap/>
          </w:tcPr>
          <w:p w14:paraId="1999A62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68704A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4C9304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54E494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75DB38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0BC5B1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4FF6B8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11A70B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4EB3D4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F9B5FC7"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בשאר העולם</w:t>
            </w:r>
          </w:p>
        </w:tc>
        <w:tc>
          <w:tcPr>
            <w:tcW w:w="1134" w:type="dxa"/>
            <w:noWrap/>
          </w:tcPr>
          <w:p w14:paraId="06B6471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19D2D3B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810E57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B3F620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9A0FDB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03308E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0E9B6E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35F47FF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E64050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E220634"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A54F43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282A07F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F7FB5A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1682F8B"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4F4AEC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9E0F1FD"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5B0428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121BFE6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FDF1C65" w14:textId="71DA80C4"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D5148D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לאורך זמן</w:t>
            </w:r>
          </w:p>
        </w:tc>
        <w:tc>
          <w:tcPr>
            <w:tcW w:w="1134" w:type="dxa"/>
            <w:noWrap/>
          </w:tcPr>
          <w:p w14:paraId="2263A37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6383CE4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28D216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B48562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11EAE5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11285E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A81AE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446DA1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6FBBF8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2EED55E"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בנקודת זמן</w:t>
            </w:r>
          </w:p>
        </w:tc>
        <w:tc>
          <w:tcPr>
            <w:tcW w:w="1134" w:type="dxa"/>
            <w:noWrap/>
          </w:tcPr>
          <w:p w14:paraId="6F7C234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08625A7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0359B3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3905CD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447092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4374E4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8C3A2B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655A98E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D289B0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09CF9DF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CEB67A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6DF3DBC9"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F43ACB9"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2246150B"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5A206A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63E7508C"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C09F72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B960A5" w14:paraId="4C3D0829"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FA80585" w14:textId="668AC375"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BE89CFA"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כספק עיקרי</w:t>
            </w:r>
          </w:p>
        </w:tc>
        <w:tc>
          <w:tcPr>
            <w:tcW w:w="1134" w:type="dxa"/>
            <w:noWrap/>
          </w:tcPr>
          <w:p w14:paraId="35DAFE9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D666DB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D8B73B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9E3582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1BA734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8E4C51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B6A68A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B960A5" w14:paraId="72D4C503"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C6EE9A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606A6ED" w14:textId="6AA48551"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כסוכן</w:t>
            </w:r>
          </w:p>
        </w:tc>
        <w:tc>
          <w:tcPr>
            <w:tcW w:w="1134" w:type="dxa"/>
            <w:noWrap/>
          </w:tcPr>
          <w:p w14:paraId="683EA43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462ED52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DB5219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8D5D26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DF596A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1A076D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3FB82C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B960A5" w14:paraId="18568AFA"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796F12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4AF83E6" w14:textId="77777777" w:rsidR="00FD3ECD" w:rsidRPr="0091121A"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7C63D0A3"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1C48055D"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120275EA"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03723D2C"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50A16613"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5AD5BD5E"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54CEB084"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656F2048" w14:textId="77777777" w:rsidR="00FD3ECD" w:rsidRDefault="00FD3ECD" w:rsidP="00FD3ECD">
      <w:pPr>
        <w:pStyle w:val="NoSpacing"/>
        <w:ind w:left="1418"/>
        <w:rPr>
          <w:sz w:val="20"/>
          <w:rtl/>
        </w:rPr>
      </w:pPr>
    </w:p>
    <w:p w14:paraId="1099C880" w14:textId="77777777" w:rsidR="00FD3ECD" w:rsidRDefault="00FD3ECD" w:rsidP="00FD3ECD">
      <w:pPr>
        <w:pStyle w:val="NoSpacing"/>
        <w:pageBreakBefore/>
        <w:ind w:left="1418"/>
        <w:rPr>
          <w:sz w:val="20"/>
          <w:rtl/>
        </w:rPr>
      </w:pPr>
    </w:p>
    <w:p w14:paraId="73364976" w14:textId="321D550C" w:rsidR="00FD3ECD" w:rsidRPr="004C5FA3" w:rsidRDefault="00FD3ECD" w:rsidP="00FD3ECD">
      <w:pPr>
        <w:pStyle w:val="NoSpacing"/>
        <w:spacing w:after="120"/>
        <w:ind w:left="1702" w:hanging="284"/>
        <w:rPr>
          <w:sz w:val="20"/>
          <w:rtl/>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5</w:t>
      </w:r>
      <w:r w:rsidRPr="004C5FA3">
        <w:rPr>
          <w:rStyle w:val="Strong"/>
          <w:sz w:val="20"/>
          <w:rtl/>
        </w:rPr>
        <w:fldChar w:fldCharType="end"/>
      </w:r>
      <w:r>
        <w:rPr>
          <w:sz w:val="20"/>
          <w:rtl/>
        </w:rPr>
        <w:tab/>
      </w:r>
      <w:r w:rsidRPr="0098537A">
        <w:rPr>
          <w:rStyle w:val="Strong"/>
          <w:sz w:val="20"/>
          <w:rtl/>
        </w:rPr>
        <w:fldChar w:fldCharType="begin" w:fldLock="1"/>
      </w:r>
      <w:r w:rsidRPr="0098537A">
        <w:rPr>
          <w:rStyle w:val="Strong"/>
          <w:sz w:val="20"/>
          <w:rtl/>
        </w:rPr>
        <w:instrText xml:space="preserve"> </w:instrText>
      </w:r>
      <w:r w:rsidRPr="0098537A">
        <w:rPr>
          <w:rStyle w:val="Strong"/>
          <w:sz w:val="20"/>
        </w:rPr>
        <w:instrText>STYLEREF</w:instrText>
      </w:r>
      <w:r w:rsidRPr="0098537A">
        <w:rPr>
          <w:rStyle w:val="Strong"/>
          <w:sz w:val="20"/>
          <w:rtl/>
        </w:rPr>
        <w:instrText xml:space="preserve">  "כותרת 3"  \* </w:instrText>
      </w:r>
      <w:r w:rsidRPr="0098537A">
        <w:rPr>
          <w:rStyle w:val="Strong"/>
          <w:sz w:val="20"/>
        </w:rPr>
        <w:instrText>MERGEFORMAT</w:instrText>
      </w:r>
      <w:r w:rsidRPr="0098537A">
        <w:rPr>
          <w:rStyle w:val="Strong"/>
          <w:sz w:val="20"/>
          <w:rtl/>
        </w:rPr>
        <w:instrText xml:space="preserve"> </w:instrText>
      </w:r>
      <w:r w:rsidRPr="0098537A">
        <w:rPr>
          <w:rStyle w:val="Strong"/>
          <w:sz w:val="20"/>
          <w:rtl/>
        </w:rPr>
        <w:fldChar w:fldCharType="separate"/>
      </w:r>
      <w:r w:rsidR="00D3002D" w:rsidRPr="00D3002D">
        <w:rPr>
          <w:rStyle w:val="Strong"/>
          <w:noProof/>
          <w:sz w:val="20"/>
          <w:rtl/>
          <w:lang w:val="en-US"/>
        </w:rPr>
        <w:t>הכנסות</w:t>
      </w:r>
      <w:r w:rsidRPr="0098537A">
        <w:rPr>
          <w:rStyle w:val="Strong"/>
          <w:sz w:val="20"/>
          <w:rtl/>
        </w:rPr>
        <w:fldChar w:fldCharType="end"/>
      </w:r>
      <w:r w:rsidRPr="004C5FA3">
        <w:rPr>
          <w:rStyle w:val="Strong"/>
          <w:sz w:val="20"/>
          <w:rtl/>
        </w:rPr>
        <w:t xml:space="preserve"> </w:t>
      </w:r>
      <w:r w:rsidRPr="004C5FA3">
        <w:rPr>
          <w:sz w:val="20"/>
          <w:rtl/>
        </w:rPr>
        <w:t>(המשך)</w:t>
      </w:r>
    </w:p>
    <w:tbl>
      <w:tblPr>
        <w:tblStyle w:val="TableGrid"/>
        <w:bidiVisual/>
        <w:tblW w:w="15139" w:type="dxa"/>
        <w:jc w:val="left"/>
        <w:tblLayout w:type="fixed"/>
        <w:tblCellMar>
          <w:left w:w="113" w:type="dxa"/>
          <w:right w:w="113" w:type="dxa"/>
        </w:tblCellMar>
        <w:tblLook w:val="06A0" w:firstRow="1" w:lastRow="0" w:firstColumn="1" w:lastColumn="0" w:noHBand="1" w:noVBand="1"/>
      </w:tblPr>
      <w:tblGrid>
        <w:gridCol w:w="1304"/>
        <w:gridCol w:w="5897"/>
        <w:gridCol w:w="1134"/>
        <w:gridCol w:w="1134"/>
        <w:gridCol w:w="1134"/>
        <w:gridCol w:w="1134"/>
        <w:gridCol w:w="1134"/>
        <w:gridCol w:w="1134"/>
        <w:gridCol w:w="1134"/>
      </w:tblGrid>
      <w:tr w:rsidR="00FD3ECD" w:rsidRPr="004C5FA3" w14:paraId="3E813EB6"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vAlign w:val="center"/>
          </w:tcPr>
          <w:p w14:paraId="04AD35DF" w14:textId="77777777" w:rsidR="00FD3ECD" w:rsidRPr="00AE5226" w:rsidRDefault="00FD3ECD" w:rsidP="00FD3ECD">
            <w:pPr>
              <w:spacing w:after="0" w:line="240" w:lineRule="auto"/>
              <w:ind w:left="-57" w:right="-57"/>
              <w:contextualSpacing w:val="0"/>
              <w:rPr>
                <w:rFonts w:ascii="Arial" w:hAnsi="Arial"/>
              </w:rPr>
            </w:pPr>
          </w:p>
        </w:tc>
        <w:tc>
          <w:tcPr>
            <w:tcW w:w="5897" w:type="dxa"/>
            <w:noWrap/>
            <w:vAlign w:val="top"/>
          </w:tcPr>
          <w:p w14:paraId="03F86530" w14:textId="77777777" w:rsidR="00FD3ECD" w:rsidRPr="00AE5226" w:rsidRDefault="00FD3ECD" w:rsidP="00FD3ECD">
            <w:pPr>
              <w:pStyle w:val="0"/>
              <w:ind w:left="0" w:firstLine="0"/>
              <w:contextualSpacing w:val="0"/>
              <w:cnfStyle w:val="100000000000" w:firstRow="1"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6B4E8640" w14:textId="075DA681" w:rsidR="00FD3ECD" w:rsidRPr="00FD3ECD" w:rsidRDefault="00D30B38" w:rsidP="00FD3ECD">
            <w:pPr>
              <w:pStyle w:val="X1underline"/>
              <w:spacing w:line="240" w:lineRule="auto"/>
              <w:cnfStyle w:val="100000000000" w:firstRow="1" w:lastRow="0" w:firstColumn="0" w:lastColumn="0" w:oddVBand="0" w:evenVBand="0" w:oddHBand="0" w:evenHBand="0" w:firstRowFirstColumn="0" w:firstRowLastColumn="0" w:lastRowFirstColumn="0" w:lastRowLastColumn="0"/>
              <w:rPr>
                <w:sz w:val="18"/>
                <w:szCs w:val="18"/>
                <w:rtl/>
              </w:rPr>
            </w:pPr>
            <w:r>
              <w:rPr>
                <w:rFonts w:hint="cs"/>
                <w:sz w:val="18"/>
                <w:szCs w:val="18"/>
                <w:rtl/>
                <w:lang w:val="en-US"/>
              </w:rPr>
              <w:t>לשלושה</w:t>
            </w:r>
            <w:r w:rsidR="00FD3ECD" w:rsidRPr="00FD3ECD">
              <w:rPr>
                <w:sz w:val="18"/>
                <w:szCs w:val="18"/>
                <w:rtl/>
              </w:rPr>
              <w:t xml:space="preserve"> חודשים שהסתיימו ביום 30 ביוני </w:t>
            </w:r>
            <w:r w:rsidR="00FD3ECD" w:rsidRPr="00FD3ECD">
              <w:rPr>
                <w:sz w:val="18"/>
                <w:szCs w:val="18"/>
              </w:rPr>
              <w:fldChar w:fldCharType="begin" w:fldLock="1"/>
            </w:r>
            <w:r w:rsidR="00FD3ECD" w:rsidRPr="00FD3ECD">
              <w:rPr>
                <w:sz w:val="18"/>
                <w:szCs w:val="18"/>
              </w:rPr>
              <w:instrText xml:space="preserve"> DOCPROPERTY  </w:instrText>
            </w:r>
            <w:r w:rsidR="0019212B">
              <w:rPr>
                <w:sz w:val="18"/>
                <w:szCs w:val="18"/>
              </w:rPr>
              <w:instrText>C</w:instrText>
            </w:r>
            <w:r w:rsidR="00FD3ECD" w:rsidRPr="00FD3ECD">
              <w:rPr>
                <w:sz w:val="18"/>
                <w:szCs w:val="18"/>
              </w:rPr>
              <w:instrText xml:space="preserve">Y  \* MERGEFORMAT </w:instrText>
            </w:r>
            <w:r w:rsidR="00FD3ECD" w:rsidRPr="00FD3ECD">
              <w:rPr>
                <w:sz w:val="18"/>
                <w:szCs w:val="18"/>
              </w:rPr>
              <w:fldChar w:fldCharType="separate"/>
            </w:r>
            <w:r w:rsidR="00D3002D">
              <w:rPr>
                <w:sz w:val="18"/>
                <w:szCs w:val="18"/>
              </w:rPr>
              <w:t>2026</w:t>
            </w:r>
            <w:r w:rsidR="00FD3ECD" w:rsidRPr="00FD3ECD">
              <w:rPr>
                <w:sz w:val="18"/>
                <w:szCs w:val="18"/>
              </w:rPr>
              <w:fldChar w:fldCharType="end"/>
            </w:r>
            <w:r w:rsidR="00FD3ECD" w:rsidRPr="00FD3ECD">
              <w:rPr>
                <w:sz w:val="18"/>
                <w:szCs w:val="18"/>
                <w:rtl/>
              </w:rPr>
              <w:t xml:space="preserve"> (בלתי מבוקר)</w:t>
            </w:r>
          </w:p>
        </w:tc>
      </w:tr>
      <w:tr w:rsidR="00FD3ECD" w:rsidRPr="004C5FA3" w14:paraId="710F606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F4F9086"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hideMark/>
          </w:tcPr>
          <w:p w14:paraId="2A685EAA" w14:textId="77777777" w:rsidR="00FD3ECD" w:rsidRPr="00AE5226"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hideMark/>
          </w:tcPr>
          <w:p w14:paraId="01046E83"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Pr>
            </w:pPr>
            <w:r w:rsidRPr="00AE5226">
              <w:rPr>
                <w:b/>
                <w:bCs/>
                <w:sz w:val="18"/>
                <w:szCs w:val="18"/>
                <w:rtl/>
              </w:rPr>
              <w:t>אלקטרוניקה</w:t>
            </w:r>
          </w:p>
        </w:tc>
        <w:tc>
          <w:tcPr>
            <w:tcW w:w="1134" w:type="dxa"/>
            <w:noWrap/>
            <w:hideMark/>
          </w:tcPr>
          <w:p w14:paraId="22104765"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מכירת דירות</w:t>
            </w:r>
          </w:p>
        </w:tc>
        <w:tc>
          <w:tcPr>
            <w:tcW w:w="1134" w:type="dxa"/>
            <w:noWrap/>
            <w:hideMark/>
          </w:tcPr>
          <w:p w14:paraId="658FC32F"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הקמת נכסים</w:t>
            </w:r>
          </w:p>
        </w:tc>
        <w:tc>
          <w:tcPr>
            <w:tcW w:w="1134" w:type="dxa"/>
          </w:tcPr>
          <w:p w14:paraId="573FD114"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מימון</w:t>
            </w:r>
          </w:p>
        </w:tc>
        <w:tc>
          <w:tcPr>
            <w:tcW w:w="1134" w:type="dxa"/>
            <w:noWrap/>
            <w:hideMark/>
          </w:tcPr>
          <w:p w14:paraId="4644DD1C"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צפון אמריקה</w:t>
            </w:r>
          </w:p>
        </w:tc>
        <w:tc>
          <w:tcPr>
            <w:tcW w:w="1134" w:type="dxa"/>
            <w:noWrap/>
            <w:hideMark/>
          </w:tcPr>
          <w:p w14:paraId="5AE343C7"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פעילויות אחרות</w:t>
            </w:r>
          </w:p>
        </w:tc>
        <w:tc>
          <w:tcPr>
            <w:tcW w:w="1134" w:type="dxa"/>
            <w:noWrap/>
            <w:hideMark/>
          </w:tcPr>
          <w:p w14:paraId="5BAC0381"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סה"כ</w:t>
            </w:r>
          </w:p>
        </w:tc>
      </w:tr>
      <w:tr w:rsidR="00FD3ECD" w:rsidRPr="004C5FA3" w14:paraId="1792D5AB"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5F12E05" w14:textId="77777777" w:rsidR="00FD3ECD" w:rsidRPr="00AE5226" w:rsidRDefault="00FD3ECD" w:rsidP="00006CC7">
            <w:pPr>
              <w:spacing w:after="0" w:line="240" w:lineRule="auto"/>
              <w:ind w:left="-57" w:right="-57"/>
              <w:contextualSpacing w:val="0"/>
              <w:rPr>
                <w:rFonts w:ascii="Arial" w:hAnsi="Arial"/>
              </w:rPr>
            </w:pPr>
          </w:p>
        </w:tc>
        <w:tc>
          <w:tcPr>
            <w:tcW w:w="5897" w:type="dxa"/>
            <w:noWrap/>
            <w:vAlign w:val="top"/>
          </w:tcPr>
          <w:p w14:paraId="407F6C6E" w14:textId="77777777" w:rsidR="00FD3ECD" w:rsidRPr="00AE5226" w:rsidRDefault="00FD3ECD"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736F801D" w14:textId="77777777" w:rsidR="00FD3ECD" w:rsidRPr="00AE5226" w:rsidRDefault="00FD3ECD"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rFonts w:hint="cs"/>
                <w:b/>
                <w:bCs/>
                <w:sz w:val="18"/>
                <w:szCs w:val="18"/>
                <w:rtl/>
              </w:rPr>
              <w:t>אלפי ש"ח</w:t>
            </w:r>
          </w:p>
        </w:tc>
      </w:tr>
      <w:tr w:rsidR="00FD3ECD" w:rsidRPr="004C5FA3" w14:paraId="4884090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71BC1C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EE60C7D"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סך ההכנסות המגזריות מחיצוניים</w:t>
            </w:r>
          </w:p>
        </w:tc>
        <w:tc>
          <w:tcPr>
            <w:tcW w:w="1134" w:type="dxa"/>
            <w:noWrap/>
          </w:tcPr>
          <w:p w14:paraId="5A7A1AE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9672E1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660133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ECD8C7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E93155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BA5749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577304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D96757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C5C423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A641F0D" w14:textId="77777777" w:rsidR="00FD3ECD" w:rsidRPr="00D30B38"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בניכוי:</w:t>
            </w:r>
          </w:p>
        </w:tc>
        <w:tc>
          <w:tcPr>
            <w:tcW w:w="1134" w:type="dxa"/>
            <w:noWrap/>
          </w:tcPr>
          <w:p w14:paraId="7E0819F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7D9670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A5193D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6A0757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4C74D7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CF2C19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7F99A0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39AC04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025A3FD"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0F10CC4C"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משכירות</w:t>
            </w:r>
          </w:p>
        </w:tc>
        <w:tc>
          <w:tcPr>
            <w:tcW w:w="1134" w:type="dxa"/>
            <w:noWrap/>
          </w:tcPr>
          <w:p w14:paraId="127A399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7600B96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14D5E3A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tcPr>
          <w:p w14:paraId="6C8AACA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1F0F0EC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1FB6256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9C4F29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r>
      <w:tr w:rsidR="00FD3ECD" w:rsidRPr="004C5FA3" w14:paraId="6CE00E9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2D02E1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67848284"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מימון</w:t>
            </w:r>
          </w:p>
        </w:tc>
        <w:tc>
          <w:tcPr>
            <w:tcW w:w="1134" w:type="dxa"/>
            <w:noWrap/>
          </w:tcPr>
          <w:p w14:paraId="618FE63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687F5A7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78BD7D0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tcPr>
          <w:p w14:paraId="1873AAC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286A5CC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1376B7C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4C762E6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r>
      <w:tr w:rsidR="00FD3ECD" w:rsidRPr="004C5FA3" w14:paraId="78D8749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A9BE45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799477DB" w14:textId="77777777" w:rsidR="00FD3ECD" w:rsidRPr="00AE5226" w:rsidRDefault="00FD3ECD"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סה"כ הכנסות מחוזים עם לקוחות</w:t>
            </w:r>
          </w:p>
        </w:tc>
        <w:tc>
          <w:tcPr>
            <w:tcW w:w="1134" w:type="dxa"/>
            <w:noWrap/>
          </w:tcPr>
          <w:p w14:paraId="4FC715F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23A2F6C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DE12946"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01F9302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4FB849B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6BEFCDC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69B5A71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4C5FA3" w14:paraId="499C78E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2FEF25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9A3FA1A" w14:textId="77777777" w:rsidR="00FD3ECD" w:rsidRPr="00AE5226" w:rsidRDefault="00FD3ECD"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שהוכרו:</w:t>
            </w:r>
          </w:p>
        </w:tc>
        <w:tc>
          <w:tcPr>
            <w:tcW w:w="1134" w:type="dxa"/>
            <w:noWrap/>
          </w:tcPr>
          <w:p w14:paraId="12BE930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41A8C3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98207A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C6D4EB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870A3D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44AF44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A8B35D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2BC412C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2D71801"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60C088EC"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מוצרי אלקטרוניקה</w:t>
            </w:r>
          </w:p>
        </w:tc>
        <w:tc>
          <w:tcPr>
            <w:tcW w:w="1134" w:type="dxa"/>
            <w:noWrap/>
          </w:tcPr>
          <w:p w14:paraId="5551A62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86090B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B9BC4A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1D4C35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A55C32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72DA3D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CF41B3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8903D8A"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C1105F5"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41E3B2E"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מעגלים משולבים</w:t>
            </w:r>
          </w:p>
        </w:tc>
        <w:tc>
          <w:tcPr>
            <w:tcW w:w="1134" w:type="dxa"/>
            <w:noWrap/>
          </w:tcPr>
          <w:p w14:paraId="26D12FE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22667E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66C3C3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14DFDA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8084E3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1AEC6A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9074FE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3EF7331C"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0957F9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24CC75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 xml:space="preserve">ממכירת דירות </w:t>
            </w:r>
          </w:p>
        </w:tc>
        <w:tc>
          <w:tcPr>
            <w:tcW w:w="1134" w:type="dxa"/>
            <w:noWrap/>
          </w:tcPr>
          <w:p w14:paraId="7688BF6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724C2D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85390E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8EA4C2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F77448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D8D1E9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DBC3E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B16337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C7089D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465FB89"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משרותי בניה בעסקאות קומבינציה</w:t>
            </w:r>
          </w:p>
        </w:tc>
        <w:tc>
          <w:tcPr>
            <w:tcW w:w="1134" w:type="dxa"/>
            <w:noWrap/>
          </w:tcPr>
          <w:p w14:paraId="076FBA9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645539F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49EC60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A1ECA1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A3B90E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A32986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20D80E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556771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DC071F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AE1ABA9"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מהקמת מבנים</w:t>
            </w:r>
          </w:p>
        </w:tc>
        <w:tc>
          <w:tcPr>
            <w:tcW w:w="1134" w:type="dxa"/>
            <w:noWrap/>
          </w:tcPr>
          <w:p w14:paraId="1E83477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D5873B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55D3AF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4AC8BC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A7BD81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C1CDE8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A92305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7280CD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12296D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700F9B6"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כלי כתיבה</w:t>
            </w:r>
          </w:p>
        </w:tc>
        <w:tc>
          <w:tcPr>
            <w:tcW w:w="1134" w:type="dxa"/>
            <w:noWrap/>
          </w:tcPr>
          <w:p w14:paraId="5B78AC0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F6CA4D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5FCC89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DA70AD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C579B5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7F0470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7E0D3B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669247EB"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680A43C"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0298AB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ממתן שירותי תחזוקה למוצרי אלקטרוניקה</w:t>
            </w:r>
          </w:p>
        </w:tc>
        <w:tc>
          <w:tcPr>
            <w:tcW w:w="1134" w:type="dxa"/>
            <w:noWrap/>
          </w:tcPr>
          <w:p w14:paraId="14BC085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C99CF3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3AF85B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FA9864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59273D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72012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6A3020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A244F3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4DE002E"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3B99737"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שרותי אחזקה שונים</w:t>
            </w:r>
          </w:p>
        </w:tc>
        <w:tc>
          <w:tcPr>
            <w:tcW w:w="1134" w:type="dxa"/>
            <w:noWrap/>
          </w:tcPr>
          <w:p w14:paraId="21EADCC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4A2519F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C62A1E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EE9EE1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F5FB3A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57C22E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654B15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2635D9A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E00C1EE"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E1CC18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1038E10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11DE85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366414C"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24E3BA6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F71F6CD"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215EEF6"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E7D410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1593D82C"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AEBC996"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2A16B3D"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בישראל</w:t>
            </w:r>
          </w:p>
        </w:tc>
        <w:tc>
          <w:tcPr>
            <w:tcW w:w="1134" w:type="dxa"/>
            <w:noWrap/>
          </w:tcPr>
          <w:p w14:paraId="459BE4C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8A50D3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EF9168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4E121A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BD63A1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47EBC5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D0C8D4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43624F0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3D8D6A4"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0AF366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בבריטניה</w:t>
            </w:r>
          </w:p>
        </w:tc>
        <w:tc>
          <w:tcPr>
            <w:tcW w:w="1134" w:type="dxa"/>
            <w:noWrap/>
          </w:tcPr>
          <w:p w14:paraId="2CC8068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0AF70D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587BA7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30A794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3DC265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FB68C6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9350DE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6973EC6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D7D79C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1B6C6A0"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בארה"ב</w:t>
            </w:r>
          </w:p>
        </w:tc>
        <w:tc>
          <w:tcPr>
            <w:tcW w:w="1134" w:type="dxa"/>
            <w:noWrap/>
          </w:tcPr>
          <w:p w14:paraId="1BEECC7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326604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2491B8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9B0D9D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0A0D20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4A5819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C68BEF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FFB91A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F41109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E25931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בשאר העולם</w:t>
            </w:r>
          </w:p>
        </w:tc>
        <w:tc>
          <w:tcPr>
            <w:tcW w:w="1134" w:type="dxa"/>
            <w:noWrap/>
          </w:tcPr>
          <w:p w14:paraId="2289DD3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1DF73482"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FA6304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597C1F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9F98303"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423F93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31C4E7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1DC6F7A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10EE29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317CCE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31C2157"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1937F0A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2172B3B"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DE228A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83DC38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48271AD"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B4FC1B4"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62273FA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5176C4D"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EA2AD60"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לאורך זמן</w:t>
            </w:r>
          </w:p>
        </w:tc>
        <w:tc>
          <w:tcPr>
            <w:tcW w:w="1134" w:type="dxa"/>
            <w:noWrap/>
          </w:tcPr>
          <w:p w14:paraId="61E208D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779756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9998F5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31DBD4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6F3F6A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8497F8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6ADBC8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6670D53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6C16F4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5D7354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בנקודת זמן</w:t>
            </w:r>
          </w:p>
        </w:tc>
        <w:tc>
          <w:tcPr>
            <w:tcW w:w="1134" w:type="dxa"/>
            <w:noWrap/>
          </w:tcPr>
          <w:p w14:paraId="7C231AD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69C9793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13C9F1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DAFA98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707127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55CD73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5BA483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7CEF253B"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1AFC4F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F251858"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6D23BA2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0EA9C111"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21605A8E"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087EC7F7"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02CA020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1ABDBD3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C0F95B4"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B960A5" w14:paraId="440ED959"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D74389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6EAC42A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כספק עיקרי</w:t>
            </w:r>
          </w:p>
        </w:tc>
        <w:tc>
          <w:tcPr>
            <w:tcW w:w="1134" w:type="dxa"/>
            <w:noWrap/>
          </w:tcPr>
          <w:p w14:paraId="6185473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51093D3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A7EC1C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BDC8B6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6DC599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65BCA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003924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B960A5" w14:paraId="2E68DDDE"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8B51057"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540876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כסוכן</w:t>
            </w:r>
          </w:p>
        </w:tc>
        <w:tc>
          <w:tcPr>
            <w:tcW w:w="1134" w:type="dxa"/>
            <w:noWrap/>
          </w:tcPr>
          <w:p w14:paraId="3796BA2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2C6F63A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84F959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02AFFC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CA4208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F81D38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29DE50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B960A5" w14:paraId="460AE94D"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81465B1"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18DFB30" w14:textId="77777777" w:rsidR="00FD3ECD" w:rsidRPr="0091121A"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0EEA29A5"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484C642D"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35ABE5E5"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E9F49FA"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5FE5AFBE"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09940782"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0EF0C6E5"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4B1E5630" w14:textId="77777777" w:rsidR="00FD3ECD" w:rsidRDefault="00FD3ECD" w:rsidP="00FD3ECD">
      <w:pPr>
        <w:pStyle w:val="NoSpacing"/>
        <w:ind w:left="1418"/>
        <w:rPr>
          <w:sz w:val="20"/>
          <w:rtl/>
        </w:rPr>
      </w:pPr>
    </w:p>
    <w:p w14:paraId="5D89F3A5" w14:textId="77777777" w:rsidR="00FD3ECD" w:rsidRDefault="00FD3ECD" w:rsidP="00FD3ECD">
      <w:pPr>
        <w:pStyle w:val="NoSpacing"/>
        <w:pageBreakBefore/>
        <w:ind w:left="1418"/>
        <w:rPr>
          <w:sz w:val="20"/>
          <w:rtl/>
        </w:rPr>
      </w:pPr>
    </w:p>
    <w:p w14:paraId="1054FAB4" w14:textId="602FDC34" w:rsidR="00FD3ECD" w:rsidRPr="004C5FA3" w:rsidRDefault="00FD3ECD" w:rsidP="00FD3ECD">
      <w:pPr>
        <w:pStyle w:val="NoSpacing"/>
        <w:spacing w:after="120"/>
        <w:ind w:left="1702" w:hanging="284"/>
        <w:rPr>
          <w:sz w:val="20"/>
          <w:rtl/>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5</w:t>
      </w:r>
      <w:r w:rsidRPr="004C5FA3">
        <w:rPr>
          <w:rStyle w:val="Strong"/>
          <w:sz w:val="20"/>
          <w:rtl/>
        </w:rPr>
        <w:fldChar w:fldCharType="end"/>
      </w:r>
      <w:r>
        <w:rPr>
          <w:sz w:val="20"/>
          <w:rtl/>
        </w:rPr>
        <w:tab/>
      </w:r>
      <w:r w:rsidRPr="0098537A">
        <w:rPr>
          <w:rStyle w:val="Strong"/>
          <w:sz w:val="20"/>
          <w:rtl/>
        </w:rPr>
        <w:fldChar w:fldCharType="begin" w:fldLock="1"/>
      </w:r>
      <w:r w:rsidRPr="0098537A">
        <w:rPr>
          <w:rStyle w:val="Strong"/>
          <w:sz w:val="20"/>
          <w:rtl/>
        </w:rPr>
        <w:instrText xml:space="preserve"> </w:instrText>
      </w:r>
      <w:r w:rsidRPr="0098537A">
        <w:rPr>
          <w:rStyle w:val="Strong"/>
          <w:sz w:val="20"/>
        </w:rPr>
        <w:instrText>STYLEREF</w:instrText>
      </w:r>
      <w:r w:rsidRPr="0098537A">
        <w:rPr>
          <w:rStyle w:val="Strong"/>
          <w:sz w:val="20"/>
          <w:rtl/>
        </w:rPr>
        <w:instrText xml:space="preserve">  "כותרת 3"  \* </w:instrText>
      </w:r>
      <w:r w:rsidRPr="0098537A">
        <w:rPr>
          <w:rStyle w:val="Strong"/>
          <w:sz w:val="20"/>
        </w:rPr>
        <w:instrText>MERGEFORMAT</w:instrText>
      </w:r>
      <w:r w:rsidRPr="0098537A">
        <w:rPr>
          <w:rStyle w:val="Strong"/>
          <w:sz w:val="20"/>
          <w:rtl/>
        </w:rPr>
        <w:instrText xml:space="preserve"> </w:instrText>
      </w:r>
      <w:r w:rsidRPr="0098537A">
        <w:rPr>
          <w:rStyle w:val="Strong"/>
          <w:sz w:val="20"/>
          <w:rtl/>
        </w:rPr>
        <w:fldChar w:fldCharType="separate"/>
      </w:r>
      <w:r w:rsidR="00D3002D" w:rsidRPr="00D3002D">
        <w:rPr>
          <w:rStyle w:val="Strong"/>
          <w:noProof/>
          <w:sz w:val="20"/>
          <w:rtl/>
          <w:lang w:val="en-US"/>
        </w:rPr>
        <w:t>הכנסות</w:t>
      </w:r>
      <w:r w:rsidRPr="0098537A">
        <w:rPr>
          <w:rStyle w:val="Strong"/>
          <w:sz w:val="20"/>
          <w:rtl/>
        </w:rPr>
        <w:fldChar w:fldCharType="end"/>
      </w:r>
      <w:r w:rsidRPr="004C5FA3">
        <w:rPr>
          <w:rStyle w:val="Strong"/>
          <w:sz w:val="20"/>
          <w:rtl/>
        </w:rPr>
        <w:t xml:space="preserve"> </w:t>
      </w:r>
      <w:r w:rsidRPr="004C5FA3">
        <w:rPr>
          <w:sz w:val="20"/>
          <w:rtl/>
        </w:rPr>
        <w:t>(המשך)</w:t>
      </w:r>
    </w:p>
    <w:tbl>
      <w:tblPr>
        <w:tblStyle w:val="TableGrid"/>
        <w:bidiVisual/>
        <w:tblW w:w="15139" w:type="dxa"/>
        <w:jc w:val="left"/>
        <w:tblLayout w:type="fixed"/>
        <w:tblCellMar>
          <w:left w:w="113" w:type="dxa"/>
          <w:right w:w="113" w:type="dxa"/>
        </w:tblCellMar>
        <w:tblLook w:val="06A0" w:firstRow="1" w:lastRow="0" w:firstColumn="1" w:lastColumn="0" w:noHBand="1" w:noVBand="1"/>
      </w:tblPr>
      <w:tblGrid>
        <w:gridCol w:w="1304"/>
        <w:gridCol w:w="5897"/>
        <w:gridCol w:w="1134"/>
        <w:gridCol w:w="1134"/>
        <w:gridCol w:w="1134"/>
        <w:gridCol w:w="1134"/>
        <w:gridCol w:w="1134"/>
        <w:gridCol w:w="1134"/>
        <w:gridCol w:w="1134"/>
      </w:tblGrid>
      <w:tr w:rsidR="00FD3ECD" w:rsidRPr="004C5FA3" w14:paraId="1E47C753"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vAlign w:val="center"/>
          </w:tcPr>
          <w:p w14:paraId="2722853D" w14:textId="77777777" w:rsidR="00FD3ECD" w:rsidRPr="00AE5226" w:rsidRDefault="00FD3ECD" w:rsidP="00FD3ECD">
            <w:pPr>
              <w:spacing w:after="0" w:line="240" w:lineRule="auto"/>
              <w:ind w:left="-57" w:right="-57"/>
              <w:contextualSpacing w:val="0"/>
              <w:rPr>
                <w:rFonts w:ascii="Arial" w:hAnsi="Arial"/>
              </w:rPr>
            </w:pPr>
          </w:p>
        </w:tc>
        <w:tc>
          <w:tcPr>
            <w:tcW w:w="5897" w:type="dxa"/>
            <w:noWrap/>
            <w:vAlign w:val="top"/>
          </w:tcPr>
          <w:p w14:paraId="725E3153" w14:textId="77777777" w:rsidR="00FD3ECD" w:rsidRPr="00AE5226" w:rsidRDefault="00FD3ECD" w:rsidP="00FD3ECD">
            <w:pPr>
              <w:pStyle w:val="0"/>
              <w:ind w:left="0" w:firstLine="0"/>
              <w:contextualSpacing w:val="0"/>
              <w:cnfStyle w:val="100000000000" w:firstRow="1"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229737E3" w14:textId="04222387" w:rsidR="00FD3ECD" w:rsidRPr="00FD3ECD" w:rsidRDefault="00FD3ECD" w:rsidP="00FD3ECD">
            <w:pPr>
              <w:pStyle w:val="X1underline"/>
              <w:spacing w:line="240" w:lineRule="auto"/>
              <w:cnfStyle w:val="100000000000" w:firstRow="1" w:lastRow="0" w:firstColumn="0" w:lastColumn="0" w:oddVBand="0" w:evenVBand="0" w:oddHBand="0" w:evenHBand="0" w:firstRowFirstColumn="0" w:firstRowLastColumn="0" w:lastRowFirstColumn="0" w:lastRowLastColumn="0"/>
              <w:rPr>
                <w:sz w:val="18"/>
                <w:szCs w:val="18"/>
                <w:rtl/>
              </w:rPr>
            </w:pPr>
            <w:r w:rsidRPr="00FD3ECD">
              <w:rPr>
                <w:sz w:val="18"/>
                <w:szCs w:val="18"/>
                <w:rtl/>
              </w:rPr>
              <w:t xml:space="preserve">לשלושה חודשים שהסתיימו ביום 30 ביוני </w:t>
            </w:r>
            <w:r w:rsidRPr="00FD3ECD">
              <w:rPr>
                <w:sz w:val="18"/>
                <w:szCs w:val="18"/>
              </w:rPr>
              <w:fldChar w:fldCharType="begin" w:fldLock="1"/>
            </w:r>
            <w:r w:rsidRPr="00FD3ECD">
              <w:rPr>
                <w:sz w:val="18"/>
                <w:szCs w:val="18"/>
              </w:rPr>
              <w:instrText xml:space="preserve"> DOCPROPERTY  PY  \* MERGEFORMAT </w:instrText>
            </w:r>
            <w:r w:rsidRPr="00FD3ECD">
              <w:rPr>
                <w:sz w:val="18"/>
                <w:szCs w:val="18"/>
              </w:rPr>
              <w:fldChar w:fldCharType="separate"/>
            </w:r>
            <w:r w:rsidR="00D3002D">
              <w:rPr>
                <w:sz w:val="18"/>
                <w:szCs w:val="18"/>
              </w:rPr>
              <w:t>2025</w:t>
            </w:r>
            <w:r w:rsidRPr="00FD3ECD">
              <w:rPr>
                <w:sz w:val="18"/>
                <w:szCs w:val="18"/>
              </w:rPr>
              <w:fldChar w:fldCharType="end"/>
            </w:r>
            <w:r w:rsidRPr="00FD3ECD">
              <w:rPr>
                <w:sz w:val="18"/>
                <w:szCs w:val="18"/>
                <w:rtl/>
              </w:rPr>
              <w:t xml:space="preserve"> (בלתי מבוקר)</w:t>
            </w:r>
          </w:p>
        </w:tc>
      </w:tr>
      <w:tr w:rsidR="00FD3ECD" w:rsidRPr="004C5FA3" w14:paraId="038D045C"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2B6760C"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hideMark/>
          </w:tcPr>
          <w:p w14:paraId="6CDB7B5B" w14:textId="77777777" w:rsidR="00FD3ECD" w:rsidRPr="00AE5226"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hideMark/>
          </w:tcPr>
          <w:p w14:paraId="3B183976"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Pr>
            </w:pPr>
            <w:r w:rsidRPr="00AE5226">
              <w:rPr>
                <w:b/>
                <w:bCs/>
                <w:sz w:val="18"/>
                <w:szCs w:val="18"/>
                <w:rtl/>
              </w:rPr>
              <w:t>אלקטרוניקה</w:t>
            </w:r>
          </w:p>
        </w:tc>
        <w:tc>
          <w:tcPr>
            <w:tcW w:w="1134" w:type="dxa"/>
            <w:noWrap/>
            <w:hideMark/>
          </w:tcPr>
          <w:p w14:paraId="2B6130D2"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מכירת דירות</w:t>
            </w:r>
          </w:p>
        </w:tc>
        <w:tc>
          <w:tcPr>
            <w:tcW w:w="1134" w:type="dxa"/>
            <w:noWrap/>
            <w:hideMark/>
          </w:tcPr>
          <w:p w14:paraId="4A9AB0AB"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הקמת נכסים</w:t>
            </w:r>
          </w:p>
        </w:tc>
        <w:tc>
          <w:tcPr>
            <w:tcW w:w="1134" w:type="dxa"/>
          </w:tcPr>
          <w:p w14:paraId="2B787BCB"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מימון</w:t>
            </w:r>
          </w:p>
        </w:tc>
        <w:tc>
          <w:tcPr>
            <w:tcW w:w="1134" w:type="dxa"/>
            <w:noWrap/>
            <w:hideMark/>
          </w:tcPr>
          <w:p w14:paraId="4831F542"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צפון אמריקה</w:t>
            </w:r>
          </w:p>
        </w:tc>
        <w:tc>
          <w:tcPr>
            <w:tcW w:w="1134" w:type="dxa"/>
            <w:noWrap/>
            <w:hideMark/>
          </w:tcPr>
          <w:p w14:paraId="3F9ACF00"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פעילויות אחרות</w:t>
            </w:r>
          </w:p>
        </w:tc>
        <w:tc>
          <w:tcPr>
            <w:tcW w:w="1134" w:type="dxa"/>
            <w:noWrap/>
            <w:hideMark/>
          </w:tcPr>
          <w:p w14:paraId="31040DAA"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סה"כ</w:t>
            </w:r>
          </w:p>
        </w:tc>
      </w:tr>
      <w:tr w:rsidR="00FD3ECD" w:rsidRPr="004C5FA3" w14:paraId="25109C0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3ECE97B" w14:textId="77777777" w:rsidR="00FD3ECD" w:rsidRPr="00AE5226" w:rsidRDefault="00FD3ECD" w:rsidP="00006CC7">
            <w:pPr>
              <w:spacing w:after="0" w:line="240" w:lineRule="auto"/>
              <w:ind w:left="-57" w:right="-57"/>
              <w:contextualSpacing w:val="0"/>
              <w:rPr>
                <w:rFonts w:ascii="Arial" w:hAnsi="Arial"/>
              </w:rPr>
            </w:pPr>
          </w:p>
        </w:tc>
        <w:tc>
          <w:tcPr>
            <w:tcW w:w="5897" w:type="dxa"/>
            <w:noWrap/>
            <w:vAlign w:val="top"/>
          </w:tcPr>
          <w:p w14:paraId="42C5E608" w14:textId="77777777" w:rsidR="00FD3ECD" w:rsidRPr="00AE5226" w:rsidRDefault="00FD3ECD"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3D168C49" w14:textId="77777777" w:rsidR="00FD3ECD" w:rsidRPr="00AE5226" w:rsidRDefault="00FD3ECD"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rFonts w:hint="cs"/>
                <w:b/>
                <w:bCs/>
                <w:sz w:val="18"/>
                <w:szCs w:val="18"/>
                <w:rtl/>
              </w:rPr>
              <w:t>אלפי ש"ח</w:t>
            </w:r>
          </w:p>
        </w:tc>
      </w:tr>
      <w:tr w:rsidR="00FD3ECD" w:rsidRPr="004C5FA3" w14:paraId="4755BF98"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93E3AF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3368023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סך ההכנסות המגזריות מחיצוניים</w:t>
            </w:r>
          </w:p>
        </w:tc>
        <w:tc>
          <w:tcPr>
            <w:tcW w:w="1134" w:type="dxa"/>
            <w:noWrap/>
          </w:tcPr>
          <w:p w14:paraId="38291F6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CA70AE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F59771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63A71E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B30FF9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1C9242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C7DF61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324A036A"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FA406C1"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12A40078" w14:textId="77777777" w:rsidR="00FD3ECD" w:rsidRPr="00D30B38"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בניכוי:</w:t>
            </w:r>
          </w:p>
        </w:tc>
        <w:tc>
          <w:tcPr>
            <w:tcW w:w="1134" w:type="dxa"/>
            <w:noWrap/>
          </w:tcPr>
          <w:p w14:paraId="38B2B3B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AA54F3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2DBF13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AC2238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4D9A36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C5F34B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B74FE3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CBF7B8A"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C71B526"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113F6320"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משכירות</w:t>
            </w:r>
          </w:p>
        </w:tc>
        <w:tc>
          <w:tcPr>
            <w:tcW w:w="1134" w:type="dxa"/>
            <w:noWrap/>
          </w:tcPr>
          <w:p w14:paraId="47CA80D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3EBCA2A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5B79FA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tcPr>
          <w:p w14:paraId="5074A71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63B7DB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5351C2B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02A706E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r>
      <w:tr w:rsidR="00FD3ECD" w:rsidRPr="004C5FA3" w14:paraId="234A3CE6"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8F357DE"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6A7EBE5B"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מימון</w:t>
            </w:r>
          </w:p>
        </w:tc>
        <w:tc>
          <w:tcPr>
            <w:tcW w:w="1134" w:type="dxa"/>
            <w:noWrap/>
          </w:tcPr>
          <w:p w14:paraId="1B5999A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57695BE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7FF7E03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tcPr>
          <w:p w14:paraId="6361B7B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36D276A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431E7F7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040DDFA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r>
      <w:tr w:rsidR="00FD3ECD" w:rsidRPr="004C5FA3" w14:paraId="4722DA92"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20F099C"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45F09F81" w14:textId="77777777" w:rsidR="00FD3ECD" w:rsidRPr="00AE5226" w:rsidRDefault="00FD3ECD"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סה"כ הכנסות מחוזים עם לקוחות</w:t>
            </w:r>
          </w:p>
        </w:tc>
        <w:tc>
          <w:tcPr>
            <w:tcW w:w="1134" w:type="dxa"/>
            <w:noWrap/>
          </w:tcPr>
          <w:p w14:paraId="3B23FF31"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6F01C0C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14DAB86"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0BB9F8B1"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8865CF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55A85DB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71F4EE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4C5FA3" w14:paraId="225620D4"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F27E70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58D70F7F" w14:textId="77777777" w:rsidR="00FD3ECD" w:rsidRPr="00AE5226" w:rsidRDefault="00FD3ECD"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שהוכרו:</w:t>
            </w:r>
          </w:p>
        </w:tc>
        <w:tc>
          <w:tcPr>
            <w:tcW w:w="1134" w:type="dxa"/>
            <w:noWrap/>
          </w:tcPr>
          <w:p w14:paraId="4D7A631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6B37342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FD99A9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A0D1AA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3C54E0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34FC4C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63BE1E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8CC083A"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D362A8C"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020B2C48"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מוצרי אלקטרוניקה</w:t>
            </w:r>
          </w:p>
        </w:tc>
        <w:tc>
          <w:tcPr>
            <w:tcW w:w="1134" w:type="dxa"/>
            <w:noWrap/>
          </w:tcPr>
          <w:p w14:paraId="01AE7D7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E0FA6E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983D67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1C8706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18CBD9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F53119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0D6BAE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5E4D5EC"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66485C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196D85CE"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מעגלים משולבים</w:t>
            </w:r>
          </w:p>
        </w:tc>
        <w:tc>
          <w:tcPr>
            <w:tcW w:w="1134" w:type="dxa"/>
            <w:noWrap/>
          </w:tcPr>
          <w:p w14:paraId="19B2E72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F59DF2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5D22F1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B66268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8DFFAD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3A67A4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4AE830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EF41732"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6EF6B5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29F4DF30"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 xml:space="preserve">ממכירת דירות </w:t>
            </w:r>
          </w:p>
        </w:tc>
        <w:tc>
          <w:tcPr>
            <w:tcW w:w="1134" w:type="dxa"/>
            <w:noWrap/>
          </w:tcPr>
          <w:p w14:paraId="3223095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529D40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0B6E0D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2DC4D9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89A015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73110F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06572D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4A703BD2"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52AB89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62F9955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משרותי בניה בעסקאות קומבינציה</w:t>
            </w:r>
          </w:p>
        </w:tc>
        <w:tc>
          <w:tcPr>
            <w:tcW w:w="1134" w:type="dxa"/>
            <w:noWrap/>
          </w:tcPr>
          <w:p w14:paraId="1BE2DB7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690A01D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FF4F23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2FC02E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9089EE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AC5D4B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27E82E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4F180DE5"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EB3BCB6"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605B5F4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מהקמת מבנים</w:t>
            </w:r>
          </w:p>
        </w:tc>
        <w:tc>
          <w:tcPr>
            <w:tcW w:w="1134" w:type="dxa"/>
            <w:noWrap/>
          </w:tcPr>
          <w:p w14:paraId="2C639D8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49F49B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DDBCD1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458D75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F4AA7C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E1388C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744F6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010EECF"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8D9E96C"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0ADCCF4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כלי כתיבה</w:t>
            </w:r>
          </w:p>
        </w:tc>
        <w:tc>
          <w:tcPr>
            <w:tcW w:w="1134" w:type="dxa"/>
            <w:noWrap/>
          </w:tcPr>
          <w:p w14:paraId="5408474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5CA37E5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73343C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4BCC1A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85ED82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996FC8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0628EE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BB5E5CC"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4A6728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1085BF6E"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ממתן שירותי תחזוקה למוצרי אלקטרוניקה</w:t>
            </w:r>
          </w:p>
        </w:tc>
        <w:tc>
          <w:tcPr>
            <w:tcW w:w="1134" w:type="dxa"/>
            <w:noWrap/>
          </w:tcPr>
          <w:p w14:paraId="760D8C8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0D48E9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56E898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C9EB7A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FF7EB6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50F1D5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FE6938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2C6ED2AF"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C3DC1D1"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38412866"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שרותי אחזקה שונים</w:t>
            </w:r>
          </w:p>
        </w:tc>
        <w:tc>
          <w:tcPr>
            <w:tcW w:w="1134" w:type="dxa"/>
            <w:noWrap/>
          </w:tcPr>
          <w:p w14:paraId="36B790B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3B38B20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9116FD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CFC234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FE35AD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02220D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851928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1E943F91"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29547A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23EBE2B0"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2B6432C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3DFE03DE"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4E73F3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6717D4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ADF9AC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F42A967"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B69A2B7"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1E48A451"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857658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0BDEF3A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בישראל</w:t>
            </w:r>
          </w:p>
        </w:tc>
        <w:tc>
          <w:tcPr>
            <w:tcW w:w="1134" w:type="dxa"/>
            <w:noWrap/>
          </w:tcPr>
          <w:p w14:paraId="033691C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5F82808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C8914E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1F3E7A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50B475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CBD962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0350D3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C43C153"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3D466C7"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6677D8B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בבריטניה</w:t>
            </w:r>
          </w:p>
        </w:tc>
        <w:tc>
          <w:tcPr>
            <w:tcW w:w="1134" w:type="dxa"/>
            <w:noWrap/>
          </w:tcPr>
          <w:p w14:paraId="1EC1474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7D78EF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39440F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98E310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EFAE04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97C149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82E88D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F3DA629"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E5C493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5572C349"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בארה"ב</w:t>
            </w:r>
          </w:p>
        </w:tc>
        <w:tc>
          <w:tcPr>
            <w:tcW w:w="1134" w:type="dxa"/>
            <w:noWrap/>
          </w:tcPr>
          <w:p w14:paraId="2EBAB9B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C734E1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86989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0C98144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14F79C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100B7A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391E65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982E081"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B1C72F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0D729817"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בשאר העולם</w:t>
            </w:r>
          </w:p>
        </w:tc>
        <w:tc>
          <w:tcPr>
            <w:tcW w:w="1134" w:type="dxa"/>
            <w:noWrap/>
          </w:tcPr>
          <w:p w14:paraId="00416CA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68F2AC7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0CE607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8578F4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22116D2"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A7569A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564078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2038B9D3"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CEB698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7E3CA134"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701526E"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08C4409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BEFD49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6ABAE9C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FA8A54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3DA8BE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235422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6435BCC5"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B3DA8B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477D94B9"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לאורך זמן</w:t>
            </w:r>
          </w:p>
        </w:tc>
        <w:tc>
          <w:tcPr>
            <w:tcW w:w="1134" w:type="dxa"/>
            <w:noWrap/>
          </w:tcPr>
          <w:p w14:paraId="37BF51C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1B2021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506CCF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0F160A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7154FA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79E0FA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5CBBD9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2DC83465"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C97CD1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66A50C41"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בנקודת זמן</w:t>
            </w:r>
          </w:p>
        </w:tc>
        <w:tc>
          <w:tcPr>
            <w:tcW w:w="1134" w:type="dxa"/>
            <w:noWrap/>
          </w:tcPr>
          <w:p w14:paraId="64D40C5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35E9CFE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5D8AAA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417A02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9690AE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DD44C5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48141D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61442B3F" w14:textId="77777777" w:rsidTr="00FF58B1">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48EC541"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24324228"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3720AF9B"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7BFD943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4A2AEF3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6C27317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6A0CBE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51BBA041"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25FFCC0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B960A5" w14:paraId="0541CD5E" w14:textId="77777777" w:rsidTr="00FF58B1">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F3BFAE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0B1498A1"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כספק עיקרי</w:t>
            </w:r>
          </w:p>
        </w:tc>
        <w:tc>
          <w:tcPr>
            <w:tcW w:w="1134" w:type="dxa"/>
            <w:noWrap/>
          </w:tcPr>
          <w:p w14:paraId="30301AE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083DAA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D689D0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15DC7C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5C5DEC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3006F0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2B1421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B960A5" w14:paraId="30D65109" w14:textId="77777777" w:rsidTr="00FF58B1">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870548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1867C6E4"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כסוכן</w:t>
            </w:r>
          </w:p>
        </w:tc>
        <w:tc>
          <w:tcPr>
            <w:tcW w:w="1134" w:type="dxa"/>
            <w:noWrap/>
          </w:tcPr>
          <w:p w14:paraId="6045D85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28A692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2F22483"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5E6F99E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A70AE8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FE448E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3CED53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B960A5" w14:paraId="047890B7"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8EF86A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080CCFD1" w14:textId="77777777" w:rsidR="00FD3ECD" w:rsidRPr="0091121A"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6E8D4C08"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3DAAB735"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59434019"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03FEE2BE"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644D3676"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012F49DA"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0E30E2C6"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20545FBD" w14:textId="77777777" w:rsidR="00FD3ECD" w:rsidRDefault="00FD3ECD" w:rsidP="00FD3ECD">
      <w:pPr>
        <w:pStyle w:val="NoSpacing"/>
        <w:ind w:left="1418"/>
        <w:rPr>
          <w:sz w:val="20"/>
          <w:rtl/>
        </w:rPr>
      </w:pPr>
    </w:p>
    <w:p w14:paraId="4EED24C5" w14:textId="77777777" w:rsidR="00FD3ECD" w:rsidRDefault="00FD3ECD" w:rsidP="00FD3ECD">
      <w:pPr>
        <w:pStyle w:val="NoSpacing"/>
        <w:pageBreakBefore/>
        <w:ind w:left="1418"/>
        <w:rPr>
          <w:sz w:val="20"/>
          <w:rtl/>
        </w:rPr>
      </w:pPr>
    </w:p>
    <w:p w14:paraId="7AA86B76" w14:textId="056B3107" w:rsidR="00FD3ECD" w:rsidRPr="004C5FA3" w:rsidRDefault="00FD3ECD" w:rsidP="00FD3ECD">
      <w:pPr>
        <w:pStyle w:val="NoSpacing"/>
        <w:spacing w:after="120"/>
        <w:ind w:left="1702" w:hanging="284"/>
        <w:rPr>
          <w:sz w:val="20"/>
          <w:rtl/>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5</w:t>
      </w:r>
      <w:r w:rsidRPr="004C5FA3">
        <w:rPr>
          <w:rStyle w:val="Strong"/>
          <w:sz w:val="20"/>
          <w:rtl/>
        </w:rPr>
        <w:fldChar w:fldCharType="end"/>
      </w:r>
      <w:r>
        <w:rPr>
          <w:sz w:val="20"/>
          <w:rtl/>
        </w:rPr>
        <w:tab/>
      </w:r>
      <w:r w:rsidRPr="0098537A">
        <w:rPr>
          <w:rStyle w:val="Strong"/>
          <w:sz w:val="20"/>
          <w:rtl/>
        </w:rPr>
        <w:fldChar w:fldCharType="begin" w:fldLock="1"/>
      </w:r>
      <w:r w:rsidRPr="0098537A">
        <w:rPr>
          <w:rStyle w:val="Strong"/>
          <w:sz w:val="20"/>
          <w:rtl/>
        </w:rPr>
        <w:instrText xml:space="preserve"> </w:instrText>
      </w:r>
      <w:r w:rsidRPr="0098537A">
        <w:rPr>
          <w:rStyle w:val="Strong"/>
          <w:sz w:val="20"/>
        </w:rPr>
        <w:instrText>STYLEREF</w:instrText>
      </w:r>
      <w:r w:rsidRPr="0098537A">
        <w:rPr>
          <w:rStyle w:val="Strong"/>
          <w:sz w:val="20"/>
          <w:rtl/>
        </w:rPr>
        <w:instrText xml:space="preserve">  "כותרת 3"  \* </w:instrText>
      </w:r>
      <w:r w:rsidRPr="0098537A">
        <w:rPr>
          <w:rStyle w:val="Strong"/>
          <w:sz w:val="20"/>
        </w:rPr>
        <w:instrText>MERGEFORMAT</w:instrText>
      </w:r>
      <w:r w:rsidRPr="0098537A">
        <w:rPr>
          <w:rStyle w:val="Strong"/>
          <w:sz w:val="20"/>
          <w:rtl/>
        </w:rPr>
        <w:instrText xml:space="preserve"> </w:instrText>
      </w:r>
      <w:r w:rsidRPr="0098537A">
        <w:rPr>
          <w:rStyle w:val="Strong"/>
          <w:sz w:val="20"/>
          <w:rtl/>
        </w:rPr>
        <w:fldChar w:fldCharType="separate"/>
      </w:r>
      <w:r w:rsidR="00D3002D" w:rsidRPr="00D3002D">
        <w:rPr>
          <w:rStyle w:val="Strong"/>
          <w:noProof/>
          <w:sz w:val="20"/>
          <w:rtl/>
          <w:lang w:val="en-US"/>
        </w:rPr>
        <w:t>הכנסות</w:t>
      </w:r>
      <w:r w:rsidRPr="0098537A">
        <w:rPr>
          <w:rStyle w:val="Strong"/>
          <w:sz w:val="20"/>
          <w:rtl/>
        </w:rPr>
        <w:fldChar w:fldCharType="end"/>
      </w:r>
      <w:r w:rsidRPr="004C5FA3">
        <w:rPr>
          <w:rStyle w:val="Strong"/>
          <w:sz w:val="20"/>
          <w:rtl/>
        </w:rPr>
        <w:t xml:space="preserve"> </w:t>
      </w:r>
      <w:r w:rsidRPr="004C5FA3">
        <w:rPr>
          <w:sz w:val="20"/>
          <w:rtl/>
        </w:rPr>
        <w:t>(המשך)</w:t>
      </w:r>
    </w:p>
    <w:tbl>
      <w:tblPr>
        <w:tblStyle w:val="TableGrid"/>
        <w:bidiVisual/>
        <w:tblW w:w="15139" w:type="dxa"/>
        <w:jc w:val="left"/>
        <w:tblLayout w:type="fixed"/>
        <w:tblCellMar>
          <w:left w:w="113" w:type="dxa"/>
          <w:right w:w="113" w:type="dxa"/>
        </w:tblCellMar>
        <w:tblLook w:val="06A0" w:firstRow="1" w:lastRow="0" w:firstColumn="1" w:lastColumn="0" w:noHBand="1" w:noVBand="1"/>
      </w:tblPr>
      <w:tblGrid>
        <w:gridCol w:w="1304"/>
        <w:gridCol w:w="5897"/>
        <w:gridCol w:w="1134"/>
        <w:gridCol w:w="1134"/>
        <w:gridCol w:w="1134"/>
        <w:gridCol w:w="1134"/>
        <w:gridCol w:w="1134"/>
        <w:gridCol w:w="1134"/>
        <w:gridCol w:w="1134"/>
      </w:tblGrid>
      <w:tr w:rsidR="00FD3ECD" w:rsidRPr="004C5FA3" w14:paraId="2CB031A4"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vAlign w:val="center"/>
          </w:tcPr>
          <w:p w14:paraId="2A2F7C2A" w14:textId="77777777" w:rsidR="00FD3ECD" w:rsidRPr="00AE5226" w:rsidRDefault="00FD3ECD" w:rsidP="00FD3ECD">
            <w:pPr>
              <w:spacing w:after="0" w:line="240" w:lineRule="auto"/>
              <w:ind w:left="-57" w:right="-57"/>
              <w:contextualSpacing w:val="0"/>
              <w:rPr>
                <w:rFonts w:ascii="Arial" w:hAnsi="Arial"/>
              </w:rPr>
            </w:pPr>
          </w:p>
        </w:tc>
        <w:tc>
          <w:tcPr>
            <w:tcW w:w="5897" w:type="dxa"/>
            <w:noWrap/>
            <w:vAlign w:val="top"/>
          </w:tcPr>
          <w:p w14:paraId="7ABB191E" w14:textId="77777777" w:rsidR="00FD3ECD" w:rsidRPr="00AE5226" w:rsidRDefault="00FD3ECD" w:rsidP="00FD3ECD">
            <w:pPr>
              <w:pStyle w:val="0"/>
              <w:ind w:left="0" w:firstLine="0"/>
              <w:contextualSpacing w:val="0"/>
              <w:cnfStyle w:val="100000000000" w:firstRow="1"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76BF8723" w14:textId="6BC91729" w:rsidR="00FD3ECD" w:rsidRPr="00FD3ECD" w:rsidRDefault="00FD3ECD" w:rsidP="00FD3ECD">
            <w:pPr>
              <w:pStyle w:val="X1underline"/>
              <w:spacing w:line="240" w:lineRule="auto"/>
              <w:cnfStyle w:val="100000000000" w:firstRow="1" w:lastRow="0" w:firstColumn="0" w:lastColumn="0" w:oddVBand="0" w:evenVBand="0" w:oddHBand="0" w:evenHBand="0" w:firstRowFirstColumn="0" w:firstRowLastColumn="0" w:lastRowFirstColumn="0" w:lastRowLastColumn="0"/>
              <w:rPr>
                <w:sz w:val="18"/>
                <w:szCs w:val="18"/>
                <w:rtl/>
              </w:rPr>
            </w:pPr>
            <w:r w:rsidRPr="00FD3ECD">
              <w:rPr>
                <w:sz w:val="18"/>
                <w:szCs w:val="18"/>
                <w:rtl/>
              </w:rPr>
              <w:t xml:space="preserve">לשנה שהסתיימה ביום 31 בדצמבר </w:t>
            </w:r>
            <w:r w:rsidRPr="00FD3ECD">
              <w:rPr>
                <w:sz w:val="18"/>
                <w:szCs w:val="18"/>
              </w:rPr>
              <w:fldChar w:fldCharType="begin" w:fldLock="1"/>
            </w:r>
            <w:r w:rsidRPr="00FD3ECD">
              <w:rPr>
                <w:sz w:val="18"/>
                <w:szCs w:val="18"/>
              </w:rPr>
              <w:instrText xml:space="preserve"> DOCPROPERTY  PY  \* MERGEFORMAT </w:instrText>
            </w:r>
            <w:r w:rsidRPr="00FD3ECD">
              <w:rPr>
                <w:sz w:val="18"/>
                <w:szCs w:val="18"/>
              </w:rPr>
              <w:fldChar w:fldCharType="separate"/>
            </w:r>
            <w:r w:rsidR="00D3002D">
              <w:rPr>
                <w:sz w:val="18"/>
                <w:szCs w:val="18"/>
              </w:rPr>
              <w:t>2025</w:t>
            </w:r>
            <w:r w:rsidRPr="00FD3ECD">
              <w:rPr>
                <w:sz w:val="18"/>
                <w:szCs w:val="18"/>
              </w:rPr>
              <w:fldChar w:fldCharType="end"/>
            </w:r>
          </w:p>
        </w:tc>
      </w:tr>
      <w:tr w:rsidR="00FD3ECD" w:rsidRPr="004C5FA3" w14:paraId="72E8979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E6D3804"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hideMark/>
          </w:tcPr>
          <w:p w14:paraId="3F0AF0AF" w14:textId="77777777" w:rsidR="00FD3ECD" w:rsidRPr="00AE5226"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hideMark/>
          </w:tcPr>
          <w:p w14:paraId="21C02D89"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Pr>
            </w:pPr>
            <w:r w:rsidRPr="00AE5226">
              <w:rPr>
                <w:b/>
                <w:bCs/>
                <w:sz w:val="18"/>
                <w:szCs w:val="18"/>
                <w:rtl/>
              </w:rPr>
              <w:t>אלקטרוניקה</w:t>
            </w:r>
          </w:p>
        </w:tc>
        <w:tc>
          <w:tcPr>
            <w:tcW w:w="1134" w:type="dxa"/>
            <w:noWrap/>
            <w:hideMark/>
          </w:tcPr>
          <w:p w14:paraId="649FB0F1"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מכירת דירות</w:t>
            </w:r>
          </w:p>
        </w:tc>
        <w:tc>
          <w:tcPr>
            <w:tcW w:w="1134" w:type="dxa"/>
            <w:noWrap/>
            <w:hideMark/>
          </w:tcPr>
          <w:p w14:paraId="5D53F506"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הקמת נכסים</w:t>
            </w:r>
          </w:p>
        </w:tc>
        <w:tc>
          <w:tcPr>
            <w:tcW w:w="1134" w:type="dxa"/>
          </w:tcPr>
          <w:p w14:paraId="78EBE176"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מימון</w:t>
            </w:r>
          </w:p>
        </w:tc>
        <w:tc>
          <w:tcPr>
            <w:tcW w:w="1134" w:type="dxa"/>
            <w:noWrap/>
            <w:hideMark/>
          </w:tcPr>
          <w:p w14:paraId="0C35567E"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צפון אמריקה</w:t>
            </w:r>
          </w:p>
        </w:tc>
        <w:tc>
          <w:tcPr>
            <w:tcW w:w="1134" w:type="dxa"/>
            <w:noWrap/>
            <w:hideMark/>
          </w:tcPr>
          <w:p w14:paraId="7543E587"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פעילויות אחרות</w:t>
            </w:r>
          </w:p>
        </w:tc>
        <w:tc>
          <w:tcPr>
            <w:tcW w:w="1134" w:type="dxa"/>
            <w:noWrap/>
            <w:hideMark/>
          </w:tcPr>
          <w:p w14:paraId="48C9705E" w14:textId="77777777" w:rsidR="00FD3ECD" w:rsidRPr="00AE5226" w:rsidRDefault="00FD3EC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b/>
                <w:bCs/>
                <w:sz w:val="18"/>
                <w:szCs w:val="18"/>
                <w:rtl/>
              </w:rPr>
              <w:t>סה"כ</w:t>
            </w:r>
          </w:p>
        </w:tc>
      </w:tr>
      <w:tr w:rsidR="00FD3ECD" w:rsidRPr="004C5FA3" w14:paraId="34EC51B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00C8D11" w14:textId="77777777" w:rsidR="00FD3ECD" w:rsidRPr="00AE5226" w:rsidRDefault="00FD3ECD" w:rsidP="00006CC7">
            <w:pPr>
              <w:spacing w:after="0" w:line="240" w:lineRule="auto"/>
              <w:ind w:left="-57" w:right="-57"/>
              <w:contextualSpacing w:val="0"/>
              <w:rPr>
                <w:rFonts w:ascii="Arial" w:hAnsi="Arial"/>
              </w:rPr>
            </w:pPr>
          </w:p>
        </w:tc>
        <w:tc>
          <w:tcPr>
            <w:tcW w:w="5897" w:type="dxa"/>
            <w:noWrap/>
            <w:vAlign w:val="top"/>
          </w:tcPr>
          <w:p w14:paraId="5C8C9FEA" w14:textId="77777777" w:rsidR="00FD3ECD" w:rsidRPr="00AE5226" w:rsidRDefault="00FD3ECD"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7938" w:type="dxa"/>
            <w:gridSpan w:val="7"/>
            <w:noWrap/>
          </w:tcPr>
          <w:p w14:paraId="19DFAC93" w14:textId="77777777" w:rsidR="00FD3ECD" w:rsidRPr="00AE5226" w:rsidRDefault="00FD3ECD"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E5226">
              <w:rPr>
                <w:rFonts w:hint="cs"/>
                <w:b/>
                <w:bCs/>
                <w:sz w:val="18"/>
                <w:szCs w:val="18"/>
                <w:rtl/>
              </w:rPr>
              <w:t>אלפי ש"ח</w:t>
            </w:r>
          </w:p>
        </w:tc>
      </w:tr>
      <w:tr w:rsidR="00FD3ECD" w:rsidRPr="004C5FA3" w14:paraId="273C568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907391C"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526D564"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סך ההכנסות המגזריות מחיצוניים</w:t>
            </w:r>
          </w:p>
        </w:tc>
        <w:tc>
          <w:tcPr>
            <w:tcW w:w="1134" w:type="dxa"/>
            <w:noWrap/>
          </w:tcPr>
          <w:p w14:paraId="4DD53E9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8CED17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1478FD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3164EB8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7ABEF5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A09870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A8EE6E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6CC6B6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0CF43A4"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3A62CDEF" w14:textId="77777777" w:rsidR="00FD3ECD" w:rsidRPr="00D30B38"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בניכוי:</w:t>
            </w:r>
          </w:p>
        </w:tc>
        <w:tc>
          <w:tcPr>
            <w:tcW w:w="1134" w:type="dxa"/>
            <w:noWrap/>
          </w:tcPr>
          <w:p w14:paraId="7B831E1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70274BF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E9B737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CA88EF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982710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C37E43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73A689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6B59191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B417834"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9AD53A9"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משכירות</w:t>
            </w:r>
          </w:p>
        </w:tc>
        <w:tc>
          <w:tcPr>
            <w:tcW w:w="1134" w:type="dxa"/>
            <w:noWrap/>
          </w:tcPr>
          <w:p w14:paraId="296F3C1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B61BD1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5FA0CB3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tcPr>
          <w:p w14:paraId="369FDF7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2E4D52D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770D8A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c>
          <w:tcPr>
            <w:tcW w:w="1134" w:type="dxa"/>
            <w:noWrap/>
          </w:tcPr>
          <w:p w14:paraId="6F35505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r w:rsidRPr="00AE5226">
              <w:rPr>
                <w:rFonts w:ascii="Arial" w:hAnsi="Arial"/>
                <w:sz w:val="18"/>
                <w:szCs w:val="18"/>
                <w:rtl/>
              </w:rPr>
              <w:t>(</w:t>
            </w:r>
            <w:r w:rsidRPr="00AE5226">
              <w:rPr>
                <w:rFonts w:ascii="Arial" w:hAnsi="Arial"/>
                <w:sz w:val="18"/>
                <w:szCs w:val="18"/>
              </w:rPr>
              <w:ptab w:relativeTo="margin" w:alignment="right" w:leader="none"/>
            </w:r>
            <w:r w:rsidRPr="00AE5226">
              <w:rPr>
                <w:rFonts w:ascii="Arial" w:hAnsi="Arial"/>
                <w:sz w:val="18"/>
                <w:szCs w:val="18"/>
                <w:rtl/>
              </w:rPr>
              <w:t>)</w:t>
            </w:r>
          </w:p>
        </w:tc>
      </w:tr>
      <w:tr w:rsidR="00FD3ECD" w:rsidRPr="004C5FA3" w14:paraId="2D05AB5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424536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0A0A4B6" w14:textId="77777777" w:rsidR="00FD3ECD" w:rsidRPr="00D30B38" w:rsidRDefault="00FD3ECD"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D30B38">
              <w:rPr>
                <w:sz w:val="18"/>
                <w:szCs w:val="18"/>
                <w:rtl/>
              </w:rPr>
              <w:t>הכנסות מימון</w:t>
            </w:r>
          </w:p>
        </w:tc>
        <w:tc>
          <w:tcPr>
            <w:tcW w:w="1134" w:type="dxa"/>
            <w:noWrap/>
          </w:tcPr>
          <w:p w14:paraId="7DDB8B1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6A74F62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24144AE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tcPr>
          <w:p w14:paraId="398A48C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0915B682"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21075B04"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c>
          <w:tcPr>
            <w:tcW w:w="1134" w:type="dxa"/>
            <w:noWrap/>
          </w:tcPr>
          <w:p w14:paraId="323B6E5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r w:rsidRPr="00AE5226">
              <w:rPr>
                <w:sz w:val="18"/>
                <w:szCs w:val="18"/>
                <w:rtl/>
              </w:rPr>
              <w:t>(</w:t>
            </w:r>
            <w:r w:rsidRPr="00AE5226">
              <w:rPr>
                <w:sz w:val="18"/>
                <w:szCs w:val="18"/>
              </w:rPr>
              <w:ptab w:relativeTo="margin" w:alignment="right" w:leader="none"/>
            </w:r>
            <w:r w:rsidRPr="00AE5226">
              <w:rPr>
                <w:sz w:val="18"/>
                <w:szCs w:val="18"/>
                <w:rtl/>
              </w:rPr>
              <w:t>)</w:t>
            </w:r>
          </w:p>
        </w:tc>
      </w:tr>
      <w:tr w:rsidR="00FD3ECD" w:rsidRPr="004C5FA3" w14:paraId="7C9D998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D8A31D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center"/>
          </w:tcPr>
          <w:p w14:paraId="49A70921" w14:textId="77777777" w:rsidR="00FD3ECD" w:rsidRPr="00AE5226" w:rsidRDefault="00FD3ECD"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סה"כ הכנסות מחוזים עם לקוחות</w:t>
            </w:r>
          </w:p>
        </w:tc>
        <w:tc>
          <w:tcPr>
            <w:tcW w:w="1134" w:type="dxa"/>
            <w:noWrap/>
          </w:tcPr>
          <w:p w14:paraId="281612C7"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71DB235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7EE7087B"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003D551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4BF61751"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AE94E9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2379397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4C5FA3" w14:paraId="4C7B8A6A"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51815C7"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8085A9E" w14:textId="77777777" w:rsidR="00FD3ECD" w:rsidRPr="00AE5226" w:rsidRDefault="00FD3ECD"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שהוכרו:</w:t>
            </w:r>
          </w:p>
        </w:tc>
        <w:tc>
          <w:tcPr>
            <w:tcW w:w="1134" w:type="dxa"/>
            <w:noWrap/>
          </w:tcPr>
          <w:p w14:paraId="03894BC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52BAAE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747B1C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47B63E0"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CB360A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88F4C5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C71955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35083D7C"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A79F3D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38CC8E2"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מוצרי אלקטרוניקה</w:t>
            </w:r>
          </w:p>
        </w:tc>
        <w:tc>
          <w:tcPr>
            <w:tcW w:w="1134" w:type="dxa"/>
            <w:noWrap/>
          </w:tcPr>
          <w:p w14:paraId="7B038C5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522D058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43A175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39E0B6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128E52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8EC0ED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30229B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403A7E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82B816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81057E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מעגלים משולבים</w:t>
            </w:r>
          </w:p>
        </w:tc>
        <w:tc>
          <w:tcPr>
            <w:tcW w:w="1134" w:type="dxa"/>
            <w:noWrap/>
          </w:tcPr>
          <w:p w14:paraId="060A4DE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545B8E3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76B415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48B5DE3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41B1F1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F840B1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7AA86D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2FAD372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B4CC21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3ABF24F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 xml:space="preserve">ממכירת דירות </w:t>
            </w:r>
          </w:p>
        </w:tc>
        <w:tc>
          <w:tcPr>
            <w:tcW w:w="1134" w:type="dxa"/>
            <w:noWrap/>
          </w:tcPr>
          <w:p w14:paraId="51FA7A3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13053D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60C7B1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7DA754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2D2C5F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B00868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E35593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3378B9A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328A8C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69DFD88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משרותי בניה בעסקאות קומבינציה</w:t>
            </w:r>
          </w:p>
        </w:tc>
        <w:tc>
          <w:tcPr>
            <w:tcW w:w="1134" w:type="dxa"/>
            <w:noWrap/>
          </w:tcPr>
          <w:p w14:paraId="4B834F2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07811C6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F2C92C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C08E9C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CFDB51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C18EA9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2EC049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08EB532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976CFE7"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E129D0C"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מהקמת מבנים</w:t>
            </w:r>
          </w:p>
        </w:tc>
        <w:tc>
          <w:tcPr>
            <w:tcW w:w="1134" w:type="dxa"/>
            <w:noWrap/>
          </w:tcPr>
          <w:p w14:paraId="4B1F9DD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6F6273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C4ACC4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C8BD08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ACCAEB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1957F8E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EF5708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6FD703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6E28E2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C757AA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ממכירת כלי כתיבה</w:t>
            </w:r>
          </w:p>
        </w:tc>
        <w:tc>
          <w:tcPr>
            <w:tcW w:w="1134" w:type="dxa"/>
            <w:noWrap/>
          </w:tcPr>
          <w:p w14:paraId="41F0951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4593930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97B616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D55B18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B881F1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01EC00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6B8B4D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7B08EEB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3C6FA53"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37DFDC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ממתן שירותי תחזוקה למוצרי אלקטרוניקה</w:t>
            </w:r>
          </w:p>
        </w:tc>
        <w:tc>
          <w:tcPr>
            <w:tcW w:w="1134" w:type="dxa"/>
            <w:noWrap/>
          </w:tcPr>
          <w:p w14:paraId="237E451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E2C5B5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6B9F5D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6719515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15313D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B2DA5CD"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13EA33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6694E81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0BACBFB"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39302C6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שרותי אחזקה שונים</w:t>
            </w:r>
          </w:p>
        </w:tc>
        <w:tc>
          <w:tcPr>
            <w:tcW w:w="1134" w:type="dxa"/>
            <w:noWrap/>
          </w:tcPr>
          <w:p w14:paraId="0825666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1DD6739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71CDFC3"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39C1245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19CEC8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C2B1B1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CB9FFBD"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701D74A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99808C0"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894A483"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59780BAE"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6D650719"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7CE31B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1C55CEB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2E6F8ED"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1E85E6A"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A7AB27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47DEA9B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510A99F"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B47FDEB"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בישראל</w:t>
            </w:r>
          </w:p>
        </w:tc>
        <w:tc>
          <w:tcPr>
            <w:tcW w:w="1134" w:type="dxa"/>
            <w:noWrap/>
          </w:tcPr>
          <w:p w14:paraId="73E5134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622AFF7"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BC570B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1082227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B708D4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7E91ED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551A2C8"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3EB0BAB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421FA9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669771A2"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בבריטניה</w:t>
            </w:r>
          </w:p>
        </w:tc>
        <w:tc>
          <w:tcPr>
            <w:tcW w:w="1134" w:type="dxa"/>
            <w:noWrap/>
          </w:tcPr>
          <w:p w14:paraId="5AEF3A9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6A71AB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3B93F0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4B44AEF"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3AB86A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65A31C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D34691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282EAB4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CF73DF8"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4111DD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בארה"ב</w:t>
            </w:r>
          </w:p>
        </w:tc>
        <w:tc>
          <w:tcPr>
            <w:tcW w:w="1134" w:type="dxa"/>
            <w:noWrap/>
          </w:tcPr>
          <w:p w14:paraId="2FB3D87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2185238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BAFDB8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74850DA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F698A1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7EE2BC9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B6AB856"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53E6CBC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16CF206"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6B8D8AFF"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מפעילות בשאר העולם</w:t>
            </w:r>
          </w:p>
        </w:tc>
        <w:tc>
          <w:tcPr>
            <w:tcW w:w="1134" w:type="dxa"/>
            <w:noWrap/>
          </w:tcPr>
          <w:p w14:paraId="301A490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7B707D1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57AC1C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7167D52A"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3769941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863C6B8"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6CB64CC"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2D749D7A"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5824CA84"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167A046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6207536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4E16B56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839683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2D5ECF6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946A331"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5EF584F"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A1B8972"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7F5DA7B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DCA1A99"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D6B5225"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לאורך זמן</w:t>
            </w:r>
          </w:p>
        </w:tc>
        <w:tc>
          <w:tcPr>
            <w:tcW w:w="1134" w:type="dxa"/>
            <w:noWrap/>
          </w:tcPr>
          <w:p w14:paraId="193B4B4E"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12C4BE8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20CE676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2960FDBC"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08F2D4B1"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66D63109"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422422F3"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4C5FA3" w14:paraId="1555EB8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6F7A604"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25A8CA96"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eastAsiaTheme="minorHAnsi"/>
                <w:color w:val="000000" w:themeColor="text1"/>
                <w:sz w:val="18"/>
                <w:szCs w:val="18"/>
                <w:rtl/>
              </w:rPr>
            </w:pPr>
            <w:r w:rsidRPr="00AE5226">
              <w:rPr>
                <w:sz w:val="18"/>
                <w:szCs w:val="18"/>
                <w:rtl/>
              </w:rPr>
              <w:t>בנקודת זמן</w:t>
            </w:r>
          </w:p>
        </w:tc>
        <w:tc>
          <w:tcPr>
            <w:tcW w:w="1134" w:type="dxa"/>
            <w:noWrap/>
          </w:tcPr>
          <w:p w14:paraId="57709BE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1618FA3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5743733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51A79BAF"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60C63D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445EEBB9"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0885F007"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4C5FA3" w14:paraId="15A69F8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C394940"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5CBBE05C"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2E9B078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rtl/>
                <w:lang w:val="en-GB"/>
              </w:rPr>
            </w:pPr>
          </w:p>
        </w:tc>
        <w:tc>
          <w:tcPr>
            <w:tcW w:w="1134" w:type="dxa"/>
            <w:noWrap/>
          </w:tcPr>
          <w:p w14:paraId="0C7CCBA5"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2A9D2740"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tcPr>
          <w:p w14:paraId="69F77F77"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56E1E16E"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329213B3"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c>
          <w:tcPr>
            <w:tcW w:w="1134" w:type="dxa"/>
            <w:noWrap/>
          </w:tcPr>
          <w:p w14:paraId="290A9298" w14:textId="77777777" w:rsidR="00FD3ECD" w:rsidRPr="00AE5226"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sz w:val="18"/>
                <w:szCs w:val="18"/>
                <w:lang w:val="en-GB"/>
              </w:rPr>
            </w:pPr>
          </w:p>
        </w:tc>
      </w:tr>
      <w:tr w:rsidR="00FD3ECD" w:rsidRPr="00B960A5" w14:paraId="1D8CA65B"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442840A"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76D03B7C"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כספק עיקרי</w:t>
            </w:r>
          </w:p>
        </w:tc>
        <w:tc>
          <w:tcPr>
            <w:tcW w:w="1134" w:type="dxa"/>
            <w:noWrap/>
          </w:tcPr>
          <w:p w14:paraId="2D870BA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34" w:type="dxa"/>
            <w:noWrap/>
          </w:tcPr>
          <w:p w14:paraId="30D77045"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3FAD60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tcPr>
          <w:p w14:paraId="58F228B4"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D1070E2"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5AC772BB"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34" w:type="dxa"/>
            <w:noWrap/>
          </w:tcPr>
          <w:p w14:paraId="3089479A" w14:textId="77777777" w:rsidR="00FD3ECD" w:rsidRPr="00AE5226" w:rsidRDefault="00FD3EC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FD3ECD" w:rsidRPr="00B960A5" w14:paraId="49C258C4"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7D6A882"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10B4696" w14:textId="77777777" w:rsidR="00FD3ECD" w:rsidRPr="00AE5226" w:rsidRDefault="00FD3ECD"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AE5226">
              <w:rPr>
                <w:sz w:val="18"/>
                <w:szCs w:val="18"/>
                <w:rtl/>
              </w:rPr>
              <w:t>הכנסות מחוזים כסוכן</w:t>
            </w:r>
          </w:p>
        </w:tc>
        <w:tc>
          <w:tcPr>
            <w:tcW w:w="1134" w:type="dxa"/>
            <w:noWrap/>
          </w:tcPr>
          <w:p w14:paraId="689FCDA5"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34" w:type="dxa"/>
            <w:noWrap/>
          </w:tcPr>
          <w:p w14:paraId="55A11506"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1FB0581B"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tcPr>
          <w:p w14:paraId="4B30BDE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27F131D0"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6B10C091"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34" w:type="dxa"/>
            <w:noWrap/>
          </w:tcPr>
          <w:p w14:paraId="7CB869DE" w14:textId="77777777" w:rsidR="00FD3ECD" w:rsidRPr="00AE5226" w:rsidRDefault="00FD3ECD" w:rsidP="00006CC7">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18"/>
                <w:szCs w:val="18"/>
              </w:rPr>
            </w:pPr>
          </w:p>
        </w:tc>
      </w:tr>
      <w:tr w:rsidR="00FD3ECD" w:rsidRPr="00B960A5" w14:paraId="116B2A54" w14:textId="77777777" w:rsidTr="00006CC7">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FD43F6E" w14:textId="77777777" w:rsidR="00FD3ECD" w:rsidRPr="00AE5226" w:rsidRDefault="00FD3ECD" w:rsidP="00006CC7">
            <w:pPr>
              <w:tabs>
                <w:tab w:val="clear" w:pos="180"/>
                <w:tab w:val="clear" w:pos="360"/>
                <w:tab w:val="clear" w:pos="540"/>
              </w:tabs>
              <w:spacing w:after="0" w:line="240" w:lineRule="auto"/>
              <w:ind w:left="-57" w:right="-57"/>
              <w:contextualSpacing w:val="0"/>
              <w:rPr>
                <w:rFonts w:ascii="Arial" w:hAnsi="Arial"/>
              </w:rPr>
            </w:pPr>
          </w:p>
        </w:tc>
        <w:tc>
          <w:tcPr>
            <w:tcW w:w="5897" w:type="dxa"/>
            <w:noWrap/>
            <w:vAlign w:val="top"/>
          </w:tcPr>
          <w:p w14:paraId="4C922BD6" w14:textId="77777777" w:rsidR="00FD3ECD" w:rsidRPr="0091121A" w:rsidRDefault="00FD3ECD"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1EA89885"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noWrap/>
          </w:tcPr>
          <w:p w14:paraId="44EFEFBF"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43CD4C87"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35FD9E3A"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5DABDFF9"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25BC498C"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noWrap/>
          </w:tcPr>
          <w:p w14:paraId="435E3D87" w14:textId="77777777" w:rsidR="00FD3ECD" w:rsidRPr="0091121A" w:rsidRDefault="00FD3ECD" w:rsidP="00006CC7">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57439A87" w14:textId="77777777" w:rsidR="00FD3ECD" w:rsidRDefault="00FD3ECD" w:rsidP="00FD3ECD">
      <w:pPr>
        <w:pStyle w:val="NoSpacing"/>
        <w:ind w:left="1418"/>
        <w:rPr>
          <w:sz w:val="20"/>
          <w:rtl/>
        </w:rPr>
      </w:pPr>
    </w:p>
    <w:p w14:paraId="378B0F42" w14:textId="77777777" w:rsidR="00F64EB6" w:rsidRPr="004C5FA3" w:rsidRDefault="00F64EB6" w:rsidP="00015C9C">
      <w:pPr>
        <w:rPr>
          <w:rFonts w:ascii="Arial" w:hAnsi="Arial"/>
          <w:rtl/>
        </w:rPr>
      </w:pPr>
    </w:p>
    <w:p w14:paraId="6CD52054" w14:textId="77777777" w:rsidR="00F64EB6" w:rsidRPr="004C5FA3" w:rsidRDefault="00F64EB6" w:rsidP="00015C9C">
      <w:pPr>
        <w:rPr>
          <w:rFonts w:ascii="Arial" w:hAnsi="Arial"/>
          <w:rtl/>
        </w:rPr>
        <w:sectPr w:rsidR="00F64EB6" w:rsidRPr="004C5FA3" w:rsidSect="009F69B1">
          <w:headerReference w:type="first" r:id="rId28"/>
          <w:pgSz w:w="16838" w:h="11906" w:orient="landscape" w:code="9"/>
          <w:pgMar w:top="851" w:right="851" w:bottom="851" w:left="851" w:header="850" w:footer="567" w:gutter="0"/>
          <w:cols w:space="708"/>
          <w:bidi/>
          <w:rtlGutter/>
          <w:docGrid w:linePitch="360"/>
        </w:sectPr>
      </w:pPr>
    </w:p>
    <w:p w14:paraId="54050878" w14:textId="77777777" w:rsidR="008C1A1B" w:rsidRDefault="008C1A1B" w:rsidP="00FF58B1">
      <w:pPr>
        <w:spacing w:after="0" w:line="240" w:lineRule="auto"/>
        <w:ind w:left="1418"/>
      </w:pPr>
      <w:bookmarkStart w:id="497" w:name="_Toc6272679"/>
      <w:bookmarkStart w:id="498" w:name="_Toc6323428"/>
      <w:bookmarkStart w:id="499" w:name="_Toc29832825"/>
      <w:bookmarkStart w:id="500" w:name="_Toc33623618"/>
      <w:bookmarkStart w:id="501" w:name="_Toc33623696"/>
      <w:bookmarkStart w:id="502" w:name="_Toc33623824"/>
      <w:bookmarkStart w:id="503" w:name="_Toc35762980"/>
      <w:bookmarkStart w:id="504" w:name="_Toc36376914"/>
      <w:bookmarkStart w:id="505" w:name="_Toc37001465"/>
      <w:bookmarkStart w:id="506" w:name="_Toc37001800"/>
      <w:bookmarkStart w:id="507" w:name="_Toc37001915"/>
      <w:bookmarkStart w:id="508" w:name="_Toc37002545"/>
      <w:bookmarkStart w:id="509" w:name="_Toc37165935"/>
      <w:bookmarkStart w:id="510" w:name="_Toc64473967"/>
      <w:bookmarkStart w:id="511" w:name="_Toc64474120"/>
      <w:bookmarkStart w:id="512" w:name="_Toc100245507"/>
      <w:bookmarkStart w:id="513" w:name="_Toc100246516"/>
      <w:bookmarkStart w:id="514" w:name="_Toc100474036"/>
      <w:bookmarkStart w:id="515" w:name="_Toc121747401"/>
      <w:bookmarkStart w:id="516" w:name="_Toc123198335"/>
      <w:bookmarkStart w:id="517" w:name="_Toc154415325"/>
      <w:bookmarkStart w:id="518" w:name="_Toc184569361"/>
    </w:p>
    <w:p w14:paraId="4746300D" w14:textId="6CE11591" w:rsidR="00F64EB6" w:rsidRPr="004C5FA3" w:rsidRDefault="00F64EB6" w:rsidP="00474917">
      <w:pPr>
        <w:pStyle w:val="Heading3"/>
        <w:rPr>
          <w:rtl/>
        </w:rPr>
      </w:pPr>
      <w:bookmarkStart w:id="519" w:name="_Toc226448103"/>
      <w:bookmarkStart w:id="520" w:name="_Toc226449449"/>
      <w:bookmarkStart w:id="521" w:name="_Toc226450554"/>
      <w:bookmarkStart w:id="522" w:name="_Toc226634680"/>
      <w:r w:rsidRPr="004C5FA3">
        <w:rPr>
          <w:rtl/>
        </w:rPr>
        <w:t>תשלום מבוסס מניות</w:t>
      </w:r>
      <w:r w:rsidRPr="004C5FA3">
        <w:rPr>
          <w:rStyle w:val="FootnoteReference"/>
          <w:b w:val="0"/>
          <w:bCs w:val="0"/>
          <w:sz w:val="20"/>
          <w:szCs w:val="20"/>
          <w:rtl/>
        </w:rPr>
        <w:t xml:space="preserve"> </w:t>
      </w:r>
      <w:r w:rsidRPr="00736B05">
        <w:rPr>
          <w:rStyle w:val="FootnoteReference"/>
          <w:sz w:val="22"/>
          <w:szCs w:val="22"/>
          <w:rtl/>
        </w:rPr>
        <w:footnoteReference w:id="121"/>
      </w:r>
      <w:bookmarkEnd w:id="489"/>
      <w:bookmarkEnd w:id="490"/>
      <w:bookmarkEnd w:id="491"/>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r w:rsidR="00766D48" w:rsidRPr="00736B05">
        <w:rPr>
          <w:rStyle w:val="FootnoteReference"/>
          <w:rFonts w:hint="cs"/>
          <w:b w:val="0"/>
          <w:bCs w:val="0"/>
          <w:sz w:val="22"/>
          <w:szCs w:val="22"/>
          <w:rtl/>
        </w:rPr>
        <w:t xml:space="preserve"> </w:t>
      </w:r>
      <w:r w:rsidR="00766D48" w:rsidRPr="00736B05">
        <w:rPr>
          <w:rStyle w:val="FootnoteReference"/>
          <w:sz w:val="22"/>
          <w:szCs w:val="22"/>
          <w:rtl/>
        </w:rPr>
        <w:footnoteReference w:id="122"/>
      </w:r>
      <w:bookmarkEnd w:id="519"/>
      <w:bookmarkEnd w:id="520"/>
      <w:bookmarkEnd w:id="521"/>
      <w:bookmarkEnd w:id="522"/>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F64EB6" w:rsidRPr="004C5FA3" w14:paraId="05F8FEEF" w14:textId="77777777" w:rsidTr="00981BF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04" w:type="dxa"/>
          </w:tcPr>
          <w:p w14:paraId="6AAE2E2C" w14:textId="77777777" w:rsidR="00F64EB6" w:rsidRPr="002B7470" w:rsidRDefault="00F64EB6" w:rsidP="00695EAD">
            <w:pPr>
              <w:bidi w:val="0"/>
              <w:spacing w:after="0" w:line="240" w:lineRule="auto"/>
              <w:ind w:left="-57" w:right="-57"/>
              <w:jc w:val="right"/>
              <w:rPr>
                <w:rFonts w:ascii="Arial" w:hAnsi="Arial"/>
              </w:rPr>
            </w:pPr>
          </w:p>
        </w:tc>
        <w:tc>
          <w:tcPr>
            <w:tcW w:w="8902" w:type="dxa"/>
          </w:tcPr>
          <w:p w14:paraId="372E4AD1" w14:textId="572FD13C" w:rsidR="00F64EB6" w:rsidRPr="004C5FA3" w:rsidRDefault="00F64EB6" w:rsidP="00353D0D">
            <w:pPr>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בחודש ______ הקצתה החברה לעובדיה הבכירים </w:t>
            </w:r>
            <w:r w:rsidRPr="004C5FA3">
              <w:rPr>
                <w:rFonts w:ascii="Arial" w:hAnsi="Arial"/>
                <w:b/>
                <w:bCs/>
                <w:rtl/>
              </w:rPr>
              <w:t>[</w:t>
            </w:r>
            <w:r w:rsidRPr="004C5FA3">
              <w:rPr>
                <w:rFonts w:ascii="Arial" w:hAnsi="Arial"/>
                <w:b/>
                <w:bCs/>
                <w:u w:val="single"/>
                <w:rtl/>
              </w:rPr>
              <w:t>לחלופין:</w:t>
            </w:r>
            <w:r w:rsidRPr="004C5FA3">
              <w:rPr>
                <w:rFonts w:ascii="Arial" w:hAnsi="Arial"/>
                <w:rtl/>
              </w:rPr>
              <w:t xml:space="preserve"> הקצתה החברה האם </w:t>
            </w:r>
            <w:r w:rsidR="00FB4339" w:rsidRPr="004C5FA3">
              <w:rPr>
                <w:rFonts w:ascii="Arial" w:hAnsi="Arial"/>
                <w:rtl/>
              </w:rPr>
              <w:t>לעובדיה ה</w:t>
            </w:r>
            <w:r w:rsidRPr="004C5FA3">
              <w:rPr>
                <w:rFonts w:ascii="Arial" w:hAnsi="Arial"/>
                <w:rtl/>
              </w:rPr>
              <w:t>בכירים של החברה</w:t>
            </w:r>
            <w:r w:rsidRPr="004C5FA3">
              <w:rPr>
                <w:rFonts w:ascii="Arial" w:hAnsi="Arial"/>
                <w:b/>
                <w:bCs/>
                <w:rtl/>
              </w:rPr>
              <w:t xml:space="preserve">] </w:t>
            </w:r>
            <w:r w:rsidRPr="004C5FA3">
              <w:rPr>
                <w:rFonts w:ascii="Arial" w:hAnsi="Arial"/>
                <w:rtl/>
              </w:rPr>
              <w:t xml:space="preserve">_____ </w:t>
            </w:r>
            <w:r w:rsidR="00C460EA" w:rsidRPr="004C5FA3">
              <w:rPr>
                <w:rFonts w:ascii="Arial" w:hAnsi="Arial"/>
                <w:rtl/>
              </w:rPr>
              <w:t>אופצי</w:t>
            </w:r>
            <w:r w:rsidR="00C460EA">
              <w:rPr>
                <w:rFonts w:ascii="Arial" w:hAnsi="Arial" w:hint="cs"/>
                <w:rtl/>
              </w:rPr>
              <w:t>ות</w:t>
            </w:r>
            <w:r w:rsidR="00C460EA" w:rsidRPr="004C5FA3">
              <w:rPr>
                <w:rFonts w:ascii="Arial" w:hAnsi="Arial"/>
                <w:rtl/>
              </w:rPr>
              <w:t xml:space="preserve"> </w:t>
            </w:r>
            <w:r w:rsidRPr="004C5FA3">
              <w:rPr>
                <w:rFonts w:ascii="Arial" w:hAnsi="Arial"/>
                <w:rtl/>
              </w:rPr>
              <w:t xml:space="preserve">(סדרה 1) ללא תמורה. כל אופציה </w:t>
            </w:r>
            <w:r w:rsidR="00C460EA">
              <w:rPr>
                <w:rFonts w:ascii="Arial" w:hAnsi="Arial" w:hint="cs"/>
                <w:rtl/>
              </w:rPr>
              <w:t>ת</w:t>
            </w:r>
            <w:r w:rsidR="00C460EA" w:rsidRPr="004C5FA3">
              <w:rPr>
                <w:rFonts w:ascii="Arial" w:hAnsi="Arial"/>
                <w:rtl/>
              </w:rPr>
              <w:t xml:space="preserve">אפשר </w:t>
            </w:r>
            <w:r w:rsidRPr="004C5FA3">
              <w:rPr>
                <w:rFonts w:ascii="Arial" w:hAnsi="Arial"/>
                <w:rtl/>
              </w:rPr>
              <w:t>עם מימוש</w:t>
            </w:r>
            <w:r w:rsidR="00C460EA">
              <w:rPr>
                <w:rFonts w:ascii="Arial" w:hAnsi="Arial" w:hint="cs"/>
                <w:rtl/>
              </w:rPr>
              <w:t>ה</w:t>
            </w:r>
            <w:r w:rsidRPr="004C5FA3">
              <w:rPr>
                <w:rFonts w:ascii="Arial" w:hAnsi="Arial"/>
                <w:rtl/>
              </w:rPr>
              <w:t xml:space="preserve"> לרכוש מניה רגילה </w:t>
            </w:r>
            <w:r w:rsidR="008D71B0">
              <w:rPr>
                <w:rFonts w:ascii="Arial" w:hAnsi="Arial" w:hint="cs"/>
                <w:rtl/>
              </w:rPr>
              <w:t xml:space="preserve">בעלת ערך נקוב של </w:t>
            </w:r>
            <w:r w:rsidRPr="004C5FA3">
              <w:rPr>
                <w:rFonts w:ascii="Arial" w:hAnsi="Arial"/>
                <w:rtl/>
              </w:rPr>
              <w:t xml:space="preserve">1 ש"ח במחיר מימוש של ____ ש"ח צמוד למדד של חודש _____, ובכפוף להתאמות שתידרשנה אם יונפקו זכויות או מניות הטבה. הממוצע המשוקלל של מחיר המניה במהלך התקופה </w:t>
            </w:r>
            <w:r w:rsidR="002F0372">
              <w:rPr>
                <w:rFonts w:ascii="Arial" w:hAnsi="Arial" w:hint="cs"/>
                <w:rtl/>
              </w:rPr>
              <w:t>המצטברת</w:t>
            </w:r>
            <w:r w:rsidR="006010AB">
              <w:rPr>
                <w:rFonts w:ascii="Arial" w:hAnsi="Arial" w:hint="cs"/>
                <w:rtl/>
              </w:rPr>
              <w:t xml:space="preserve"> </w:t>
            </w:r>
            <w:r w:rsidR="00E82995">
              <w:rPr>
                <w:rFonts w:ascii="Arial" w:hAnsi="Arial" w:hint="cs"/>
                <w:rtl/>
              </w:rPr>
              <w:t>מתחילת</w:t>
            </w:r>
            <w:r w:rsidR="006010AB">
              <w:rPr>
                <w:rFonts w:ascii="Arial" w:hAnsi="Arial" w:hint="cs"/>
                <w:rtl/>
              </w:rPr>
              <w:t xml:space="preserve"> </w:t>
            </w:r>
            <w:r w:rsidR="00E82995">
              <w:rPr>
                <w:rFonts w:ascii="Arial" w:hAnsi="Arial" w:hint="cs"/>
                <w:rtl/>
              </w:rPr>
              <w:t>השנה</w:t>
            </w:r>
            <w:r w:rsidR="002F0372">
              <w:rPr>
                <w:rFonts w:ascii="Arial" w:hAnsi="Arial" w:hint="cs"/>
                <w:rtl/>
              </w:rPr>
              <w:t xml:space="preserve"> </w:t>
            </w:r>
            <w:r w:rsidRPr="004C5FA3">
              <w:rPr>
                <w:rFonts w:ascii="Arial" w:hAnsi="Arial"/>
                <w:rtl/>
              </w:rPr>
              <w:t>היה ____ ש"ח.</w:t>
            </w:r>
          </w:p>
        </w:tc>
      </w:tr>
      <w:tr w:rsidR="00F64EB6" w:rsidRPr="004C5FA3" w14:paraId="02519849" w14:textId="77777777" w:rsidTr="00981B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3C58C37B"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3450296A" w14:textId="46C9AED1" w:rsidR="00F64EB6" w:rsidRPr="004C5FA3" w:rsidRDefault="00F64EB6" w:rsidP="00353D0D">
            <w:pPr>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השווי ההוגן של כל אופציה במועד ההענקה היה ____ ש"ח. השווי ההוגן של האופצי</w:t>
            </w:r>
            <w:r w:rsidR="00C460EA">
              <w:rPr>
                <w:rFonts w:ascii="Arial" w:hAnsi="Arial" w:hint="cs"/>
                <w:rtl/>
              </w:rPr>
              <w:t>ות</w:t>
            </w:r>
            <w:r w:rsidRPr="004C5FA3">
              <w:rPr>
                <w:rFonts w:ascii="Arial" w:hAnsi="Arial"/>
                <w:rtl/>
              </w:rPr>
              <w:t xml:space="preserve"> נמדד באמצעות מודל </w:t>
            </w:r>
            <w:r w:rsidRPr="004C5FA3">
              <w:rPr>
                <w:rFonts w:ascii="Arial" w:hAnsi="Arial"/>
              </w:rPr>
              <w:t>Black &amp; Scholes</w:t>
            </w:r>
            <w:r w:rsidRPr="004C5FA3">
              <w:rPr>
                <w:rFonts w:ascii="Arial" w:hAnsi="Arial"/>
                <w:rtl/>
              </w:rPr>
              <w:t>, תוך שימוש במדדים הממוצעים הבאים: ריבית חסרת סיכון בשיעור %__, סטיית תקן %__, שיעור דיבידנד לחלוקה %__ ואורך חיי האופציה __ שנים. סטיית התקן חושבה לפי ______, בהתחשב ב_______. [</w:t>
            </w:r>
            <w:r w:rsidRPr="004C5FA3">
              <w:rPr>
                <w:rStyle w:val="SubtleReference"/>
                <w:rtl/>
              </w:rPr>
              <w:t>יינתן גילוי לגבי אם וכיצד מאפיינים אחרים כלשהם של הענקת אופצי</w:t>
            </w:r>
            <w:r w:rsidR="00C460EA">
              <w:rPr>
                <w:rStyle w:val="SubtleReference"/>
                <w:rFonts w:hint="cs"/>
                <w:rtl/>
              </w:rPr>
              <w:t>ות</w:t>
            </w:r>
            <w:r w:rsidRPr="004C5FA3">
              <w:rPr>
                <w:rStyle w:val="SubtleReference"/>
                <w:rtl/>
              </w:rPr>
              <w:t xml:space="preserve"> שולבו במדידת השווי ההוגן למועד ההענקה, כגון תנאי שוק.</w:t>
            </w:r>
            <w:r w:rsidRPr="004C5FA3">
              <w:rPr>
                <w:rFonts w:ascii="Arial" w:hAnsi="Arial"/>
                <w:rtl/>
              </w:rPr>
              <w:t>]</w:t>
            </w:r>
          </w:p>
        </w:tc>
      </w:tr>
      <w:tr w:rsidR="00F64EB6" w:rsidRPr="004C5FA3" w14:paraId="411C18CF" w14:textId="77777777" w:rsidTr="00981B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0F4BD4A8"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6B29E3FC" w14:textId="653257C4" w:rsidR="00F64EB6" w:rsidRPr="004C5FA3" w:rsidRDefault="00F64EB6" w:rsidP="00353D0D">
            <w:pPr>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האופצי</w:t>
            </w:r>
            <w:r w:rsidR="00C460EA">
              <w:rPr>
                <w:rFonts w:ascii="Arial" w:hAnsi="Arial" w:hint="cs"/>
                <w:rtl/>
              </w:rPr>
              <w:t>ות</w:t>
            </w:r>
            <w:r w:rsidRPr="004C5FA3">
              <w:rPr>
                <w:rFonts w:ascii="Arial" w:hAnsi="Arial"/>
                <w:rtl/>
              </w:rPr>
              <w:t xml:space="preserve"> יהיו </w:t>
            </w:r>
            <w:r w:rsidR="00C460EA" w:rsidRPr="004C5FA3">
              <w:rPr>
                <w:rFonts w:ascii="Arial" w:hAnsi="Arial"/>
                <w:rtl/>
              </w:rPr>
              <w:t>ניתנ</w:t>
            </w:r>
            <w:r w:rsidR="00C460EA">
              <w:rPr>
                <w:rFonts w:ascii="Arial" w:hAnsi="Arial" w:hint="cs"/>
                <w:rtl/>
              </w:rPr>
              <w:t>ות</w:t>
            </w:r>
            <w:r w:rsidR="00C460EA" w:rsidRPr="004C5FA3">
              <w:rPr>
                <w:rFonts w:ascii="Arial" w:hAnsi="Arial"/>
                <w:rtl/>
              </w:rPr>
              <w:t xml:space="preserve"> </w:t>
            </w:r>
            <w:r w:rsidRPr="004C5FA3">
              <w:rPr>
                <w:rFonts w:ascii="Arial" w:hAnsi="Arial"/>
                <w:rtl/>
              </w:rPr>
              <w:t>למימוש ב___ שיעורים שנתיים שווים החל מ______. עובד אשר היה זכאי למימוש האופצי</w:t>
            </w:r>
            <w:r w:rsidR="00C460EA">
              <w:rPr>
                <w:rFonts w:ascii="Arial" w:hAnsi="Arial" w:hint="cs"/>
                <w:rtl/>
              </w:rPr>
              <w:t>ות</w:t>
            </w:r>
            <w:r w:rsidRPr="004C5FA3">
              <w:rPr>
                <w:rFonts w:ascii="Arial" w:hAnsi="Arial"/>
                <w:rtl/>
              </w:rPr>
              <w:t xml:space="preserve"> יוכל לממש</w:t>
            </w:r>
            <w:r w:rsidR="00C460EA">
              <w:rPr>
                <w:rFonts w:ascii="Arial" w:hAnsi="Arial" w:hint="cs"/>
                <w:rtl/>
              </w:rPr>
              <w:t>ן</w:t>
            </w:r>
            <w:r w:rsidRPr="004C5FA3">
              <w:rPr>
                <w:rFonts w:ascii="Arial" w:hAnsi="Arial"/>
                <w:rtl/>
              </w:rPr>
              <w:t xml:space="preserve"> בתקופה נוספת של _____ מאז נוצרה לו לראשונה הזכות לממש </w:t>
            </w:r>
            <w:r w:rsidR="00C460EA">
              <w:rPr>
                <w:rFonts w:ascii="Arial" w:hAnsi="Arial" w:hint="cs"/>
                <w:rtl/>
              </w:rPr>
              <w:t xml:space="preserve">את </w:t>
            </w:r>
            <w:r w:rsidRPr="004C5FA3">
              <w:rPr>
                <w:rFonts w:ascii="Arial" w:hAnsi="Arial"/>
                <w:rtl/>
              </w:rPr>
              <w:t>אותה כמות של אופצי</w:t>
            </w:r>
            <w:r w:rsidR="00C460EA">
              <w:rPr>
                <w:rFonts w:ascii="Arial" w:hAnsi="Arial" w:hint="cs"/>
                <w:rtl/>
              </w:rPr>
              <w:t>ות</w:t>
            </w:r>
            <w:r w:rsidRPr="004C5FA3">
              <w:rPr>
                <w:rFonts w:ascii="Arial" w:hAnsi="Arial"/>
                <w:rtl/>
              </w:rPr>
              <w:t>. אופצי</w:t>
            </w:r>
            <w:r w:rsidR="00C460EA">
              <w:rPr>
                <w:rFonts w:ascii="Arial" w:hAnsi="Arial" w:hint="cs"/>
                <w:rtl/>
              </w:rPr>
              <w:t>ות</w:t>
            </w:r>
            <w:r w:rsidRPr="004C5FA3">
              <w:rPr>
                <w:rFonts w:ascii="Arial" w:hAnsi="Arial"/>
                <w:rtl/>
              </w:rPr>
              <w:t xml:space="preserve"> שלא </w:t>
            </w:r>
            <w:r w:rsidR="00E82995">
              <w:rPr>
                <w:rFonts w:ascii="Arial" w:hAnsi="Arial" w:hint="cs"/>
                <w:rtl/>
              </w:rPr>
              <w:t xml:space="preserve">תמומשנה </w:t>
            </w:r>
            <w:r w:rsidRPr="004C5FA3">
              <w:rPr>
                <w:rFonts w:ascii="Arial" w:hAnsi="Arial"/>
                <w:rtl/>
              </w:rPr>
              <w:t>עד לאותו מועד,</w:t>
            </w:r>
            <w:r w:rsidR="00E82995">
              <w:rPr>
                <w:rFonts w:ascii="Arial" w:hAnsi="Arial" w:hint="cs"/>
                <w:rtl/>
              </w:rPr>
              <w:t xml:space="preserve"> תפקענה</w:t>
            </w:r>
            <w:r w:rsidRPr="004C5FA3">
              <w:rPr>
                <w:rFonts w:ascii="Arial" w:hAnsi="Arial"/>
                <w:rtl/>
              </w:rPr>
              <w:t>. במקרה של סיום יחסי עובד</w:t>
            </w:r>
            <w:r w:rsidR="00C26DCD">
              <w:rPr>
                <w:rFonts w:ascii="Arial" w:hAnsi="Arial" w:hint="cs"/>
                <w:rtl/>
              </w:rPr>
              <w:t>–</w:t>
            </w:r>
            <w:r w:rsidRPr="004C5FA3">
              <w:rPr>
                <w:rFonts w:ascii="Arial" w:hAnsi="Arial"/>
                <w:rtl/>
              </w:rPr>
              <w:t>מעביד, העובד יהיה זכאי לממש את האופצי</w:t>
            </w:r>
            <w:r w:rsidR="002F0372">
              <w:rPr>
                <w:rFonts w:ascii="Arial" w:hAnsi="Arial" w:hint="cs"/>
                <w:rtl/>
              </w:rPr>
              <w:t>ות</w:t>
            </w:r>
            <w:r w:rsidRPr="004C5FA3">
              <w:rPr>
                <w:rFonts w:ascii="Arial" w:hAnsi="Arial"/>
                <w:rtl/>
              </w:rPr>
              <w:t xml:space="preserve"> שמועד מימושן הגיע </w:t>
            </w:r>
            <w:r w:rsidR="00E82995">
              <w:rPr>
                <w:rFonts w:ascii="Arial" w:hAnsi="Arial" w:hint="cs"/>
                <w:rtl/>
              </w:rPr>
              <w:t xml:space="preserve">תוך </w:t>
            </w:r>
            <w:r w:rsidRPr="004C5FA3">
              <w:rPr>
                <w:rFonts w:ascii="Arial" w:hAnsi="Arial"/>
                <w:rtl/>
              </w:rPr>
              <w:t>____ ימים מיום סיום היחסים. לאחר מכן, אופצי</w:t>
            </w:r>
            <w:r w:rsidR="002F0372">
              <w:rPr>
                <w:rFonts w:ascii="Arial" w:hAnsi="Arial" w:hint="cs"/>
                <w:rtl/>
              </w:rPr>
              <w:t>ות</w:t>
            </w:r>
            <w:r w:rsidRPr="004C5FA3">
              <w:rPr>
                <w:rFonts w:ascii="Arial" w:hAnsi="Arial"/>
                <w:rtl/>
              </w:rPr>
              <w:t xml:space="preserve"> שלא</w:t>
            </w:r>
            <w:r w:rsidR="006010AB">
              <w:rPr>
                <w:rFonts w:ascii="Arial" w:hAnsi="Arial" w:hint="cs"/>
                <w:rtl/>
              </w:rPr>
              <w:t xml:space="preserve"> </w:t>
            </w:r>
            <w:r w:rsidRPr="004C5FA3">
              <w:rPr>
                <w:rFonts w:ascii="Arial" w:hAnsi="Arial"/>
                <w:rtl/>
              </w:rPr>
              <w:t>מומשו,</w:t>
            </w:r>
            <w:r w:rsidR="00E82995">
              <w:rPr>
                <w:rFonts w:ascii="Arial" w:hAnsi="Arial" w:hint="cs"/>
                <w:rtl/>
              </w:rPr>
              <w:t xml:space="preserve"> תפקענה</w:t>
            </w:r>
            <w:r w:rsidRPr="004C5FA3">
              <w:rPr>
                <w:rFonts w:ascii="Arial" w:hAnsi="Arial"/>
                <w:rtl/>
              </w:rPr>
              <w:t>.</w:t>
            </w:r>
          </w:p>
        </w:tc>
      </w:tr>
      <w:tr w:rsidR="00F64EB6" w:rsidRPr="004C5FA3" w14:paraId="1C63496E" w14:textId="77777777" w:rsidTr="00981B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6DF08427"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3F0ACCE5" w14:textId="77777777" w:rsidR="00F64EB6" w:rsidRPr="004C5FA3" w:rsidRDefault="00F64EB6" w:rsidP="00353D0D">
            <w:pPr>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כאשר החברה ביצעה עסקת תשלום מבוסס מניות עם צדדים שאינם עובדים ומדדה במישרין את השווי ההוגן של הסחורות או של השירותים שהתקבלו במהלך התקופה, יינתן גילוי לאופן קביעת אותו שווי הוגן, כגון אם השווי ההוגן נמדד לפי מחיר שוק של אותם סחורות או שירותים.</w:t>
            </w:r>
            <w:r w:rsidRPr="004C5FA3">
              <w:rPr>
                <w:rFonts w:ascii="Arial" w:hAnsi="Arial"/>
                <w:rtl/>
              </w:rPr>
              <w:t>]</w:t>
            </w:r>
          </w:p>
        </w:tc>
      </w:tr>
      <w:tr w:rsidR="00F64EB6" w:rsidRPr="004C5FA3" w14:paraId="48BDE53F" w14:textId="77777777" w:rsidTr="00981B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2804CB71"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5AFD76A8" w14:textId="0556AEF9" w:rsidR="00F64EB6" w:rsidRPr="004C5FA3" w:rsidRDefault="00F64EB6" w:rsidP="00353D0D">
            <w:pPr>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אם החברה הפריכה את </w:t>
            </w:r>
            <w:r w:rsidR="00C26DCD">
              <w:rPr>
                <w:rStyle w:val="SubtleReference"/>
                <w:rFonts w:hint="cs"/>
                <w:rtl/>
              </w:rPr>
              <w:t xml:space="preserve">החזקה </w:t>
            </w:r>
            <w:r w:rsidRPr="004C5FA3">
              <w:rPr>
                <w:rStyle w:val="SubtleReference"/>
                <w:rtl/>
              </w:rPr>
              <w:t>שניתן לאמוד את השווי ההוגן של הסחורות או של השירותים שהתקבלו באופן מהימן (</w:t>
            </w:r>
            <w:r w:rsidR="00215FAA">
              <w:rPr>
                <w:rStyle w:val="SubtleReference"/>
                <w:rtl/>
              </w:rPr>
              <w:t>ראו</w:t>
            </w:r>
            <w:r w:rsidRPr="004C5FA3">
              <w:rPr>
                <w:rStyle w:val="SubtleReference"/>
                <w:rtl/>
              </w:rPr>
              <w:t xml:space="preserve"> </w:t>
            </w:r>
            <w:r w:rsidRPr="004C5FA3">
              <w:rPr>
                <w:rStyle w:val="SubtleReference"/>
              </w:rPr>
              <w:t>IFRS 2.13</w:t>
            </w:r>
            <w:r w:rsidRPr="004C5FA3">
              <w:rPr>
                <w:rStyle w:val="SubtleReference"/>
                <w:rtl/>
              </w:rPr>
              <w:t xml:space="preserve">), עליה </w:t>
            </w:r>
            <w:r w:rsidR="00C26DCD">
              <w:rPr>
                <w:rStyle w:val="SubtleReference"/>
                <w:rFonts w:hint="cs"/>
                <w:rtl/>
              </w:rPr>
              <w:t>לתת גילוי ל</w:t>
            </w:r>
            <w:r w:rsidRPr="004C5FA3">
              <w:rPr>
                <w:rStyle w:val="SubtleReference"/>
                <w:rtl/>
              </w:rPr>
              <w:t>עובדה ז</w:t>
            </w:r>
            <w:r w:rsidR="00C26DCD">
              <w:rPr>
                <w:rStyle w:val="SubtleReference"/>
                <w:rFonts w:hint="cs"/>
                <w:rtl/>
              </w:rPr>
              <w:t>ו</w:t>
            </w:r>
            <w:r w:rsidRPr="004C5FA3">
              <w:rPr>
                <w:rStyle w:val="SubtleReference"/>
                <w:rtl/>
              </w:rPr>
              <w:t xml:space="preserve"> ול</w:t>
            </w:r>
            <w:r w:rsidR="006E2BB4">
              <w:rPr>
                <w:rStyle w:val="SubtleReference"/>
                <w:rFonts w:hint="cs"/>
                <w:rtl/>
              </w:rPr>
              <w:t xml:space="preserve">תת </w:t>
            </w:r>
            <w:r w:rsidRPr="004C5FA3">
              <w:rPr>
                <w:rStyle w:val="SubtleReference"/>
                <w:rtl/>
              </w:rPr>
              <w:t>הסבר מדוע</w:t>
            </w:r>
            <w:r w:rsidR="00C26DCD">
              <w:rPr>
                <w:rStyle w:val="SubtleReference"/>
                <w:rFonts w:hint="cs"/>
                <w:rtl/>
              </w:rPr>
              <w:t xml:space="preserve"> הופרכה החזקה</w:t>
            </w:r>
            <w:r w:rsidRPr="004C5FA3">
              <w:rPr>
                <w:rFonts w:ascii="Arial" w:hAnsi="Arial"/>
                <w:shd w:val="clear" w:color="auto" w:fill="E7E7E7" w:themeFill="accent5"/>
                <w:rtl/>
              </w:rPr>
              <w:t>.</w:t>
            </w:r>
            <w:r w:rsidRPr="004C5FA3">
              <w:rPr>
                <w:rFonts w:ascii="Arial" w:hAnsi="Arial"/>
                <w:rtl/>
              </w:rPr>
              <w:t>]</w:t>
            </w:r>
          </w:p>
        </w:tc>
      </w:tr>
      <w:tr w:rsidR="00F64EB6" w:rsidRPr="004C5FA3" w14:paraId="44FB7CF8" w14:textId="77777777" w:rsidTr="00981BF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3810700A"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69A6F46A" w14:textId="059830E8" w:rsidR="00F64EB6" w:rsidRPr="004C5FA3" w:rsidRDefault="00F64EB6" w:rsidP="00353D0D">
            <w:pPr>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בחודש _____ אישר הדירקטוריון למספר עובדים בכירים לרכוש מהחברה ______ מניות רגילות בנות 1 ש"ח ע.נ. כל אחת. השווי ההוגן של כל מניה במועד ההענקה היה ____ ש"ח. החברה העמידה לכל אחד מהעובדים הנ"ל הלוואה למימון רכישת המניות ותשלום המס הנובע ממנה. ההלוואות צמודות למדד ונושאות ריבית של %___. ההלוואות עומדות לפירעון ב-____ תשלומים שנתיים שווים, בכפוף לתנאים האמורים בהסכם, החל מיום 31 בדצמבר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במקרה של סיום יחסי עובד-מעביד לפני תום תקופת החזר ההלוואה, על הלווה להחזיר לחברה את החלק היחסי של יתרת המניות הרשומות על שמו כנגד מחיקת הלוואתו לחברה. המניות משמשות כביטחון בלעדי לפירעון ההלוואות. הענקת ההלוואות כאמור טופלה כהענקת אופציות. [</w:t>
            </w:r>
            <w:r w:rsidRPr="004C5FA3">
              <w:rPr>
                <w:rStyle w:val="SubtleReference"/>
                <w:rtl/>
              </w:rPr>
              <w:t>יינתן גילוי לשווי ההוגן של המענק ולאופן חישובו.</w:t>
            </w:r>
            <w:r w:rsidRPr="004C5FA3">
              <w:rPr>
                <w:rFonts w:ascii="Arial" w:hAnsi="Arial"/>
                <w:rtl/>
              </w:rPr>
              <w:t>]</w:t>
            </w:r>
          </w:p>
        </w:tc>
      </w:tr>
      <w:tr w:rsidR="00F64EB6" w:rsidRPr="004C5FA3" w14:paraId="139652E0" w14:textId="77777777" w:rsidTr="00981BF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tcPr>
          <w:p w14:paraId="7EF61699"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41CDE9FC" w14:textId="15E8FBB2" w:rsidR="00F64EB6" w:rsidRPr="004C5FA3" w:rsidRDefault="00F64EB6" w:rsidP="00353D0D">
            <w:pPr>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 xml:space="preserve">בגין ההענקות האמורות, </w:t>
            </w:r>
            <w:r w:rsidR="00C26DCD">
              <w:rPr>
                <w:rFonts w:ascii="Arial" w:hAnsi="Arial" w:hint="cs"/>
                <w:rtl/>
              </w:rPr>
              <w:t xml:space="preserve">הכירה </w:t>
            </w:r>
            <w:r w:rsidRPr="004C5FA3">
              <w:rPr>
                <w:rFonts w:ascii="Arial" w:hAnsi="Arial"/>
                <w:rtl/>
              </w:rPr>
              <w:t xml:space="preserve">החברה </w:t>
            </w:r>
            <w:r w:rsidR="00C26DCD">
              <w:rPr>
                <w:rFonts w:ascii="Arial" w:hAnsi="Arial" w:hint="cs"/>
                <w:rtl/>
              </w:rPr>
              <w:t>ב</w:t>
            </w:r>
            <w:r w:rsidRPr="004C5FA3">
              <w:rPr>
                <w:rFonts w:ascii="Arial" w:hAnsi="Arial"/>
                <w:rtl/>
              </w:rPr>
              <w:t xml:space="preserve">הוצאות שכר בסך _____ אלפי ש"ח ו-_____ אלפי ש"ח לתקופות של שישה </w:t>
            </w:r>
            <w:r w:rsidR="00C26DCD">
              <w:rPr>
                <w:rFonts w:ascii="Arial" w:hAnsi="Arial" w:hint="cs"/>
                <w:rtl/>
              </w:rPr>
              <w:t xml:space="preserve">חודשים </w:t>
            </w:r>
            <w:r w:rsidRPr="004C5FA3">
              <w:rPr>
                <w:rFonts w:ascii="Arial" w:hAnsi="Arial"/>
                <w:rtl/>
              </w:rPr>
              <w:t xml:space="preserve">ושלושה חודשים שהסתיימו ביום 30 ביוני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בהתאמה.</w:t>
            </w:r>
          </w:p>
        </w:tc>
      </w:tr>
    </w:tbl>
    <w:p w14:paraId="1DA04599" w14:textId="77777777" w:rsidR="00FF58B1" w:rsidRDefault="00FF58B1" w:rsidP="00FF58B1">
      <w:pPr>
        <w:pStyle w:val="BodyTextIndent"/>
        <w:spacing w:after="0" w:line="240" w:lineRule="auto"/>
        <w:ind w:left="1418"/>
        <w:rPr>
          <w:rFonts w:ascii="Arial" w:hAnsi="Arial"/>
          <w:rtl/>
        </w:rPr>
      </w:pPr>
    </w:p>
    <w:p w14:paraId="32469FC7" w14:textId="77777777" w:rsidR="00F64EB6" w:rsidRDefault="00F64EB6" w:rsidP="00FF58B1">
      <w:pPr>
        <w:pStyle w:val="BodyTextIndent"/>
        <w:pageBreakBefore/>
        <w:spacing w:after="0" w:line="240" w:lineRule="auto"/>
        <w:ind w:left="1418"/>
        <w:rPr>
          <w:rFonts w:ascii="Arial" w:hAnsi="Arial"/>
          <w:rtl/>
        </w:rPr>
      </w:pPr>
    </w:p>
    <w:p w14:paraId="6131C38C" w14:textId="3680DC25" w:rsidR="00F64EB6" w:rsidRPr="004C5FA3" w:rsidRDefault="00F64EB6" w:rsidP="00474917">
      <w:pPr>
        <w:pStyle w:val="Heading3"/>
        <w:rPr>
          <w:rtl/>
        </w:rPr>
      </w:pPr>
      <w:bookmarkStart w:id="523" w:name="_Toc535743873"/>
      <w:bookmarkStart w:id="524" w:name="_Toc535845800"/>
      <w:bookmarkStart w:id="525" w:name="_Toc359508"/>
      <w:bookmarkStart w:id="526" w:name="_Toc360057"/>
      <w:bookmarkStart w:id="527" w:name="_Toc5792775"/>
      <w:bookmarkStart w:id="528" w:name="_Toc6272680"/>
      <w:bookmarkStart w:id="529" w:name="_Toc6323429"/>
      <w:bookmarkStart w:id="530" w:name="_Toc29832826"/>
      <w:bookmarkStart w:id="531" w:name="_Toc33623619"/>
      <w:bookmarkStart w:id="532" w:name="_Toc33623697"/>
      <w:bookmarkStart w:id="533" w:name="_Toc33623825"/>
      <w:bookmarkStart w:id="534" w:name="_Toc35762981"/>
      <w:bookmarkStart w:id="535" w:name="_Toc36376915"/>
      <w:bookmarkStart w:id="536" w:name="_Toc37001466"/>
      <w:bookmarkStart w:id="537" w:name="_Toc37001801"/>
      <w:bookmarkStart w:id="538" w:name="_Toc37001916"/>
      <w:bookmarkStart w:id="539" w:name="_Toc37002546"/>
      <w:bookmarkStart w:id="540" w:name="_Toc37165936"/>
      <w:bookmarkStart w:id="541" w:name="_Toc64473968"/>
      <w:bookmarkStart w:id="542" w:name="_Toc64474121"/>
      <w:bookmarkStart w:id="543" w:name="_Toc100245508"/>
      <w:bookmarkStart w:id="544" w:name="_Toc100246517"/>
      <w:bookmarkStart w:id="545" w:name="_Toc100474037"/>
      <w:bookmarkStart w:id="546" w:name="_Toc121747402"/>
      <w:bookmarkStart w:id="547" w:name="_Toc123198336"/>
      <w:bookmarkStart w:id="548" w:name="_Toc154415326"/>
      <w:bookmarkStart w:id="549" w:name="_Toc184569362"/>
      <w:bookmarkStart w:id="550" w:name="_Toc226448104"/>
      <w:bookmarkStart w:id="551" w:name="_Toc226449450"/>
      <w:bookmarkStart w:id="552" w:name="_Toc226450555"/>
      <w:bookmarkStart w:id="553" w:name="_Toc226634681"/>
      <w:r w:rsidRPr="004C5FA3">
        <w:rPr>
          <w:noProof/>
          <w:rtl/>
        </w:rPr>
        <mc:AlternateContent>
          <mc:Choice Requires="wps">
            <w:drawing>
              <wp:anchor distT="45720" distB="45720" distL="114300" distR="114300" simplePos="0" relativeHeight="251658240" behindDoc="1" locked="0" layoutInCell="1" allowOverlap="1" wp14:anchorId="0BF2DCEE" wp14:editId="76B0453D">
                <wp:simplePos x="0" y="0"/>
                <wp:positionH relativeFrom="margin">
                  <wp:align>right</wp:align>
                </wp:positionH>
                <wp:positionV relativeFrom="paragraph">
                  <wp:posOffset>86360</wp:posOffset>
                </wp:positionV>
                <wp:extent cx="722630" cy="236220"/>
                <wp:effectExtent l="0" t="0" r="1270" b="12065"/>
                <wp:wrapTight wrapText="bothSides">
                  <wp:wrapPolygon edited="0">
                    <wp:start x="0" y="0"/>
                    <wp:lineTo x="0" y="20124"/>
                    <wp:lineTo x="21069" y="20124"/>
                    <wp:lineTo x="21069" y="0"/>
                    <wp:lineTo x="0" y="0"/>
                  </wp:wrapPolygon>
                </wp:wrapTight>
                <wp:docPr id="217" name="תיבת טקסט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H="1">
                          <a:off x="0" y="0"/>
                          <a:ext cx="722630" cy="236220"/>
                        </a:xfrm>
                        <a:prstGeom prst="rect">
                          <a:avLst/>
                        </a:prstGeom>
                        <a:noFill/>
                        <a:ln>
                          <a:noFill/>
                        </a:ln>
                      </wps:spPr>
                      <wps:style>
                        <a:lnRef idx="0">
                          <a:scrgbClr r="0" g="0" b="0"/>
                        </a:lnRef>
                        <a:fillRef idx="0">
                          <a:scrgbClr r="0" g="0" b="0"/>
                        </a:fillRef>
                        <a:effectRef idx="0">
                          <a:scrgbClr r="0" g="0" b="0"/>
                        </a:effectRef>
                        <a:fontRef idx="minor">
                          <a:schemeClr val="dk1"/>
                        </a:fontRef>
                      </wps:style>
                      <wps:txbx>
                        <w:txbxContent>
                          <w:p w14:paraId="54A8C9CA" w14:textId="77777777" w:rsidR="00C77DCA" w:rsidRDefault="00C77DCA" w:rsidP="00015C9C">
                            <w:pPr>
                              <w:pStyle w:val="BodyText2"/>
                            </w:pPr>
                            <w:r w:rsidRPr="00272DAC">
                              <w:t>IAS 34.16A(i)</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type w14:anchorId="0BF2DCEE" id="_x0000_t202" coordsize="21600,21600" o:spt="202" path="m,l,21600r21600,l21600,xe">
                <v:stroke joinstyle="miter"/>
                <v:path gradientshapeok="t" o:connecttype="rect"/>
              </v:shapetype>
              <v:shape id="תיבת טקסט 2" o:spid="_x0000_s1026" type="#_x0000_t202" style="position:absolute;left:0;text-align:left;margin-left:5.7pt;margin-top:6.8pt;width:56.9pt;height:18.6pt;flip:x;z-index:-251658240;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39maJgIAAJoEAAAOAAAAZHJzL2Uyb0RvYy54bWysVNtu2zAMfR+wfxD0vjhxgWww4hRdimwD&#10;uq1Ytw+QZSk2KosapcbOvn6UbCe7PHXYi0BL5CF5DunN9dAZdlToW7AlXy2WnCkroW7toeTfvu5f&#10;veHMB2FrYcCqkp+U59fbly82vStUDg2YWiEjEOuL3pW8CcEVWeZlozrhF+CUpUcN2IlAn3jIahQ9&#10;oXcmy5fLddYD1g5BKu/p9nZ85NuEr7WS4bPWXgVmSk61hXRiOqt4ZtuNKA4oXNPKqQzxD1V0orWU&#10;9Ax1K4JgT9j+BdW1EsGDDgsJXQZat1KlHqib1fKPbh4a4VTqhcjx7kyT/3+w8tPxwd0jC8NbGEjA&#10;1IR3dyAfPbOwa4Q9qBtE6Bslakq8ipRlvfPFFBqp9oWPIFX/EWoSWTwFSECDxo5p07r3MzR1zCgP&#10;SXE606+GwCRdvs7z9RW9SHrKr9Z5nuTJRBFhIrkOfXinoGPRKDmSuimNON75EMu6uER3C/vWmKSw&#10;sb9dkGO8SW3Eyqcewsmo6GfsF6VZW6dC44WXeKh2Btk4OTTaVOY8PwmMAqKjpoTPjJ1CYrRKA/vM&#10;+HNQyg82nOO71gKOgsZ1UrGBo6BFqB9HFane0X+mYiQg6hmGaiDmollBfSJxEcbloWUnowH8wVlP&#10;i1Ny//1JoOLMfLA0IHHLZgNno5oNYSWFljxwNpq7kDhNLLsbGpx9m6S8ZJ6KowVICk/LGjfs1+/k&#10;dfmlbH8CAAD//wMAUEsDBBQABgAIAAAAIQCOLX292wAAAAYBAAAPAAAAZHJzL2Rvd25yZXYueG1s&#10;TI9BS8NAEIXvgv9hGcGb3dRgKTGbIoKIIBSjF2/T7LgJyc7G7LaN/97pqT2+ecN73ys3sx/UgabY&#10;BTawXGSgiJtgO3YGvj5f7tagYkK2OAQmA38UYVNdX5VY2HDkDzrUySkJ4ViggTalsdA6Ni15jIsw&#10;Eov3EyaPSeTktJ3wKOF+0PdZttIeO5aGFkd6bqnp6703EGLe/767bd9s9WtNDr+17d+Mub2Znx5B&#10;JZrT+RlO+IIOlTDtwp5tVIMBGZLkmq9AndxlLkN2Bh6yNeiq1Jf41T8AAAD//wMAUEsBAi0AFAAG&#10;AAgAAAAhALaDOJL+AAAA4QEAABMAAAAAAAAAAAAAAAAAAAAAAFtDb250ZW50X1R5cGVzXS54bWxQ&#10;SwECLQAUAAYACAAAACEAOP0h/9YAAACUAQAACwAAAAAAAAAAAAAAAAAvAQAAX3JlbHMvLnJlbHNQ&#10;SwECLQAUAAYACAAAACEAZN/ZmiYCAACaBAAADgAAAAAAAAAAAAAAAAAuAgAAZHJzL2Uyb0RvYy54&#10;bWxQSwECLQAUAAYACAAAACEAji19vdsAAAAGAQAADwAAAAAAAAAAAAAAAACABAAAZHJzL2Rvd25y&#10;ZXYueG1sUEsFBgAAAAAEAAQA8wAAAIgFAAAAAA==&#10;" filled="f" stroked="f">
                <v:textbox style="mso-fit-shape-to-text:t" inset="0,0,0,0">
                  <w:txbxContent>
                    <w:p w14:paraId="54A8C9CA" w14:textId="77777777" w:rsidR="00C77DCA" w:rsidRDefault="00C77DCA" w:rsidP="00015C9C">
                      <w:pPr>
                        <w:pStyle w:val="BodyText2"/>
                      </w:pPr>
                      <w:r w:rsidRPr="00272DAC">
                        <w:t>IAS 34.16A(i)</w:t>
                      </w:r>
                    </w:p>
                  </w:txbxContent>
                </v:textbox>
                <w10:wrap type="tight" anchorx="margin"/>
              </v:shape>
            </w:pict>
          </mc:Fallback>
        </mc:AlternateContent>
      </w:r>
      <w:r w:rsidRPr="004C5FA3">
        <w:rPr>
          <w:rtl/>
        </w:rPr>
        <w:t>פעילויות שהופסקו</w:t>
      </w:r>
      <w:r w:rsidRPr="00845B9F">
        <w:rPr>
          <w:rStyle w:val="FootnoteReference"/>
          <w:sz w:val="22"/>
          <w:szCs w:val="22"/>
          <w:rtl/>
        </w:rPr>
        <w:footnoteReference w:id="123"/>
      </w:r>
      <w:r w:rsidRPr="00845B9F">
        <w:rPr>
          <w:rStyle w:val="FootnoteReference"/>
          <w:b w:val="0"/>
          <w:bCs w:val="0"/>
          <w:sz w:val="22"/>
          <w:szCs w:val="22"/>
          <w:rtl/>
        </w:rPr>
        <w:t xml:space="preserve"> </w:t>
      </w:r>
      <w:r w:rsidRPr="00845B9F">
        <w:rPr>
          <w:rStyle w:val="FootnoteReference"/>
          <w:sz w:val="22"/>
          <w:szCs w:val="22"/>
          <w:rtl/>
        </w:rPr>
        <w:footnoteReference w:id="124"/>
      </w:r>
      <w:r w:rsidRPr="00845B9F">
        <w:rPr>
          <w:sz w:val="22"/>
          <w:vertAlign w:val="superscript"/>
          <w:rtl/>
        </w:rPr>
        <w:t xml:space="preserve"> </w:t>
      </w:r>
      <w:r w:rsidRPr="00845B9F">
        <w:rPr>
          <w:rStyle w:val="FootnoteReference"/>
          <w:sz w:val="22"/>
          <w:szCs w:val="22"/>
          <w:rtl/>
        </w:rPr>
        <w:footnoteReference w:id="125"/>
      </w:r>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p>
    <w:p w14:paraId="4D27CC24" w14:textId="77777777" w:rsidR="00F64EB6" w:rsidRPr="004C5FA3" w:rsidRDefault="00F64EB6" w:rsidP="00AD3EC3">
      <w:pPr>
        <w:pStyle w:val="Heading4"/>
        <w:rPr>
          <w:rtl/>
        </w:rPr>
      </w:pPr>
      <w:bookmarkStart w:id="554" w:name="_Toc535743874"/>
      <w:bookmarkStart w:id="555" w:name="_Toc535845801"/>
      <w:bookmarkStart w:id="556" w:name="_Toc359509"/>
      <w:bookmarkStart w:id="557" w:name="_Toc360058"/>
      <w:bookmarkStart w:id="558" w:name="_Toc5792776"/>
      <w:bookmarkStart w:id="559" w:name="_Toc6272681"/>
      <w:bookmarkStart w:id="560" w:name="_Toc6323430"/>
      <w:r w:rsidRPr="004C5FA3">
        <w:rPr>
          <w:rtl/>
        </w:rPr>
        <w:t>כללי</w:t>
      </w:r>
      <w:bookmarkEnd w:id="554"/>
      <w:bookmarkEnd w:id="555"/>
      <w:bookmarkEnd w:id="556"/>
      <w:bookmarkEnd w:id="557"/>
      <w:bookmarkEnd w:id="558"/>
      <w:bookmarkEnd w:id="559"/>
      <w:bookmarkEnd w:id="560"/>
    </w:p>
    <w:tbl>
      <w:tblPr>
        <w:tblStyle w:val="PlainTable2"/>
        <w:bidiVisual/>
        <w:tblW w:w="10206" w:type="dxa"/>
        <w:tblLayout w:type="fixed"/>
        <w:tblLook w:val="04A0" w:firstRow="1" w:lastRow="0" w:firstColumn="1" w:lastColumn="0" w:noHBand="0" w:noVBand="1"/>
      </w:tblPr>
      <w:tblGrid>
        <w:gridCol w:w="1304"/>
        <w:gridCol w:w="8902"/>
      </w:tblGrid>
      <w:tr w:rsidR="00F64EB6" w:rsidRPr="004C5FA3" w14:paraId="52B415E5" w14:textId="77777777" w:rsidTr="00695EAD">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0ACF6BB4" w14:textId="77777777" w:rsidR="00F64EB6" w:rsidRPr="002B7470" w:rsidRDefault="00F64EB6" w:rsidP="00695EAD">
            <w:pPr>
              <w:bidi w:val="0"/>
              <w:spacing w:after="0" w:line="240" w:lineRule="auto"/>
              <w:ind w:left="-57" w:right="-57"/>
              <w:jc w:val="right"/>
              <w:rPr>
                <w:rFonts w:ascii="Arial" w:hAnsi="Arial"/>
              </w:rPr>
            </w:pPr>
          </w:p>
        </w:tc>
        <w:tc>
          <w:tcPr>
            <w:tcW w:w="8902" w:type="dxa"/>
          </w:tcPr>
          <w:p w14:paraId="52639E13" w14:textId="5A0F9FC8" w:rsidR="00F64EB6" w:rsidRPr="004C5FA3" w:rsidRDefault="00F64EB6" w:rsidP="00695EAD">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בחודש _____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xml:space="preserve">, </w:t>
            </w:r>
            <w:r w:rsidR="008F14C9">
              <w:rPr>
                <w:rFonts w:ascii="Arial" w:hAnsi="Arial" w:hint="cs"/>
                <w:rtl/>
              </w:rPr>
              <w:t>ח</w:t>
            </w:r>
            <w:r w:rsidR="008F14C9">
              <w:rPr>
                <w:rFonts w:hint="cs"/>
                <w:rtl/>
              </w:rPr>
              <w:t xml:space="preserve">תמה </w:t>
            </w:r>
            <w:r w:rsidRPr="004C5FA3">
              <w:rPr>
                <w:rFonts w:ascii="Arial" w:hAnsi="Arial"/>
                <w:rtl/>
              </w:rPr>
              <w:t xml:space="preserve">החברה על הסכם מחייב למכירת הנכסים וההתחייבויות של חברה ט' תמורת _____ </w:t>
            </w:r>
            <w:r w:rsidRPr="004C5FA3">
              <w:rPr>
                <w:rFonts w:ascii="Arial" w:hAnsi="Arial"/>
                <w:color w:val="000000" w:themeColor="text1"/>
                <w:rtl/>
              </w:rPr>
              <w:t>אלפי ש"ח</w:t>
            </w:r>
            <w:r w:rsidRPr="004C5FA3">
              <w:rPr>
                <w:rFonts w:ascii="Arial" w:hAnsi="Arial"/>
                <w:rtl/>
              </w:rPr>
              <w:t xml:space="preserve">. תהליך מכירת הנכסים וההתחייבויות וקבלת התמורה יתבצע במהלך הרבעון השלישי של שנת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xml:space="preserve">. </w:t>
            </w:r>
            <w:r w:rsidRPr="004C5FA3">
              <w:rPr>
                <w:rStyle w:val="Strong"/>
                <w:rtl/>
              </w:rPr>
              <w:t>[</w:t>
            </w:r>
            <w:r w:rsidRPr="004C5FA3">
              <w:rPr>
                <w:rFonts w:ascii="Arial" w:hAnsi="Arial"/>
                <w:b/>
                <w:bCs/>
                <w:u w:val="single"/>
                <w:rtl/>
              </w:rPr>
              <w:t>לחלופין:</w:t>
            </w:r>
            <w:r w:rsidRPr="004C5FA3">
              <w:rPr>
                <w:rFonts w:ascii="Arial" w:hAnsi="Arial"/>
                <w:rtl/>
              </w:rPr>
              <w:t xml:space="preserve"> בחודש _____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החליטה החברה לממש את פעילות חברה ט'. החברה מחפשת באופן פעיל רוכש לפעילות זו.</w:t>
            </w:r>
            <w:r w:rsidRPr="004C5FA3">
              <w:rPr>
                <w:rStyle w:val="Strong"/>
                <w:rtl/>
              </w:rPr>
              <w:t>]</w:t>
            </w:r>
          </w:p>
        </w:tc>
      </w:tr>
      <w:tr w:rsidR="00F64EB6" w:rsidRPr="004C5FA3" w14:paraId="764C3F9A" w14:textId="77777777" w:rsidTr="00695EAD">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1B8C79C"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08CE8836" w14:textId="77777777" w:rsidR="00F64EB6" w:rsidRPr="004C5FA3" w:rsidRDefault="00F64EB6" w:rsidP="00695EAD">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חברה ט' משתייכת למגזר _______ ופעילותה התאפיינה ב________ [</w:t>
            </w:r>
            <w:r w:rsidRPr="004C5FA3">
              <w:rPr>
                <w:rStyle w:val="SubtleReference"/>
                <w:rtl/>
              </w:rPr>
              <w:t>יש לתאר את העובדות והנסיבות שהובילו להפסקת הפעילות</w:t>
            </w:r>
            <w:r w:rsidRPr="004C5FA3">
              <w:rPr>
                <w:rFonts w:ascii="Arial" w:hAnsi="Arial"/>
                <w:rtl/>
              </w:rPr>
              <w:t>].</w:t>
            </w:r>
          </w:p>
        </w:tc>
      </w:tr>
      <w:tr w:rsidR="00F64EB6" w:rsidRPr="004C5FA3" w14:paraId="11282CCE" w14:textId="77777777" w:rsidTr="00695EAD">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630FBCB" w14:textId="77777777" w:rsidR="00F64EB6" w:rsidRPr="002B7470" w:rsidRDefault="00F64EB6" w:rsidP="00695EAD">
            <w:pPr>
              <w:bidi w:val="0"/>
              <w:spacing w:after="0" w:line="240" w:lineRule="auto"/>
              <w:ind w:left="-57" w:right="-57"/>
              <w:contextualSpacing w:val="0"/>
              <w:jc w:val="right"/>
              <w:rPr>
                <w:rFonts w:ascii="Arial" w:hAnsi="Arial"/>
              </w:rPr>
            </w:pPr>
          </w:p>
        </w:tc>
        <w:tc>
          <w:tcPr>
            <w:tcW w:w="8902" w:type="dxa"/>
          </w:tcPr>
          <w:p w14:paraId="0038768A" w14:textId="3566F077" w:rsidR="00F64EB6" w:rsidRPr="004C5FA3" w:rsidRDefault="00F64EB6" w:rsidP="00695EAD">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 xml:space="preserve">ליום 30 ביוני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xml:space="preserve"> קיימת אי</w:t>
            </w:r>
            <w:r w:rsidR="00C2779E">
              <w:rPr>
                <w:rFonts w:ascii="Arial" w:hAnsi="Arial" w:hint="cs"/>
                <w:rtl/>
              </w:rPr>
              <w:t>-</w:t>
            </w:r>
            <w:r w:rsidRPr="004C5FA3">
              <w:rPr>
                <w:rFonts w:ascii="Arial" w:hAnsi="Arial"/>
                <w:rtl/>
              </w:rPr>
              <w:t>ודאות בגין מחויבויות סביבתיות הקשורות באופן ישיר לחברה ט' ואי</w:t>
            </w:r>
            <w:r w:rsidR="00C2779E">
              <w:rPr>
                <w:rFonts w:ascii="Arial" w:hAnsi="Arial" w:hint="cs"/>
                <w:rtl/>
              </w:rPr>
              <w:t>-</w:t>
            </w:r>
            <w:r w:rsidRPr="004C5FA3">
              <w:rPr>
                <w:rFonts w:ascii="Arial" w:hAnsi="Arial"/>
                <w:rtl/>
              </w:rPr>
              <w:t xml:space="preserve">ודאות בגין מחיר </w:t>
            </w:r>
            <w:r w:rsidR="008F14C9">
              <w:rPr>
                <w:rFonts w:ascii="Arial" w:hAnsi="Arial" w:hint="cs"/>
                <w:rtl/>
              </w:rPr>
              <w:t>ה</w:t>
            </w:r>
            <w:r w:rsidR="008F14C9">
              <w:rPr>
                <w:rFonts w:hint="cs"/>
                <w:rtl/>
              </w:rPr>
              <w:t xml:space="preserve">עסקה </w:t>
            </w:r>
            <w:r w:rsidRPr="004C5FA3">
              <w:rPr>
                <w:rFonts w:ascii="Arial" w:hAnsi="Arial"/>
                <w:rtl/>
              </w:rPr>
              <w:t>שנובעות מ_________. במועד שבו יובהרו אי</w:t>
            </w:r>
            <w:r w:rsidR="00C2779E">
              <w:rPr>
                <w:rFonts w:ascii="Arial" w:hAnsi="Arial" w:hint="cs"/>
                <w:rtl/>
              </w:rPr>
              <w:t>-</w:t>
            </w:r>
            <w:r w:rsidRPr="004C5FA3">
              <w:rPr>
                <w:rFonts w:ascii="Arial" w:hAnsi="Arial"/>
                <w:rtl/>
              </w:rPr>
              <w:t>ודאויות אלו, יותאמו הסכומים הנ"ל.</w:t>
            </w:r>
            <w:r w:rsidRPr="004C5FA3">
              <w:rPr>
                <w:rStyle w:val="FootnoteReference"/>
                <w:sz w:val="20"/>
                <w:szCs w:val="20"/>
                <w:rtl/>
              </w:rPr>
              <w:footnoteReference w:id="126"/>
            </w:r>
          </w:p>
        </w:tc>
      </w:tr>
    </w:tbl>
    <w:p w14:paraId="4D4B95CE" w14:textId="77777777" w:rsidR="00F64EB6" w:rsidRPr="004C5FA3" w:rsidRDefault="00F64EB6" w:rsidP="00AD3EC3">
      <w:pPr>
        <w:pStyle w:val="Heading4"/>
        <w:rPr>
          <w:rtl/>
        </w:rPr>
      </w:pPr>
      <w:bookmarkStart w:id="561" w:name="_Toc535743875"/>
      <w:bookmarkStart w:id="562" w:name="_Toc535845802"/>
      <w:bookmarkStart w:id="563" w:name="_Toc359510"/>
      <w:bookmarkStart w:id="564" w:name="_Toc360059"/>
      <w:bookmarkStart w:id="565" w:name="_Toc5792777"/>
      <w:bookmarkStart w:id="566" w:name="_Toc6272682"/>
      <w:bookmarkStart w:id="567" w:name="_Toc6323431"/>
      <w:r w:rsidRPr="004C5FA3">
        <w:rPr>
          <w:rtl/>
        </w:rPr>
        <w:t>הרכב הנכסים וההתחייבויות של הפעילויות שהופסקו</w:t>
      </w:r>
      <w:r w:rsidRPr="004C5FA3">
        <w:rPr>
          <w:rStyle w:val="FootnoteReference"/>
          <w:sz w:val="20"/>
          <w:szCs w:val="20"/>
          <w:rtl/>
        </w:rPr>
        <w:footnoteReference w:id="127"/>
      </w:r>
      <w:r w:rsidRPr="004C5FA3">
        <w:rPr>
          <w:rStyle w:val="FootnoteReference"/>
          <w:sz w:val="20"/>
          <w:szCs w:val="20"/>
          <w:rtl/>
        </w:rPr>
        <w:t xml:space="preserve"> </w:t>
      </w:r>
      <w:r w:rsidRPr="004C5FA3">
        <w:rPr>
          <w:rStyle w:val="FootnoteReference"/>
          <w:sz w:val="20"/>
          <w:szCs w:val="20"/>
          <w:rtl/>
        </w:rPr>
        <w:footnoteReference w:id="128"/>
      </w:r>
      <w:r w:rsidRPr="004C5FA3">
        <w:rPr>
          <w:rStyle w:val="FootnoteReference"/>
          <w:sz w:val="20"/>
          <w:szCs w:val="20"/>
          <w:rtl/>
        </w:rPr>
        <w:t xml:space="preserve"> </w:t>
      </w:r>
      <w:r w:rsidRPr="004C5FA3">
        <w:rPr>
          <w:rStyle w:val="FootnoteReference"/>
          <w:sz w:val="20"/>
          <w:szCs w:val="20"/>
          <w:rtl/>
        </w:rPr>
        <w:footnoteReference w:id="129"/>
      </w:r>
      <w:bookmarkEnd w:id="561"/>
      <w:bookmarkEnd w:id="562"/>
      <w:bookmarkEnd w:id="563"/>
      <w:bookmarkEnd w:id="564"/>
      <w:bookmarkEnd w:id="565"/>
      <w:bookmarkEnd w:id="566"/>
      <w:bookmarkEnd w:id="567"/>
    </w:p>
    <w:tbl>
      <w:tblPr>
        <w:tblStyle w:val="TableGrid"/>
        <w:bidiVisual/>
        <w:tblW w:w="10206" w:type="dxa"/>
        <w:jc w:val="left"/>
        <w:tblLayout w:type="fixed"/>
        <w:tblLook w:val="04A0" w:firstRow="1" w:lastRow="0" w:firstColumn="1" w:lastColumn="0" w:noHBand="0" w:noVBand="1"/>
      </w:tblPr>
      <w:tblGrid>
        <w:gridCol w:w="1304"/>
        <w:gridCol w:w="6804"/>
        <w:gridCol w:w="851"/>
        <w:gridCol w:w="1247"/>
      </w:tblGrid>
      <w:tr w:rsidR="00F64EB6" w:rsidRPr="004C5FA3" w14:paraId="12EFFCC5" w14:textId="77777777" w:rsidTr="00D430C3">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67BEE62B" w14:textId="77777777" w:rsidR="00F64EB6" w:rsidRPr="002B7470" w:rsidRDefault="00F64EB6"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tcPr>
          <w:p w14:paraId="2190E5FA" w14:textId="77777777" w:rsidR="00F64EB6" w:rsidRPr="004C5FA3" w:rsidRDefault="00F64EB6" w:rsidP="00BA17E3">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tl/>
              </w:rPr>
            </w:pPr>
          </w:p>
        </w:tc>
        <w:tc>
          <w:tcPr>
            <w:tcW w:w="851" w:type="dxa"/>
          </w:tcPr>
          <w:p w14:paraId="4ED35FF1" w14:textId="37719BD7" w:rsidR="00F64EB6" w:rsidRPr="004C5FA3" w:rsidRDefault="00F64EB6" w:rsidP="00D430C3">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sz w:val="20"/>
                <w:rtl/>
              </w:rPr>
            </w:pPr>
          </w:p>
        </w:tc>
        <w:tc>
          <w:tcPr>
            <w:tcW w:w="1247" w:type="dxa"/>
          </w:tcPr>
          <w:p w14:paraId="1E147C44" w14:textId="7CB66F4C" w:rsidR="00F64EB6" w:rsidRPr="00D430C3" w:rsidRDefault="00F64EB6" w:rsidP="00D430C3">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lang w:val="en-US"/>
              </w:rPr>
            </w:pPr>
            <w:r w:rsidRPr="00D430C3">
              <w:rPr>
                <w:sz w:val="20"/>
                <w:rtl/>
              </w:rPr>
              <w:t xml:space="preserve">30 ביוני </w:t>
            </w:r>
            <w:r w:rsidR="00924697" w:rsidRPr="00D430C3">
              <w:rPr>
                <w:sz w:val="20"/>
              </w:rPr>
              <w:fldChar w:fldCharType="begin" w:fldLock="1"/>
            </w:r>
            <w:r w:rsidR="00924697" w:rsidRPr="00D430C3">
              <w:rPr>
                <w:sz w:val="20"/>
              </w:rPr>
              <w:instrText xml:space="preserve"> DOCPROPERTY  CY  \* MERGEFORMAT </w:instrText>
            </w:r>
            <w:r w:rsidR="00924697" w:rsidRPr="00D430C3">
              <w:rPr>
                <w:sz w:val="20"/>
              </w:rPr>
              <w:fldChar w:fldCharType="separate"/>
            </w:r>
            <w:r w:rsidR="00D3002D">
              <w:rPr>
                <w:sz w:val="20"/>
              </w:rPr>
              <w:t>2026</w:t>
            </w:r>
            <w:r w:rsidR="00924697" w:rsidRPr="00D430C3">
              <w:rPr>
                <w:sz w:val="20"/>
              </w:rPr>
              <w:fldChar w:fldCharType="end"/>
            </w:r>
          </w:p>
        </w:tc>
      </w:tr>
      <w:tr w:rsidR="00F64EB6" w:rsidRPr="004C5FA3" w14:paraId="0A3EFFF3" w14:textId="77777777" w:rsidTr="00D430C3">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BC0D0A9" w14:textId="77777777" w:rsidR="00F64EB6" w:rsidRPr="002B7470" w:rsidRDefault="00F64EB6"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tcPr>
          <w:p w14:paraId="4F11949F" w14:textId="77777777" w:rsidR="00F64EB6" w:rsidRPr="004C5FA3" w:rsidRDefault="00F64EB6" w:rsidP="00BA17E3">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707F7E90" w14:textId="77777777" w:rsidR="00F64EB6" w:rsidRPr="004C5FA3" w:rsidRDefault="00F64EB6" w:rsidP="00BA17E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Style w:val="Strong"/>
                <w:sz w:val="20"/>
                <w:rtl/>
              </w:rPr>
            </w:pPr>
          </w:p>
        </w:tc>
        <w:tc>
          <w:tcPr>
            <w:tcW w:w="1247" w:type="dxa"/>
          </w:tcPr>
          <w:p w14:paraId="66273C3E" w14:textId="77777777" w:rsidR="00F64EB6" w:rsidRPr="00D430C3" w:rsidRDefault="00F64EB6" w:rsidP="00D430C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D430C3">
              <w:rPr>
                <w:b/>
                <w:bCs/>
                <w:sz w:val="20"/>
                <w:rtl/>
              </w:rPr>
              <w:t>אלפי ש"ח</w:t>
            </w:r>
          </w:p>
        </w:tc>
      </w:tr>
      <w:tr w:rsidR="00D430C3" w:rsidRPr="004C5FA3" w14:paraId="617123A4" w14:textId="77777777" w:rsidTr="00D430C3">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DEDD68F"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tcPr>
          <w:p w14:paraId="184CF827" w14:textId="77777777" w:rsidR="00D430C3" w:rsidRPr="004C5FA3" w:rsidRDefault="00D430C3" w:rsidP="00D430C3">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5BD8BF97" w14:textId="41AD7BC2" w:rsidR="00D430C3" w:rsidRPr="00D430C3" w:rsidRDefault="00D430C3" w:rsidP="00D430C3">
            <w:pPr>
              <w:pStyle w:val="a2"/>
              <w:pBdr>
                <w:bottom w:val="single" w:sz="4" w:space="1" w:color="auto"/>
              </w:pBdr>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Style w:val="Strong"/>
                <w:b w:val="0"/>
                <w:bCs w:val="0"/>
                <w:sz w:val="20"/>
                <w:rtl/>
              </w:rPr>
            </w:pPr>
            <w:r w:rsidRPr="00D430C3">
              <w:rPr>
                <w:b/>
                <w:bCs/>
                <w:sz w:val="20"/>
                <w:rtl/>
              </w:rPr>
              <w:t>ביאור</w:t>
            </w:r>
          </w:p>
        </w:tc>
        <w:tc>
          <w:tcPr>
            <w:tcW w:w="1247" w:type="dxa"/>
          </w:tcPr>
          <w:p w14:paraId="253AF260" w14:textId="77777777" w:rsidR="00D430C3" w:rsidRPr="00D430C3" w:rsidRDefault="00D430C3" w:rsidP="00D430C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D430C3">
              <w:rPr>
                <w:b/>
                <w:bCs/>
                <w:sz w:val="20"/>
                <w:rtl/>
              </w:rPr>
              <w:t>בלתי מבוקר</w:t>
            </w:r>
          </w:p>
        </w:tc>
      </w:tr>
      <w:tr w:rsidR="00D430C3" w:rsidRPr="004C5FA3" w14:paraId="5A8C7942"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C713174"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2D83180B"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מזומנים ושווי מזומנים</w:t>
            </w:r>
          </w:p>
        </w:tc>
        <w:tc>
          <w:tcPr>
            <w:tcW w:w="851" w:type="dxa"/>
          </w:tcPr>
          <w:p w14:paraId="193E1CDD"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7EE60CF8"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48DB7703"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A14B9DC"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682B0170"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מניות</w:t>
            </w:r>
          </w:p>
        </w:tc>
        <w:tc>
          <w:tcPr>
            <w:tcW w:w="851" w:type="dxa"/>
          </w:tcPr>
          <w:p w14:paraId="54E321B1" w14:textId="7F93882A"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r w:rsidRPr="004C5FA3">
              <w:rPr>
                <w:sz w:val="20"/>
                <w:rtl/>
              </w:rPr>
              <w:fldChar w:fldCharType="begin" w:fldLock="1"/>
            </w:r>
            <w:r w:rsidRPr="004C5FA3">
              <w:rPr>
                <w:sz w:val="20"/>
                <w:rtl/>
              </w:rPr>
              <w:instrText xml:space="preserve"> </w:instrText>
            </w:r>
            <w:r w:rsidRPr="004C5FA3">
              <w:rPr>
                <w:sz w:val="20"/>
              </w:rPr>
              <w:instrText>REF</w:instrText>
            </w:r>
            <w:r w:rsidRPr="004C5FA3">
              <w:rPr>
                <w:sz w:val="20"/>
                <w:rtl/>
              </w:rPr>
              <w:instrText xml:space="preserve"> _</w:instrText>
            </w:r>
            <w:r w:rsidRPr="004C5FA3">
              <w:rPr>
                <w:sz w:val="20"/>
              </w:rPr>
              <w:instrText>Ref36988262 \w \h</w:instrText>
            </w:r>
            <w:r w:rsidRPr="004C5FA3">
              <w:rPr>
                <w:sz w:val="20"/>
                <w:rtl/>
              </w:rPr>
              <w:instrText xml:space="preserve">  \* </w:instrText>
            </w:r>
            <w:r w:rsidRPr="004C5FA3">
              <w:rPr>
                <w:sz w:val="20"/>
              </w:rPr>
              <w:instrText>MERGEFORMAT</w:instrText>
            </w:r>
            <w:r w:rsidRPr="004C5FA3">
              <w:rPr>
                <w:sz w:val="20"/>
                <w:rtl/>
              </w:rPr>
              <w:instrText xml:space="preserve"> </w:instrText>
            </w:r>
            <w:r w:rsidRPr="004C5FA3">
              <w:rPr>
                <w:sz w:val="20"/>
                <w:rtl/>
              </w:rPr>
            </w:r>
            <w:r w:rsidRPr="004C5FA3">
              <w:rPr>
                <w:sz w:val="20"/>
                <w:rtl/>
              </w:rPr>
              <w:fldChar w:fldCharType="separate"/>
            </w:r>
            <w:r w:rsidR="00D3002D">
              <w:rPr>
                <w:sz w:val="20"/>
                <w:cs/>
              </w:rPr>
              <w:t>‎</w:t>
            </w:r>
            <w:r w:rsidR="00D3002D">
              <w:rPr>
                <w:sz w:val="20"/>
              </w:rPr>
              <w:t>7.6</w:t>
            </w:r>
            <w:r w:rsidRPr="004C5FA3">
              <w:rPr>
                <w:sz w:val="20"/>
                <w:rtl/>
              </w:rPr>
              <w:fldChar w:fldCharType="end"/>
            </w:r>
          </w:p>
        </w:tc>
        <w:tc>
          <w:tcPr>
            <w:tcW w:w="1247" w:type="dxa"/>
          </w:tcPr>
          <w:p w14:paraId="289074BE"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73DB9127"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6718DB3"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6D55DD2C"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לקוחות</w:t>
            </w:r>
          </w:p>
        </w:tc>
        <w:tc>
          <w:tcPr>
            <w:tcW w:w="851" w:type="dxa"/>
          </w:tcPr>
          <w:p w14:paraId="1212D653"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77B4F302"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73D6C37B"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95C8811"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7DDCDA99"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חייבים ויתרות חובה</w:t>
            </w:r>
          </w:p>
        </w:tc>
        <w:tc>
          <w:tcPr>
            <w:tcW w:w="851" w:type="dxa"/>
          </w:tcPr>
          <w:p w14:paraId="1CBB2B67"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537CBFCB"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758C537C"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11645BD"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1E7E2779"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מלאי</w:t>
            </w:r>
          </w:p>
        </w:tc>
        <w:tc>
          <w:tcPr>
            <w:tcW w:w="851" w:type="dxa"/>
          </w:tcPr>
          <w:p w14:paraId="68BD0F31"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37FCBA85"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096FD992"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36BADB7"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74F40E15"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רכוש קבוע</w:t>
            </w:r>
          </w:p>
        </w:tc>
        <w:tc>
          <w:tcPr>
            <w:tcW w:w="851" w:type="dxa"/>
          </w:tcPr>
          <w:p w14:paraId="51CD3C35"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498B8B67" w14:textId="77777777" w:rsidR="00D430C3" w:rsidRPr="00D430C3" w:rsidRDefault="00D430C3" w:rsidP="00D430C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D430C3" w:rsidRPr="004C5FA3" w14:paraId="640E1170"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2FA5FC7"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7A390F6F" w14:textId="77777777" w:rsidR="00D430C3" w:rsidRPr="004C5FA3" w:rsidRDefault="00D430C3" w:rsidP="00156E92">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סה"כ נכסים</w:t>
            </w:r>
          </w:p>
        </w:tc>
        <w:tc>
          <w:tcPr>
            <w:tcW w:w="851" w:type="dxa"/>
          </w:tcPr>
          <w:p w14:paraId="7A1213BA"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228BB0E5" w14:textId="77777777" w:rsidR="00D430C3" w:rsidRPr="00D430C3" w:rsidRDefault="00D430C3" w:rsidP="00D430C3">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r>
      <w:tr w:rsidR="00D430C3" w:rsidRPr="004C5FA3" w14:paraId="0E936764"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ABFE423"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7E9FBC26" w14:textId="77777777" w:rsidR="00D430C3" w:rsidRPr="004C5FA3" w:rsidRDefault="00D430C3" w:rsidP="00156E9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5101E8CD"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514CE8FF"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7528787B"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7F21842"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2D9966E8" w14:textId="152154DD" w:rsidR="00D430C3" w:rsidRPr="004C5FA3" w:rsidRDefault="00D218AE"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 xml:space="preserve">הלוואות </w:t>
            </w:r>
            <w:r w:rsidR="00D430C3" w:rsidRPr="004C5FA3">
              <w:rPr>
                <w:rFonts w:ascii="Arial" w:hAnsi="Arial"/>
                <w:rtl/>
              </w:rPr>
              <w:t>מתאגידים בנקאיים ומאחרים</w:t>
            </w:r>
          </w:p>
        </w:tc>
        <w:tc>
          <w:tcPr>
            <w:tcW w:w="851" w:type="dxa"/>
          </w:tcPr>
          <w:p w14:paraId="710D9E55"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32800ABB"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02CDC4C9"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CA2EAA4"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0110550C"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ספקים ונותני שירותים</w:t>
            </w:r>
          </w:p>
        </w:tc>
        <w:tc>
          <w:tcPr>
            <w:tcW w:w="851" w:type="dxa"/>
          </w:tcPr>
          <w:p w14:paraId="6A9B5B10"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65016D5F"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2C691F01"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B02FC62"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2C98F945"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זכאים ויתרות זכות</w:t>
            </w:r>
          </w:p>
        </w:tc>
        <w:tc>
          <w:tcPr>
            <w:tcW w:w="851" w:type="dxa"/>
          </w:tcPr>
          <w:p w14:paraId="039FA95B"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1F30C102" w14:textId="77777777" w:rsidR="00D430C3" w:rsidRPr="00D430C3" w:rsidRDefault="00D430C3" w:rsidP="00D430C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D430C3" w:rsidRPr="004C5FA3" w14:paraId="030C73E7"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7D72275"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7351CC13" w14:textId="77777777" w:rsidR="00D430C3" w:rsidRPr="004C5FA3" w:rsidRDefault="00D430C3" w:rsidP="00156E9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roofErr w:type="spellStart"/>
            <w:r w:rsidRPr="004C5FA3">
              <w:rPr>
                <w:rFonts w:ascii="Arial" w:hAnsi="Arial"/>
                <w:rtl/>
              </w:rPr>
              <w:t>מסים</w:t>
            </w:r>
            <w:proofErr w:type="spellEnd"/>
            <w:r w:rsidRPr="004C5FA3">
              <w:rPr>
                <w:rFonts w:ascii="Arial" w:hAnsi="Arial"/>
                <w:rtl/>
              </w:rPr>
              <w:t xml:space="preserve"> נדחים</w:t>
            </w:r>
          </w:p>
        </w:tc>
        <w:tc>
          <w:tcPr>
            <w:tcW w:w="851" w:type="dxa"/>
          </w:tcPr>
          <w:p w14:paraId="240EF27C"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6C794301" w14:textId="77777777" w:rsidR="00D430C3" w:rsidRPr="00D430C3" w:rsidRDefault="00D430C3" w:rsidP="00D430C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D430C3" w:rsidRPr="004C5FA3" w14:paraId="55DBA47C" w14:textId="77777777" w:rsidTr="00156E92">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FC7262F" w14:textId="77777777" w:rsidR="00D430C3" w:rsidRPr="002B7470" w:rsidRDefault="00D430C3" w:rsidP="00D430C3">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vAlign w:val="center"/>
          </w:tcPr>
          <w:p w14:paraId="66109491" w14:textId="77777777" w:rsidR="00D430C3" w:rsidRPr="004C5FA3" w:rsidRDefault="00D430C3" w:rsidP="00156E92">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סה"כ התחייבויות</w:t>
            </w:r>
          </w:p>
        </w:tc>
        <w:tc>
          <w:tcPr>
            <w:tcW w:w="851" w:type="dxa"/>
          </w:tcPr>
          <w:p w14:paraId="25207810" w14:textId="77777777" w:rsidR="00D430C3" w:rsidRPr="004C5FA3" w:rsidRDefault="00D430C3" w:rsidP="00D430C3">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69AABB2D" w14:textId="77777777" w:rsidR="00D430C3" w:rsidRPr="00D430C3" w:rsidRDefault="00D430C3" w:rsidP="00D430C3">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r>
    </w:tbl>
    <w:p w14:paraId="6641FB8A" w14:textId="77777777" w:rsidR="00F64EB6" w:rsidRPr="004C5FA3" w:rsidRDefault="00F64EB6" w:rsidP="00C01B28">
      <w:pPr>
        <w:pStyle w:val="NoSpacing"/>
        <w:ind w:left="1418"/>
        <w:rPr>
          <w:sz w:val="20"/>
          <w:rtl/>
        </w:rPr>
      </w:pPr>
      <w:bookmarkStart w:id="568" w:name="_Toc535743876"/>
      <w:bookmarkStart w:id="569" w:name="_Toc535845803"/>
      <w:bookmarkStart w:id="570" w:name="_Toc359511"/>
      <w:bookmarkStart w:id="571" w:name="_Toc360060"/>
      <w:bookmarkStart w:id="572" w:name="_Toc5792778"/>
      <w:bookmarkStart w:id="573" w:name="_Toc6272683"/>
      <w:bookmarkStart w:id="574" w:name="_Toc6323432"/>
    </w:p>
    <w:p w14:paraId="26CD27A4" w14:textId="77777777" w:rsidR="003A08D3" w:rsidRDefault="003A08D3" w:rsidP="00C01B28">
      <w:pPr>
        <w:pageBreakBefore/>
        <w:spacing w:after="0" w:line="240" w:lineRule="auto"/>
        <w:ind w:left="1418"/>
        <w:jc w:val="left"/>
        <w:rPr>
          <w:rtl/>
        </w:rPr>
      </w:pPr>
    </w:p>
    <w:p w14:paraId="42BA45F8" w14:textId="69F0332E" w:rsidR="00C01B28" w:rsidRDefault="00C01B28" w:rsidP="00C01B28">
      <w:pPr>
        <w:spacing w:line="240" w:lineRule="auto"/>
        <w:ind w:left="1702" w:hanging="284"/>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Pr>
          <w:rStyle w:val="Strong"/>
          <w:noProof/>
          <w:cs/>
        </w:rPr>
        <w:t>‎</w:t>
      </w:r>
      <w:r w:rsidR="00D3002D">
        <w:rPr>
          <w:rStyle w:val="Strong"/>
          <w:noProof/>
        </w:rPr>
        <w:t>7</w:t>
      </w:r>
      <w:r w:rsidRPr="004C5FA3">
        <w:rPr>
          <w:rStyle w:val="Strong"/>
          <w:rtl/>
        </w:rPr>
        <w:fldChar w:fldCharType="end"/>
      </w:r>
      <w:r>
        <w:rPr>
          <w:rtl/>
        </w:rPr>
        <w:tab/>
      </w:r>
      <w:r w:rsidRPr="003A08D3">
        <w:rPr>
          <w:rStyle w:val="Strong"/>
          <w:rtl/>
        </w:rPr>
        <w:fldChar w:fldCharType="begin" w:fldLock="1"/>
      </w:r>
      <w:r w:rsidRPr="003A08D3">
        <w:rPr>
          <w:rStyle w:val="Strong"/>
          <w:rtl/>
        </w:rPr>
        <w:instrText xml:space="preserve"> </w:instrText>
      </w:r>
      <w:r w:rsidRPr="003A08D3">
        <w:rPr>
          <w:rStyle w:val="Strong"/>
        </w:rPr>
        <w:instrText>STYLEREF</w:instrText>
      </w:r>
      <w:r w:rsidRPr="003A08D3">
        <w:rPr>
          <w:rStyle w:val="Strong"/>
          <w:rtl/>
        </w:rPr>
        <w:instrText xml:space="preserve">  "כותרת 3"  \* </w:instrText>
      </w:r>
      <w:r w:rsidRPr="003A08D3">
        <w:rPr>
          <w:rStyle w:val="Strong"/>
        </w:rPr>
        <w:instrText>MERGEFORMAT</w:instrText>
      </w:r>
      <w:r w:rsidRPr="003A08D3">
        <w:rPr>
          <w:rStyle w:val="Strong"/>
          <w:rtl/>
        </w:rPr>
        <w:instrText xml:space="preserve"> </w:instrText>
      </w:r>
      <w:r w:rsidRPr="003A08D3">
        <w:rPr>
          <w:rStyle w:val="Strong"/>
          <w:rtl/>
        </w:rPr>
        <w:fldChar w:fldCharType="separate"/>
      </w:r>
      <w:r w:rsidR="00D3002D">
        <w:rPr>
          <w:rStyle w:val="Strong"/>
          <w:noProof/>
          <w:rtl/>
        </w:rPr>
        <w:t>פעילויות שהופסקו</w:t>
      </w:r>
      <w:r w:rsidRPr="003A08D3">
        <w:rPr>
          <w:rStyle w:val="Strong"/>
          <w:rtl/>
        </w:rPr>
        <w:fldChar w:fldCharType="end"/>
      </w:r>
      <w:r w:rsidRPr="004C5FA3">
        <w:rPr>
          <w:rStyle w:val="Strong"/>
          <w:rtl/>
        </w:rPr>
        <w:t xml:space="preserve"> </w:t>
      </w:r>
      <w:r w:rsidRPr="004C5FA3">
        <w:rPr>
          <w:rtl/>
        </w:rPr>
        <w:t>(המשך)</w:t>
      </w:r>
    </w:p>
    <w:p w14:paraId="109B3148" w14:textId="15FCBF45" w:rsidR="00F64EB6" w:rsidRPr="004C5FA3" w:rsidRDefault="00F64EB6" w:rsidP="00AD3EC3">
      <w:pPr>
        <w:pStyle w:val="Heading4"/>
        <w:rPr>
          <w:rtl/>
        </w:rPr>
      </w:pPr>
      <w:r w:rsidRPr="004C5FA3">
        <w:rPr>
          <w:rtl/>
        </w:rPr>
        <w:t>ניתוח הרווח או הפסד מפעילויות שהופסקו</w:t>
      </w:r>
      <w:bookmarkStart w:id="575" w:name="_Ref5550541"/>
      <w:r w:rsidRPr="004C5FA3">
        <w:rPr>
          <w:rStyle w:val="FootnoteReference"/>
          <w:sz w:val="20"/>
          <w:szCs w:val="20"/>
          <w:rtl/>
        </w:rPr>
        <w:footnoteReference w:id="130"/>
      </w:r>
      <w:bookmarkEnd w:id="575"/>
      <w:r w:rsidRPr="004C5FA3">
        <w:rPr>
          <w:rStyle w:val="FootnoteReference"/>
          <w:sz w:val="20"/>
          <w:szCs w:val="20"/>
          <w:rtl/>
        </w:rPr>
        <w:t xml:space="preserve"> </w:t>
      </w:r>
      <w:r w:rsidRPr="004C5FA3">
        <w:rPr>
          <w:rStyle w:val="FootnoteReference"/>
          <w:sz w:val="20"/>
          <w:szCs w:val="20"/>
          <w:rtl/>
        </w:rPr>
        <w:footnoteReference w:id="131"/>
      </w:r>
      <w:r w:rsidRPr="004C5FA3">
        <w:rPr>
          <w:rStyle w:val="FootnoteReference"/>
          <w:sz w:val="20"/>
          <w:szCs w:val="20"/>
          <w:rtl/>
        </w:rPr>
        <w:t xml:space="preserve"> </w:t>
      </w:r>
      <w:r w:rsidRPr="004C5FA3">
        <w:rPr>
          <w:rStyle w:val="FootnoteReference"/>
          <w:sz w:val="20"/>
          <w:szCs w:val="20"/>
          <w:rtl/>
        </w:rPr>
        <w:footnoteReference w:id="132"/>
      </w:r>
      <w:bookmarkEnd w:id="568"/>
      <w:bookmarkEnd w:id="569"/>
      <w:bookmarkEnd w:id="570"/>
      <w:bookmarkEnd w:id="571"/>
      <w:bookmarkEnd w:id="572"/>
      <w:bookmarkEnd w:id="573"/>
      <w:bookmarkEnd w:id="574"/>
    </w:p>
    <w:tbl>
      <w:tblPr>
        <w:tblStyle w:val="TableGrid"/>
        <w:bidiVisual/>
        <w:tblW w:w="10206" w:type="dxa"/>
        <w:jc w:val="left"/>
        <w:tblLayout w:type="fixed"/>
        <w:tblLook w:val="04A0" w:firstRow="1" w:lastRow="0" w:firstColumn="1" w:lastColumn="0" w:noHBand="0" w:noVBand="1"/>
      </w:tblPr>
      <w:tblGrid>
        <w:gridCol w:w="1304"/>
        <w:gridCol w:w="3232"/>
        <w:gridCol w:w="1134"/>
        <w:gridCol w:w="1134"/>
        <w:gridCol w:w="1134"/>
        <w:gridCol w:w="1134"/>
        <w:gridCol w:w="1134"/>
      </w:tblGrid>
      <w:tr w:rsidR="00F64EB6" w:rsidRPr="004C5FA3" w14:paraId="7C16D9B5" w14:textId="77777777" w:rsidTr="005F08E8">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2CBE4490"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1A592500" w14:textId="77777777" w:rsidR="00F64EB6" w:rsidRPr="004C5FA3" w:rsidRDefault="00F64EB6" w:rsidP="005F08E8">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tl/>
              </w:rPr>
            </w:pPr>
          </w:p>
        </w:tc>
        <w:tc>
          <w:tcPr>
            <w:tcW w:w="2268" w:type="dxa"/>
            <w:gridSpan w:val="2"/>
          </w:tcPr>
          <w:p w14:paraId="68ED3EEC" w14:textId="4F333631" w:rsidR="00F64EB6" w:rsidRPr="005F08E8" w:rsidRDefault="00F64EB6" w:rsidP="005F08E8">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F08E8">
              <w:rPr>
                <w:sz w:val="20"/>
                <w:rtl/>
              </w:rPr>
              <w:t xml:space="preserve">לשישה חודשים </w:t>
            </w:r>
            <w:r w:rsidR="005F08E8">
              <w:rPr>
                <w:sz w:val="20"/>
                <w:rtl/>
              </w:rPr>
              <w:br/>
            </w:r>
            <w:r w:rsidRPr="005F08E8">
              <w:rPr>
                <w:sz w:val="20"/>
                <w:rtl/>
              </w:rPr>
              <w:t xml:space="preserve">שהסתיימו ביום </w:t>
            </w:r>
            <w:r w:rsidR="005F08E8">
              <w:rPr>
                <w:sz w:val="20"/>
                <w:rtl/>
              </w:rPr>
              <w:br/>
            </w:r>
            <w:r w:rsidRPr="005F08E8">
              <w:rPr>
                <w:sz w:val="20"/>
                <w:rtl/>
              </w:rPr>
              <w:t>30 ביוני</w:t>
            </w:r>
          </w:p>
        </w:tc>
        <w:tc>
          <w:tcPr>
            <w:tcW w:w="2268" w:type="dxa"/>
            <w:gridSpan w:val="2"/>
          </w:tcPr>
          <w:p w14:paraId="7093E056" w14:textId="37A9A5B3" w:rsidR="00F64EB6" w:rsidRPr="005F08E8" w:rsidRDefault="00F64EB6" w:rsidP="005F08E8">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F08E8">
              <w:rPr>
                <w:sz w:val="20"/>
                <w:rtl/>
              </w:rPr>
              <w:t xml:space="preserve">לשלושה חודשים </w:t>
            </w:r>
            <w:r w:rsidR="005F08E8">
              <w:rPr>
                <w:sz w:val="20"/>
                <w:rtl/>
              </w:rPr>
              <w:br/>
            </w:r>
            <w:r w:rsidRPr="005F08E8">
              <w:rPr>
                <w:sz w:val="20"/>
                <w:rtl/>
              </w:rPr>
              <w:t xml:space="preserve">שהסתיימו ביום </w:t>
            </w:r>
            <w:r w:rsidR="005F08E8">
              <w:rPr>
                <w:sz w:val="20"/>
                <w:rtl/>
              </w:rPr>
              <w:br/>
            </w:r>
            <w:r w:rsidRPr="005F08E8">
              <w:rPr>
                <w:sz w:val="20"/>
                <w:rtl/>
              </w:rPr>
              <w:t>30 ביוני</w:t>
            </w:r>
          </w:p>
        </w:tc>
        <w:tc>
          <w:tcPr>
            <w:tcW w:w="1134" w:type="dxa"/>
          </w:tcPr>
          <w:p w14:paraId="74124610" w14:textId="0246A42A" w:rsidR="00F64EB6" w:rsidRPr="005F08E8" w:rsidRDefault="00F64EB6" w:rsidP="005F08E8">
            <w:pPr>
              <w:tabs>
                <w:tab w:val="clear" w:pos="180"/>
                <w:tab w:val="clear" w:pos="360"/>
                <w:tab w:val="clear" w:pos="540"/>
              </w:tabs>
              <w:spacing w:after="0"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5F08E8">
              <w:rPr>
                <w:rFonts w:ascii="Arial" w:hAnsi="Arial"/>
                <w:rtl/>
              </w:rPr>
              <w:t xml:space="preserve">לשנה שהסתיימה ביום </w:t>
            </w:r>
            <w:r w:rsidR="005F08E8">
              <w:rPr>
                <w:rFonts w:ascii="Arial" w:hAnsi="Arial"/>
                <w:rtl/>
              </w:rPr>
              <w:br/>
            </w:r>
            <w:r w:rsidRPr="005F08E8">
              <w:rPr>
                <w:rFonts w:ascii="Arial" w:hAnsi="Arial"/>
                <w:rtl/>
              </w:rPr>
              <w:t>31 בדצמבר</w:t>
            </w:r>
          </w:p>
        </w:tc>
      </w:tr>
      <w:tr w:rsidR="00F64EB6" w:rsidRPr="004C5FA3" w14:paraId="71B270DA"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3AAE560"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1E2E47A7" w14:textId="77777777" w:rsidR="00F64EB6" w:rsidRPr="004C5FA3" w:rsidRDefault="00F64EB6" w:rsidP="005F08E8">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07F98D9" w14:textId="744D2F84" w:rsidR="00F64EB6" w:rsidRPr="005F08E8" w:rsidRDefault="00924697"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CY  \* MERGEFORMAT </w:instrText>
            </w:r>
            <w:r w:rsidRPr="005F08E8">
              <w:rPr>
                <w:b/>
                <w:bCs/>
                <w:sz w:val="20"/>
              </w:rPr>
              <w:fldChar w:fldCharType="separate"/>
            </w:r>
            <w:r w:rsidR="00D3002D">
              <w:rPr>
                <w:b/>
                <w:bCs/>
                <w:sz w:val="20"/>
              </w:rPr>
              <w:t>2026</w:t>
            </w:r>
            <w:r w:rsidRPr="005F08E8">
              <w:rPr>
                <w:b/>
                <w:bCs/>
                <w:sz w:val="20"/>
              </w:rPr>
              <w:fldChar w:fldCharType="end"/>
            </w:r>
          </w:p>
        </w:tc>
        <w:tc>
          <w:tcPr>
            <w:tcW w:w="1134" w:type="dxa"/>
          </w:tcPr>
          <w:p w14:paraId="6A17AC19" w14:textId="2DFEA1A0" w:rsidR="00F64EB6" w:rsidRPr="005F08E8" w:rsidRDefault="00924697"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c>
          <w:tcPr>
            <w:tcW w:w="1134" w:type="dxa"/>
          </w:tcPr>
          <w:p w14:paraId="2932313F" w14:textId="26A2916E" w:rsidR="00F64EB6" w:rsidRPr="005F08E8" w:rsidRDefault="00924697"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CY  \* MERGEFORMAT </w:instrText>
            </w:r>
            <w:r w:rsidRPr="005F08E8">
              <w:rPr>
                <w:b/>
                <w:bCs/>
                <w:sz w:val="20"/>
              </w:rPr>
              <w:fldChar w:fldCharType="separate"/>
            </w:r>
            <w:r w:rsidR="00D3002D">
              <w:rPr>
                <w:b/>
                <w:bCs/>
                <w:sz w:val="20"/>
              </w:rPr>
              <w:t>2026</w:t>
            </w:r>
            <w:r w:rsidRPr="005F08E8">
              <w:rPr>
                <w:b/>
                <w:bCs/>
                <w:sz w:val="20"/>
              </w:rPr>
              <w:fldChar w:fldCharType="end"/>
            </w:r>
          </w:p>
        </w:tc>
        <w:tc>
          <w:tcPr>
            <w:tcW w:w="1134" w:type="dxa"/>
          </w:tcPr>
          <w:p w14:paraId="05980286" w14:textId="5902A591" w:rsidR="00F64EB6" w:rsidRPr="005F08E8" w:rsidRDefault="00924697"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c>
          <w:tcPr>
            <w:tcW w:w="1134" w:type="dxa"/>
          </w:tcPr>
          <w:p w14:paraId="33A590D8" w14:textId="0B86FF61" w:rsidR="00F64EB6" w:rsidRPr="005F08E8" w:rsidRDefault="00924697"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r>
      <w:tr w:rsidR="00F64EB6" w:rsidRPr="004C5FA3" w14:paraId="34EC7797"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5A058D9"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537D6E33" w14:textId="77777777" w:rsidR="00F64EB6" w:rsidRPr="004C5FA3" w:rsidRDefault="00F64EB6" w:rsidP="005F08E8">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5670" w:type="dxa"/>
            <w:gridSpan w:val="5"/>
          </w:tcPr>
          <w:p w14:paraId="0DF96D8D"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F08E8">
              <w:rPr>
                <w:b/>
                <w:bCs/>
                <w:sz w:val="20"/>
                <w:rtl/>
              </w:rPr>
              <w:t>אלפי ש"ח</w:t>
            </w:r>
          </w:p>
        </w:tc>
      </w:tr>
      <w:tr w:rsidR="00F64EB6" w:rsidRPr="004C5FA3" w14:paraId="4277E143"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EB4ACA0"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244F6EFD" w14:textId="77777777" w:rsidR="00F64EB6" w:rsidRPr="004C5FA3" w:rsidRDefault="00F64EB6" w:rsidP="005F08E8">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4536" w:type="dxa"/>
            <w:gridSpan w:val="4"/>
          </w:tcPr>
          <w:p w14:paraId="166192F0"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F08E8">
              <w:rPr>
                <w:b/>
                <w:bCs/>
                <w:sz w:val="20"/>
                <w:rtl/>
              </w:rPr>
              <w:t>בלתי מבוקר</w:t>
            </w:r>
          </w:p>
        </w:tc>
        <w:tc>
          <w:tcPr>
            <w:tcW w:w="1134" w:type="dxa"/>
          </w:tcPr>
          <w:p w14:paraId="384ECF6A"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5F08E8" w:rsidRPr="004C5FA3" w14:paraId="0E805461"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34844F1" w14:textId="77777777" w:rsidR="005F08E8" w:rsidRPr="002B7470" w:rsidRDefault="005F08E8" w:rsidP="00BC3513">
            <w:pPr>
              <w:bidi w:val="0"/>
              <w:spacing w:after="0" w:line="240" w:lineRule="auto"/>
              <w:ind w:left="-57" w:right="-57"/>
              <w:contextualSpacing w:val="0"/>
              <w:jc w:val="right"/>
              <w:rPr>
                <w:rFonts w:ascii="Arial" w:hAnsi="Arial"/>
              </w:rPr>
            </w:pPr>
          </w:p>
        </w:tc>
        <w:tc>
          <w:tcPr>
            <w:tcW w:w="3232" w:type="dxa"/>
            <w:vAlign w:val="center"/>
          </w:tcPr>
          <w:p w14:paraId="1689B2D0" w14:textId="77777777" w:rsidR="005F08E8" w:rsidRPr="004C5FA3" w:rsidRDefault="005F08E8" w:rsidP="005F08E8">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3B9D8033" w14:textId="77777777" w:rsidR="005F08E8" w:rsidRPr="005F08E8" w:rsidRDefault="005F08E8" w:rsidP="005F08E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244BE591" w14:textId="77777777" w:rsidR="005F08E8" w:rsidRPr="005F08E8" w:rsidRDefault="005F08E8" w:rsidP="005F08E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EB2B8A1" w14:textId="77777777" w:rsidR="005F08E8" w:rsidRPr="005F08E8" w:rsidRDefault="005F08E8" w:rsidP="005F08E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7961C0DE" w14:textId="77777777" w:rsidR="005F08E8" w:rsidRPr="005F08E8" w:rsidRDefault="005F08E8" w:rsidP="005F08E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3630F052" w14:textId="77777777" w:rsidR="005F08E8" w:rsidRPr="005F08E8" w:rsidRDefault="005F08E8" w:rsidP="005F08E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0623A169"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C099352"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66656B4E" w14:textId="77777777" w:rsidR="00F64EB6" w:rsidRPr="004C5FA3" w:rsidRDefault="00F64EB6" w:rsidP="005F08E8">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הכנסות</w:t>
            </w:r>
          </w:p>
        </w:tc>
        <w:tc>
          <w:tcPr>
            <w:tcW w:w="1134" w:type="dxa"/>
          </w:tcPr>
          <w:p w14:paraId="5BD28A38"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370D5BFD"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68EC3FE"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7E019AE5"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EA0492A"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0196B59A"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FF3E1C2"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6A28942F" w14:textId="77777777" w:rsidR="00F64EB6" w:rsidRPr="004C5FA3" w:rsidRDefault="00F64EB6" w:rsidP="005F08E8">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הוצאות</w:t>
            </w:r>
          </w:p>
        </w:tc>
        <w:tc>
          <w:tcPr>
            <w:tcW w:w="1134" w:type="dxa"/>
          </w:tcPr>
          <w:p w14:paraId="31C9BE92"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23A0A54E"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64F27900"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4518E2C5"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66C07D60"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68C20483"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DC193BD"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564D7561" w14:textId="77777777" w:rsidR="00F64EB6" w:rsidRPr="004C5FA3" w:rsidRDefault="00F64EB6" w:rsidP="005F08E8">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רווח (הפסד) לפני ניכוי </w:t>
            </w:r>
            <w:proofErr w:type="spellStart"/>
            <w:r w:rsidRPr="004C5FA3">
              <w:rPr>
                <w:rtl/>
              </w:rPr>
              <w:t>מסים</w:t>
            </w:r>
            <w:proofErr w:type="spellEnd"/>
            <w:r w:rsidRPr="004C5FA3">
              <w:rPr>
                <w:rtl/>
              </w:rPr>
              <w:t xml:space="preserve"> על ההכנסה</w:t>
            </w:r>
          </w:p>
        </w:tc>
        <w:tc>
          <w:tcPr>
            <w:tcW w:w="1134" w:type="dxa"/>
          </w:tcPr>
          <w:p w14:paraId="749CE6A9"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249D070"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24CE3A05"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694A9C9"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04240EF"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7F16FF66"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63400CF"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441002A1" w14:textId="77777777" w:rsidR="00F64EB6" w:rsidRPr="004C5FA3" w:rsidRDefault="00F64EB6" w:rsidP="005F08E8">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roofErr w:type="spellStart"/>
            <w:r w:rsidRPr="004C5FA3">
              <w:rPr>
                <w:rtl/>
              </w:rPr>
              <w:t>מסים</w:t>
            </w:r>
            <w:proofErr w:type="spellEnd"/>
            <w:r w:rsidRPr="004C5FA3">
              <w:rPr>
                <w:rtl/>
              </w:rPr>
              <w:t xml:space="preserve"> על ההכנסה</w:t>
            </w:r>
          </w:p>
        </w:tc>
        <w:tc>
          <w:tcPr>
            <w:tcW w:w="1134" w:type="dxa"/>
          </w:tcPr>
          <w:p w14:paraId="3541B707"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35174788"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59200AE4"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3D4EA88A"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0DA49C90"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2BBA6948"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050EA03"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2B2E359B" w14:textId="77777777" w:rsidR="00F64EB6" w:rsidRPr="004C5FA3" w:rsidRDefault="00F64EB6" w:rsidP="005F08E8">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רווח (הפסד) לאחר ניכוי </w:t>
            </w:r>
            <w:proofErr w:type="spellStart"/>
            <w:r w:rsidRPr="004C5FA3">
              <w:rPr>
                <w:rtl/>
              </w:rPr>
              <w:t>מסים</w:t>
            </w:r>
            <w:proofErr w:type="spellEnd"/>
            <w:r w:rsidRPr="004C5FA3">
              <w:rPr>
                <w:rtl/>
              </w:rPr>
              <w:t xml:space="preserve"> על ההכנסה</w:t>
            </w:r>
          </w:p>
        </w:tc>
        <w:tc>
          <w:tcPr>
            <w:tcW w:w="1134" w:type="dxa"/>
          </w:tcPr>
          <w:p w14:paraId="26CB3DD9"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E106CB2"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3726D1B7"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7482648"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5F178F6"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370CFE9B"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965C8EC"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40D9D070" w14:textId="77777777" w:rsidR="00F64EB6" w:rsidRPr="004C5FA3" w:rsidRDefault="00F64EB6" w:rsidP="005F08E8">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בגין מדידה לפי שווי הוגן בניכוי עלויות למכירה</w:t>
            </w:r>
          </w:p>
        </w:tc>
        <w:tc>
          <w:tcPr>
            <w:tcW w:w="1134" w:type="dxa"/>
          </w:tcPr>
          <w:p w14:paraId="7F1E3632"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5121061"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10B2896"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420EA0C"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7DBF82E1"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48B562B7"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890465F"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21E8579F" w14:textId="77777777" w:rsidR="00F64EB6" w:rsidRPr="004C5FA3" w:rsidRDefault="00F64EB6" w:rsidP="005F08E8">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בגין המימוש של הנכסים ושל קבוצות המימוש המהווים את הפעילויות שהופסקו</w:t>
            </w:r>
          </w:p>
        </w:tc>
        <w:tc>
          <w:tcPr>
            <w:tcW w:w="1134" w:type="dxa"/>
          </w:tcPr>
          <w:p w14:paraId="69762F93"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760BF8CF"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455184E"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F9252F6"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7B856D0C" w14:textId="77777777" w:rsidR="00F64EB6" w:rsidRPr="005F08E8" w:rsidRDefault="00F64EB6" w:rsidP="005F08E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106D1E7C"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198DBF9"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103BC2F7" w14:textId="77777777" w:rsidR="00F64EB6" w:rsidRPr="004C5FA3" w:rsidRDefault="00F64EB6" w:rsidP="005F08E8">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roofErr w:type="spellStart"/>
            <w:r w:rsidRPr="004C5FA3">
              <w:rPr>
                <w:rtl/>
              </w:rPr>
              <w:t>מסים</w:t>
            </w:r>
            <w:proofErr w:type="spellEnd"/>
            <w:r w:rsidRPr="004C5FA3">
              <w:rPr>
                <w:rtl/>
              </w:rPr>
              <w:t xml:space="preserve"> על הכנסה מהתאמה לשווי ההוגן בניכוי עלויות למכירה ומהמימוש</w:t>
            </w:r>
          </w:p>
        </w:tc>
        <w:tc>
          <w:tcPr>
            <w:tcW w:w="1134" w:type="dxa"/>
          </w:tcPr>
          <w:p w14:paraId="5FB33999"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79B58170"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4333A43E"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2F30B06C"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79ECE72A" w14:textId="77777777" w:rsidR="00F64EB6" w:rsidRPr="005F08E8" w:rsidRDefault="00F64EB6" w:rsidP="005F08E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F64EB6" w:rsidRPr="004C5FA3" w14:paraId="7F44D99E" w14:textId="77777777" w:rsidTr="005F08E8">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5374800" w14:textId="77777777" w:rsidR="00F64EB6" w:rsidRPr="002B7470" w:rsidRDefault="00F64EB6"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74D1F061" w14:textId="77777777" w:rsidR="00F64EB6" w:rsidRPr="004C5FA3" w:rsidRDefault="00F64EB6" w:rsidP="005F08E8">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סה"כ רווח (הפסד) מפעילויות שהופסקו</w:t>
            </w:r>
          </w:p>
        </w:tc>
        <w:tc>
          <w:tcPr>
            <w:tcW w:w="1134" w:type="dxa"/>
          </w:tcPr>
          <w:p w14:paraId="34FFA4E9" w14:textId="77777777" w:rsidR="00F64EB6" w:rsidRPr="005F08E8" w:rsidRDefault="00F64EB6" w:rsidP="005F08E8">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4E66593B" w14:textId="77777777" w:rsidR="00F64EB6" w:rsidRPr="005F08E8" w:rsidRDefault="00F64EB6" w:rsidP="005F08E8">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477A1D6D" w14:textId="77777777" w:rsidR="00F64EB6" w:rsidRPr="005F08E8" w:rsidRDefault="00F64EB6" w:rsidP="005F08E8">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32C7B524" w14:textId="77777777" w:rsidR="00F64EB6" w:rsidRPr="005F08E8" w:rsidRDefault="00F64EB6" w:rsidP="005F08E8">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327CF80D" w14:textId="77777777" w:rsidR="00F64EB6" w:rsidRPr="005F08E8" w:rsidRDefault="00F64EB6" w:rsidP="005F08E8">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r>
    </w:tbl>
    <w:p w14:paraId="28084671" w14:textId="77777777" w:rsidR="003A08D3" w:rsidRDefault="003A08D3" w:rsidP="005F08E8">
      <w:pPr>
        <w:spacing w:after="0" w:line="120" w:lineRule="exact"/>
        <w:ind w:left="1418"/>
      </w:pPr>
    </w:p>
    <w:p w14:paraId="0F5D8CDF" w14:textId="752838D1" w:rsidR="00F64EB6" w:rsidRPr="004C5FA3" w:rsidRDefault="00F64EB6" w:rsidP="00D3002D">
      <w:pPr>
        <w:pStyle w:val="Heading4"/>
        <w:rPr>
          <w:rtl/>
        </w:rPr>
      </w:pPr>
      <w:bookmarkStart w:id="576" w:name="_Toc535743877"/>
      <w:bookmarkStart w:id="577" w:name="_Toc535845804"/>
      <w:bookmarkStart w:id="578" w:name="_Toc359512"/>
      <w:bookmarkStart w:id="579" w:name="_Toc360061"/>
      <w:bookmarkStart w:id="580" w:name="_Toc5792779"/>
      <w:bookmarkStart w:id="581" w:name="_Toc6272684"/>
      <w:bookmarkStart w:id="582" w:name="_Toc6323433"/>
      <w:r w:rsidRPr="004C5FA3">
        <w:rPr>
          <w:rtl/>
        </w:rPr>
        <w:t>רווח (הפסד) המיוחס לבעלים של החברה האם</w:t>
      </w:r>
      <w:r w:rsidRPr="004C5FA3">
        <w:fldChar w:fldCharType="begin" w:fldLock="1"/>
      </w:r>
      <w:r w:rsidRPr="004C5FA3">
        <w:rPr>
          <w:rStyle w:val="FootnoteReference"/>
          <w:sz w:val="20"/>
          <w:szCs w:val="20"/>
          <w:rtl/>
        </w:rPr>
        <w:instrText xml:space="preserve"> </w:instrText>
      </w:r>
      <w:r w:rsidRPr="004C5FA3">
        <w:rPr>
          <w:rStyle w:val="FootnoteReference"/>
          <w:sz w:val="20"/>
          <w:szCs w:val="20"/>
        </w:rPr>
        <w:instrText xml:space="preserve">NOTEREF _Ref5550541 \f \h </w:instrText>
      </w:r>
      <w:r w:rsidRPr="004C5FA3">
        <w:instrText xml:space="preserve"> \* MERGEFORMAT </w:instrText>
      </w:r>
      <w:r w:rsidRPr="004C5FA3">
        <w:fldChar w:fldCharType="separate"/>
      </w:r>
      <w:r w:rsidR="00D3002D" w:rsidRPr="00D3002D">
        <w:rPr>
          <w:rStyle w:val="FootnoteReference"/>
          <w:sz w:val="20"/>
          <w:szCs w:val="20"/>
          <w:rtl/>
        </w:rPr>
        <w:t>129</w:t>
      </w:r>
      <w:r w:rsidRPr="004C5FA3">
        <w:fldChar w:fldCharType="end"/>
      </w:r>
      <w:r w:rsidRPr="004C5FA3">
        <w:rPr>
          <w:rStyle w:val="FootnoteReference"/>
          <w:sz w:val="20"/>
          <w:szCs w:val="20"/>
          <w:rtl/>
        </w:rPr>
        <w:t xml:space="preserve"> </w:t>
      </w:r>
      <w:r w:rsidRPr="00845B9F">
        <w:rPr>
          <w:rStyle w:val="FootnoteReference"/>
          <w:sz w:val="20"/>
          <w:szCs w:val="20"/>
          <w:rtl/>
        </w:rPr>
        <w:footnoteReference w:id="133"/>
      </w:r>
      <w:bookmarkEnd w:id="576"/>
      <w:bookmarkEnd w:id="577"/>
      <w:bookmarkEnd w:id="578"/>
      <w:bookmarkEnd w:id="579"/>
      <w:bookmarkEnd w:id="580"/>
      <w:bookmarkEnd w:id="581"/>
      <w:bookmarkEnd w:id="582"/>
    </w:p>
    <w:tbl>
      <w:tblPr>
        <w:tblStyle w:val="TableGrid"/>
        <w:bidiVisual/>
        <w:tblW w:w="10206" w:type="dxa"/>
        <w:jc w:val="left"/>
        <w:tblLayout w:type="fixed"/>
        <w:tblLook w:val="04A0" w:firstRow="1" w:lastRow="0" w:firstColumn="1" w:lastColumn="0" w:noHBand="0" w:noVBand="1"/>
      </w:tblPr>
      <w:tblGrid>
        <w:gridCol w:w="1304"/>
        <w:gridCol w:w="3232"/>
        <w:gridCol w:w="1134"/>
        <w:gridCol w:w="1134"/>
        <w:gridCol w:w="1134"/>
        <w:gridCol w:w="1134"/>
        <w:gridCol w:w="1134"/>
      </w:tblGrid>
      <w:tr w:rsidR="00BF556B" w:rsidRPr="004C5FA3" w14:paraId="22CECFD3"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2C823D2D" w14:textId="77777777" w:rsidR="00BF556B" w:rsidRPr="002B7470" w:rsidRDefault="00BF556B"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1B71A76A" w14:textId="77777777" w:rsidR="00BF556B" w:rsidRPr="004C5FA3" w:rsidRDefault="00BF556B" w:rsidP="00006CC7">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tl/>
              </w:rPr>
            </w:pPr>
          </w:p>
        </w:tc>
        <w:tc>
          <w:tcPr>
            <w:tcW w:w="2268" w:type="dxa"/>
            <w:gridSpan w:val="2"/>
          </w:tcPr>
          <w:p w14:paraId="72304C98" w14:textId="77777777" w:rsidR="00BF556B" w:rsidRPr="005F08E8" w:rsidRDefault="00BF556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F08E8">
              <w:rPr>
                <w:sz w:val="20"/>
                <w:rtl/>
              </w:rPr>
              <w:t xml:space="preserve">לשישה חודשים </w:t>
            </w:r>
            <w:r>
              <w:rPr>
                <w:sz w:val="20"/>
                <w:rtl/>
              </w:rPr>
              <w:br/>
            </w:r>
            <w:r w:rsidRPr="005F08E8">
              <w:rPr>
                <w:sz w:val="20"/>
                <w:rtl/>
              </w:rPr>
              <w:t xml:space="preserve">שהסתיימו ביום </w:t>
            </w:r>
            <w:r>
              <w:rPr>
                <w:sz w:val="20"/>
                <w:rtl/>
              </w:rPr>
              <w:br/>
            </w:r>
            <w:r w:rsidRPr="005F08E8">
              <w:rPr>
                <w:sz w:val="20"/>
                <w:rtl/>
              </w:rPr>
              <w:t>30 ביוני</w:t>
            </w:r>
          </w:p>
        </w:tc>
        <w:tc>
          <w:tcPr>
            <w:tcW w:w="2268" w:type="dxa"/>
            <w:gridSpan w:val="2"/>
          </w:tcPr>
          <w:p w14:paraId="41F7612C" w14:textId="77777777" w:rsidR="00BF556B" w:rsidRPr="005F08E8" w:rsidRDefault="00BF556B"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F08E8">
              <w:rPr>
                <w:sz w:val="20"/>
                <w:rtl/>
              </w:rPr>
              <w:t xml:space="preserve">לשלושה חודשים </w:t>
            </w:r>
            <w:r>
              <w:rPr>
                <w:sz w:val="20"/>
                <w:rtl/>
              </w:rPr>
              <w:br/>
            </w:r>
            <w:r w:rsidRPr="005F08E8">
              <w:rPr>
                <w:sz w:val="20"/>
                <w:rtl/>
              </w:rPr>
              <w:t xml:space="preserve">שהסתיימו ביום </w:t>
            </w:r>
            <w:r>
              <w:rPr>
                <w:sz w:val="20"/>
                <w:rtl/>
              </w:rPr>
              <w:br/>
            </w:r>
            <w:r w:rsidRPr="005F08E8">
              <w:rPr>
                <w:sz w:val="20"/>
                <w:rtl/>
              </w:rPr>
              <w:t>30 ביוני</w:t>
            </w:r>
          </w:p>
        </w:tc>
        <w:tc>
          <w:tcPr>
            <w:tcW w:w="1134" w:type="dxa"/>
          </w:tcPr>
          <w:p w14:paraId="4A57BBDC" w14:textId="77777777" w:rsidR="00BF556B" w:rsidRPr="005F08E8" w:rsidRDefault="00BF556B" w:rsidP="00006CC7">
            <w:pPr>
              <w:tabs>
                <w:tab w:val="clear" w:pos="180"/>
                <w:tab w:val="clear" w:pos="360"/>
                <w:tab w:val="clear" w:pos="540"/>
              </w:tabs>
              <w:spacing w:after="0"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5F08E8">
              <w:rPr>
                <w:rFonts w:ascii="Arial" w:hAnsi="Arial"/>
                <w:rtl/>
              </w:rPr>
              <w:t xml:space="preserve">לשנה שהסתיימה ביום </w:t>
            </w:r>
            <w:r>
              <w:rPr>
                <w:rFonts w:ascii="Arial" w:hAnsi="Arial"/>
                <w:rtl/>
              </w:rPr>
              <w:br/>
            </w:r>
            <w:r w:rsidRPr="005F08E8">
              <w:rPr>
                <w:rFonts w:ascii="Arial" w:hAnsi="Arial"/>
                <w:rtl/>
              </w:rPr>
              <w:t>31 בדצמבר</w:t>
            </w:r>
          </w:p>
        </w:tc>
      </w:tr>
      <w:tr w:rsidR="00BF556B" w:rsidRPr="004C5FA3" w14:paraId="173E7A3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3079084" w14:textId="77777777" w:rsidR="00BF556B" w:rsidRPr="002B7470" w:rsidRDefault="00BF556B"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04400102" w14:textId="77777777" w:rsidR="00BF556B" w:rsidRPr="004C5FA3" w:rsidRDefault="00BF556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6735051" w14:textId="023B3D39"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CY  \* MERGEFORMAT </w:instrText>
            </w:r>
            <w:r w:rsidRPr="005F08E8">
              <w:rPr>
                <w:b/>
                <w:bCs/>
                <w:sz w:val="20"/>
              </w:rPr>
              <w:fldChar w:fldCharType="separate"/>
            </w:r>
            <w:r w:rsidR="00D3002D">
              <w:rPr>
                <w:b/>
                <w:bCs/>
                <w:sz w:val="20"/>
              </w:rPr>
              <w:t>2026</w:t>
            </w:r>
            <w:r w:rsidRPr="005F08E8">
              <w:rPr>
                <w:b/>
                <w:bCs/>
                <w:sz w:val="20"/>
              </w:rPr>
              <w:fldChar w:fldCharType="end"/>
            </w:r>
          </w:p>
        </w:tc>
        <w:tc>
          <w:tcPr>
            <w:tcW w:w="1134" w:type="dxa"/>
          </w:tcPr>
          <w:p w14:paraId="30DCFBCF" w14:textId="175D7555"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c>
          <w:tcPr>
            <w:tcW w:w="1134" w:type="dxa"/>
          </w:tcPr>
          <w:p w14:paraId="28B4F982" w14:textId="5BF68A86"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CY  \* MERGEFORMAT </w:instrText>
            </w:r>
            <w:r w:rsidRPr="005F08E8">
              <w:rPr>
                <w:b/>
                <w:bCs/>
                <w:sz w:val="20"/>
              </w:rPr>
              <w:fldChar w:fldCharType="separate"/>
            </w:r>
            <w:r w:rsidR="00D3002D">
              <w:rPr>
                <w:b/>
                <w:bCs/>
                <w:sz w:val="20"/>
              </w:rPr>
              <w:t>2026</w:t>
            </w:r>
            <w:r w:rsidRPr="005F08E8">
              <w:rPr>
                <w:b/>
                <w:bCs/>
                <w:sz w:val="20"/>
              </w:rPr>
              <w:fldChar w:fldCharType="end"/>
            </w:r>
          </w:p>
        </w:tc>
        <w:tc>
          <w:tcPr>
            <w:tcW w:w="1134" w:type="dxa"/>
          </w:tcPr>
          <w:p w14:paraId="41D4CABD" w14:textId="09947C56"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c>
          <w:tcPr>
            <w:tcW w:w="1134" w:type="dxa"/>
          </w:tcPr>
          <w:p w14:paraId="1B729EB0" w14:textId="66E51504"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r>
      <w:tr w:rsidR="00BF556B" w:rsidRPr="004C5FA3" w14:paraId="5858554B"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2E447C2" w14:textId="77777777" w:rsidR="00BF556B" w:rsidRPr="002B7470" w:rsidRDefault="00BF556B"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1AA1AFE6" w14:textId="77777777" w:rsidR="00BF556B" w:rsidRPr="004C5FA3" w:rsidRDefault="00BF556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5670" w:type="dxa"/>
            <w:gridSpan w:val="5"/>
          </w:tcPr>
          <w:p w14:paraId="47E5DCE7" w14:textId="77777777"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F08E8">
              <w:rPr>
                <w:b/>
                <w:bCs/>
                <w:sz w:val="20"/>
                <w:rtl/>
              </w:rPr>
              <w:t>אלפי ש"ח</w:t>
            </w:r>
          </w:p>
        </w:tc>
      </w:tr>
      <w:tr w:rsidR="00BF556B" w:rsidRPr="004C5FA3" w14:paraId="0B3656D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FCD141C" w14:textId="77777777" w:rsidR="00BF556B" w:rsidRPr="002B7470" w:rsidRDefault="00BF556B"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0989454D" w14:textId="77777777" w:rsidR="00BF556B" w:rsidRPr="004C5FA3" w:rsidRDefault="00BF556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4536" w:type="dxa"/>
            <w:gridSpan w:val="4"/>
          </w:tcPr>
          <w:p w14:paraId="72344741" w14:textId="77777777" w:rsidR="00BF556B" w:rsidRPr="005F08E8" w:rsidRDefault="00BF556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F08E8">
              <w:rPr>
                <w:b/>
                <w:bCs/>
                <w:sz w:val="20"/>
                <w:rtl/>
              </w:rPr>
              <w:t>בלתי מבוקר</w:t>
            </w:r>
          </w:p>
        </w:tc>
        <w:tc>
          <w:tcPr>
            <w:tcW w:w="1134" w:type="dxa"/>
          </w:tcPr>
          <w:p w14:paraId="5A9E6FDD" w14:textId="77777777" w:rsidR="00BF556B" w:rsidRPr="005F08E8" w:rsidRDefault="00BF556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BF556B" w:rsidRPr="004C5FA3" w14:paraId="2151EBE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EAD481F" w14:textId="77777777" w:rsidR="00BF556B" w:rsidRPr="002B7470" w:rsidRDefault="00BF556B" w:rsidP="00BC3513">
            <w:pPr>
              <w:bidi w:val="0"/>
              <w:spacing w:after="0" w:line="240" w:lineRule="auto"/>
              <w:ind w:left="-57" w:right="-57"/>
              <w:contextualSpacing w:val="0"/>
              <w:jc w:val="right"/>
              <w:rPr>
                <w:rFonts w:ascii="Arial" w:hAnsi="Arial"/>
              </w:rPr>
            </w:pPr>
          </w:p>
        </w:tc>
        <w:tc>
          <w:tcPr>
            <w:tcW w:w="3232" w:type="dxa"/>
            <w:vAlign w:val="center"/>
          </w:tcPr>
          <w:p w14:paraId="18B4AFF2" w14:textId="77777777" w:rsidR="00BF556B" w:rsidRPr="004C5FA3" w:rsidRDefault="00BF556B"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66CE92DB" w14:textId="77777777" w:rsidR="00BF556B" w:rsidRPr="005F08E8" w:rsidRDefault="00BF556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DE4C163" w14:textId="77777777" w:rsidR="00BF556B" w:rsidRPr="005F08E8" w:rsidRDefault="00BF556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BDBC708" w14:textId="77777777" w:rsidR="00BF556B" w:rsidRPr="005F08E8" w:rsidRDefault="00BF556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96F7677" w14:textId="77777777" w:rsidR="00BF556B" w:rsidRPr="005F08E8" w:rsidRDefault="00BF556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7420971B" w14:textId="77777777" w:rsidR="00BF556B" w:rsidRPr="005F08E8" w:rsidRDefault="00BF556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BF556B" w:rsidRPr="004C5FA3" w14:paraId="45BF04B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BFDF1ED" w14:textId="77777777" w:rsidR="00BF556B" w:rsidRPr="002B7470" w:rsidRDefault="00BF556B"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4836C95E" w14:textId="0D6EB0C3" w:rsidR="00BF556B" w:rsidRPr="00AA144A" w:rsidRDefault="00BF556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AA144A">
              <w:rPr>
                <w:rtl/>
              </w:rPr>
              <w:t>מפעילויות נמשכות</w:t>
            </w:r>
          </w:p>
        </w:tc>
        <w:tc>
          <w:tcPr>
            <w:tcW w:w="1134" w:type="dxa"/>
          </w:tcPr>
          <w:p w14:paraId="78D804CB" w14:textId="77777777" w:rsidR="00BF556B" w:rsidRPr="005F08E8" w:rsidRDefault="00BF556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23CE44C" w14:textId="77777777" w:rsidR="00BF556B" w:rsidRPr="005F08E8" w:rsidRDefault="00BF556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450EF786" w14:textId="77777777" w:rsidR="00BF556B" w:rsidRPr="005F08E8" w:rsidRDefault="00BF556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A3AA732" w14:textId="77777777" w:rsidR="00BF556B" w:rsidRPr="005F08E8" w:rsidRDefault="00BF556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72D08FF" w14:textId="77777777" w:rsidR="00BF556B" w:rsidRPr="005F08E8" w:rsidRDefault="00BF556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AA144A" w:rsidRPr="004C5FA3" w14:paraId="6A0DCF5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2840C0D" w14:textId="77777777" w:rsidR="00AA144A" w:rsidRPr="002B7470" w:rsidRDefault="00AA144A" w:rsidP="00AA144A">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5ECF215E" w14:textId="2F35AF46" w:rsidR="00AA144A" w:rsidRPr="00AA144A" w:rsidRDefault="00AA144A" w:rsidP="00AA144A">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AA144A">
              <w:rPr>
                <w:rtl/>
              </w:rPr>
              <w:t>מפעילויות שהופסקו</w:t>
            </w:r>
          </w:p>
        </w:tc>
        <w:tc>
          <w:tcPr>
            <w:tcW w:w="1134" w:type="dxa"/>
          </w:tcPr>
          <w:p w14:paraId="4B3FFA66" w14:textId="77777777" w:rsidR="00AA144A" w:rsidRPr="005F08E8" w:rsidRDefault="00AA144A" w:rsidP="00AA144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7076006E" w14:textId="77777777" w:rsidR="00AA144A" w:rsidRPr="005F08E8" w:rsidRDefault="00AA144A" w:rsidP="00AA144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79FB72F2" w14:textId="77777777" w:rsidR="00AA144A" w:rsidRPr="005F08E8" w:rsidRDefault="00AA144A" w:rsidP="00AA144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3E7598D6" w14:textId="77777777" w:rsidR="00AA144A" w:rsidRPr="005F08E8" w:rsidRDefault="00AA144A" w:rsidP="00AA144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40752B60" w14:textId="77777777" w:rsidR="00AA144A" w:rsidRPr="005F08E8" w:rsidRDefault="00AA144A" w:rsidP="00AA144A">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AA144A" w:rsidRPr="004C5FA3" w14:paraId="1829A7C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ED8827E" w14:textId="77777777" w:rsidR="00AA144A" w:rsidRPr="002B7470" w:rsidRDefault="00AA144A" w:rsidP="00AA144A">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4312EA99" w14:textId="734BD890" w:rsidR="00AA144A" w:rsidRPr="004C5FA3" w:rsidRDefault="00AA144A" w:rsidP="00AA144A">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BC3513">
              <w:rPr>
                <w:rtl/>
              </w:rPr>
              <w:t>סה"</w:t>
            </w:r>
            <w:r>
              <w:rPr>
                <w:rFonts w:hint="cs"/>
                <w:rtl/>
              </w:rPr>
              <w:t>כ</w:t>
            </w:r>
            <w:r>
              <w:rPr>
                <w:rtl/>
              </w:rPr>
              <w:t xml:space="preserve"> </w:t>
            </w:r>
            <w:r w:rsidRPr="00AA144A">
              <w:rPr>
                <w:rtl/>
              </w:rPr>
              <w:t>רווח (הפסד) המיוחס לבעלים של החברה האם</w:t>
            </w:r>
          </w:p>
        </w:tc>
        <w:tc>
          <w:tcPr>
            <w:tcW w:w="1134" w:type="dxa"/>
          </w:tcPr>
          <w:p w14:paraId="47BECCB8" w14:textId="77777777" w:rsidR="00AA144A" w:rsidRPr="005F08E8" w:rsidRDefault="00AA144A" w:rsidP="00AA144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7DC08036" w14:textId="77777777" w:rsidR="00AA144A" w:rsidRPr="005F08E8" w:rsidRDefault="00AA144A" w:rsidP="00AA144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5D03A1DC" w14:textId="77777777" w:rsidR="00AA144A" w:rsidRPr="005F08E8" w:rsidRDefault="00AA144A" w:rsidP="00AA144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6F6553B4" w14:textId="77777777" w:rsidR="00AA144A" w:rsidRPr="005F08E8" w:rsidRDefault="00AA144A" w:rsidP="00AA144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1D4917FB" w14:textId="77777777" w:rsidR="00AA144A" w:rsidRPr="005F08E8" w:rsidRDefault="00AA144A" w:rsidP="00AA144A">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r>
    </w:tbl>
    <w:p w14:paraId="5113DCDA" w14:textId="77777777" w:rsidR="002C425E" w:rsidRDefault="002C425E" w:rsidP="002C425E">
      <w:pPr>
        <w:spacing w:after="0" w:line="120" w:lineRule="exact"/>
        <w:ind w:left="1418"/>
      </w:pPr>
    </w:p>
    <w:p w14:paraId="020C7A54" w14:textId="77777777" w:rsidR="002C425E" w:rsidRDefault="002C425E" w:rsidP="002C425E">
      <w:pPr>
        <w:pageBreakBefore/>
        <w:spacing w:after="0" w:line="240" w:lineRule="auto"/>
        <w:ind w:left="1418"/>
        <w:jc w:val="left"/>
        <w:rPr>
          <w:rtl/>
        </w:rPr>
      </w:pPr>
    </w:p>
    <w:p w14:paraId="33BDA7E8" w14:textId="328FFF5F" w:rsidR="002C425E" w:rsidRDefault="002C425E" w:rsidP="002C425E">
      <w:pPr>
        <w:spacing w:line="240" w:lineRule="auto"/>
        <w:ind w:left="1702" w:hanging="284"/>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Pr>
          <w:rStyle w:val="Strong"/>
          <w:noProof/>
          <w:cs/>
        </w:rPr>
        <w:t>‎</w:t>
      </w:r>
      <w:r w:rsidR="00D3002D">
        <w:rPr>
          <w:rStyle w:val="Strong"/>
          <w:noProof/>
        </w:rPr>
        <w:t>7</w:t>
      </w:r>
      <w:r w:rsidRPr="004C5FA3">
        <w:rPr>
          <w:rStyle w:val="Strong"/>
          <w:rtl/>
        </w:rPr>
        <w:fldChar w:fldCharType="end"/>
      </w:r>
      <w:r>
        <w:rPr>
          <w:rtl/>
        </w:rPr>
        <w:tab/>
      </w:r>
      <w:r w:rsidRPr="003A08D3">
        <w:rPr>
          <w:rStyle w:val="Strong"/>
          <w:rtl/>
        </w:rPr>
        <w:fldChar w:fldCharType="begin" w:fldLock="1"/>
      </w:r>
      <w:r w:rsidRPr="003A08D3">
        <w:rPr>
          <w:rStyle w:val="Strong"/>
          <w:rtl/>
        </w:rPr>
        <w:instrText xml:space="preserve"> </w:instrText>
      </w:r>
      <w:r w:rsidRPr="003A08D3">
        <w:rPr>
          <w:rStyle w:val="Strong"/>
        </w:rPr>
        <w:instrText>STYLEREF</w:instrText>
      </w:r>
      <w:r w:rsidRPr="003A08D3">
        <w:rPr>
          <w:rStyle w:val="Strong"/>
          <w:rtl/>
        </w:rPr>
        <w:instrText xml:space="preserve">  "כותרת 3"  \* </w:instrText>
      </w:r>
      <w:r w:rsidRPr="003A08D3">
        <w:rPr>
          <w:rStyle w:val="Strong"/>
        </w:rPr>
        <w:instrText>MERGEFORMAT</w:instrText>
      </w:r>
      <w:r w:rsidRPr="003A08D3">
        <w:rPr>
          <w:rStyle w:val="Strong"/>
          <w:rtl/>
        </w:rPr>
        <w:instrText xml:space="preserve"> </w:instrText>
      </w:r>
      <w:r w:rsidRPr="003A08D3">
        <w:rPr>
          <w:rStyle w:val="Strong"/>
          <w:rtl/>
        </w:rPr>
        <w:fldChar w:fldCharType="separate"/>
      </w:r>
      <w:r w:rsidR="00D3002D">
        <w:rPr>
          <w:rStyle w:val="Strong"/>
          <w:noProof/>
          <w:rtl/>
        </w:rPr>
        <w:t>פעילויות שהופסקו</w:t>
      </w:r>
      <w:r w:rsidRPr="003A08D3">
        <w:rPr>
          <w:rStyle w:val="Strong"/>
          <w:rtl/>
        </w:rPr>
        <w:fldChar w:fldCharType="end"/>
      </w:r>
      <w:r w:rsidRPr="004C5FA3">
        <w:rPr>
          <w:rStyle w:val="Strong"/>
          <w:rtl/>
        </w:rPr>
        <w:t xml:space="preserve"> </w:t>
      </w:r>
      <w:r w:rsidRPr="004C5FA3">
        <w:rPr>
          <w:rtl/>
        </w:rPr>
        <w:t>(המשך)</w:t>
      </w:r>
    </w:p>
    <w:p w14:paraId="023AC4AC" w14:textId="397F6649" w:rsidR="00F64EB6" w:rsidRPr="004C5FA3" w:rsidRDefault="00F64EB6" w:rsidP="00D3002D">
      <w:pPr>
        <w:pStyle w:val="Heading4"/>
        <w:rPr>
          <w:rtl/>
        </w:rPr>
      </w:pPr>
      <w:bookmarkStart w:id="583" w:name="_Toc535743878"/>
      <w:bookmarkStart w:id="584" w:name="_Toc535845805"/>
      <w:bookmarkStart w:id="585" w:name="_Toc359513"/>
      <w:bookmarkStart w:id="586" w:name="_Toc360062"/>
      <w:bookmarkStart w:id="587" w:name="_Ref1060279"/>
      <w:bookmarkStart w:id="588" w:name="_Toc5792780"/>
      <w:bookmarkStart w:id="589" w:name="_Toc6272685"/>
      <w:bookmarkStart w:id="590" w:name="_Toc6323434"/>
      <w:bookmarkStart w:id="591" w:name="_Ref33621784"/>
      <w:bookmarkStart w:id="592" w:name="_Ref194426613"/>
      <w:r w:rsidRPr="004C5FA3">
        <w:rPr>
          <w:rtl/>
        </w:rPr>
        <w:t>ניתוח תזרימי המזומנים של הפעילויות שהופסקו</w:t>
      </w:r>
      <w:r w:rsidRPr="004C5FA3">
        <w:rPr>
          <w:rStyle w:val="FootnoteReference"/>
          <w:sz w:val="20"/>
          <w:szCs w:val="20"/>
        </w:rPr>
        <w:fldChar w:fldCharType="begin" w:fldLock="1"/>
      </w:r>
      <w:r w:rsidRPr="004C5FA3">
        <w:rPr>
          <w:rStyle w:val="FootnoteReference"/>
          <w:sz w:val="20"/>
          <w:szCs w:val="20"/>
          <w:rtl/>
        </w:rPr>
        <w:instrText xml:space="preserve"> </w:instrText>
      </w:r>
      <w:r w:rsidRPr="004C5FA3">
        <w:rPr>
          <w:rStyle w:val="FootnoteReference"/>
          <w:sz w:val="20"/>
          <w:szCs w:val="20"/>
        </w:rPr>
        <w:instrText xml:space="preserve">NOTEREF _Ref5550541 \f \h  \* MERGEFORMAT </w:instrText>
      </w:r>
      <w:r w:rsidRPr="004C5FA3">
        <w:rPr>
          <w:rStyle w:val="FootnoteReference"/>
          <w:sz w:val="20"/>
          <w:szCs w:val="20"/>
        </w:rPr>
      </w:r>
      <w:r w:rsidRPr="004C5FA3">
        <w:rPr>
          <w:rStyle w:val="FootnoteReference"/>
          <w:sz w:val="20"/>
          <w:szCs w:val="20"/>
        </w:rPr>
        <w:fldChar w:fldCharType="separate"/>
      </w:r>
      <w:r w:rsidR="00D3002D" w:rsidRPr="00D3002D">
        <w:rPr>
          <w:rStyle w:val="FootnoteReference"/>
          <w:sz w:val="20"/>
          <w:szCs w:val="20"/>
          <w:rtl/>
        </w:rPr>
        <w:t>129</w:t>
      </w:r>
      <w:r w:rsidRPr="004C5FA3">
        <w:rPr>
          <w:rStyle w:val="FootnoteReference"/>
          <w:sz w:val="20"/>
          <w:szCs w:val="20"/>
        </w:rPr>
        <w:fldChar w:fldCharType="end"/>
      </w:r>
      <w:r w:rsidRPr="004C5FA3">
        <w:rPr>
          <w:rStyle w:val="FootnoteReference"/>
          <w:sz w:val="20"/>
          <w:szCs w:val="20"/>
          <w:rtl/>
        </w:rPr>
        <w:t xml:space="preserve"> </w:t>
      </w:r>
      <w:r w:rsidRPr="004C5FA3">
        <w:rPr>
          <w:rStyle w:val="FootnoteReference"/>
          <w:sz w:val="20"/>
          <w:szCs w:val="20"/>
          <w:rtl/>
        </w:rPr>
        <w:footnoteReference w:id="134"/>
      </w:r>
      <w:r w:rsidRPr="004C5FA3">
        <w:rPr>
          <w:rStyle w:val="FootnoteReference"/>
          <w:sz w:val="20"/>
          <w:szCs w:val="20"/>
          <w:rtl/>
        </w:rPr>
        <w:t xml:space="preserve"> </w:t>
      </w:r>
      <w:r w:rsidRPr="004C5FA3">
        <w:rPr>
          <w:rStyle w:val="FootnoteReference"/>
          <w:sz w:val="20"/>
          <w:szCs w:val="20"/>
          <w:rtl/>
        </w:rPr>
        <w:footnoteReference w:id="135"/>
      </w:r>
      <w:bookmarkEnd w:id="583"/>
      <w:bookmarkEnd w:id="584"/>
      <w:bookmarkEnd w:id="585"/>
      <w:bookmarkEnd w:id="586"/>
      <w:bookmarkEnd w:id="587"/>
      <w:bookmarkEnd w:id="588"/>
      <w:bookmarkEnd w:id="589"/>
      <w:bookmarkEnd w:id="590"/>
      <w:bookmarkEnd w:id="591"/>
      <w:bookmarkEnd w:id="592"/>
    </w:p>
    <w:tbl>
      <w:tblPr>
        <w:tblStyle w:val="TableGrid"/>
        <w:bidiVisual/>
        <w:tblW w:w="10206" w:type="dxa"/>
        <w:jc w:val="left"/>
        <w:tblLayout w:type="fixed"/>
        <w:tblLook w:val="04A0" w:firstRow="1" w:lastRow="0" w:firstColumn="1" w:lastColumn="0" w:noHBand="0" w:noVBand="1"/>
      </w:tblPr>
      <w:tblGrid>
        <w:gridCol w:w="1304"/>
        <w:gridCol w:w="3232"/>
        <w:gridCol w:w="1134"/>
        <w:gridCol w:w="1134"/>
        <w:gridCol w:w="1134"/>
        <w:gridCol w:w="1134"/>
        <w:gridCol w:w="1134"/>
      </w:tblGrid>
      <w:tr w:rsidR="00BC3513" w:rsidRPr="004C5FA3" w14:paraId="16C5F958"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5C1C3ECA"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42A1B375" w14:textId="77777777" w:rsidR="00BC3513" w:rsidRPr="004C5FA3" w:rsidRDefault="00BC3513" w:rsidP="00006CC7">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tl/>
              </w:rPr>
            </w:pPr>
          </w:p>
        </w:tc>
        <w:tc>
          <w:tcPr>
            <w:tcW w:w="2268" w:type="dxa"/>
            <w:gridSpan w:val="2"/>
          </w:tcPr>
          <w:p w14:paraId="506E74CE" w14:textId="77777777" w:rsidR="00BC3513" w:rsidRPr="005F08E8" w:rsidRDefault="00BC3513"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F08E8">
              <w:rPr>
                <w:sz w:val="20"/>
                <w:rtl/>
              </w:rPr>
              <w:t xml:space="preserve">לשישה חודשים </w:t>
            </w:r>
            <w:r>
              <w:rPr>
                <w:sz w:val="20"/>
                <w:rtl/>
              </w:rPr>
              <w:br/>
            </w:r>
            <w:r w:rsidRPr="005F08E8">
              <w:rPr>
                <w:sz w:val="20"/>
                <w:rtl/>
              </w:rPr>
              <w:t xml:space="preserve">שהסתיימו ביום </w:t>
            </w:r>
            <w:r>
              <w:rPr>
                <w:sz w:val="20"/>
                <w:rtl/>
              </w:rPr>
              <w:br/>
            </w:r>
            <w:r w:rsidRPr="005F08E8">
              <w:rPr>
                <w:sz w:val="20"/>
                <w:rtl/>
              </w:rPr>
              <w:t>30 ביוני</w:t>
            </w:r>
          </w:p>
        </w:tc>
        <w:tc>
          <w:tcPr>
            <w:tcW w:w="2268" w:type="dxa"/>
            <w:gridSpan w:val="2"/>
          </w:tcPr>
          <w:p w14:paraId="3883F2DB" w14:textId="77777777" w:rsidR="00BC3513" w:rsidRPr="005F08E8" w:rsidRDefault="00BC3513" w:rsidP="00006CC7">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F08E8">
              <w:rPr>
                <w:sz w:val="20"/>
                <w:rtl/>
              </w:rPr>
              <w:t xml:space="preserve">לשלושה חודשים </w:t>
            </w:r>
            <w:r>
              <w:rPr>
                <w:sz w:val="20"/>
                <w:rtl/>
              </w:rPr>
              <w:br/>
            </w:r>
            <w:r w:rsidRPr="005F08E8">
              <w:rPr>
                <w:sz w:val="20"/>
                <w:rtl/>
              </w:rPr>
              <w:t xml:space="preserve">שהסתיימו ביום </w:t>
            </w:r>
            <w:r>
              <w:rPr>
                <w:sz w:val="20"/>
                <w:rtl/>
              </w:rPr>
              <w:br/>
            </w:r>
            <w:r w:rsidRPr="005F08E8">
              <w:rPr>
                <w:sz w:val="20"/>
                <w:rtl/>
              </w:rPr>
              <w:t>30 ביוני</w:t>
            </w:r>
          </w:p>
        </w:tc>
        <w:tc>
          <w:tcPr>
            <w:tcW w:w="1134" w:type="dxa"/>
          </w:tcPr>
          <w:p w14:paraId="3908843D" w14:textId="77777777" w:rsidR="00BC3513" w:rsidRPr="005F08E8" w:rsidRDefault="00BC3513" w:rsidP="00006CC7">
            <w:pPr>
              <w:tabs>
                <w:tab w:val="clear" w:pos="180"/>
                <w:tab w:val="clear" w:pos="360"/>
                <w:tab w:val="clear" w:pos="540"/>
              </w:tabs>
              <w:spacing w:after="0"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5F08E8">
              <w:rPr>
                <w:rFonts w:ascii="Arial" w:hAnsi="Arial"/>
                <w:rtl/>
              </w:rPr>
              <w:t xml:space="preserve">לשנה שהסתיימה ביום </w:t>
            </w:r>
            <w:r>
              <w:rPr>
                <w:rFonts w:ascii="Arial" w:hAnsi="Arial"/>
                <w:rtl/>
              </w:rPr>
              <w:br/>
            </w:r>
            <w:r w:rsidRPr="005F08E8">
              <w:rPr>
                <w:rFonts w:ascii="Arial" w:hAnsi="Arial"/>
                <w:rtl/>
              </w:rPr>
              <w:t>31 בדצמבר</w:t>
            </w:r>
          </w:p>
        </w:tc>
      </w:tr>
      <w:tr w:rsidR="00BC3513" w:rsidRPr="004C5FA3" w14:paraId="3A47EE9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3FB6EFF"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1FDE1829" w14:textId="77777777" w:rsidR="00BC3513" w:rsidRPr="004C5FA3" w:rsidRDefault="00BC3513"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651A979" w14:textId="4804939C"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CY  \* MERGEFORMAT </w:instrText>
            </w:r>
            <w:r w:rsidRPr="005F08E8">
              <w:rPr>
                <w:b/>
                <w:bCs/>
                <w:sz w:val="20"/>
              </w:rPr>
              <w:fldChar w:fldCharType="separate"/>
            </w:r>
            <w:r w:rsidR="00D3002D">
              <w:rPr>
                <w:b/>
                <w:bCs/>
                <w:sz w:val="20"/>
              </w:rPr>
              <w:t>2026</w:t>
            </w:r>
            <w:r w:rsidRPr="005F08E8">
              <w:rPr>
                <w:b/>
                <w:bCs/>
                <w:sz w:val="20"/>
              </w:rPr>
              <w:fldChar w:fldCharType="end"/>
            </w:r>
          </w:p>
        </w:tc>
        <w:tc>
          <w:tcPr>
            <w:tcW w:w="1134" w:type="dxa"/>
          </w:tcPr>
          <w:p w14:paraId="25DF52DC" w14:textId="736B1495"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c>
          <w:tcPr>
            <w:tcW w:w="1134" w:type="dxa"/>
          </w:tcPr>
          <w:p w14:paraId="037A9BD7" w14:textId="4E3DC6A0"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CY  \* MERGEFORMAT </w:instrText>
            </w:r>
            <w:r w:rsidRPr="005F08E8">
              <w:rPr>
                <w:b/>
                <w:bCs/>
                <w:sz w:val="20"/>
              </w:rPr>
              <w:fldChar w:fldCharType="separate"/>
            </w:r>
            <w:r w:rsidR="00D3002D">
              <w:rPr>
                <w:b/>
                <w:bCs/>
                <w:sz w:val="20"/>
              </w:rPr>
              <w:t>2026</w:t>
            </w:r>
            <w:r w:rsidRPr="005F08E8">
              <w:rPr>
                <w:b/>
                <w:bCs/>
                <w:sz w:val="20"/>
              </w:rPr>
              <w:fldChar w:fldCharType="end"/>
            </w:r>
          </w:p>
        </w:tc>
        <w:tc>
          <w:tcPr>
            <w:tcW w:w="1134" w:type="dxa"/>
          </w:tcPr>
          <w:p w14:paraId="11B93963" w14:textId="338FE706"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c>
          <w:tcPr>
            <w:tcW w:w="1134" w:type="dxa"/>
          </w:tcPr>
          <w:p w14:paraId="09DB39E0" w14:textId="09678F45"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F08E8">
              <w:rPr>
                <w:b/>
                <w:bCs/>
                <w:sz w:val="20"/>
              </w:rPr>
              <w:fldChar w:fldCharType="begin" w:fldLock="1"/>
            </w:r>
            <w:r w:rsidRPr="005F08E8">
              <w:rPr>
                <w:b/>
                <w:bCs/>
                <w:sz w:val="20"/>
              </w:rPr>
              <w:instrText xml:space="preserve"> DOCPROPERTY  PY  \* MERGEFORMAT </w:instrText>
            </w:r>
            <w:r w:rsidRPr="005F08E8">
              <w:rPr>
                <w:b/>
                <w:bCs/>
                <w:sz w:val="20"/>
              </w:rPr>
              <w:fldChar w:fldCharType="separate"/>
            </w:r>
            <w:r w:rsidR="00D3002D">
              <w:rPr>
                <w:b/>
                <w:bCs/>
                <w:sz w:val="20"/>
              </w:rPr>
              <w:t>2025</w:t>
            </w:r>
            <w:r w:rsidRPr="005F08E8">
              <w:rPr>
                <w:b/>
                <w:bCs/>
                <w:sz w:val="20"/>
              </w:rPr>
              <w:fldChar w:fldCharType="end"/>
            </w:r>
          </w:p>
        </w:tc>
      </w:tr>
      <w:tr w:rsidR="00BC3513" w:rsidRPr="004C5FA3" w14:paraId="60A2AE3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499C543"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4A319F70" w14:textId="77777777" w:rsidR="00BC3513" w:rsidRPr="004C5FA3" w:rsidRDefault="00BC3513"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5670" w:type="dxa"/>
            <w:gridSpan w:val="5"/>
          </w:tcPr>
          <w:p w14:paraId="6CBE6E84"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F08E8">
              <w:rPr>
                <w:b/>
                <w:bCs/>
                <w:sz w:val="20"/>
                <w:rtl/>
              </w:rPr>
              <w:t>אלפי ש"ח</w:t>
            </w:r>
          </w:p>
        </w:tc>
      </w:tr>
      <w:tr w:rsidR="00BC3513" w:rsidRPr="004C5FA3" w14:paraId="0F0763B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C0191E6"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tcPr>
          <w:p w14:paraId="4347074F" w14:textId="77777777" w:rsidR="00BC3513" w:rsidRPr="004C5FA3" w:rsidRDefault="00BC3513"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4536" w:type="dxa"/>
            <w:gridSpan w:val="4"/>
          </w:tcPr>
          <w:p w14:paraId="16F04AFA"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F08E8">
              <w:rPr>
                <w:b/>
                <w:bCs/>
                <w:sz w:val="20"/>
                <w:rtl/>
              </w:rPr>
              <w:t>בלתי מבוקר</w:t>
            </w:r>
          </w:p>
        </w:tc>
        <w:tc>
          <w:tcPr>
            <w:tcW w:w="1134" w:type="dxa"/>
          </w:tcPr>
          <w:p w14:paraId="1B79142B"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BC3513" w:rsidRPr="004C5FA3" w14:paraId="58F153B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988BF11" w14:textId="77777777" w:rsidR="00BC3513" w:rsidRPr="002B7470" w:rsidRDefault="00BC3513" w:rsidP="00BC3513">
            <w:pPr>
              <w:bidi w:val="0"/>
              <w:spacing w:after="0" w:line="240" w:lineRule="auto"/>
              <w:ind w:left="-57" w:right="-57"/>
              <w:contextualSpacing w:val="0"/>
              <w:jc w:val="right"/>
              <w:rPr>
                <w:rFonts w:ascii="Arial" w:hAnsi="Arial"/>
              </w:rPr>
            </w:pPr>
          </w:p>
        </w:tc>
        <w:tc>
          <w:tcPr>
            <w:tcW w:w="3232" w:type="dxa"/>
            <w:vAlign w:val="center"/>
          </w:tcPr>
          <w:p w14:paraId="7E16BE5F" w14:textId="77777777" w:rsidR="00BC3513" w:rsidRPr="004C5FA3" w:rsidRDefault="00BC3513" w:rsidP="00006CC7">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992427D" w14:textId="77777777" w:rsidR="00BC3513" w:rsidRPr="005F08E8" w:rsidRDefault="00BC3513"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B0D988B" w14:textId="77777777" w:rsidR="00BC3513" w:rsidRPr="005F08E8" w:rsidRDefault="00BC3513"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23A1CBE3" w14:textId="77777777" w:rsidR="00BC3513" w:rsidRPr="005F08E8" w:rsidRDefault="00BC3513"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1179092" w14:textId="77777777" w:rsidR="00BC3513" w:rsidRPr="005F08E8" w:rsidRDefault="00BC3513"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011E0FE" w14:textId="77777777" w:rsidR="00BC3513" w:rsidRPr="005F08E8" w:rsidRDefault="00BC3513"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BC3513" w:rsidRPr="004C5FA3" w14:paraId="69DABEC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D24FBA7"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4ED718A6" w14:textId="3AC163E3" w:rsidR="00BC3513" w:rsidRPr="004C5FA3" w:rsidRDefault="00BC3513"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BC3513">
              <w:rPr>
                <w:rtl/>
              </w:rPr>
              <w:t>תזרי</w:t>
            </w:r>
            <w:r w:rsidR="00D218AE">
              <w:rPr>
                <w:rFonts w:hint="cs"/>
                <w:rtl/>
              </w:rPr>
              <w:t>ם</w:t>
            </w:r>
            <w:r w:rsidRPr="00BC3513">
              <w:rPr>
                <w:rtl/>
              </w:rPr>
              <w:t xml:space="preserve"> מזומנים נטו מפעילות שוטפת</w:t>
            </w:r>
          </w:p>
        </w:tc>
        <w:tc>
          <w:tcPr>
            <w:tcW w:w="1134" w:type="dxa"/>
          </w:tcPr>
          <w:p w14:paraId="2CD9701F"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2CAF2A9B"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70251E0"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0F0BE8DA"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6F0AAF1"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BC3513" w:rsidRPr="004C5FA3" w14:paraId="31C9D03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A591FAD"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58211440" w14:textId="2821C323" w:rsidR="00BC3513" w:rsidRPr="004C5FA3" w:rsidRDefault="00BC3513"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BC3513">
              <w:rPr>
                <w:rtl/>
              </w:rPr>
              <w:t>תזרי</w:t>
            </w:r>
            <w:r w:rsidR="00D218AE">
              <w:rPr>
                <w:rFonts w:hint="cs"/>
                <w:rtl/>
              </w:rPr>
              <w:t>ם</w:t>
            </w:r>
            <w:r w:rsidRPr="00BC3513">
              <w:rPr>
                <w:rtl/>
              </w:rPr>
              <w:t xml:space="preserve"> מזומנים נטו מפעילות השקעה</w:t>
            </w:r>
          </w:p>
        </w:tc>
        <w:tc>
          <w:tcPr>
            <w:tcW w:w="1134" w:type="dxa"/>
          </w:tcPr>
          <w:p w14:paraId="0812C461"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3046AA5"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6B7C18A0"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12C9A66B"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134" w:type="dxa"/>
          </w:tcPr>
          <w:p w14:paraId="5D0206C0" w14:textId="77777777" w:rsidR="00BC3513" w:rsidRPr="005F08E8" w:rsidRDefault="00BC3513"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BC3513" w:rsidRPr="004C5FA3" w14:paraId="213783CC"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6458701"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5458ED9B" w14:textId="3247D268" w:rsidR="00BC3513" w:rsidRPr="004C5FA3" w:rsidRDefault="00BC3513"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BC3513">
              <w:rPr>
                <w:rtl/>
              </w:rPr>
              <w:t>תזרי</w:t>
            </w:r>
            <w:r w:rsidR="00D218AE">
              <w:rPr>
                <w:rFonts w:hint="cs"/>
                <w:rtl/>
              </w:rPr>
              <w:t>ם</w:t>
            </w:r>
            <w:r w:rsidRPr="00BC3513">
              <w:rPr>
                <w:rtl/>
              </w:rPr>
              <w:t xml:space="preserve"> מזומנים נטו מפעילות מימון</w:t>
            </w:r>
          </w:p>
        </w:tc>
        <w:tc>
          <w:tcPr>
            <w:tcW w:w="1134" w:type="dxa"/>
          </w:tcPr>
          <w:p w14:paraId="72A02EA5"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062A59E5"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21C753AD"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76E1D123"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c>
          <w:tcPr>
            <w:tcW w:w="1134" w:type="dxa"/>
          </w:tcPr>
          <w:p w14:paraId="50211BE2" w14:textId="77777777" w:rsidR="00BC3513" w:rsidRPr="005F08E8" w:rsidRDefault="00BC3513"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p>
        </w:tc>
      </w:tr>
      <w:tr w:rsidR="00BC3513" w:rsidRPr="004C5FA3" w14:paraId="4560266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9C7E2A7" w14:textId="77777777" w:rsidR="00BC3513" w:rsidRPr="002B7470" w:rsidRDefault="00BC3513" w:rsidP="00BC3513">
            <w:pPr>
              <w:tabs>
                <w:tab w:val="clear" w:pos="180"/>
                <w:tab w:val="clear" w:pos="360"/>
                <w:tab w:val="clear" w:pos="540"/>
              </w:tabs>
              <w:bidi w:val="0"/>
              <w:spacing w:after="0" w:line="240" w:lineRule="auto"/>
              <w:ind w:left="-57" w:right="-57"/>
              <w:contextualSpacing w:val="0"/>
              <w:jc w:val="right"/>
              <w:rPr>
                <w:rFonts w:ascii="Arial" w:hAnsi="Arial"/>
              </w:rPr>
            </w:pPr>
          </w:p>
        </w:tc>
        <w:tc>
          <w:tcPr>
            <w:tcW w:w="3232" w:type="dxa"/>
            <w:vAlign w:val="center"/>
          </w:tcPr>
          <w:p w14:paraId="344F0DB1" w14:textId="111F2869" w:rsidR="00BC3513" w:rsidRPr="004C5FA3" w:rsidRDefault="00BC3513"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BC3513">
              <w:rPr>
                <w:rtl/>
              </w:rPr>
              <w:t>סה"כ תזרימי מזומנים נטו</w:t>
            </w:r>
          </w:p>
        </w:tc>
        <w:tc>
          <w:tcPr>
            <w:tcW w:w="1134" w:type="dxa"/>
          </w:tcPr>
          <w:p w14:paraId="57CCFDCA" w14:textId="77777777" w:rsidR="00BC3513" w:rsidRPr="005F08E8" w:rsidRDefault="00BC3513"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6E311AF4" w14:textId="77777777" w:rsidR="00BC3513" w:rsidRPr="005F08E8" w:rsidRDefault="00BC3513"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6CE3E40C" w14:textId="77777777" w:rsidR="00BC3513" w:rsidRPr="005F08E8" w:rsidRDefault="00BC3513"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7DB07F4A" w14:textId="77777777" w:rsidR="00BC3513" w:rsidRPr="005F08E8" w:rsidRDefault="00BC3513"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c>
          <w:tcPr>
            <w:tcW w:w="1134" w:type="dxa"/>
          </w:tcPr>
          <w:p w14:paraId="77103F7A" w14:textId="77777777" w:rsidR="00BC3513" w:rsidRPr="005F08E8" w:rsidRDefault="00BC3513"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r>
    </w:tbl>
    <w:p w14:paraId="14AF0E39" w14:textId="77777777" w:rsidR="00BC3513" w:rsidRDefault="00BC3513" w:rsidP="00BC3513">
      <w:pPr>
        <w:spacing w:after="0" w:line="120" w:lineRule="exact"/>
        <w:ind w:left="1418"/>
      </w:pPr>
    </w:p>
    <w:p w14:paraId="0EAB4848" w14:textId="7C9E1E8B" w:rsidR="00F64EB6" w:rsidRDefault="00F64EB6" w:rsidP="00AD3EC3">
      <w:pPr>
        <w:pStyle w:val="Heading4"/>
        <w:rPr>
          <w:rtl/>
        </w:rPr>
      </w:pPr>
      <w:bookmarkStart w:id="593" w:name="_Toc535743879"/>
      <w:bookmarkStart w:id="594" w:name="_Toc535845806"/>
      <w:bookmarkStart w:id="595" w:name="_Toc359514"/>
      <w:bookmarkStart w:id="596" w:name="_Toc360063"/>
      <w:bookmarkStart w:id="597" w:name="_Ref871391"/>
      <w:bookmarkStart w:id="598" w:name="_Toc5792781"/>
      <w:bookmarkStart w:id="599" w:name="_Toc6272686"/>
      <w:bookmarkStart w:id="600" w:name="_Toc6323435"/>
      <w:bookmarkStart w:id="601" w:name="_Ref36988262"/>
      <w:r w:rsidRPr="004C5FA3">
        <w:rPr>
          <w:rtl/>
        </w:rPr>
        <w:t>פרטים בדבר מדידות שווי הוגן</w:t>
      </w:r>
      <w:bookmarkEnd w:id="593"/>
      <w:bookmarkEnd w:id="594"/>
      <w:bookmarkEnd w:id="595"/>
      <w:bookmarkEnd w:id="596"/>
      <w:bookmarkEnd w:id="597"/>
      <w:bookmarkEnd w:id="598"/>
      <w:bookmarkEnd w:id="599"/>
      <w:bookmarkEnd w:id="600"/>
      <w:bookmarkEnd w:id="601"/>
      <w:r w:rsidR="00A11084" w:rsidRPr="004C5FA3">
        <w:rPr>
          <w:rStyle w:val="FootnoteReference"/>
          <w:sz w:val="20"/>
          <w:szCs w:val="20"/>
          <w:rtl/>
        </w:rPr>
        <w:footnoteReference w:id="136"/>
      </w:r>
    </w:p>
    <w:tbl>
      <w:tblPr>
        <w:tblStyle w:val="PlainTable2"/>
        <w:bidiVisual/>
        <w:tblW w:w="10206" w:type="dxa"/>
        <w:tblLayout w:type="fixed"/>
        <w:tblLook w:val="04A0" w:firstRow="1" w:lastRow="0" w:firstColumn="1" w:lastColumn="0" w:noHBand="0" w:noVBand="1"/>
      </w:tblPr>
      <w:tblGrid>
        <w:gridCol w:w="1304"/>
        <w:gridCol w:w="8902"/>
      </w:tblGrid>
      <w:tr w:rsidR="00BC3513" w:rsidRPr="004C5FA3" w14:paraId="4194F8D7"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4F9EF86F" w14:textId="77777777" w:rsidR="00BC3513" w:rsidRPr="002B7470" w:rsidRDefault="00BC3513" w:rsidP="00006CC7">
            <w:pPr>
              <w:bidi w:val="0"/>
              <w:spacing w:after="0" w:line="240" w:lineRule="auto"/>
              <w:ind w:left="-57" w:right="-57"/>
              <w:jc w:val="right"/>
              <w:rPr>
                <w:rFonts w:ascii="Arial" w:hAnsi="Arial"/>
              </w:rPr>
            </w:pPr>
          </w:p>
        </w:tc>
        <w:tc>
          <w:tcPr>
            <w:tcW w:w="8902" w:type="dxa"/>
          </w:tcPr>
          <w:p w14:paraId="20ADAB65" w14:textId="59B53939" w:rsidR="00BC3513" w:rsidRPr="004C5FA3" w:rsidRDefault="00BC3513" w:rsidP="00BC3513">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יינתנו הגילויים הנדרשים בהתאם</w:t>
            </w:r>
            <w:r>
              <w:rPr>
                <w:rStyle w:val="SubtleReference"/>
                <w:rFonts w:hint="cs"/>
                <w:rtl/>
              </w:rPr>
              <w:t xml:space="preserve"> </w:t>
            </w:r>
            <w:r w:rsidRPr="004C5FA3">
              <w:rPr>
                <w:rStyle w:val="SubtleReference"/>
                <w:rtl/>
              </w:rPr>
              <w:t>ל-</w:t>
            </w:r>
            <w:r>
              <w:rPr>
                <w:rStyle w:val="SubtleReference"/>
                <w:lang w:val="en-US"/>
              </w:rPr>
              <w:t>IFRS 13.91–93(h), 94–96, 98–99</w:t>
            </w:r>
            <w:r>
              <w:rPr>
                <w:rStyle w:val="SubtleReference"/>
                <w:rFonts w:hint="cs"/>
                <w:rtl/>
                <w:lang w:val="en-US"/>
              </w:rPr>
              <w:t xml:space="preserve"> </w:t>
            </w:r>
            <w:r w:rsidRPr="004C5FA3">
              <w:rPr>
                <w:rStyle w:val="SubtleReference"/>
                <w:rtl/>
              </w:rPr>
              <w:t>לגבי מדידות השווי ההוגן של המכשירים הפיננסיים של הפעילות שהופסקה אשר נמדדים בשווי הוגן</w:t>
            </w:r>
            <w:r w:rsidR="00F039F1">
              <w:rPr>
                <w:rStyle w:val="SubtleReference"/>
                <w:rFonts w:hint="cs"/>
                <w:rtl/>
              </w:rPr>
              <w:t>.</w:t>
            </w:r>
            <w:r w:rsidRPr="004C5FA3">
              <w:rPr>
                <w:rFonts w:ascii="Arial" w:hAnsi="Arial"/>
                <w:rtl/>
              </w:rPr>
              <w:t xml:space="preserve">] </w:t>
            </w:r>
          </w:p>
        </w:tc>
      </w:tr>
    </w:tbl>
    <w:p w14:paraId="37ED8638" w14:textId="77777777" w:rsidR="00F64EB6" w:rsidRDefault="00F64EB6" w:rsidP="00AD3EC3">
      <w:pPr>
        <w:pStyle w:val="Heading4"/>
        <w:rPr>
          <w:rtl/>
        </w:rPr>
      </w:pPr>
      <w:bookmarkStart w:id="602" w:name="_Toc535743880"/>
      <w:bookmarkStart w:id="603" w:name="_Toc535845807"/>
      <w:bookmarkStart w:id="604" w:name="_Toc359515"/>
      <w:bookmarkStart w:id="605" w:name="_Toc360064"/>
      <w:bookmarkStart w:id="606" w:name="_Toc5792782"/>
      <w:bookmarkStart w:id="607" w:name="_Toc6272687"/>
      <w:bookmarkStart w:id="608" w:name="_Toc6323436"/>
      <w:r w:rsidRPr="004C5FA3">
        <w:rPr>
          <w:rtl/>
        </w:rPr>
        <w:t>סיווג כפעילות מופסקת לאחר תקופת הדיווח</w:t>
      </w:r>
      <w:bookmarkEnd w:id="602"/>
      <w:bookmarkEnd w:id="603"/>
      <w:bookmarkEnd w:id="604"/>
      <w:bookmarkEnd w:id="605"/>
      <w:bookmarkEnd w:id="606"/>
      <w:bookmarkEnd w:id="607"/>
      <w:bookmarkEnd w:id="608"/>
    </w:p>
    <w:tbl>
      <w:tblPr>
        <w:tblStyle w:val="PlainTable2"/>
        <w:bidiVisual/>
        <w:tblW w:w="10206" w:type="dxa"/>
        <w:tblLayout w:type="fixed"/>
        <w:tblLook w:val="06A0" w:firstRow="1" w:lastRow="0" w:firstColumn="1" w:lastColumn="0" w:noHBand="1" w:noVBand="1"/>
      </w:tblPr>
      <w:tblGrid>
        <w:gridCol w:w="1304"/>
        <w:gridCol w:w="8902"/>
      </w:tblGrid>
      <w:tr w:rsidR="00F64EB6" w:rsidRPr="004C5FA3" w14:paraId="0AAF6735" w14:textId="77777777" w:rsidTr="00BC3513">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E42D39C" w14:textId="77777777" w:rsidR="00F64EB6" w:rsidRPr="002B7470" w:rsidRDefault="00F64EB6" w:rsidP="00BC3513">
            <w:pPr>
              <w:bidi w:val="0"/>
              <w:spacing w:after="0" w:line="240" w:lineRule="auto"/>
              <w:ind w:left="-57" w:right="-57"/>
              <w:jc w:val="right"/>
              <w:rPr>
                <w:rFonts w:ascii="Arial" w:hAnsi="Arial"/>
              </w:rPr>
            </w:pPr>
          </w:p>
        </w:tc>
        <w:tc>
          <w:tcPr>
            <w:tcW w:w="8902" w:type="dxa"/>
          </w:tcPr>
          <w:p w14:paraId="54BCC32A" w14:textId="6B68735A" w:rsidR="00F64EB6" w:rsidRPr="004C5FA3" w:rsidRDefault="00F64EB6" w:rsidP="00BC3513">
            <w:pPr>
              <w:spacing w:line="240" w:lineRule="auto"/>
              <w:contextualSpacing w:val="0"/>
              <w:cnfStyle w:val="100000000000" w:firstRow="1" w:lastRow="0" w:firstColumn="0" w:lastColumn="0" w:oddVBand="0" w:evenVBand="0" w:oddHBand="0" w:evenHBand="0" w:firstRowFirstColumn="0" w:firstRowLastColumn="0" w:lastRowFirstColumn="0" w:lastRowLastColumn="0"/>
              <w:rPr>
                <w:rStyle w:val="SubtleReference"/>
                <w:rtl/>
              </w:rPr>
            </w:pPr>
            <w:r w:rsidRPr="004C5FA3">
              <w:rPr>
                <w:rFonts w:ascii="Arial" w:hAnsi="Arial"/>
                <w:rtl/>
              </w:rPr>
              <w:t>[</w:t>
            </w:r>
            <w:r w:rsidRPr="004C5FA3">
              <w:rPr>
                <w:rStyle w:val="SubtleReference"/>
                <w:rtl/>
              </w:rPr>
              <w:t>אם לאחר תקופת הדיווח הקריטריונים לסיווג רכיב של החברה כפעילות</w:t>
            </w:r>
            <w:r w:rsidR="00332226">
              <w:rPr>
                <w:rStyle w:val="SubtleReference"/>
                <w:rFonts w:hint="cs"/>
                <w:rtl/>
              </w:rPr>
              <w:t xml:space="preserve"> שהופסקה</w:t>
            </w:r>
            <w:r w:rsidR="008A3CB0">
              <w:rPr>
                <w:rStyle w:val="SubtleReference"/>
                <w:rFonts w:hint="cs"/>
                <w:rtl/>
              </w:rPr>
              <w:t xml:space="preserve"> מתקיימים</w:t>
            </w:r>
            <w:r w:rsidRPr="004C5FA3">
              <w:rPr>
                <w:rStyle w:val="SubtleReference"/>
                <w:rtl/>
              </w:rPr>
              <w:t>, יש לתת גילוי:</w:t>
            </w:r>
          </w:p>
          <w:p w14:paraId="689804A3" w14:textId="2F1F7F8F" w:rsidR="00F64EB6" w:rsidRPr="004C5FA3" w:rsidRDefault="00F039F1" w:rsidP="00F039F1">
            <w:pPr>
              <w:pStyle w:val="BodyTextIndent"/>
              <w:spacing w:line="240" w:lineRule="auto"/>
              <w:ind w:left="567" w:hanging="567"/>
              <w:cnfStyle w:val="100000000000" w:firstRow="1"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(א)</w:t>
            </w:r>
            <w:r>
              <w:rPr>
                <w:rStyle w:val="SubtleReference"/>
                <w:rtl/>
              </w:rPr>
              <w:tab/>
            </w:r>
            <w:r w:rsidR="00F64EB6" w:rsidRPr="004C5FA3">
              <w:rPr>
                <w:rStyle w:val="SubtleReference"/>
                <w:rtl/>
              </w:rPr>
              <w:t>לתיאור של הפעילות;</w:t>
            </w:r>
          </w:p>
          <w:p w14:paraId="2AF6CE03" w14:textId="666D68B0" w:rsidR="00F64EB6" w:rsidRPr="004C5FA3" w:rsidRDefault="00F039F1" w:rsidP="00F039F1">
            <w:pPr>
              <w:pStyle w:val="BodyTextIndent"/>
              <w:spacing w:line="240" w:lineRule="auto"/>
              <w:ind w:left="567" w:hanging="567"/>
              <w:cnfStyle w:val="100000000000" w:firstRow="1"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(ב)</w:t>
            </w:r>
            <w:r>
              <w:rPr>
                <w:rStyle w:val="SubtleReference"/>
                <w:rtl/>
              </w:rPr>
              <w:tab/>
            </w:r>
            <w:r w:rsidR="00F64EB6" w:rsidRPr="004C5FA3">
              <w:rPr>
                <w:rStyle w:val="SubtleReference"/>
                <w:rtl/>
              </w:rPr>
              <w:t>לתיאור של העובדות והנסיבות של המכירה או שהובילו למימוש החזוי ולתיאור של האופן והעיתוי החזויים של מימוש זה; וכן</w:t>
            </w:r>
          </w:p>
          <w:p w14:paraId="594A190A" w14:textId="0E561CAE" w:rsidR="008A3CB0" w:rsidRPr="004C5FA3" w:rsidRDefault="00F039F1" w:rsidP="00F039F1">
            <w:pPr>
              <w:pStyle w:val="BodyTextIndent"/>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Style w:val="SubtleReference"/>
                <w:rFonts w:hint="cs"/>
                <w:rtl/>
              </w:rPr>
              <w:t>(ג)</w:t>
            </w:r>
            <w:r>
              <w:rPr>
                <w:rStyle w:val="SubtleReference"/>
                <w:rtl/>
              </w:rPr>
              <w:tab/>
            </w:r>
            <w:r w:rsidR="00F64EB6" w:rsidRPr="004C5FA3">
              <w:rPr>
                <w:rStyle w:val="SubtleReference"/>
                <w:rtl/>
              </w:rPr>
              <w:t xml:space="preserve">אם מתאים, המגזר בר הדיווח שבו הפעילות </w:t>
            </w:r>
            <w:r w:rsidR="008A3CB0">
              <w:rPr>
                <w:rStyle w:val="SubtleReference"/>
                <w:rFonts w:hint="cs"/>
                <w:rtl/>
              </w:rPr>
              <w:t xml:space="preserve">מוצגת </w:t>
            </w:r>
            <w:r w:rsidR="00F64EB6" w:rsidRPr="004C5FA3">
              <w:rPr>
                <w:rStyle w:val="SubtleReference"/>
                <w:rtl/>
              </w:rPr>
              <w:t>בהתאם ל-</w:t>
            </w:r>
            <w:r w:rsidR="00F64EB6" w:rsidRPr="004C5FA3">
              <w:rPr>
                <w:rStyle w:val="SubtleReference"/>
              </w:rPr>
              <w:t>IFRS 8</w:t>
            </w:r>
            <w:r w:rsidR="00F64EB6" w:rsidRPr="004C5FA3">
              <w:rPr>
                <w:rStyle w:val="SubtleReference"/>
                <w:rtl/>
              </w:rPr>
              <w:t>.</w:t>
            </w:r>
            <w:r w:rsidR="00F64EB6" w:rsidRPr="004C5FA3">
              <w:rPr>
                <w:rFonts w:ascii="Arial" w:hAnsi="Arial"/>
                <w:rtl/>
              </w:rPr>
              <w:t>]</w:t>
            </w:r>
          </w:p>
        </w:tc>
      </w:tr>
    </w:tbl>
    <w:p w14:paraId="2077045C" w14:textId="77777777" w:rsidR="00E86BFE" w:rsidRDefault="00E86BFE" w:rsidP="00E86BFE">
      <w:pPr>
        <w:spacing w:after="0" w:line="240" w:lineRule="auto"/>
        <w:ind w:left="1418"/>
        <w:rPr>
          <w:rtl/>
        </w:rPr>
      </w:pPr>
      <w:bookmarkStart w:id="609" w:name="_Toc6272688"/>
      <w:bookmarkStart w:id="610" w:name="_Toc6323437"/>
      <w:bookmarkStart w:id="611" w:name="_Ref6333708"/>
      <w:bookmarkStart w:id="612" w:name="_Ref6333771"/>
      <w:bookmarkStart w:id="613" w:name="_Toc29832827"/>
      <w:bookmarkStart w:id="614" w:name="_Toc33623620"/>
      <w:bookmarkStart w:id="615" w:name="_Toc33623698"/>
      <w:bookmarkStart w:id="616" w:name="_Toc33623826"/>
      <w:bookmarkStart w:id="617" w:name="_Toc35762982"/>
      <w:bookmarkStart w:id="618" w:name="_Toc36376916"/>
      <w:bookmarkStart w:id="619" w:name="_Toc37001467"/>
      <w:bookmarkStart w:id="620" w:name="_Toc37001802"/>
      <w:bookmarkStart w:id="621" w:name="_Toc37001917"/>
      <w:bookmarkStart w:id="622" w:name="_Toc37002547"/>
      <w:bookmarkStart w:id="623" w:name="_Toc37165937"/>
      <w:bookmarkStart w:id="624" w:name="_Toc64473969"/>
      <w:bookmarkStart w:id="625" w:name="_Toc64474122"/>
      <w:bookmarkStart w:id="626" w:name="_Toc100245509"/>
      <w:bookmarkStart w:id="627" w:name="_Toc100246518"/>
      <w:bookmarkStart w:id="628" w:name="_Toc100474038"/>
      <w:bookmarkStart w:id="629" w:name="_Toc121747403"/>
      <w:bookmarkStart w:id="630" w:name="_Toc123198337"/>
      <w:bookmarkStart w:id="631" w:name="_Toc154415327"/>
      <w:bookmarkStart w:id="632" w:name="_Toc184569363"/>
    </w:p>
    <w:p w14:paraId="10EEF758" w14:textId="77777777" w:rsidR="00E86BFE" w:rsidRDefault="00E86BFE" w:rsidP="00E86BFE">
      <w:pPr>
        <w:spacing w:after="0" w:line="240" w:lineRule="auto"/>
        <w:ind w:left="1418"/>
      </w:pPr>
    </w:p>
    <w:p w14:paraId="3A93AE1B" w14:textId="77777777" w:rsidR="00E86BFE" w:rsidRDefault="00E86BFE" w:rsidP="00E86BFE">
      <w:pPr>
        <w:pageBreakBefore/>
        <w:spacing w:after="0" w:line="240" w:lineRule="auto"/>
        <w:ind w:left="1418"/>
      </w:pPr>
    </w:p>
    <w:p w14:paraId="0617162D" w14:textId="77777777" w:rsidR="00F64EB6" w:rsidRPr="004C5FA3" w:rsidRDefault="00F64EB6" w:rsidP="00474917">
      <w:pPr>
        <w:pStyle w:val="Heading3"/>
      </w:pPr>
      <w:bookmarkStart w:id="633" w:name="_Toc226448105"/>
      <w:bookmarkStart w:id="634" w:name="_Toc226449451"/>
      <w:bookmarkStart w:id="635" w:name="_Toc226450556"/>
      <w:bookmarkStart w:id="636" w:name="_Toc226634682"/>
      <w:bookmarkStart w:id="637" w:name="_Ref226639843"/>
      <w:r w:rsidRPr="004C5FA3">
        <w:rPr>
          <w:rtl/>
        </w:rPr>
        <w:t>צירופי עסקים</w:t>
      </w:r>
      <w:r w:rsidRPr="00375508">
        <w:rPr>
          <w:rStyle w:val="FootnoteReference"/>
          <w:b w:val="0"/>
          <w:bCs w:val="0"/>
          <w:sz w:val="20"/>
          <w:szCs w:val="20"/>
          <w:rtl/>
        </w:rPr>
        <w:footnoteReference w:id="137"/>
      </w:r>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p>
    <w:p w14:paraId="3EBA7F7C" w14:textId="02A9EA85" w:rsidR="00F64EB6" w:rsidRPr="004C5FA3" w:rsidRDefault="00F64EB6" w:rsidP="00AD3EC3">
      <w:pPr>
        <w:pStyle w:val="Heading4"/>
      </w:pPr>
      <w:bookmarkStart w:id="638" w:name="_Ref877768"/>
      <w:bookmarkStart w:id="639" w:name="_Toc5792784"/>
      <w:bookmarkStart w:id="640" w:name="_Toc6272689"/>
      <w:bookmarkStart w:id="641" w:name="_Toc6323438"/>
      <w:r w:rsidRPr="004C5FA3">
        <w:rPr>
          <w:rtl/>
        </w:rPr>
        <w:t>רכישת חברה א</w:t>
      </w:r>
      <w:bookmarkEnd w:id="638"/>
      <w:bookmarkEnd w:id="639"/>
      <w:bookmarkEnd w:id="640"/>
      <w:bookmarkEnd w:id="641"/>
      <w:r w:rsidR="00831EA0">
        <w:rPr>
          <w:rFonts w:hint="cs"/>
          <w:rtl/>
        </w:rPr>
        <w:t>'</w:t>
      </w:r>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F64EB6" w:rsidRPr="004C5FA3" w14:paraId="09FB0ECB" w14:textId="77777777" w:rsidTr="0069161D">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7764BD19" w14:textId="223FCAB6" w:rsidR="00F64EB6" w:rsidRPr="002B7470" w:rsidRDefault="00F64EB6" w:rsidP="0069161D">
            <w:pPr>
              <w:bidi w:val="0"/>
              <w:spacing w:after="0" w:line="240" w:lineRule="auto"/>
              <w:ind w:left="-57" w:right="-57"/>
              <w:jc w:val="right"/>
              <w:rPr>
                <w:rFonts w:ascii="Arial" w:hAnsi="Arial"/>
                <w:rtl/>
              </w:rPr>
            </w:pPr>
            <w:r w:rsidRPr="002B7470">
              <w:rPr>
                <w:rFonts w:ascii="Arial" w:hAnsi="Arial"/>
              </w:rPr>
              <w:t>IAS 34.16A(I)</w:t>
            </w:r>
            <w:r w:rsidR="0069161D">
              <w:rPr>
                <w:rFonts w:ascii="Arial" w:hAnsi="Arial"/>
              </w:rPr>
              <w:br/>
            </w:r>
            <w:r w:rsidRPr="002B7470">
              <w:rPr>
                <w:rFonts w:ascii="Arial" w:hAnsi="Arial"/>
              </w:rPr>
              <w:t>IFRS 3.59, 61</w:t>
            </w:r>
            <w:r w:rsidR="0069161D">
              <w:rPr>
                <w:rFonts w:ascii="Arial" w:hAnsi="Arial"/>
              </w:rPr>
              <w:t xml:space="preserve">, </w:t>
            </w:r>
            <w:r w:rsidRPr="002B7470">
              <w:rPr>
                <w:rFonts w:ascii="Arial" w:hAnsi="Arial"/>
              </w:rPr>
              <w:t>B64(a)</w:t>
            </w:r>
            <w:r w:rsidR="00E322C2">
              <w:rPr>
                <w:rFonts w:ascii="Arial" w:hAnsi="Arial"/>
              </w:rPr>
              <w:t>–</w:t>
            </w:r>
            <w:r w:rsidRPr="002B7470">
              <w:rPr>
                <w:rFonts w:ascii="Arial" w:hAnsi="Arial"/>
              </w:rPr>
              <w:t>(d)</w:t>
            </w:r>
          </w:p>
        </w:tc>
        <w:tc>
          <w:tcPr>
            <w:tcW w:w="8902" w:type="dxa"/>
          </w:tcPr>
          <w:p w14:paraId="6EB75314" w14:textId="732BC0E6" w:rsidR="00F64EB6" w:rsidRPr="004C5FA3" w:rsidRDefault="00F64EB6" w:rsidP="00E86BFE">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ביום 28 בפברואר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xml:space="preserve"> רכשה החברה 55% מהון המניות הרגילות הקיימות במחזור של חברה א' אשר עיקר פעילותה הוא _______</w:t>
            </w:r>
            <w:r w:rsidR="00304A45">
              <w:rPr>
                <w:rFonts w:ascii="Arial" w:hAnsi="Arial" w:hint="cs"/>
                <w:rtl/>
              </w:rPr>
              <w:t>.</w:t>
            </w:r>
            <w:r w:rsidR="000C4B5E">
              <w:rPr>
                <w:rFonts w:ascii="Arial" w:hAnsi="Arial" w:hint="cs"/>
                <w:rtl/>
              </w:rPr>
              <w:t xml:space="preserve"> לפרטים בדבר </w:t>
            </w:r>
            <w:r w:rsidR="00304A45">
              <w:rPr>
                <w:rFonts w:ascii="Arial" w:hAnsi="Arial" w:hint="cs"/>
                <w:rtl/>
              </w:rPr>
              <w:t xml:space="preserve">תמורת הרכישה, </w:t>
            </w:r>
            <w:r w:rsidR="000C4B5E" w:rsidRPr="0022789C">
              <w:rPr>
                <w:rFonts w:ascii="Arial" w:hAnsi="Arial" w:hint="cs"/>
                <w:rtl/>
              </w:rPr>
              <w:t xml:space="preserve">ראו סעיף </w:t>
            </w:r>
            <w:r w:rsidR="0022789C" w:rsidRPr="0022789C">
              <w:rPr>
                <w:rFonts w:ascii="Arial" w:hAnsi="Arial"/>
                <w:rtl/>
              </w:rPr>
              <w:fldChar w:fldCharType="begin" w:fldLock="1"/>
            </w:r>
            <w:r w:rsidR="0022789C" w:rsidRPr="0022789C">
              <w:rPr>
                <w:rFonts w:ascii="Arial" w:hAnsi="Arial"/>
                <w:rtl/>
              </w:rPr>
              <w:instrText xml:space="preserve"> </w:instrText>
            </w:r>
            <w:r w:rsidR="0022789C" w:rsidRPr="0022789C">
              <w:rPr>
                <w:rFonts w:ascii="Arial" w:hAnsi="Arial" w:hint="cs"/>
              </w:rPr>
              <w:instrText>REF</w:instrText>
            </w:r>
            <w:r w:rsidR="0022789C" w:rsidRPr="0022789C">
              <w:rPr>
                <w:rFonts w:ascii="Arial" w:hAnsi="Arial" w:hint="cs"/>
                <w:rtl/>
              </w:rPr>
              <w:instrText xml:space="preserve"> _</w:instrText>
            </w:r>
            <w:r w:rsidR="0022789C" w:rsidRPr="0022789C">
              <w:rPr>
                <w:rFonts w:ascii="Arial" w:hAnsi="Arial" w:hint="cs"/>
              </w:rPr>
              <w:instrText>Ref223537897 \n \h</w:instrText>
            </w:r>
            <w:r w:rsidR="0022789C" w:rsidRPr="0022789C">
              <w:rPr>
                <w:rFonts w:ascii="Arial" w:hAnsi="Arial"/>
                <w:rtl/>
              </w:rPr>
              <w:instrText xml:space="preserve"> </w:instrText>
            </w:r>
            <w:r w:rsidR="0022789C">
              <w:rPr>
                <w:rFonts w:ascii="Arial" w:hAnsi="Arial"/>
                <w:rtl/>
              </w:rPr>
              <w:instrText xml:space="preserve"> \* </w:instrText>
            </w:r>
            <w:r w:rsidR="0022789C">
              <w:rPr>
                <w:rFonts w:ascii="Arial" w:hAnsi="Arial"/>
              </w:rPr>
              <w:instrText>MERGEFORMAT</w:instrText>
            </w:r>
            <w:r w:rsidR="0022789C">
              <w:rPr>
                <w:rFonts w:ascii="Arial" w:hAnsi="Arial"/>
                <w:rtl/>
              </w:rPr>
              <w:instrText xml:space="preserve"> </w:instrText>
            </w:r>
            <w:r w:rsidR="0022789C" w:rsidRPr="0022789C">
              <w:rPr>
                <w:rFonts w:ascii="Arial" w:hAnsi="Arial"/>
                <w:rtl/>
              </w:rPr>
            </w:r>
            <w:r w:rsidR="0022789C" w:rsidRPr="0022789C">
              <w:rPr>
                <w:rFonts w:ascii="Arial" w:hAnsi="Arial"/>
                <w:rtl/>
              </w:rPr>
              <w:fldChar w:fldCharType="separate"/>
            </w:r>
            <w:r w:rsidR="00D3002D">
              <w:rPr>
                <w:rFonts w:ascii="Arial" w:hAnsi="Arial"/>
                <w:cs/>
              </w:rPr>
              <w:t>‎</w:t>
            </w:r>
            <w:r w:rsidR="00D3002D">
              <w:rPr>
                <w:rFonts w:ascii="Arial" w:hAnsi="Arial"/>
              </w:rPr>
              <w:t>8.2</w:t>
            </w:r>
            <w:r w:rsidR="0022789C" w:rsidRPr="0022789C">
              <w:rPr>
                <w:rFonts w:ascii="Arial" w:hAnsi="Arial"/>
                <w:rtl/>
              </w:rPr>
              <w:fldChar w:fldCharType="end"/>
            </w:r>
            <w:r w:rsidR="000C4B5E" w:rsidRPr="0022789C">
              <w:rPr>
                <w:rFonts w:ascii="Arial" w:hAnsi="Arial" w:hint="cs"/>
                <w:rtl/>
              </w:rPr>
              <w:t xml:space="preserve"> להלן</w:t>
            </w:r>
            <w:r w:rsidRPr="0022789C">
              <w:rPr>
                <w:rFonts w:ascii="Arial" w:hAnsi="Arial"/>
                <w:rtl/>
              </w:rPr>
              <w:t>. הסיבות</w:t>
            </w:r>
            <w:r w:rsidRPr="004C5FA3">
              <w:rPr>
                <w:rFonts w:ascii="Arial" w:hAnsi="Arial"/>
                <w:rtl/>
              </w:rPr>
              <w:t xml:space="preserve"> לרכישה הן [</w:t>
            </w:r>
            <w:r w:rsidRPr="004C5FA3">
              <w:rPr>
                <w:rStyle w:val="SubtleReference"/>
                <w:rtl/>
              </w:rPr>
              <w:t>יש לתאר את הסיבות העיקריות לצירוף העסקים</w:t>
            </w:r>
            <w:r w:rsidRPr="004C5FA3">
              <w:rPr>
                <w:rFonts w:ascii="Arial" w:hAnsi="Arial"/>
                <w:rtl/>
              </w:rPr>
              <w:t>]. קודם לרכישה החזיקה החברה 20% מהמניות הרגילות הקיימות במחזור של חברה א' וההשקעה בה טופלה לפי שיטת השווי המאזני.</w:t>
            </w:r>
          </w:p>
        </w:tc>
      </w:tr>
      <w:tr w:rsidR="00F64EB6" w:rsidRPr="004C5FA3" w14:paraId="325ABC49" w14:textId="77777777" w:rsidTr="0069161D">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2A13601" w14:textId="77777777" w:rsidR="00F64EB6" w:rsidRPr="002B7470" w:rsidRDefault="00F64EB6" w:rsidP="0069161D">
            <w:pPr>
              <w:bidi w:val="0"/>
              <w:spacing w:after="0" w:line="240" w:lineRule="auto"/>
              <w:ind w:left="-57" w:right="-57"/>
              <w:contextualSpacing w:val="0"/>
              <w:jc w:val="right"/>
              <w:rPr>
                <w:rFonts w:ascii="Arial" w:hAnsi="Arial"/>
                <w:rtl/>
              </w:rPr>
            </w:pPr>
            <w:r w:rsidRPr="002B7470">
              <w:rPr>
                <w:rFonts w:ascii="Arial" w:hAnsi="Arial"/>
              </w:rPr>
              <w:t>IFRS 3.B64(m)</w:t>
            </w:r>
          </w:p>
        </w:tc>
        <w:tc>
          <w:tcPr>
            <w:tcW w:w="8902" w:type="dxa"/>
          </w:tcPr>
          <w:p w14:paraId="2DA1C6F7" w14:textId="7EA7FC30" w:rsidR="00F64EB6" w:rsidRPr="004C5FA3" w:rsidRDefault="00F64EB6" w:rsidP="00E86BFE">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עלויות רכישה</w:t>
            </w:r>
            <w:r w:rsidR="00C355C3">
              <w:rPr>
                <w:rFonts w:ascii="Arial" w:hAnsi="Arial" w:hint="cs"/>
                <w:rtl/>
              </w:rPr>
              <w:t xml:space="preserve"> </w:t>
            </w:r>
            <w:r w:rsidR="00AD159A">
              <w:rPr>
                <w:rFonts w:ascii="Arial" w:hAnsi="Arial" w:hint="cs"/>
                <w:rtl/>
              </w:rPr>
              <w:t xml:space="preserve">בסך </w:t>
            </w:r>
            <w:r w:rsidRPr="004C5FA3">
              <w:rPr>
                <w:rFonts w:ascii="Arial" w:hAnsi="Arial"/>
                <w:rtl/>
              </w:rPr>
              <w:t xml:space="preserve">_____ אלפי ש"ח הוכרו בסעיף הוצאות הנהלה וכלליות ברווח או הפסד לשישה </w:t>
            </w:r>
            <w:r w:rsidR="00AD159A">
              <w:rPr>
                <w:rFonts w:ascii="Arial" w:hAnsi="Arial" w:hint="cs"/>
                <w:rtl/>
              </w:rPr>
              <w:t xml:space="preserve">חודשים </w:t>
            </w:r>
            <w:r w:rsidRPr="004C5FA3">
              <w:rPr>
                <w:rFonts w:ascii="Arial" w:hAnsi="Arial"/>
                <w:rtl/>
              </w:rPr>
              <w:t xml:space="preserve">ושלושה חודשים שהסתיימו ביום 30 ביוני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w:t>
            </w:r>
          </w:p>
        </w:tc>
      </w:tr>
      <w:tr w:rsidR="008D35C7" w:rsidRPr="004C5FA3" w14:paraId="7BEEA655" w14:textId="77777777" w:rsidTr="0069161D">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0C59144F" w14:textId="46CFEDED" w:rsidR="008D35C7" w:rsidRPr="00AD5DD2" w:rsidRDefault="008D35C7" w:rsidP="008D35C7">
            <w:pPr>
              <w:bidi w:val="0"/>
              <w:spacing w:after="0" w:line="240" w:lineRule="auto"/>
              <w:ind w:left="-57" w:right="-57"/>
              <w:contextualSpacing w:val="0"/>
              <w:jc w:val="right"/>
              <w:rPr>
                <w:rFonts w:ascii="Arial" w:hAnsi="Arial"/>
                <w:highlight w:val="yellow"/>
              </w:rPr>
            </w:pPr>
            <w:r w:rsidRPr="002B7470">
              <w:rPr>
                <w:rFonts w:ascii="Arial" w:hAnsi="Arial"/>
              </w:rPr>
              <w:t>IFRS 3.B6</w:t>
            </w:r>
            <w:r>
              <w:rPr>
                <w:rFonts w:ascii="Arial" w:hAnsi="Arial"/>
              </w:rPr>
              <w:t>7</w:t>
            </w:r>
            <w:r w:rsidRPr="002B7470">
              <w:rPr>
                <w:rFonts w:ascii="Arial" w:hAnsi="Arial"/>
              </w:rPr>
              <w:t>(</w:t>
            </w:r>
            <w:r>
              <w:rPr>
                <w:rFonts w:ascii="Arial" w:hAnsi="Arial"/>
              </w:rPr>
              <w:t>a</w:t>
            </w:r>
            <w:r w:rsidRPr="002B7470">
              <w:rPr>
                <w:rFonts w:ascii="Arial" w:hAnsi="Arial"/>
              </w:rPr>
              <w:t>)</w:t>
            </w:r>
            <w:r>
              <w:rPr>
                <w:rFonts w:ascii="Arial" w:hAnsi="Arial"/>
              </w:rPr>
              <w:t>(</w:t>
            </w:r>
            <w:proofErr w:type="spellStart"/>
            <w:r>
              <w:rPr>
                <w:rFonts w:ascii="Arial" w:hAnsi="Arial"/>
              </w:rPr>
              <w:t>i</w:t>
            </w:r>
            <w:proofErr w:type="spellEnd"/>
            <w:r>
              <w:rPr>
                <w:rFonts w:ascii="Arial" w:hAnsi="Arial"/>
              </w:rPr>
              <w:t>)–(ii)</w:t>
            </w:r>
          </w:p>
        </w:tc>
        <w:tc>
          <w:tcPr>
            <w:tcW w:w="8902" w:type="dxa"/>
          </w:tcPr>
          <w:p w14:paraId="506CE088" w14:textId="0816E815" w:rsidR="008D35C7" w:rsidRPr="004C5FA3" w:rsidRDefault="008D35C7" w:rsidP="00E23CF8">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Pr>
                <w:rFonts w:ascii="Arial" w:hAnsi="Arial" w:hint="cs"/>
                <w:rtl/>
              </w:rPr>
              <w:t>למועד הדיווח, הטיפול החשבונאי בצירוף העסקים</w:t>
            </w:r>
            <w:r w:rsidRPr="004C5FA3">
              <w:rPr>
                <w:rFonts w:ascii="Arial" w:hAnsi="Arial"/>
                <w:rtl/>
              </w:rPr>
              <w:t xml:space="preserve"> נקבע באופן ארעי</w:t>
            </w:r>
            <w:r>
              <w:rPr>
                <w:rFonts w:ascii="Arial" w:hAnsi="Arial" w:hint="cs"/>
                <w:rtl/>
              </w:rPr>
              <w:t xml:space="preserve">, </w:t>
            </w:r>
            <w:r w:rsidRPr="004C5FA3">
              <w:rPr>
                <w:rFonts w:ascii="Arial" w:hAnsi="Arial"/>
                <w:rtl/>
              </w:rPr>
              <w:t xml:space="preserve">מאחר </w:t>
            </w:r>
            <w:r>
              <w:rPr>
                <w:rFonts w:ascii="Arial" w:hAnsi="Arial" w:hint="cs"/>
                <w:rtl/>
              </w:rPr>
              <w:t>ש</w:t>
            </w:r>
            <w:r w:rsidRPr="004C5FA3">
              <w:rPr>
                <w:rFonts w:ascii="Arial" w:hAnsi="Arial"/>
                <w:rtl/>
              </w:rPr>
              <w:t>הערכת שווי בלתי תלויה טרם הושלמה.</w:t>
            </w:r>
            <w:r>
              <w:rPr>
                <w:rFonts w:ascii="Arial" w:hAnsi="Arial" w:hint="cs"/>
                <w:rtl/>
              </w:rPr>
              <w:t xml:space="preserve"> </w:t>
            </w:r>
            <w:r w:rsidRPr="004C5FA3">
              <w:rPr>
                <w:rFonts w:ascii="Arial" w:hAnsi="Arial"/>
                <w:rtl/>
              </w:rPr>
              <w:t>[</w:t>
            </w:r>
            <w:r w:rsidRPr="004C5FA3">
              <w:rPr>
                <w:rStyle w:val="SubtleReference"/>
                <w:rtl/>
              </w:rPr>
              <w:t>י</w:t>
            </w:r>
            <w:r>
              <w:rPr>
                <w:rStyle w:val="SubtleReference"/>
                <w:rFonts w:hint="cs"/>
                <w:rtl/>
              </w:rPr>
              <w:t>ש לתת גילוי לנכסים, להתחייבויות, לזכויות ההוניות או לפריטי התמורה שעבורם לא הושלם הטיפול החשבונאי הראשונ</w:t>
            </w:r>
            <w:r w:rsidR="00E23CF8">
              <w:rPr>
                <w:rStyle w:val="SubtleReference"/>
                <w:rFonts w:hint="cs"/>
                <w:rtl/>
              </w:rPr>
              <w:t>י.</w:t>
            </w:r>
            <w:r w:rsidRPr="004C5FA3">
              <w:rPr>
                <w:rFonts w:ascii="Arial" w:hAnsi="Arial"/>
                <w:rtl/>
              </w:rPr>
              <w:t>]</w:t>
            </w:r>
          </w:p>
        </w:tc>
      </w:tr>
    </w:tbl>
    <w:p w14:paraId="4DA09BB1" w14:textId="13FF3F5D" w:rsidR="00F64EB6" w:rsidRPr="004C5FA3" w:rsidRDefault="00F64EB6" w:rsidP="00353D0D">
      <w:pPr>
        <w:spacing w:after="0" w:line="14" w:lineRule="exact"/>
        <w:rPr>
          <w:rFonts w:ascii="Arial" w:eastAsiaTheme="majorEastAsia" w:hAnsi="Arial"/>
          <w:spacing w:val="4"/>
          <w:rtl/>
        </w:rPr>
      </w:pPr>
      <w:bookmarkStart w:id="642" w:name="_Toc535743884"/>
      <w:bookmarkStart w:id="643" w:name="_Toc535845811"/>
      <w:bookmarkStart w:id="644" w:name="_Toc359519"/>
      <w:bookmarkStart w:id="645" w:name="_Toc360068"/>
      <w:bookmarkStart w:id="646" w:name="_Toc5792786"/>
    </w:p>
    <w:p w14:paraId="72C2F7BA" w14:textId="1F3C1787" w:rsidR="00F64EB6" w:rsidRPr="004C5FA3" w:rsidRDefault="00F64EB6" w:rsidP="00AD3EC3">
      <w:pPr>
        <w:pStyle w:val="Heading4"/>
        <w:rPr>
          <w:rtl/>
        </w:rPr>
      </w:pPr>
      <w:bookmarkStart w:id="647" w:name="_Toc6272691"/>
      <w:bookmarkStart w:id="648" w:name="_Toc6323440"/>
      <w:bookmarkStart w:id="649" w:name="_Ref223537897"/>
      <w:r w:rsidRPr="004C5FA3">
        <w:rPr>
          <w:rtl/>
        </w:rPr>
        <w:t>התמורה שהועברה</w:t>
      </w:r>
      <w:r w:rsidRPr="004C5FA3">
        <w:rPr>
          <w:rStyle w:val="FootnoteReference"/>
          <w:sz w:val="20"/>
          <w:szCs w:val="20"/>
          <w:rtl/>
        </w:rPr>
        <w:footnoteReference w:id="138"/>
      </w:r>
      <w:r w:rsidRPr="004C5FA3">
        <w:rPr>
          <w:rtl/>
        </w:rPr>
        <w:t>, זכויות שאינן מקנות שליטה</w:t>
      </w:r>
      <w:r w:rsidR="005F6137">
        <w:rPr>
          <w:rFonts w:hint="cs"/>
          <w:rtl/>
        </w:rPr>
        <w:t>,</w:t>
      </w:r>
      <w:r w:rsidRPr="004C5FA3">
        <w:rPr>
          <w:rtl/>
        </w:rPr>
        <w:t xml:space="preserve"> השווי ההוגן של </w:t>
      </w:r>
      <w:r w:rsidR="00AF5777">
        <w:rPr>
          <w:rFonts w:hint="cs"/>
          <w:rtl/>
        </w:rPr>
        <w:t>ה</w:t>
      </w:r>
      <w:r w:rsidRPr="004C5FA3">
        <w:rPr>
          <w:rtl/>
        </w:rPr>
        <w:t xml:space="preserve">זכויות </w:t>
      </w:r>
      <w:r w:rsidR="00AF5777">
        <w:rPr>
          <w:rFonts w:hint="cs"/>
          <w:rtl/>
        </w:rPr>
        <w:t>ה</w:t>
      </w:r>
      <w:r w:rsidRPr="004C5FA3">
        <w:rPr>
          <w:rtl/>
        </w:rPr>
        <w:t>הוניות בחברה א' שהוחזקו טרם הרכישה</w:t>
      </w:r>
      <w:bookmarkEnd w:id="642"/>
      <w:bookmarkEnd w:id="643"/>
      <w:bookmarkEnd w:id="644"/>
      <w:bookmarkEnd w:id="645"/>
      <w:bookmarkEnd w:id="646"/>
      <w:bookmarkEnd w:id="647"/>
      <w:bookmarkEnd w:id="648"/>
      <w:r w:rsidR="005C63D9">
        <w:rPr>
          <w:rFonts w:hint="cs"/>
          <w:rtl/>
        </w:rPr>
        <w:t xml:space="preserve"> </w:t>
      </w:r>
      <w:r w:rsidR="005C63D9" w:rsidRPr="005C63D9">
        <w:rPr>
          <w:rtl/>
        </w:rPr>
        <w:t>ומוניטין</w:t>
      </w:r>
      <w:r w:rsidR="001941E3">
        <w:rPr>
          <w:rFonts w:hint="cs"/>
          <w:rtl/>
        </w:rPr>
        <w:t xml:space="preserve"> [</w:t>
      </w:r>
      <w:r w:rsidR="001941E3" w:rsidRPr="001941E3">
        <w:rPr>
          <w:rFonts w:hint="cs"/>
          <w:rtl/>
        </w:rPr>
        <w:t xml:space="preserve">לחלופין: </w:t>
      </w:r>
      <w:r w:rsidR="005C63D9" w:rsidRPr="005C63D9">
        <w:rPr>
          <w:rtl/>
        </w:rPr>
        <w:t xml:space="preserve">רווח </w:t>
      </w:r>
      <w:r w:rsidR="001941E3">
        <w:rPr>
          <w:rFonts w:hint="cs"/>
          <w:rtl/>
        </w:rPr>
        <w:t>מ</w:t>
      </w:r>
      <w:r w:rsidR="005C63D9" w:rsidRPr="005C63D9">
        <w:rPr>
          <w:rtl/>
        </w:rPr>
        <w:t>רכישה במחיר הזדמנותי</w:t>
      </w:r>
      <w:r w:rsidR="001941E3">
        <w:rPr>
          <w:rFonts w:hint="cs"/>
          <w:rtl/>
        </w:rPr>
        <w:t>]</w:t>
      </w:r>
      <w:r w:rsidR="005C63D9" w:rsidRPr="005C63D9">
        <w:rPr>
          <w:rtl/>
        </w:rPr>
        <w:t xml:space="preserve"> שהוכר ברכישה</w:t>
      </w:r>
      <w:bookmarkEnd w:id="649"/>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4"/>
        <w:gridCol w:w="6804"/>
        <w:gridCol w:w="851"/>
        <w:gridCol w:w="1247"/>
      </w:tblGrid>
      <w:tr w:rsidR="00F64EB6" w:rsidRPr="004C5FA3" w14:paraId="74750CC1" w14:textId="77777777" w:rsidTr="00F04B75">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3CA67F33" w14:textId="45825A63" w:rsidR="00F64EB6" w:rsidRPr="00AD5DD2" w:rsidRDefault="00F64EB6" w:rsidP="001C6878">
            <w:pPr>
              <w:tabs>
                <w:tab w:val="clear" w:pos="180"/>
                <w:tab w:val="clear" w:pos="360"/>
                <w:tab w:val="clear" w:pos="540"/>
              </w:tabs>
              <w:bidi w:val="0"/>
              <w:spacing w:after="0" w:line="240" w:lineRule="auto"/>
              <w:ind w:left="-57" w:right="-57"/>
              <w:contextualSpacing w:val="0"/>
              <w:jc w:val="right"/>
              <w:rPr>
                <w:rFonts w:ascii="Arial" w:hAnsi="Arial"/>
                <w:highlight w:val="yellow"/>
                <w:rtl/>
              </w:rPr>
            </w:pPr>
          </w:p>
        </w:tc>
        <w:tc>
          <w:tcPr>
            <w:tcW w:w="6804" w:type="dxa"/>
          </w:tcPr>
          <w:p w14:paraId="5A6A9F44" w14:textId="77777777" w:rsidR="00F64EB6" w:rsidRPr="004C5FA3" w:rsidRDefault="00F64EB6" w:rsidP="001C6878">
            <w:pPr>
              <w:pStyle w:val="0"/>
              <w:tabs>
                <w:tab w:val="clear" w:pos="180"/>
                <w:tab w:val="clear" w:pos="360"/>
                <w:tab w:val="clear" w:pos="540"/>
              </w:tabs>
              <w:contextualSpacing w:val="0"/>
              <w:cnfStyle w:val="100000000000" w:firstRow="1" w:lastRow="0" w:firstColumn="0" w:lastColumn="0" w:oddVBand="0" w:evenVBand="0" w:oddHBand="0" w:evenHBand="0" w:firstRowFirstColumn="0" w:firstRowLastColumn="0" w:lastRowFirstColumn="0" w:lastRowLastColumn="0"/>
              <w:rPr>
                <w:rtl/>
              </w:rPr>
            </w:pPr>
          </w:p>
        </w:tc>
        <w:tc>
          <w:tcPr>
            <w:tcW w:w="851" w:type="dxa"/>
          </w:tcPr>
          <w:p w14:paraId="476CE871" w14:textId="56495218" w:rsidR="00F64EB6" w:rsidRPr="009917FE" w:rsidRDefault="00F64EB6" w:rsidP="001C6878">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sz w:val="20"/>
                <w:rtl/>
                <w:lang w:val="en-US"/>
              </w:rPr>
            </w:pPr>
          </w:p>
        </w:tc>
        <w:tc>
          <w:tcPr>
            <w:tcW w:w="1247" w:type="dxa"/>
          </w:tcPr>
          <w:p w14:paraId="381E10BE" w14:textId="6AF091FA" w:rsidR="00F64EB6" w:rsidRPr="004C5FA3" w:rsidRDefault="006C7732" w:rsidP="001C6878">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Pr>
                <w:rFonts w:hint="cs"/>
                <w:sz w:val="20"/>
                <w:rtl/>
              </w:rPr>
              <w:t>הערך</w:t>
            </w:r>
            <w:r w:rsidR="00F64EB6" w:rsidRPr="004C5FA3">
              <w:rPr>
                <w:sz w:val="20"/>
                <w:rtl/>
              </w:rPr>
              <w:t xml:space="preserve"> שהוכר במועד הרכישה</w:t>
            </w:r>
          </w:p>
        </w:tc>
      </w:tr>
      <w:tr w:rsidR="00F64EB6" w:rsidRPr="004C5FA3" w14:paraId="1812CA06"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977501C" w14:textId="77777777" w:rsidR="00F64EB6" w:rsidRPr="002B7470" w:rsidRDefault="00F64EB6" w:rsidP="001C6878">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tcPr>
          <w:p w14:paraId="01490FBA" w14:textId="77777777" w:rsidR="00F64EB6" w:rsidRPr="004C5FA3" w:rsidRDefault="00F64EB6" w:rsidP="001C6878">
            <w:pPr>
              <w:pStyle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6AED05F8" w14:textId="77777777" w:rsidR="00F64EB6" w:rsidRPr="004C5FA3" w:rsidRDefault="00F64EB6" w:rsidP="001C6878">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vAlign w:val="top"/>
          </w:tcPr>
          <w:p w14:paraId="220AEC2A" w14:textId="77777777" w:rsidR="00F64EB6" w:rsidRPr="000C4B5E" w:rsidRDefault="00F64EB6" w:rsidP="001C687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0C4B5E">
              <w:rPr>
                <w:b/>
                <w:bCs/>
                <w:sz w:val="20"/>
                <w:rtl/>
              </w:rPr>
              <w:t>אלפי ש"ח</w:t>
            </w:r>
          </w:p>
        </w:tc>
      </w:tr>
      <w:tr w:rsidR="00F04B75" w:rsidRPr="004C5FA3" w14:paraId="411A35F7"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3DCF597"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tcPr>
          <w:p w14:paraId="6EC6582D" w14:textId="77777777" w:rsidR="00F04B75" w:rsidRPr="004C5FA3" w:rsidRDefault="00F04B75" w:rsidP="001C6878">
            <w:pPr>
              <w:pStyle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4A31AAA3" w14:textId="16B7ABCE" w:rsidR="00F04B75" w:rsidRPr="00F04B75" w:rsidRDefault="00F04B75" w:rsidP="001C687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b/>
                <w:bCs/>
                <w:sz w:val="20"/>
                <w:rtl/>
              </w:rPr>
            </w:pPr>
            <w:r w:rsidRPr="00F04B75">
              <w:rPr>
                <w:b/>
                <w:bCs/>
                <w:sz w:val="20"/>
                <w:rtl/>
                <w:lang w:val="en-US"/>
              </w:rPr>
              <w:t>ביאור</w:t>
            </w:r>
          </w:p>
        </w:tc>
        <w:tc>
          <w:tcPr>
            <w:tcW w:w="1247" w:type="dxa"/>
            <w:vAlign w:val="top"/>
          </w:tcPr>
          <w:p w14:paraId="6E6C0574" w14:textId="77777777" w:rsidR="00F04B75" w:rsidRPr="000C4B5E" w:rsidRDefault="00F04B75" w:rsidP="001C687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0C4B5E">
              <w:rPr>
                <w:b/>
                <w:bCs/>
                <w:sz w:val="20"/>
                <w:rtl/>
              </w:rPr>
              <w:t>בלתי מבוקר</w:t>
            </w:r>
          </w:p>
        </w:tc>
      </w:tr>
      <w:tr w:rsidR="00F04B75" w:rsidRPr="004C5FA3" w14:paraId="115EF1F1"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5952444"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p>
        </w:tc>
        <w:tc>
          <w:tcPr>
            <w:tcW w:w="6804" w:type="dxa"/>
          </w:tcPr>
          <w:p w14:paraId="659D0EE1" w14:textId="490AF947" w:rsidR="00F04B75" w:rsidRPr="004C5FA3" w:rsidRDefault="00F04B75" w:rsidP="001C6878">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הרכב התמורה שהועברה בגין צירוף העסקים:</w:t>
            </w:r>
            <w:r w:rsidRPr="00304A45">
              <w:rPr>
                <w:rStyle w:val="FootnoteReference"/>
                <w:b w:val="0"/>
                <w:bCs w:val="0"/>
                <w:sz w:val="20"/>
                <w:szCs w:val="20"/>
                <w:rtl/>
              </w:rPr>
              <w:footnoteReference w:id="139"/>
            </w:r>
          </w:p>
        </w:tc>
        <w:tc>
          <w:tcPr>
            <w:tcW w:w="851" w:type="dxa"/>
          </w:tcPr>
          <w:p w14:paraId="5550C732" w14:textId="77777777"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16F6B3DD"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3930D3B2"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2745710"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Pr>
            </w:pPr>
            <w:r w:rsidRPr="002B7470">
              <w:rPr>
                <w:rFonts w:ascii="Arial" w:hAnsi="Arial"/>
              </w:rPr>
              <w:t>IFRS 3.B64(f)(</w:t>
            </w:r>
            <w:proofErr w:type="spellStart"/>
            <w:r w:rsidRPr="002B7470">
              <w:rPr>
                <w:rFonts w:ascii="Arial" w:hAnsi="Arial"/>
              </w:rPr>
              <w:t>i</w:t>
            </w:r>
            <w:proofErr w:type="spellEnd"/>
            <w:r w:rsidRPr="002B7470">
              <w:rPr>
                <w:rFonts w:ascii="Arial" w:hAnsi="Arial"/>
              </w:rPr>
              <w:t>)</w:t>
            </w:r>
          </w:p>
          <w:p w14:paraId="443CB03E"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Pr>
            </w:pPr>
            <w:r w:rsidRPr="002B7470">
              <w:rPr>
                <w:rFonts w:ascii="Arial" w:hAnsi="Arial"/>
              </w:rPr>
              <w:t>IAS 7.40(b)</w:t>
            </w:r>
          </w:p>
        </w:tc>
        <w:tc>
          <w:tcPr>
            <w:tcW w:w="6804" w:type="dxa"/>
          </w:tcPr>
          <w:p w14:paraId="6742138A" w14:textId="77777777" w:rsidR="00F04B75" w:rsidRPr="004C5FA3"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מזומנים ושווי מזומנים</w:t>
            </w:r>
          </w:p>
        </w:tc>
        <w:tc>
          <w:tcPr>
            <w:tcW w:w="851" w:type="dxa"/>
          </w:tcPr>
          <w:p w14:paraId="6CF47DE1" w14:textId="77777777"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7A8E1E64"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3DF2A4CE"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13626C3"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3.B64(f)(ii)</w:t>
            </w:r>
          </w:p>
        </w:tc>
        <w:tc>
          <w:tcPr>
            <w:tcW w:w="6804" w:type="dxa"/>
            <w:vAlign w:val="center"/>
          </w:tcPr>
          <w:p w14:paraId="3579CB2D" w14:textId="71D216B0" w:rsidR="00F04B75" w:rsidRPr="004C5FA3"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נכסים מוחשיים</w:t>
            </w:r>
          </w:p>
        </w:tc>
        <w:tc>
          <w:tcPr>
            <w:tcW w:w="851" w:type="dxa"/>
          </w:tcPr>
          <w:p w14:paraId="1C744A00" w14:textId="77777777"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3447B4DF"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439C41E1"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0A94BDA"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3.B64(f)(ii)</w:t>
            </w:r>
          </w:p>
        </w:tc>
        <w:tc>
          <w:tcPr>
            <w:tcW w:w="6804" w:type="dxa"/>
            <w:vAlign w:val="center"/>
          </w:tcPr>
          <w:p w14:paraId="19CFBBF2" w14:textId="77777777" w:rsidR="00F04B75" w:rsidRPr="004C5FA3"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נכסים בלתי מוחשיים</w:t>
            </w:r>
          </w:p>
        </w:tc>
        <w:tc>
          <w:tcPr>
            <w:tcW w:w="851" w:type="dxa"/>
          </w:tcPr>
          <w:p w14:paraId="5169ECE8" w14:textId="77777777"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67B270BF"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6E0CB3EB"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C981D31"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3.B64(f)(iv)</w:t>
            </w:r>
          </w:p>
        </w:tc>
        <w:tc>
          <w:tcPr>
            <w:tcW w:w="6804" w:type="dxa"/>
            <w:vAlign w:val="center"/>
          </w:tcPr>
          <w:p w14:paraId="52A4D371" w14:textId="261D894E" w:rsidR="00F04B75" w:rsidRPr="004C5FA3"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מניות שהונפקו</w:t>
            </w:r>
            <w:r>
              <w:rPr>
                <w:rFonts w:ascii="Arial" w:hAnsi="Arial" w:hint="cs"/>
                <w:rtl/>
              </w:rPr>
              <w:t xml:space="preserve"> (1)</w:t>
            </w:r>
          </w:p>
        </w:tc>
        <w:tc>
          <w:tcPr>
            <w:tcW w:w="851" w:type="dxa"/>
          </w:tcPr>
          <w:p w14:paraId="18506C72" w14:textId="20AA1FAD" w:rsidR="00F04B75" w:rsidRPr="00071CD5"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lang w:val="en-US"/>
              </w:rPr>
            </w:pPr>
          </w:p>
        </w:tc>
        <w:tc>
          <w:tcPr>
            <w:tcW w:w="1247" w:type="dxa"/>
          </w:tcPr>
          <w:p w14:paraId="605D1573"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3EAAA377"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F33A88C"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3.B64(f)(iii)</w:t>
            </w:r>
          </w:p>
        </w:tc>
        <w:tc>
          <w:tcPr>
            <w:tcW w:w="6804" w:type="dxa"/>
            <w:vAlign w:val="center"/>
          </w:tcPr>
          <w:p w14:paraId="7BD5FA71" w14:textId="412C156E" w:rsidR="00F04B75" w:rsidRPr="004C5FA3"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התחייבות תמורה נדחית (2)</w:t>
            </w:r>
          </w:p>
        </w:tc>
        <w:tc>
          <w:tcPr>
            <w:tcW w:w="851" w:type="dxa"/>
          </w:tcPr>
          <w:p w14:paraId="5AF5BD5B" w14:textId="77777777"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206E3316"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19218ED1"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85F21B9"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3.B64(f)(iii)</w:t>
            </w:r>
          </w:p>
        </w:tc>
        <w:tc>
          <w:tcPr>
            <w:tcW w:w="6804" w:type="dxa"/>
            <w:vAlign w:val="center"/>
          </w:tcPr>
          <w:p w14:paraId="749DB103" w14:textId="70598B0E" w:rsidR="00F04B75" w:rsidRPr="004C5FA3"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התחייבות תמורה מותנית</w:t>
            </w:r>
            <w:r w:rsidRPr="004C5FA3">
              <w:rPr>
                <w:rStyle w:val="FootnoteReference"/>
                <w:sz w:val="20"/>
                <w:szCs w:val="20"/>
                <w:rtl/>
              </w:rPr>
              <w:footnoteReference w:id="140"/>
            </w:r>
            <w:r>
              <w:rPr>
                <w:rFonts w:ascii="Arial" w:hAnsi="Arial" w:hint="cs"/>
                <w:rtl/>
              </w:rPr>
              <w:t xml:space="preserve"> (3)</w:t>
            </w:r>
          </w:p>
        </w:tc>
        <w:tc>
          <w:tcPr>
            <w:tcW w:w="851" w:type="dxa"/>
          </w:tcPr>
          <w:p w14:paraId="609CB533" w14:textId="1FD86DA5"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76E06221" w14:textId="77777777" w:rsidR="00F04B75" w:rsidRPr="004C5FA3" w:rsidRDefault="00F04B75" w:rsidP="001C687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04B75" w:rsidRPr="004C5FA3" w14:paraId="1D764329"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17BFC94"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Pr>
            </w:pPr>
            <w:bookmarkStart w:id="650" w:name="_Hlk194503435"/>
          </w:p>
        </w:tc>
        <w:tc>
          <w:tcPr>
            <w:tcW w:w="6804" w:type="dxa"/>
            <w:vAlign w:val="center"/>
          </w:tcPr>
          <w:p w14:paraId="6C9598B3" w14:textId="5AAD73F6" w:rsidR="00F04B75" w:rsidRPr="00071CD5" w:rsidRDefault="00F04B75" w:rsidP="001C687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071CD5">
              <w:rPr>
                <w:rFonts w:ascii="Arial" w:hAnsi="Arial"/>
                <w:rtl/>
              </w:rPr>
              <w:t>התחייבות בגין אופציית מכר לזכויות שאינן מקנות שליטה</w:t>
            </w:r>
            <w:r w:rsidRPr="00071CD5">
              <w:rPr>
                <w:rFonts w:ascii="Arial" w:hAnsi="Arial" w:hint="cs"/>
                <w:rtl/>
              </w:rPr>
              <w:t xml:space="preserve"> (</w:t>
            </w:r>
            <w:r>
              <w:rPr>
                <w:rFonts w:ascii="Arial" w:hAnsi="Arial" w:hint="cs"/>
                <w:rtl/>
              </w:rPr>
              <w:t>4</w:t>
            </w:r>
            <w:r w:rsidRPr="00071CD5">
              <w:rPr>
                <w:rFonts w:ascii="Arial" w:hAnsi="Arial" w:hint="cs"/>
                <w:rtl/>
              </w:rPr>
              <w:t>)</w:t>
            </w:r>
          </w:p>
        </w:tc>
        <w:tc>
          <w:tcPr>
            <w:tcW w:w="851" w:type="dxa"/>
            <w:vAlign w:val="center"/>
          </w:tcPr>
          <w:p w14:paraId="420FEA30" w14:textId="4CF30C7C" w:rsidR="00F04B75" w:rsidRPr="00071CD5"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247" w:type="dxa"/>
          </w:tcPr>
          <w:p w14:paraId="77980149" w14:textId="77777777" w:rsidR="00F04B75" w:rsidRPr="00E3707E" w:rsidRDefault="00F04B75" w:rsidP="001C6878">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highlight w:val="yellow"/>
                <w:rtl/>
              </w:rPr>
            </w:pPr>
          </w:p>
        </w:tc>
      </w:tr>
      <w:bookmarkEnd w:id="650"/>
      <w:tr w:rsidR="00F04B75" w:rsidRPr="004C5FA3" w14:paraId="34F991A0"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65FBE25"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Pr>
            </w:pPr>
            <w:r w:rsidRPr="002B7470">
              <w:rPr>
                <w:rFonts w:ascii="Arial" w:hAnsi="Arial"/>
              </w:rPr>
              <w:t>IFRS 3.B64(f)</w:t>
            </w:r>
          </w:p>
          <w:p w14:paraId="720E4151"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IAS 7.40(a)</w:t>
            </w:r>
          </w:p>
        </w:tc>
        <w:tc>
          <w:tcPr>
            <w:tcW w:w="6804" w:type="dxa"/>
            <w:vAlign w:val="top"/>
          </w:tcPr>
          <w:p w14:paraId="27ECC341" w14:textId="77777777" w:rsidR="00F04B75" w:rsidRPr="004C5FA3" w:rsidRDefault="00F04B75" w:rsidP="001C6878">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סה"כ תמורה שהועברה</w:t>
            </w:r>
          </w:p>
        </w:tc>
        <w:tc>
          <w:tcPr>
            <w:tcW w:w="851" w:type="dxa"/>
            <w:vAlign w:val="center"/>
          </w:tcPr>
          <w:p w14:paraId="410B4DC9" w14:textId="77777777"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69B3E232" w14:textId="77777777" w:rsidR="00F04B75" w:rsidRPr="004C5FA3" w:rsidRDefault="00F04B75" w:rsidP="001C6878">
            <w:pPr>
              <w:pStyle w:val="x2underline"/>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r>
      <w:tr w:rsidR="00F04B75" w:rsidRPr="004C5FA3" w14:paraId="4F146765"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C168F4F"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3.B64(o)(</w:t>
            </w:r>
            <w:proofErr w:type="spellStart"/>
            <w:r w:rsidRPr="002B7470">
              <w:rPr>
                <w:rFonts w:ascii="Arial" w:hAnsi="Arial"/>
              </w:rPr>
              <w:t>i</w:t>
            </w:r>
            <w:proofErr w:type="spellEnd"/>
            <w:r w:rsidRPr="002B7470">
              <w:rPr>
                <w:rFonts w:ascii="Arial" w:hAnsi="Arial"/>
              </w:rPr>
              <w:t>)</w:t>
            </w:r>
          </w:p>
        </w:tc>
        <w:tc>
          <w:tcPr>
            <w:tcW w:w="6804" w:type="dxa"/>
          </w:tcPr>
          <w:p w14:paraId="18849B73" w14:textId="77777777" w:rsidR="00F04B75" w:rsidRPr="004C5FA3" w:rsidRDefault="00F04B75" w:rsidP="001C6878">
            <w:pPr>
              <w:pStyle w:val="0-B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זכויות שאינן מקנות שליטה</w:t>
            </w:r>
          </w:p>
        </w:tc>
        <w:tc>
          <w:tcPr>
            <w:tcW w:w="851" w:type="dxa"/>
            <w:vAlign w:val="center"/>
          </w:tcPr>
          <w:p w14:paraId="324C44C6" w14:textId="6D0AFECE"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r w:rsidRPr="004C5FA3">
              <w:rPr>
                <w:sz w:val="20"/>
                <w:rtl/>
              </w:rPr>
              <w:fldChar w:fldCharType="begin" w:fldLock="1"/>
            </w:r>
            <w:r w:rsidRPr="004C5FA3">
              <w:rPr>
                <w:sz w:val="20"/>
                <w:rtl/>
              </w:rPr>
              <w:instrText xml:space="preserve"> </w:instrText>
            </w:r>
            <w:r w:rsidRPr="004C5FA3">
              <w:rPr>
                <w:sz w:val="20"/>
              </w:rPr>
              <w:instrText>REF</w:instrText>
            </w:r>
            <w:r w:rsidRPr="004C5FA3">
              <w:rPr>
                <w:sz w:val="20"/>
                <w:rtl/>
              </w:rPr>
              <w:instrText xml:space="preserve"> _</w:instrText>
            </w:r>
            <w:r w:rsidRPr="004C5FA3">
              <w:rPr>
                <w:sz w:val="20"/>
              </w:rPr>
              <w:instrText>Ref35762553 \w \h</w:instrText>
            </w:r>
            <w:r w:rsidRPr="004C5FA3">
              <w:rPr>
                <w:sz w:val="20"/>
                <w:rtl/>
              </w:rPr>
              <w:instrText xml:space="preserve">  \* </w:instrText>
            </w:r>
            <w:r w:rsidRPr="004C5FA3">
              <w:rPr>
                <w:sz w:val="20"/>
              </w:rPr>
              <w:instrText>MERGEFORMAT</w:instrText>
            </w:r>
            <w:r w:rsidRPr="004C5FA3">
              <w:rPr>
                <w:sz w:val="20"/>
                <w:rtl/>
              </w:rPr>
              <w:instrText xml:space="preserve"> </w:instrText>
            </w:r>
            <w:r w:rsidRPr="004C5FA3">
              <w:rPr>
                <w:sz w:val="20"/>
                <w:rtl/>
              </w:rPr>
            </w:r>
            <w:r w:rsidRPr="004C5FA3">
              <w:rPr>
                <w:sz w:val="20"/>
                <w:rtl/>
              </w:rPr>
              <w:fldChar w:fldCharType="separate"/>
            </w:r>
            <w:r w:rsidR="00D3002D">
              <w:rPr>
                <w:sz w:val="20"/>
                <w:cs/>
              </w:rPr>
              <w:t>‎</w:t>
            </w:r>
            <w:r w:rsidR="00D3002D">
              <w:rPr>
                <w:sz w:val="20"/>
              </w:rPr>
              <w:t>8.5</w:t>
            </w:r>
            <w:r w:rsidRPr="004C5FA3">
              <w:rPr>
                <w:sz w:val="20"/>
                <w:rtl/>
              </w:rPr>
              <w:fldChar w:fldCharType="end"/>
            </w:r>
          </w:p>
        </w:tc>
        <w:tc>
          <w:tcPr>
            <w:tcW w:w="1247" w:type="dxa"/>
          </w:tcPr>
          <w:p w14:paraId="32F72A09" w14:textId="77777777" w:rsidR="00F04B75" w:rsidRPr="004C5FA3" w:rsidRDefault="00F04B75" w:rsidP="001C6878">
            <w:pPr>
              <w:pStyle w:val="x2underline"/>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r>
      <w:tr w:rsidR="00F04B75" w:rsidRPr="004C5FA3" w14:paraId="0D3B1C0D"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CCF7C82"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tl/>
              </w:rPr>
            </w:pPr>
            <w:r w:rsidRPr="002B7470">
              <w:rPr>
                <w:rFonts w:ascii="Arial" w:hAnsi="Arial"/>
              </w:rPr>
              <w:t>IFRS 3.B64(p)(</w:t>
            </w:r>
            <w:proofErr w:type="spellStart"/>
            <w:r w:rsidRPr="002B7470">
              <w:rPr>
                <w:rFonts w:ascii="Arial" w:hAnsi="Arial"/>
              </w:rPr>
              <w:t>i</w:t>
            </w:r>
            <w:proofErr w:type="spellEnd"/>
            <w:r w:rsidRPr="002B7470">
              <w:rPr>
                <w:rFonts w:ascii="Arial" w:hAnsi="Arial"/>
              </w:rPr>
              <w:t>)</w:t>
            </w:r>
          </w:p>
        </w:tc>
        <w:tc>
          <w:tcPr>
            <w:tcW w:w="6804" w:type="dxa"/>
          </w:tcPr>
          <w:p w14:paraId="1EE879DF" w14:textId="53DCD9BE" w:rsidR="00F04B75" w:rsidRPr="004C5FA3" w:rsidRDefault="00F04B75" w:rsidP="001C6878">
            <w:pPr>
              <w:pStyle w:val="0-B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השווי ההוגן של הזכויות ההוניות בחברה א' שהוחזקו לפני צירוף העסקים</w:t>
            </w:r>
            <w:r>
              <w:rPr>
                <w:rFonts w:hint="cs"/>
                <w:rtl/>
              </w:rPr>
              <w:t xml:space="preserve"> </w:t>
            </w:r>
            <w:r w:rsidRPr="00071CD5">
              <w:rPr>
                <w:rFonts w:hint="cs"/>
                <w:b w:val="0"/>
                <w:bCs w:val="0"/>
                <w:rtl/>
              </w:rPr>
              <w:t>(</w:t>
            </w:r>
            <w:r>
              <w:rPr>
                <w:rFonts w:hint="cs"/>
                <w:b w:val="0"/>
                <w:bCs w:val="0"/>
                <w:rtl/>
              </w:rPr>
              <w:t>5</w:t>
            </w:r>
            <w:r w:rsidRPr="00071CD5">
              <w:rPr>
                <w:rFonts w:hint="cs"/>
                <w:b w:val="0"/>
                <w:bCs w:val="0"/>
                <w:rtl/>
              </w:rPr>
              <w:t>)</w:t>
            </w:r>
          </w:p>
        </w:tc>
        <w:tc>
          <w:tcPr>
            <w:tcW w:w="851" w:type="dxa"/>
            <w:vAlign w:val="center"/>
          </w:tcPr>
          <w:p w14:paraId="5798100A" w14:textId="3AF71DE8"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247" w:type="dxa"/>
          </w:tcPr>
          <w:p w14:paraId="7FAC3A07" w14:textId="77777777" w:rsidR="00F04B75" w:rsidRPr="004C5FA3" w:rsidRDefault="00F04B75" w:rsidP="001C6878">
            <w:pPr>
              <w:pStyle w:val="x2underline"/>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r>
      <w:tr w:rsidR="00F04B75" w:rsidRPr="004C5FA3" w14:paraId="21CAF46C"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B4A09E3" w14:textId="77777777"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Pr>
            </w:pPr>
          </w:p>
        </w:tc>
        <w:tc>
          <w:tcPr>
            <w:tcW w:w="6804" w:type="dxa"/>
            <w:vAlign w:val="center"/>
          </w:tcPr>
          <w:p w14:paraId="526A2075" w14:textId="6FFE9732" w:rsidR="00F04B75" w:rsidRPr="004C5FA3" w:rsidRDefault="00F04B75" w:rsidP="001C6878">
            <w:pPr>
              <w:pStyle w:val="0-B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tl/>
              </w:rPr>
            </w:pPr>
            <w:r>
              <w:rPr>
                <w:rFonts w:hint="cs"/>
                <w:rtl/>
              </w:rPr>
              <w:t>בניכוי ה</w:t>
            </w:r>
            <w:r w:rsidRPr="004C5FA3">
              <w:rPr>
                <w:rtl/>
              </w:rPr>
              <w:t xml:space="preserve">נכסים </w:t>
            </w:r>
            <w:r>
              <w:rPr>
                <w:rFonts w:hint="cs"/>
                <w:rtl/>
              </w:rPr>
              <w:t>המזוהים נטו</w:t>
            </w:r>
          </w:p>
        </w:tc>
        <w:tc>
          <w:tcPr>
            <w:tcW w:w="851" w:type="dxa"/>
            <w:vAlign w:val="center"/>
          </w:tcPr>
          <w:p w14:paraId="4C6BFDEC" w14:textId="361B122D"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r>
              <w:rPr>
                <w:sz w:val="20"/>
                <w:rtl/>
              </w:rPr>
              <w:fldChar w:fldCharType="begin" w:fldLock="1"/>
            </w:r>
            <w:r>
              <w:rPr>
                <w:sz w:val="20"/>
                <w:rtl/>
              </w:rPr>
              <w:instrText xml:space="preserve"> </w:instrText>
            </w:r>
            <w:r>
              <w:rPr>
                <w:rFonts w:hint="cs"/>
                <w:sz w:val="20"/>
              </w:rPr>
              <w:instrText>REF</w:instrText>
            </w:r>
            <w:r>
              <w:rPr>
                <w:rFonts w:hint="cs"/>
                <w:sz w:val="20"/>
                <w:rtl/>
              </w:rPr>
              <w:instrText xml:space="preserve"> _</w:instrText>
            </w:r>
            <w:r>
              <w:rPr>
                <w:rFonts w:hint="cs"/>
                <w:sz w:val="20"/>
              </w:rPr>
              <w:instrText>Ref223539227 \n \h</w:instrText>
            </w:r>
            <w:r>
              <w:rPr>
                <w:sz w:val="20"/>
                <w:rtl/>
              </w:rPr>
              <w:instrText xml:space="preserve">  \* </w:instrText>
            </w:r>
            <w:r>
              <w:rPr>
                <w:sz w:val="20"/>
              </w:rPr>
              <w:instrText>MERGEFORMAT</w:instrText>
            </w:r>
            <w:r>
              <w:rPr>
                <w:sz w:val="20"/>
                <w:rtl/>
              </w:rPr>
              <w:instrText xml:space="preserve"> </w:instrText>
            </w:r>
            <w:r>
              <w:rPr>
                <w:sz w:val="20"/>
                <w:rtl/>
              </w:rPr>
            </w:r>
            <w:r>
              <w:rPr>
                <w:sz w:val="20"/>
                <w:rtl/>
              </w:rPr>
              <w:fldChar w:fldCharType="separate"/>
            </w:r>
            <w:r w:rsidR="00D3002D">
              <w:rPr>
                <w:sz w:val="20"/>
                <w:cs/>
              </w:rPr>
              <w:t>‎</w:t>
            </w:r>
            <w:r w:rsidR="00D3002D">
              <w:rPr>
                <w:sz w:val="20"/>
              </w:rPr>
              <w:t>8.3</w:t>
            </w:r>
            <w:r>
              <w:rPr>
                <w:sz w:val="20"/>
                <w:rtl/>
              </w:rPr>
              <w:fldChar w:fldCharType="end"/>
            </w:r>
          </w:p>
        </w:tc>
        <w:tc>
          <w:tcPr>
            <w:tcW w:w="1247" w:type="dxa"/>
          </w:tcPr>
          <w:p w14:paraId="65F92345" w14:textId="1C0AD158" w:rsidR="00F04B75" w:rsidRPr="004C5FA3" w:rsidRDefault="00F04B75" w:rsidP="001C6878">
            <w:pPr>
              <w:pStyle w:val="x2underline"/>
              <w:pBdr>
                <w:bottom w:val="single" w:sz="4" w:space="1" w:color="auto"/>
              </w:pBdr>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r>
              <w:rPr>
                <w:rFonts w:hint="cs"/>
                <w:rtl/>
              </w:rPr>
              <w:t>(               )</w:t>
            </w:r>
          </w:p>
        </w:tc>
      </w:tr>
      <w:tr w:rsidR="00F04B75" w:rsidRPr="004C5FA3" w14:paraId="76EE9EC7" w14:textId="77777777" w:rsidTr="00F04B7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09479CF" w14:textId="79F8DB81" w:rsidR="00F04B75" w:rsidRPr="002B7470" w:rsidRDefault="00F04B75" w:rsidP="001C6878">
            <w:pPr>
              <w:tabs>
                <w:tab w:val="clear" w:pos="180"/>
                <w:tab w:val="clear" w:pos="360"/>
                <w:tab w:val="clear" w:pos="540"/>
              </w:tabs>
              <w:bidi w:val="0"/>
              <w:spacing w:after="0" w:line="240" w:lineRule="auto"/>
              <w:ind w:left="-57" w:right="-57"/>
              <w:contextualSpacing w:val="0"/>
              <w:jc w:val="right"/>
              <w:rPr>
                <w:rFonts w:ascii="Arial" w:hAnsi="Arial"/>
              </w:rPr>
            </w:pPr>
            <w:r w:rsidRPr="002B7470">
              <w:rPr>
                <w:rFonts w:ascii="Arial" w:hAnsi="Arial"/>
              </w:rPr>
              <w:t>IFRS 3.B64(n)(</w:t>
            </w:r>
            <w:proofErr w:type="spellStart"/>
            <w:r w:rsidRPr="002B7470">
              <w:rPr>
                <w:rFonts w:ascii="Arial" w:hAnsi="Arial"/>
              </w:rPr>
              <w:t>i</w:t>
            </w:r>
            <w:proofErr w:type="spellEnd"/>
            <w:r w:rsidRPr="002B7470">
              <w:rPr>
                <w:rFonts w:ascii="Arial" w:hAnsi="Arial"/>
              </w:rPr>
              <w:t>)</w:t>
            </w:r>
          </w:p>
        </w:tc>
        <w:tc>
          <w:tcPr>
            <w:tcW w:w="6804" w:type="dxa"/>
            <w:vAlign w:val="center"/>
          </w:tcPr>
          <w:p w14:paraId="1B11D3AB" w14:textId="675404AF" w:rsidR="00F04B75" w:rsidRPr="004C5FA3" w:rsidRDefault="00F04B75" w:rsidP="001C6878">
            <w:pPr>
              <w:pStyle w:val="0-B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מוניטין</w:t>
            </w:r>
            <w:r>
              <w:rPr>
                <w:rFonts w:hint="cs"/>
                <w:rtl/>
              </w:rPr>
              <w:t xml:space="preserve"> [</w:t>
            </w:r>
            <w:r w:rsidRPr="001941E3">
              <w:rPr>
                <w:rFonts w:hint="cs"/>
                <w:rtl/>
              </w:rPr>
              <w:t xml:space="preserve">לחלופין: </w:t>
            </w:r>
            <w:r w:rsidRPr="004C5FA3">
              <w:rPr>
                <w:rtl/>
              </w:rPr>
              <w:t xml:space="preserve">רווח </w:t>
            </w:r>
            <w:r>
              <w:rPr>
                <w:rFonts w:hint="cs"/>
                <w:rtl/>
              </w:rPr>
              <w:t>מ</w:t>
            </w:r>
            <w:r w:rsidRPr="004C5FA3">
              <w:rPr>
                <w:rtl/>
              </w:rPr>
              <w:t>רכישה במחיר הזדמנותי</w:t>
            </w:r>
            <w:r>
              <w:rPr>
                <w:rFonts w:hint="cs"/>
                <w:rtl/>
              </w:rPr>
              <w:t>]</w:t>
            </w:r>
            <w:r w:rsidRPr="004C5FA3">
              <w:rPr>
                <w:rtl/>
              </w:rPr>
              <w:t xml:space="preserve"> שהוכר ברכישה</w:t>
            </w:r>
          </w:p>
        </w:tc>
        <w:tc>
          <w:tcPr>
            <w:tcW w:w="851" w:type="dxa"/>
            <w:vAlign w:val="center"/>
          </w:tcPr>
          <w:p w14:paraId="15F1F5F4" w14:textId="3F3EFDC2" w:rsidR="00F04B75" w:rsidRPr="004C5FA3" w:rsidRDefault="00F04B75" w:rsidP="001C687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Pr>
            </w:pPr>
            <w:r w:rsidRPr="004C5FA3">
              <w:rPr>
                <w:sz w:val="20"/>
                <w:rtl/>
              </w:rPr>
              <w:fldChar w:fldCharType="begin" w:fldLock="1"/>
            </w:r>
            <w:r w:rsidRPr="004C5FA3">
              <w:rPr>
                <w:sz w:val="20"/>
                <w:rtl/>
              </w:rPr>
              <w:instrText xml:space="preserve"> </w:instrText>
            </w:r>
            <w:r w:rsidRPr="004C5FA3">
              <w:rPr>
                <w:sz w:val="20"/>
              </w:rPr>
              <w:instrText>REF</w:instrText>
            </w:r>
            <w:r w:rsidRPr="004C5FA3">
              <w:rPr>
                <w:sz w:val="20"/>
                <w:rtl/>
              </w:rPr>
              <w:instrText xml:space="preserve"> _</w:instrText>
            </w:r>
            <w:r w:rsidRPr="004C5FA3">
              <w:rPr>
                <w:sz w:val="20"/>
              </w:rPr>
              <w:instrText>Ref36988330 \w \h</w:instrText>
            </w:r>
            <w:r w:rsidRPr="004C5FA3">
              <w:rPr>
                <w:sz w:val="20"/>
                <w:rtl/>
              </w:rPr>
              <w:instrText xml:space="preserve">  \* </w:instrText>
            </w:r>
            <w:r w:rsidRPr="004C5FA3">
              <w:rPr>
                <w:sz w:val="20"/>
              </w:rPr>
              <w:instrText>MERGEFORMAT</w:instrText>
            </w:r>
            <w:r w:rsidRPr="004C5FA3">
              <w:rPr>
                <w:sz w:val="20"/>
                <w:rtl/>
              </w:rPr>
              <w:instrText xml:space="preserve"> </w:instrText>
            </w:r>
            <w:r w:rsidRPr="004C5FA3">
              <w:rPr>
                <w:sz w:val="20"/>
                <w:rtl/>
              </w:rPr>
            </w:r>
            <w:r w:rsidRPr="004C5FA3">
              <w:rPr>
                <w:sz w:val="20"/>
                <w:rtl/>
              </w:rPr>
              <w:fldChar w:fldCharType="separate"/>
            </w:r>
            <w:r w:rsidR="00D3002D">
              <w:rPr>
                <w:sz w:val="20"/>
                <w:cs/>
              </w:rPr>
              <w:t>‎</w:t>
            </w:r>
            <w:r w:rsidR="00D3002D">
              <w:rPr>
                <w:sz w:val="20"/>
              </w:rPr>
              <w:t>8.8</w:t>
            </w:r>
            <w:r w:rsidRPr="004C5FA3">
              <w:rPr>
                <w:sz w:val="20"/>
                <w:rtl/>
              </w:rPr>
              <w:fldChar w:fldCharType="end"/>
            </w:r>
          </w:p>
        </w:tc>
        <w:tc>
          <w:tcPr>
            <w:tcW w:w="1247" w:type="dxa"/>
          </w:tcPr>
          <w:p w14:paraId="7E755945" w14:textId="77777777" w:rsidR="00F04B75" w:rsidRPr="004C5FA3" w:rsidRDefault="00F04B75" w:rsidP="001C6878">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r>
    </w:tbl>
    <w:p w14:paraId="05DC0389" w14:textId="77777777" w:rsidR="002F77B2" w:rsidRDefault="002F77B2" w:rsidP="00E86BFE">
      <w:pPr>
        <w:pStyle w:val="NoSpacing"/>
        <w:rPr>
          <w:rtl/>
          <w:lang w:val="en-US"/>
        </w:rPr>
      </w:pPr>
      <w:bookmarkStart w:id="651" w:name="_Toc5792787"/>
      <w:bookmarkStart w:id="652" w:name="_Toc6272692"/>
      <w:bookmarkStart w:id="653" w:name="_Toc6323441"/>
      <w:bookmarkStart w:id="654" w:name="_Ref122270204"/>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071CD5" w:rsidRPr="004C5FA3" w14:paraId="1276DDB4" w14:textId="77777777" w:rsidTr="002F77B2">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1605B2D" w14:textId="67F3C0EF" w:rsidR="00071CD5" w:rsidRPr="002B7470" w:rsidRDefault="00071CD5" w:rsidP="002F77B2">
            <w:pPr>
              <w:spacing w:after="0" w:line="240" w:lineRule="auto"/>
              <w:ind w:left="-57" w:right="-57"/>
              <w:rPr>
                <w:rFonts w:ascii="Arial" w:hAnsi="Arial"/>
                <w:rtl/>
              </w:rPr>
            </w:pPr>
            <w:r>
              <w:rPr>
                <w:rFonts w:ascii="Arial" w:hAnsi="Arial"/>
              </w:rPr>
              <w:t>IFRS 3.B64(f)(iv), B64(m)</w:t>
            </w:r>
            <w:r w:rsidR="002F77B2">
              <w:rPr>
                <w:rFonts w:ascii="Arial" w:hAnsi="Arial"/>
                <w:rtl/>
              </w:rPr>
              <w:br/>
            </w:r>
            <w:r w:rsidRPr="002B7470">
              <w:rPr>
                <w:rFonts w:ascii="Arial" w:hAnsi="Arial"/>
              </w:rPr>
              <w:t>IAS 7.44(b)</w:t>
            </w:r>
          </w:p>
        </w:tc>
        <w:tc>
          <w:tcPr>
            <w:tcW w:w="8902" w:type="dxa"/>
          </w:tcPr>
          <w:p w14:paraId="08968B9E" w14:textId="16CE27EB" w:rsidR="00071CD5" w:rsidRPr="004C5FA3" w:rsidRDefault="00071CD5" w:rsidP="00071CD5">
            <w:pPr>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(1)</w:t>
            </w:r>
            <w:r>
              <w:rPr>
                <w:rFonts w:ascii="Arial" w:hAnsi="Arial"/>
                <w:rtl/>
              </w:rPr>
              <w:tab/>
            </w:r>
            <w:r w:rsidRPr="004C5FA3">
              <w:rPr>
                <w:rFonts w:ascii="Arial" w:hAnsi="Arial"/>
                <w:rtl/>
              </w:rPr>
              <w:t xml:space="preserve">במסגרת תמורת הרכישה הנפיקה החברה _____ מניות רגילות בנות 1 ש"ח ע.נ. במחיר של ____ ש"ח למניה. שוויין ההוגן של המניות שהונפקו נמדד בהתבסס על שער הסגירה של מניית החברה בבורסה לניירות ערך </w:t>
            </w:r>
            <w:r>
              <w:rPr>
                <w:rFonts w:ascii="Arial" w:hAnsi="Arial" w:hint="cs"/>
                <w:rtl/>
              </w:rPr>
              <w:t xml:space="preserve">בתל אביב </w:t>
            </w:r>
            <w:r w:rsidRPr="004C5FA3">
              <w:rPr>
                <w:rFonts w:ascii="Arial" w:hAnsi="Arial"/>
                <w:rtl/>
              </w:rPr>
              <w:t xml:space="preserve">נכון למועד צירוף העסקים. עלויות הנפקה </w:t>
            </w:r>
            <w:r>
              <w:rPr>
                <w:rFonts w:ascii="Arial" w:hAnsi="Arial" w:hint="cs"/>
                <w:rtl/>
              </w:rPr>
              <w:t>ב</w:t>
            </w:r>
            <w:r w:rsidRPr="004C5FA3">
              <w:rPr>
                <w:rFonts w:ascii="Arial" w:hAnsi="Arial"/>
                <w:rtl/>
              </w:rPr>
              <w:t xml:space="preserve">סך _____ אלפי ש"ח הוכרו בהון כניכוי </w:t>
            </w:r>
            <w:r w:rsidR="0003020A">
              <w:rPr>
                <w:rFonts w:ascii="Arial" w:hAnsi="Arial" w:hint="cs"/>
                <w:rtl/>
              </w:rPr>
              <w:t>מהפרמיה</w:t>
            </w:r>
            <w:r w:rsidRPr="004C5FA3">
              <w:rPr>
                <w:rFonts w:ascii="Arial" w:hAnsi="Arial"/>
                <w:rtl/>
              </w:rPr>
              <w:t>.</w:t>
            </w:r>
          </w:p>
        </w:tc>
      </w:tr>
      <w:tr w:rsidR="001564D4" w:rsidRPr="004C5FA3" w14:paraId="09E8EB62"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3FA05FC7" w14:textId="11EC41C9" w:rsidR="001564D4" w:rsidRPr="002B7470" w:rsidRDefault="001564D4" w:rsidP="00006CC7">
            <w:pPr>
              <w:spacing w:after="0" w:line="240" w:lineRule="auto"/>
              <w:ind w:left="-57" w:right="-57"/>
              <w:contextualSpacing w:val="0"/>
              <w:rPr>
                <w:rFonts w:ascii="Arial" w:hAnsi="Arial"/>
                <w:rtl/>
              </w:rPr>
            </w:pPr>
          </w:p>
        </w:tc>
        <w:tc>
          <w:tcPr>
            <w:tcW w:w="8902" w:type="dxa"/>
          </w:tcPr>
          <w:p w14:paraId="068726D2" w14:textId="4847A519" w:rsidR="001564D4" w:rsidRPr="004C5FA3" w:rsidRDefault="001564D4" w:rsidP="00006CC7">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Pr>
                <w:rFonts w:ascii="Arial" w:hAnsi="Arial" w:hint="cs"/>
                <w:rtl/>
              </w:rPr>
              <w:t>(2)</w:t>
            </w:r>
            <w:r>
              <w:rPr>
                <w:rFonts w:ascii="Arial" w:hAnsi="Arial"/>
              </w:rPr>
              <w:tab/>
            </w:r>
            <w:r w:rsidR="0037078D">
              <w:rPr>
                <w:rFonts w:ascii="Arial" w:hAnsi="Arial" w:hint="cs"/>
                <w:rtl/>
              </w:rPr>
              <w:t xml:space="preserve">תמורה בסך </w:t>
            </w:r>
            <w:r w:rsidR="0037078D" w:rsidRPr="004C5FA3">
              <w:rPr>
                <w:rFonts w:ascii="Arial" w:hAnsi="Arial"/>
                <w:rtl/>
              </w:rPr>
              <w:t>_____ אלפי ש"ח</w:t>
            </w:r>
            <w:r w:rsidR="0037078D">
              <w:rPr>
                <w:rFonts w:ascii="Arial" w:hAnsi="Arial" w:hint="cs"/>
                <w:rtl/>
              </w:rPr>
              <w:t xml:space="preserve"> תשולם בשני תשלומים שווים לאחר 12 חודשים ו</w:t>
            </w:r>
            <w:r w:rsidR="006632C4">
              <w:rPr>
                <w:rFonts w:ascii="Arial" w:hAnsi="Arial" w:hint="cs"/>
                <w:rtl/>
              </w:rPr>
              <w:t xml:space="preserve">-18 חודשים ממועד צירוף העסקים. החברה הכירה בהתחייבות התמורה הנדחית לפי </w:t>
            </w:r>
            <w:proofErr w:type="spellStart"/>
            <w:r w:rsidR="006632C4">
              <w:rPr>
                <w:rFonts w:ascii="Arial" w:hAnsi="Arial" w:hint="cs"/>
                <w:rtl/>
              </w:rPr>
              <w:t>שווייה</w:t>
            </w:r>
            <w:proofErr w:type="spellEnd"/>
            <w:r w:rsidR="006632C4">
              <w:rPr>
                <w:rFonts w:ascii="Arial" w:hAnsi="Arial" w:hint="cs"/>
                <w:rtl/>
              </w:rPr>
              <w:t xml:space="preserve"> ההוגן.</w:t>
            </w:r>
          </w:p>
        </w:tc>
      </w:tr>
      <w:tr w:rsidR="00071CD5" w:rsidRPr="004C5FA3" w14:paraId="30CFFF6E" w14:textId="77777777" w:rsidTr="002F77B2">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4DFC0B52" w14:textId="54AC0C45" w:rsidR="00071CD5" w:rsidRPr="002B7470" w:rsidRDefault="00071CD5" w:rsidP="002F77B2">
            <w:pPr>
              <w:spacing w:after="0" w:line="240" w:lineRule="auto"/>
              <w:ind w:left="-57" w:right="-57"/>
              <w:contextualSpacing w:val="0"/>
              <w:rPr>
                <w:rFonts w:ascii="Arial" w:hAnsi="Arial"/>
                <w:rtl/>
              </w:rPr>
            </w:pPr>
            <w:r w:rsidRPr="002B7470">
              <w:rPr>
                <w:rFonts w:ascii="Arial" w:hAnsi="Arial"/>
              </w:rPr>
              <w:t>IFRS 3.B64(g)</w:t>
            </w:r>
            <w:r w:rsidR="002F77B2">
              <w:rPr>
                <w:rFonts w:ascii="Arial" w:hAnsi="Arial"/>
                <w:rtl/>
              </w:rPr>
              <w:br/>
            </w:r>
            <w:r w:rsidRPr="002B7470">
              <w:rPr>
                <w:rFonts w:ascii="Arial" w:hAnsi="Arial"/>
              </w:rPr>
              <w:t>IAS 7.43</w:t>
            </w:r>
          </w:p>
        </w:tc>
        <w:tc>
          <w:tcPr>
            <w:tcW w:w="8902" w:type="dxa"/>
          </w:tcPr>
          <w:p w14:paraId="594B1776" w14:textId="2F3B46F6" w:rsidR="00071CD5" w:rsidRPr="004C5FA3" w:rsidRDefault="00071CD5" w:rsidP="00071CD5">
            <w:pPr>
              <w:spacing w:line="240" w:lineRule="auto"/>
              <w:ind w:left="567" w:hanging="567"/>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Pr>
                <w:rFonts w:ascii="Arial" w:hAnsi="Arial" w:hint="cs"/>
                <w:rtl/>
              </w:rPr>
              <w:t>(</w:t>
            </w:r>
            <w:r w:rsidR="002F77B2">
              <w:rPr>
                <w:rFonts w:ascii="Arial" w:hAnsi="Arial" w:hint="cs"/>
                <w:rtl/>
              </w:rPr>
              <w:t>3</w:t>
            </w:r>
            <w:r>
              <w:rPr>
                <w:rFonts w:ascii="Arial" w:hAnsi="Arial" w:hint="cs"/>
                <w:rtl/>
              </w:rPr>
              <w:t>)</w:t>
            </w:r>
            <w:r>
              <w:rPr>
                <w:rFonts w:ascii="Arial" w:hAnsi="Arial"/>
                <w:rtl/>
              </w:rPr>
              <w:tab/>
            </w:r>
            <w:r w:rsidRPr="004C5FA3">
              <w:rPr>
                <w:rFonts w:ascii="Arial" w:hAnsi="Arial"/>
                <w:rtl/>
              </w:rPr>
              <w:t>במסגרת צירוף העסקים, התחייבה החברה לשלם סכום נוסף</w:t>
            </w:r>
            <w:r w:rsidRPr="004C5FA3">
              <w:rPr>
                <w:rStyle w:val="FootnoteReference"/>
                <w:sz w:val="20"/>
                <w:szCs w:val="20"/>
                <w:rtl/>
              </w:rPr>
              <w:footnoteReference w:id="141"/>
            </w:r>
            <w:r w:rsidRPr="004C5FA3">
              <w:rPr>
                <w:rFonts w:ascii="Arial" w:hAnsi="Arial"/>
                <w:rtl/>
              </w:rPr>
              <w:t xml:space="preserve"> </w:t>
            </w:r>
            <w:r>
              <w:rPr>
                <w:rFonts w:ascii="Arial" w:hAnsi="Arial" w:hint="cs"/>
                <w:rtl/>
              </w:rPr>
              <w:t xml:space="preserve">בסך </w:t>
            </w:r>
            <w:r w:rsidRPr="004C5FA3">
              <w:rPr>
                <w:rFonts w:ascii="Arial" w:hAnsi="Arial"/>
                <w:rtl/>
              </w:rPr>
              <w:t xml:space="preserve">_____ אלפי ש"ח (לא מהוון) אם הרווח של חברה א' לפני מימון, </w:t>
            </w:r>
            <w:proofErr w:type="spellStart"/>
            <w:r w:rsidRPr="004C5FA3">
              <w:rPr>
                <w:rFonts w:ascii="Arial" w:hAnsi="Arial"/>
                <w:rtl/>
              </w:rPr>
              <w:t>מסים</w:t>
            </w:r>
            <w:proofErr w:type="spellEnd"/>
            <w:r w:rsidRPr="004C5FA3">
              <w:rPr>
                <w:rFonts w:ascii="Arial" w:hAnsi="Arial"/>
                <w:rtl/>
              </w:rPr>
              <w:t>, פחת והפחת</w:t>
            </w:r>
            <w:r>
              <w:rPr>
                <w:rFonts w:ascii="Arial" w:hAnsi="Arial" w:hint="cs"/>
                <w:rtl/>
              </w:rPr>
              <w:t>ה</w:t>
            </w:r>
            <w:r w:rsidRPr="004C5FA3">
              <w:rPr>
                <w:rFonts w:ascii="Arial" w:hAnsi="Arial"/>
                <w:rtl/>
              </w:rPr>
              <w:t xml:space="preserve"> יעלה על _____ אלפי ש"ח ב-12 החודשים שמתחילים ביום 1 במרץ </w:t>
            </w:r>
            <w:r w:rsidRPr="004C5FA3">
              <w:rPr>
                <w:rFonts w:ascii="Arial" w:hAnsi="Arial"/>
              </w:rPr>
              <w:fldChar w:fldCharType="begin" w:fldLock="1"/>
            </w:r>
            <w:r w:rsidRPr="004C5FA3">
              <w:rPr>
                <w:rFonts w:ascii="Arial" w:hAnsi="Arial"/>
              </w:rPr>
              <w:instrText xml:space="preserve"> DOCPROPERTY  CY  \* MERGEFORMAT </w:instrText>
            </w:r>
            <w:r w:rsidRPr="004C5FA3">
              <w:rPr>
                <w:rFonts w:ascii="Arial" w:hAnsi="Arial"/>
              </w:rPr>
              <w:fldChar w:fldCharType="separate"/>
            </w:r>
            <w:r w:rsidR="00D3002D">
              <w:rPr>
                <w:rFonts w:ascii="Arial" w:hAnsi="Arial"/>
              </w:rPr>
              <w:t>2026</w:t>
            </w:r>
            <w:r w:rsidRPr="004C5FA3">
              <w:rPr>
                <w:rFonts w:ascii="Arial" w:hAnsi="Arial"/>
              </w:rPr>
              <w:fldChar w:fldCharType="end"/>
            </w:r>
            <w:r w:rsidRPr="004C5FA3">
              <w:rPr>
                <w:rFonts w:ascii="Arial" w:hAnsi="Arial"/>
                <w:rtl/>
              </w:rPr>
              <w:t xml:space="preserve">. </w:t>
            </w:r>
            <w:r w:rsidR="00546AFE">
              <w:rPr>
                <w:rFonts w:ascii="Arial" w:hAnsi="Arial" w:hint="cs"/>
                <w:rtl/>
              </w:rPr>
              <w:t xml:space="preserve">כתוצאה מכך, הכירה </w:t>
            </w:r>
            <w:r w:rsidRPr="004C5FA3">
              <w:rPr>
                <w:rFonts w:ascii="Arial" w:hAnsi="Arial"/>
                <w:rtl/>
              </w:rPr>
              <w:t xml:space="preserve">החברה בהתחייבות תמורה מותנית לפי </w:t>
            </w:r>
            <w:proofErr w:type="spellStart"/>
            <w:r w:rsidRPr="004C5FA3">
              <w:rPr>
                <w:rFonts w:ascii="Arial" w:hAnsi="Arial"/>
                <w:rtl/>
              </w:rPr>
              <w:t>שווי</w:t>
            </w:r>
            <w:r>
              <w:rPr>
                <w:rFonts w:ascii="Arial" w:hAnsi="Arial" w:hint="cs"/>
                <w:rtl/>
              </w:rPr>
              <w:t>י</w:t>
            </w:r>
            <w:r w:rsidRPr="004C5FA3">
              <w:rPr>
                <w:rFonts w:ascii="Arial" w:hAnsi="Arial"/>
                <w:rtl/>
              </w:rPr>
              <w:t>ה</w:t>
            </w:r>
            <w:proofErr w:type="spellEnd"/>
            <w:r w:rsidRPr="004C5FA3">
              <w:rPr>
                <w:rFonts w:ascii="Arial" w:hAnsi="Arial"/>
                <w:rtl/>
              </w:rPr>
              <w:t xml:space="preserve"> ההוגן. </w:t>
            </w:r>
          </w:p>
        </w:tc>
      </w:tr>
      <w:tr w:rsidR="00071CD5" w:rsidRPr="004C5FA3" w14:paraId="229D0129" w14:textId="77777777" w:rsidTr="002F77B2">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3686F893" w14:textId="77777777" w:rsidR="00071CD5" w:rsidRPr="002B7470" w:rsidRDefault="00071CD5" w:rsidP="002F77B2">
            <w:pPr>
              <w:spacing w:after="0" w:line="240" w:lineRule="auto"/>
              <w:ind w:left="-57" w:right="-57"/>
              <w:contextualSpacing w:val="0"/>
              <w:rPr>
                <w:rFonts w:ascii="Arial" w:hAnsi="Arial"/>
                <w:rtl/>
              </w:rPr>
            </w:pPr>
            <w:r w:rsidRPr="002B7470">
              <w:rPr>
                <w:rFonts w:ascii="Arial" w:hAnsi="Arial"/>
              </w:rPr>
              <w:t>IFRS 3.B67(b)</w:t>
            </w:r>
          </w:p>
        </w:tc>
        <w:tc>
          <w:tcPr>
            <w:tcW w:w="8902" w:type="dxa"/>
          </w:tcPr>
          <w:p w14:paraId="72FB0288" w14:textId="487BF6EC" w:rsidR="00071CD5" w:rsidRPr="004C5FA3" w:rsidRDefault="00071CD5" w:rsidP="00071CD5">
            <w:pPr>
              <w:spacing w:line="240" w:lineRule="auto"/>
              <w:ind w:left="567"/>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יינתן גילוי לשינויים כלשהם בסכומים שהוכרו לאחר מועד הרכישה בגין התמורה המותנית (כולל </w:t>
            </w:r>
            <w:r>
              <w:rPr>
                <w:rStyle w:val="SubtleReference"/>
                <w:rFonts w:hint="cs"/>
                <w:rtl/>
              </w:rPr>
              <w:t xml:space="preserve">הפרשים </w:t>
            </w:r>
            <w:r w:rsidRPr="004C5FA3">
              <w:rPr>
                <w:rStyle w:val="SubtleReference"/>
                <w:rtl/>
              </w:rPr>
              <w:t>כלשהם שנוצרו בעת הסילוק), וכן לשינויים כלשהם בטווח התוצאות (הלא מהוונות) והסיבות לשינויים אל</w:t>
            </w:r>
            <w:r w:rsidR="00637968">
              <w:rPr>
                <w:rStyle w:val="SubtleReference"/>
                <w:rFonts w:hint="cs"/>
                <w:rtl/>
              </w:rPr>
              <w:t>ו.</w:t>
            </w:r>
            <w:r w:rsidRPr="004C5FA3">
              <w:rPr>
                <w:rFonts w:ascii="Arial" w:hAnsi="Arial"/>
                <w:rtl/>
              </w:rPr>
              <w:t>]</w:t>
            </w:r>
            <w:r w:rsidRPr="004C5FA3">
              <w:rPr>
                <w:rStyle w:val="FootnoteReference"/>
                <w:sz w:val="20"/>
                <w:szCs w:val="20"/>
                <w:rtl/>
              </w:rPr>
              <w:footnoteReference w:id="142"/>
            </w:r>
            <w:r w:rsidRPr="004C5FA3">
              <w:rPr>
                <w:rFonts w:ascii="Arial" w:hAnsi="Arial"/>
                <w:rtl/>
              </w:rPr>
              <w:t xml:space="preserve"> לפרטים בדבר טכניקות ההערכה והנתונים ששימשו למדידת </w:t>
            </w:r>
            <w:r>
              <w:rPr>
                <w:rFonts w:ascii="Arial" w:hAnsi="Arial" w:hint="cs"/>
                <w:rtl/>
              </w:rPr>
              <w:t xml:space="preserve">התחייבות </w:t>
            </w:r>
            <w:r w:rsidRPr="004C5FA3">
              <w:rPr>
                <w:rFonts w:ascii="Arial" w:hAnsi="Arial"/>
                <w:rtl/>
              </w:rPr>
              <w:t>התמורה</w:t>
            </w:r>
            <w:r w:rsidR="000C4B5E">
              <w:rPr>
                <w:rFonts w:ascii="Arial" w:hAnsi="Arial" w:hint="cs"/>
                <w:rtl/>
              </w:rPr>
              <w:t xml:space="preserve"> </w:t>
            </w:r>
            <w:r w:rsidRPr="00327214">
              <w:rPr>
                <w:rFonts w:ascii="Arial" w:hAnsi="Arial"/>
                <w:rtl/>
              </w:rPr>
              <w:t>המותנית</w:t>
            </w:r>
            <w:r w:rsidR="00327214" w:rsidRPr="00327214">
              <w:rPr>
                <w:rFonts w:ascii="Arial" w:hAnsi="Arial" w:hint="eastAsia"/>
                <w:rtl/>
              </w:rPr>
              <w:t> </w:t>
            </w:r>
            <w:r w:rsidR="000C4B5E" w:rsidRPr="00327214">
              <w:rPr>
                <w:rFonts w:ascii="Arial" w:hAnsi="Arial" w:hint="cs"/>
                <w:rtl/>
              </w:rPr>
              <w:t>-</w:t>
            </w:r>
            <w:r w:rsidRPr="00327214">
              <w:rPr>
                <w:rFonts w:ascii="Arial" w:hAnsi="Arial"/>
                <w:rtl/>
              </w:rPr>
              <w:t xml:space="preserve"> ראו</w:t>
            </w:r>
            <w:r w:rsidRPr="004C5FA3">
              <w:rPr>
                <w:rFonts w:ascii="Arial" w:hAnsi="Arial"/>
                <w:rtl/>
              </w:rPr>
              <w:t xml:space="preserve"> ביאור</w:t>
            </w:r>
            <w:r w:rsidR="002D38BF">
              <w:rPr>
                <w:rFonts w:ascii="Arial" w:hAnsi="Arial" w:hint="cs"/>
                <w:rtl/>
              </w:rPr>
              <w:t xml:space="preserve"> </w:t>
            </w:r>
            <w:r w:rsidR="002D38BF">
              <w:rPr>
                <w:rFonts w:ascii="Arial" w:hAnsi="Arial"/>
                <w:rtl/>
              </w:rPr>
              <w:fldChar w:fldCharType="begin" w:fldLock="1"/>
            </w:r>
            <w:r w:rsidR="002D38BF">
              <w:rPr>
                <w:rFonts w:ascii="Arial" w:hAnsi="Arial"/>
                <w:rtl/>
              </w:rPr>
              <w:instrText xml:space="preserve"> </w:instrText>
            </w:r>
            <w:r w:rsidR="002D38BF">
              <w:rPr>
                <w:rFonts w:ascii="Arial" w:hAnsi="Arial" w:hint="cs"/>
              </w:rPr>
              <w:instrText>REF</w:instrText>
            </w:r>
            <w:r w:rsidR="002D38BF">
              <w:rPr>
                <w:rFonts w:ascii="Arial" w:hAnsi="Arial" w:hint="cs"/>
                <w:rtl/>
              </w:rPr>
              <w:instrText xml:space="preserve"> _</w:instrText>
            </w:r>
            <w:r w:rsidR="002D38BF">
              <w:rPr>
                <w:rFonts w:ascii="Arial" w:hAnsi="Arial" w:hint="cs"/>
              </w:rPr>
              <w:instrText>Ref226640495 \n \h</w:instrText>
            </w:r>
            <w:r w:rsidR="002D38BF">
              <w:rPr>
                <w:rFonts w:ascii="Arial" w:hAnsi="Arial"/>
                <w:rtl/>
              </w:rPr>
              <w:instrText xml:space="preserve"> </w:instrText>
            </w:r>
            <w:r w:rsidR="002D38BF">
              <w:rPr>
                <w:rFonts w:ascii="Arial" w:hAnsi="Arial"/>
                <w:rtl/>
              </w:rPr>
            </w:r>
            <w:r w:rsidR="002D38BF">
              <w:rPr>
                <w:rFonts w:ascii="Arial" w:hAnsi="Arial"/>
                <w:rtl/>
              </w:rPr>
              <w:fldChar w:fldCharType="separate"/>
            </w:r>
            <w:r w:rsidR="002D38BF">
              <w:rPr>
                <w:rFonts w:ascii="Arial" w:hAnsi="Arial"/>
                <w:cs/>
              </w:rPr>
              <w:t>‎</w:t>
            </w:r>
            <w:r w:rsidR="002D38BF">
              <w:rPr>
                <w:rFonts w:ascii="Arial" w:hAnsi="Arial"/>
              </w:rPr>
              <w:t>9.4</w:t>
            </w:r>
            <w:r w:rsidR="002D38BF">
              <w:rPr>
                <w:rFonts w:ascii="Arial" w:hAnsi="Arial"/>
                <w:rtl/>
              </w:rPr>
              <w:fldChar w:fldCharType="end"/>
            </w:r>
            <w:r>
              <w:rPr>
                <w:rFonts w:ascii="Arial" w:hAnsi="Arial" w:hint="cs"/>
                <w:rtl/>
              </w:rPr>
              <w:t>.</w:t>
            </w:r>
            <w:r w:rsidRPr="004C5FA3">
              <w:rPr>
                <w:rStyle w:val="FootnoteReference"/>
                <w:sz w:val="20"/>
                <w:szCs w:val="20"/>
                <w:rtl/>
              </w:rPr>
              <w:footnoteReference w:id="143"/>
            </w:r>
          </w:p>
        </w:tc>
      </w:tr>
    </w:tbl>
    <w:p w14:paraId="0EBF2923" w14:textId="77777777" w:rsidR="00E86BFE" w:rsidRDefault="00E86BFE" w:rsidP="00B70C99">
      <w:pPr>
        <w:pageBreakBefore/>
        <w:spacing w:after="0" w:line="240" w:lineRule="auto"/>
        <w:ind w:left="1418"/>
        <w:rPr>
          <w:rtl/>
        </w:rPr>
      </w:pPr>
    </w:p>
    <w:p w14:paraId="6363EA4C" w14:textId="13EEDEF4" w:rsidR="00E86BFE" w:rsidRDefault="00E86BFE" w:rsidP="00E86BFE">
      <w:pPr>
        <w:pStyle w:val="NoSpacing"/>
        <w:spacing w:after="120"/>
        <w:ind w:left="1702" w:hanging="284"/>
        <w:rPr>
          <w:rtl/>
          <w:lang w:val="en-US"/>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8</w:t>
      </w:r>
      <w:r w:rsidRPr="004C5FA3">
        <w:rPr>
          <w:rStyle w:val="Strong"/>
          <w:sz w:val="20"/>
          <w:rtl/>
        </w:rPr>
        <w:fldChar w:fldCharType="end"/>
      </w:r>
      <w:r>
        <w:rPr>
          <w:rtl/>
          <w:lang w:val="en-US"/>
        </w:rPr>
        <w:tab/>
      </w:r>
      <w:r w:rsidRPr="002A0667">
        <w:rPr>
          <w:rStyle w:val="Strong"/>
          <w:sz w:val="20"/>
          <w:rtl/>
        </w:rPr>
        <w:fldChar w:fldCharType="begin" w:fldLock="1"/>
      </w:r>
      <w:r w:rsidRPr="002A0667">
        <w:rPr>
          <w:rStyle w:val="Strong"/>
          <w:sz w:val="20"/>
          <w:rtl/>
        </w:rPr>
        <w:instrText xml:space="preserve"> </w:instrText>
      </w:r>
      <w:r w:rsidRPr="002A0667">
        <w:rPr>
          <w:rStyle w:val="Strong"/>
          <w:sz w:val="20"/>
        </w:rPr>
        <w:instrText>STYLEREF</w:instrText>
      </w:r>
      <w:r w:rsidRPr="002A0667">
        <w:rPr>
          <w:rStyle w:val="Strong"/>
          <w:sz w:val="20"/>
          <w:rtl/>
        </w:rPr>
        <w:instrText xml:space="preserve">  "כותרת 3"  \* </w:instrText>
      </w:r>
      <w:r w:rsidRPr="002A0667">
        <w:rPr>
          <w:rStyle w:val="Strong"/>
          <w:sz w:val="20"/>
        </w:rPr>
        <w:instrText>MERGEFORMAT</w:instrText>
      </w:r>
      <w:r w:rsidRPr="002A0667">
        <w:rPr>
          <w:rStyle w:val="Strong"/>
          <w:sz w:val="20"/>
          <w:rtl/>
        </w:rPr>
        <w:instrText xml:space="preserve"> </w:instrText>
      </w:r>
      <w:r w:rsidRPr="002A0667">
        <w:rPr>
          <w:rStyle w:val="Strong"/>
          <w:sz w:val="20"/>
          <w:rtl/>
        </w:rPr>
        <w:fldChar w:fldCharType="separate"/>
      </w:r>
      <w:r w:rsidR="00D3002D" w:rsidRPr="00D3002D">
        <w:rPr>
          <w:rStyle w:val="Strong"/>
          <w:noProof/>
          <w:sz w:val="20"/>
          <w:rtl/>
          <w:lang w:val="en-US"/>
        </w:rPr>
        <w:t>צירופי עסקים</w:t>
      </w:r>
      <w:r w:rsidRPr="002A0667">
        <w:rPr>
          <w:rStyle w:val="Strong"/>
          <w:sz w:val="20"/>
          <w:rtl/>
        </w:rPr>
        <w:fldChar w:fldCharType="end"/>
      </w:r>
      <w:r w:rsidRPr="004C5FA3">
        <w:rPr>
          <w:rStyle w:val="Strong"/>
          <w:sz w:val="20"/>
          <w:rtl/>
        </w:rPr>
        <w:t xml:space="preserve"> </w:t>
      </w:r>
      <w:r w:rsidRPr="004C5FA3">
        <w:rPr>
          <w:sz w:val="20"/>
          <w:rtl/>
        </w:rPr>
        <w:t>(המשך)</w:t>
      </w:r>
    </w:p>
    <w:p w14:paraId="718055AE" w14:textId="2719102A" w:rsidR="00E86BFE" w:rsidRDefault="00E86BFE" w:rsidP="00E86BFE">
      <w:pPr>
        <w:spacing w:line="240" w:lineRule="auto"/>
        <w:ind w:left="1985" w:hanging="567"/>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8.2</w:t>
      </w:r>
      <w:r w:rsidRPr="004C5FA3">
        <w:rPr>
          <w:rStyle w:val="Strong"/>
          <w:rtl/>
        </w:rPr>
        <w:fldChar w:fldCharType="end"/>
      </w:r>
      <w:r>
        <w:rPr>
          <w:rtl/>
        </w:rPr>
        <w:tab/>
      </w:r>
      <w:r w:rsidRPr="00910C31">
        <w:rPr>
          <w:rStyle w:val="Strong"/>
          <w:rtl/>
        </w:rPr>
        <w:fldChar w:fldCharType="begin" w:fldLock="1"/>
      </w:r>
      <w:r w:rsidRPr="00910C31">
        <w:rPr>
          <w:rStyle w:val="Strong"/>
          <w:rtl/>
        </w:rPr>
        <w:instrText xml:space="preserve"> </w:instrText>
      </w:r>
      <w:r w:rsidRPr="00910C31">
        <w:rPr>
          <w:rStyle w:val="Strong"/>
        </w:rPr>
        <w:instrText>STYLEREF</w:instrText>
      </w:r>
      <w:r w:rsidRPr="00910C31">
        <w:rPr>
          <w:rStyle w:val="Strong"/>
          <w:rtl/>
        </w:rPr>
        <w:instrText xml:space="preserve">  "כותרת 4"  \* </w:instrText>
      </w:r>
      <w:r w:rsidRPr="00910C31">
        <w:rPr>
          <w:rStyle w:val="Strong"/>
        </w:rPr>
        <w:instrText>MERGEFORMAT</w:instrText>
      </w:r>
      <w:r w:rsidRPr="00910C31">
        <w:rPr>
          <w:rStyle w:val="Strong"/>
          <w:rtl/>
        </w:rPr>
        <w:instrText xml:space="preserve"> </w:instrText>
      </w:r>
      <w:r w:rsidRPr="00910C31">
        <w:rPr>
          <w:rStyle w:val="Strong"/>
          <w:rtl/>
        </w:rPr>
        <w:fldChar w:fldCharType="separate"/>
      </w:r>
      <w:r w:rsidR="00D3002D">
        <w:rPr>
          <w:rStyle w:val="Strong"/>
          <w:noProof/>
          <w:rtl/>
        </w:rPr>
        <w:t>התמורה שהועברה, זכויות שאינן מקנות שליטה, השווי ההוגן של הזכויות ההוניות בחברה א' שהוחזקו טרם הרכישה ומוניטין [לחלופין: רווח מרכישה במחיר הזדמנותי] שהוכר ברכישה</w:t>
      </w:r>
      <w:r w:rsidRPr="00910C31">
        <w:rPr>
          <w:rStyle w:val="Strong"/>
          <w:rtl/>
        </w:rPr>
        <w:fldChar w:fldCharType="end"/>
      </w:r>
      <w:r w:rsidRPr="004C5FA3">
        <w:rPr>
          <w:rStyle w:val="Strong"/>
          <w:rtl/>
        </w:rPr>
        <w:t xml:space="preserve"> </w:t>
      </w:r>
      <w:r w:rsidRPr="004C5FA3">
        <w:rPr>
          <w:rtl/>
        </w:rPr>
        <w:t>(המשך)</w:t>
      </w:r>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071CD5" w:rsidRPr="004C5FA3" w14:paraId="694CD997" w14:textId="77777777" w:rsidTr="002F77B2">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4162C9D7" w14:textId="77777777" w:rsidR="00071CD5" w:rsidRPr="002B7470" w:rsidRDefault="00071CD5" w:rsidP="002F77B2">
            <w:pPr>
              <w:spacing w:after="0" w:line="240" w:lineRule="auto"/>
              <w:ind w:left="-57" w:right="-57"/>
              <w:rPr>
                <w:rFonts w:ascii="Arial" w:hAnsi="Arial"/>
                <w:rtl/>
              </w:rPr>
            </w:pPr>
            <w:r w:rsidRPr="002B7470">
              <w:rPr>
                <w:rFonts w:ascii="Arial" w:hAnsi="Arial"/>
              </w:rPr>
              <w:t>IFRS 3.B64(f)(iii)</w:t>
            </w:r>
          </w:p>
        </w:tc>
        <w:tc>
          <w:tcPr>
            <w:tcW w:w="8902" w:type="dxa"/>
          </w:tcPr>
          <w:p w14:paraId="05E62602" w14:textId="66B711B3" w:rsidR="00071CD5" w:rsidRPr="004C5FA3" w:rsidRDefault="00071CD5" w:rsidP="00071CD5">
            <w:pPr>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w:t>
            </w:r>
            <w:r w:rsidR="002F77B2">
              <w:rPr>
                <w:rFonts w:ascii="Arial" w:hAnsi="Arial" w:hint="cs"/>
                <w:rtl/>
              </w:rPr>
              <w:t>4</w:t>
            </w:r>
            <w:r>
              <w:rPr>
                <w:rFonts w:ascii="Arial" w:hAnsi="Arial" w:hint="cs"/>
                <w:rtl/>
              </w:rPr>
              <w:t>)</w:t>
            </w:r>
            <w:r>
              <w:rPr>
                <w:rFonts w:ascii="Arial" w:hAnsi="Arial"/>
                <w:rtl/>
              </w:rPr>
              <w:tab/>
            </w:r>
            <w:r w:rsidRPr="004C5FA3">
              <w:rPr>
                <w:rFonts w:ascii="Arial" w:hAnsi="Arial"/>
                <w:rtl/>
              </w:rPr>
              <w:t xml:space="preserve">במסגרת צירוף העסקים, </w:t>
            </w:r>
            <w:r>
              <w:rPr>
                <w:rFonts w:ascii="Arial" w:hAnsi="Arial" w:hint="cs"/>
                <w:rtl/>
              </w:rPr>
              <w:t xml:space="preserve">כתבה </w:t>
            </w:r>
            <w:r w:rsidRPr="004C5FA3">
              <w:rPr>
                <w:rFonts w:ascii="Arial" w:hAnsi="Arial"/>
                <w:rtl/>
              </w:rPr>
              <w:t xml:space="preserve">החברה אופציית מכר למחזיקים </w:t>
            </w:r>
            <w:r>
              <w:rPr>
                <w:rFonts w:ascii="Arial" w:hAnsi="Arial" w:hint="cs"/>
                <w:rtl/>
              </w:rPr>
              <w:t xml:space="preserve">הנותרים </w:t>
            </w:r>
            <w:r w:rsidRPr="004C5FA3">
              <w:rPr>
                <w:rFonts w:ascii="Arial" w:hAnsi="Arial"/>
                <w:rtl/>
              </w:rPr>
              <w:t xml:space="preserve">ב-25% מהזכויות בהון המניות של חברה א' המאפשרת להם למכור לחברה את </w:t>
            </w:r>
            <w:proofErr w:type="spellStart"/>
            <w:r>
              <w:rPr>
                <w:rFonts w:ascii="Arial" w:hAnsi="Arial" w:hint="cs"/>
                <w:rtl/>
              </w:rPr>
              <w:t>ה</w:t>
            </w:r>
            <w:r w:rsidRPr="004C5FA3">
              <w:rPr>
                <w:rFonts w:ascii="Arial" w:hAnsi="Arial"/>
                <w:rtl/>
              </w:rPr>
              <w:t>חזקותיהם</w:t>
            </w:r>
            <w:proofErr w:type="spellEnd"/>
            <w:r w:rsidRPr="004C5FA3">
              <w:rPr>
                <w:rFonts w:ascii="Arial" w:hAnsi="Arial"/>
                <w:rtl/>
              </w:rPr>
              <w:t xml:space="preserve"> תמורת _____ אלפי ש"ח כשנה לאחר מועד הרכישה (אופציית מכר לזכויות שאינן מקנות שליטה). החברה הכירה בהתחייבות פיננסית לפי הערך הנוכחי של תוספת המימוש כחלק מתמורת הרכישה.</w:t>
            </w:r>
          </w:p>
        </w:tc>
      </w:tr>
      <w:tr w:rsidR="00071CD5" w:rsidRPr="004C5FA3" w14:paraId="0B2C2761" w14:textId="77777777" w:rsidTr="002F77B2">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44B8A472" w14:textId="77777777" w:rsidR="00071CD5" w:rsidRPr="002B7470" w:rsidRDefault="00071CD5" w:rsidP="002F77B2">
            <w:pPr>
              <w:spacing w:after="0" w:line="240" w:lineRule="auto"/>
              <w:ind w:left="-57" w:right="-57"/>
              <w:contextualSpacing w:val="0"/>
              <w:rPr>
                <w:rFonts w:ascii="Arial" w:hAnsi="Arial"/>
              </w:rPr>
            </w:pPr>
            <w:r w:rsidRPr="002B7470">
              <w:rPr>
                <w:rFonts w:ascii="Arial" w:hAnsi="Arial"/>
              </w:rPr>
              <w:t>IFRS 3.B64(p)(ii)</w:t>
            </w:r>
          </w:p>
        </w:tc>
        <w:tc>
          <w:tcPr>
            <w:tcW w:w="8902" w:type="dxa"/>
          </w:tcPr>
          <w:p w14:paraId="7A899528" w14:textId="45620BF1" w:rsidR="00071CD5" w:rsidRPr="004C5FA3" w:rsidRDefault="00071CD5" w:rsidP="00071CD5">
            <w:pPr>
              <w:spacing w:line="240" w:lineRule="auto"/>
              <w:ind w:left="567" w:hanging="567"/>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Pr>
                <w:rFonts w:ascii="Arial" w:hAnsi="Arial" w:hint="cs"/>
                <w:rtl/>
              </w:rPr>
              <w:t>(</w:t>
            </w:r>
            <w:r w:rsidR="002F77B2">
              <w:rPr>
                <w:rFonts w:ascii="Arial" w:hAnsi="Arial" w:hint="cs"/>
                <w:rtl/>
              </w:rPr>
              <w:t>5</w:t>
            </w:r>
            <w:r>
              <w:rPr>
                <w:rFonts w:ascii="Arial" w:hAnsi="Arial" w:hint="cs"/>
                <w:rtl/>
              </w:rPr>
              <w:t>)</w:t>
            </w:r>
            <w:r>
              <w:rPr>
                <w:rFonts w:ascii="Arial" w:hAnsi="Arial"/>
                <w:rtl/>
              </w:rPr>
              <w:tab/>
            </w:r>
            <w:r w:rsidRPr="004C5FA3">
              <w:rPr>
                <w:rFonts w:ascii="Arial" w:hAnsi="Arial"/>
                <w:rtl/>
              </w:rPr>
              <w:t>כתוצאה מהמדידה מחדש בשווי הוגן של הזכויות ההוניות שהוחזקו על ידי החברה טרם הרכישה, הכירה החברה ברווח בסך _____ אלפי ש"ח ברווח או הפסד לתקופה בסעיף _______.</w:t>
            </w:r>
          </w:p>
        </w:tc>
      </w:tr>
    </w:tbl>
    <w:p w14:paraId="088FAFA6" w14:textId="54DAA595" w:rsidR="00F64EB6" w:rsidRPr="004C5FA3" w:rsidRDefault="00F64EB6" w:rsidP="00AD3EC3">
      <w:pPr>
        <w:pStyle w:val="Heading4"/>
        <w:rPr>
          <w:rtl/>
        </w:rPr>
      </w:pPr>
      <w:bookmarkStart w:id="655" w:name="_Ref223539227"/>
      <w:r w:rsidRPr="004C5FA3">
        <w:rPr>
          <w:rtl/>
        </w:rPr>
        <w:t xml:space="preserve">הנכסים </w:t>
      </w:r>
      <w:r w:rsidR="005C63D9">
        <w:rPr>
          <w:rFonts w:hint="cs"/>
          <w:rtl/>
        </w:rPr>
        <w:t xml:space="preserve">המזוהים </w:t>
      </w:r>
      <w:r w:rsidRPr="004C5FA3">
        <w:rPr>
          <w:rtl/>
        </w:rPr>
        <w:t xml:space="preserve">שנרכשו </w:t>
      </w:r>
      <w:r w:rsidR="003C51AD">
        <w:rPr>
          <w:rFonts w:hint="cs"/>
          <w:rtl/>
        </w:rPr>
        <w:t>ו</w:t>
      </w:r>
      <w:r w:rsidR="006C0D3D" w:rsidRPr="004C5FA3">
        <w:rPr>
          <w:rtl/>
        </w:rPr>
        <w:t>ה</w:t>
      </w:r>
      <w:r w:rsidRPr="004C5FA3">
        <w:rPr>
          <w:rtl/>
        </w:rPr>
        <w:t>התחייבויות שניטלו</w:t>
      </w:r>
      <w:bookmarkEnd w:id="651"/>
      <w:bookmarkEnd w:id="652"/>
      <w:bookmarkEnd w:id="653"/>
      <w:bookmarkEnd w:id="654"/>
      <w:bookmarkEnd w:id="655"/>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4"/>
        <w:gridCol w:w="6804"/>
        <w:gridCol w:w="851"/>
        <w:gridCol w:w="1247"/>
      </w:tblGrid>
      <w:tr w:rsidR="00E3707E" w:rsidRPr="004C5FA3" w14:paraId="11A9F2DF" w14:textId="77777777" w:rsidTr="00375508">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0B522FED" w14:textId="34AAC68F" w:rsidR="00E3707E" w:rsidRPr="00375508" w:rsidRDefault="00E3707E"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375508">
              <w:rPr>
                <w:rFonts w:asciiTheme="minorBidi" w:hAnsiTheme="minorBidi" w:cstheme="minorBidi"/>
              </w:rPr>
              <w:t>IFRS 3.B64(</w:t>
            </w:r>
            <w:proofErr w:type="spellStart"/>
            <w:r w:rsidRPr="00375508">
              <w:rPr>
                <w:rFonts w:asciiTheme="minorBidi" w:hAnsiTheme="minorBidi" w:cstheme="minorBidi"/>
              </w:rPr>
              <w:t>i</w:t>
            </w:r>
            <w:proofErr w:type="spellEnd"/>
            <w:r w:rsidRPr="00375508">
              <w:rPr>
                <w:rFonts w:asciiTheme="minorBidi" w:hAnsiTheme="minorBidi" w:cstheme="minorBidi"/>
              </w:rPr>
              <w:t>)</w:t>
            </w:r>
            <w:r w:rsidR="00375508">
              <w:rPr>
                <w:rFonts w:asciiTheme="minorBidi" w:hAnsiTheme="minorBidi" w:cstheme="minorBidi"/>
              </w:rPr>
              <w:br/>
            </w:r>
            <w:r w:rsidRPr="00375508">
              <w:rPr>
                <w:rFonts w:asciiTheme="minorBidi" w:hAnsiTheme="minorBidi" w:cstheme="minorBidi"/>
              </w:rPr>
              <w:t>IAS 7.40(d)</w:t>
            </w:r>
          </w:p>
        </w:tc>
        <w:tc>
          <w:tcPr>
            <w:tcW w:w="6804" w:type="dxa"/>
          </w:tcPr>
          <w:p w14:paraId="6B05488C" w14:textId="77777777" w:rsidR="00E3707E" w:rsidRPr="00375508" w:rsidRDefault="00E3707E" w:rsidP="00375508">
            <w:pPr>
              <w:tabs>
                <w:tab w:val="clear" w:pos="180"/>
                <w:tab w:val="clear" w:pos="360"/>
                <w:tab w:val="clear" w:pos="540"/>
              </w:tabs>
              <w:spacing w:after="0" w:line="240" w:lineRule="auto"/>
              <w:ind w:left="113" w:hanging="113"/>
              <w:contextualSpacing w:val="0"/>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851" w:type="dxa"/>
          </w:tcPr>
          <w:p w14:paraId="44BD1E91" w14:textId="0F1EB44A" w:rsidR="00E3707E" w:rsidRPr="00375508" w:rsidRDefault="00E3707E" w:rsidP="001C6878">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264A7652" w14:textId="2A1D0C0C" w:rsidR="00E3707E" w:rsidRPr="00375508" w:rsidRDefault="006C7732" w:rsidP="00375508">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375508">
              <w:rPr>
                <w:rFonts w:asciiTheme="minorBidi" w:hAnsiTheme="minorBidi" w:cstheme="minorBidi"/>
                <w:sz w:val="20"/>
                <w:rtl/>
              </w:rPr>
              <w:t>הערך</w:t>
            </w:r>
            <w:r w:rsidR="00E3707E" w:rsidRPr="00375508">
              <w:rPr>
                <w:rFonts w:asciiTheme="minorBidi" w:hAnsiTheme="minorBidi" w:cstheme="minorBidi"/>
                <w:sz w:val="20"/>
                <w:rtl/>
              </w:rPr>
              <w:t xml:space="preserve"> שהוכר במועד הרכישה</w:t>
            </w:r>
          </w:p>
        </w:tc>
      </w:tr>
      <w:tr w:rsidR="00E3707E" w:rsidRPr="004C5FA3" w14:paraId="56AE367C"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FD708A3" w14:textId="77777777" w:rsidR="00E3707E" w:rsidRPr="00375508" w:rsidRDefault="00E3707E"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tcPr>
          <w:p w14:paraId="377334D3" w14:textId="77777777" w:rsidR="00E3707E" w:rsidRPr="00375508" w:rsidRDefault="00E3707E"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851" w:type="dxa"/>
          </w:tcPr>
          <w:p w14:paraId="59BE53CC" w14:textId="77777777" w:rsidR="00E3707E" w:rsidRPr="00375508" w:rsidRDefault="00E3707E" w:rsidP="001C6878">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75A1AE72" w14:textId="77777777" w:rsidR="00E3707E" w:rsidRPr="00375508" w:rsidRDefault="00E3707E" w:rsidP="0037550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375508">
              <w:rPr>
                <w:rFonts w:asciiTheme="minorBidi" w:hAnsiTheme="minorBidi" w:cstheme="minorBidi"/>
                <w:b/>
                <w:bCs/>
                <w:sz w:val="20"/>
                <w:rtl/>
              </w:rPr>
              <w:t>אלפי ש"ח</w:t>
            </w:r>
          </w:p>
        </w:tc>
      </w:tr>
      <w:tr w:rsidR="00F04B75" w:rsidRPr="004C5FA3" w14:paraId="659F2207"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46D229D"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tcPr>
          <w:p w14:paraId="19D5CCA3"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851" w:type="dxa"/>
          </w:tcPr>
          <w:p w14:paraId="3A183666" w14:textId="11A3A722" w:rsidR="00F04B75" w:rsidRPr="00375508" w:rsidRDefault="00F04B75" w:rsidP="001C687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375508">
              <w:rPr>
                <w:rFonts w:asciiTheme="minorBidi" w:hAnsiTheme="minorBidi" w:cstheme="minorBidi"/>
                <w:b/>
                <w:bCs/>
                <w:sz w:val="20"/>
                <w:rtl/>
              </w:rPr>
              <w:t>ביאור</w:t>
            </w:r>
          </w:p>
        </w:tc>
        <w:tc>
          <w:tcPr>
            <w:tcW w:w="1247" w:type="dxa"/>
          </w:tcPr>
          <w:p w14:paraId="4DEBAED6" w14:textId="77777777" w:rsidR="00F04B75" w:rsidRPr="00375508" w:rsidRDefault="00F04B75" w:rsidP="00375508">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375508">
              <w:rPr>
                <w:rFonts w:asciiTheme="minorBidi" w:hAnsiTheme="minorBidi" w:cstheme="minorBidi"/>
                <w:b/>
                <w:bCs/>
                <w:sz w:val="20"/>
                <w:rtl/>
              </w:rPr>
              <w:t>בלתי מבוקר</w:t>
            </w:r>
          </w:p>
        </w:tc>
      </w:tr>
      <w:tr w:rsidR="00116414" w:rsidRPr="004C5FA3" w14:paraId="5F779F7D" w14:textId="77777777" w:rsidTr="002C70A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094E257" w14:textId="77777777" w:rsidR="00116414" w:rsidRPr="00375508" w:rsidRDefault="00116414" w:rsidP="002C70A1">
            <w:pPr>
              <w:bidi w:val="0"/>
              <w:spacing w:after="0" w:line="240" w:lineRule="auto"/>
              <w:ind w:left="-57" w:right="-57"/>
              <w:jc w:val="right"/>
              <w:rPr>
                <w:rFonts w:asciiTheme="minorBidi" w:hAnsiTheme="minorBidi" w:cstheme="minorBidi"/>
              </w:rPr>
            </w:pPr>
          </w:p>
        </w:tc>
        <w:tc>
          <w:tcPr>
            <w:tcW w:w="6804" w:type="dxa"/>
            <w:vAlign w:val="center"/>
          </w:tcPr>
          <w:p w14:paraId="7ABBF7D2" w14:textId="77777777" w:rsidR="00116414" w:rsidRPr="00375508" w:rsidRDefault="00116414" w:rsidP="00375508">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851" w:type="dxa"/>
            <w:vAlign w:val="center"/>
          </w:tcPr>
          <w:p w14:paraId="181F39CA" w14:textId="77777777" w:rsidR="00116414" w:rsidRPr="00375508" w:rsidRDefault="00116414" w:rsidP="00375508">
            <w:pPr>
              <w:pStyle w:val="a2"/>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00F8AFA9" w14:textId="77777777" w:rsidR="00116414" w:rsidRPr="00D218AE" w:rsidRDefault="00116414" w:rsidP="0037550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530169C4" w14:textId="77777777" w:rsidTr="002C70A1">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48BE0B8" w14:textId="77777777" w:rsidR="00F04B75" w:rsidRPr="00375508" w:rsidRDefault="00F04B75" w:rsidP="002C70A1">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375508">
              <w:rPr>
                <w:rFonts w:asciiTheme="minorBidi" w:hAnsiTheme="minorBidi" w:cstheme="minorBidi"/>
              </w:rPr>
              <w:t>IAS 7.40(c)</w:t>
            </w:r>
          </w:p>
        </w:tc>
        <w:tc>
          <w:tcPr>
            <w:tcW w:w="6804" w:type="dxa"/>
            <w:vAlign w:val="center"/>
          </w:tcPr>
          <w:p w14:paraId="3538F72B"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מזומנים ושווי מזומנים</w:t>
            </w:r>
          </w:p>
        </w:tc>
        <w:tc>
          <w:tcPr>
            <w:tcW w:w="851" w:type="dxa"/>
            <w:vAlign w:val="center"/>
          </w:tcPr>
          <w:p w14:paraId="656EFE11" w14:textId="77777777"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6E15BD05"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3FCF4F11"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8437544"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4EF6B594"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לקוחות</w:t>
            </w:r>
          </w:p>
        </w:tc>
        <w:tc>
          <w:tcPr>
            <w:tcW w:w="851" w:type="dxa"/>
            <w:vAlign w:val="center"/>
          </w:tcPr>
          <w:p w14:paraId="69A0BC9D" w14:textId="37F3C048"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lang w:val="en-US"/>
              </w:rPr>
            </w:pPr>
            <w:r w:rsidRPr="0092285D">
              <w:rPr>
                <w:rFonts w:asciiTheme="minorBidi" w:hAnsiTheme="minorBidi" w:cstheme="minorBidi"/>
                <w:sz w:val="20"/>
              </w:rPr>
              <w:fldChar w:fldCharType="begin" w:fldLock="1"/>
            </w:r>
            <w:r w:rsidRPr="0092285D">
              <w:rPr>
                <w:rFonts w:asciiTheme="minorBidi" w:hAnsiTheme="minorBidi" w:cstheme="minorBidi"/>
                <w:sz w:val="20"/>
                <w:rtl/>
              </w:rPr>
              <w:instrText xml:space="preserve"> </w:instrText>
            </w:r>
            <w:r w:rsidRPr="0092285D">
              <w:rPr>
                <w:rFonts w:asciiTheme="minorBidi" w:hAnsiTheme="minorBidi" w:cstheme="minorBidi"/>
                <w:sz w:val="20"/>
              </w:rPr>
              <w:instrText xml:space="preserve">REF _Ref6339490 \n \h  \* MERGEFORMAT </w:instrText>
            </w:r>
            <w:r w:rsidRPr="0092285D">
              <w:rPr>
                <w:rFonts w:asciiTheme="minorBidi" w:hAnsiTheme="minorBidi" w:cstheme="minorBidi"/>
                <w:sz w:val="20"/>
              </w:rPr>
            </w:r>
            <w:r w:rsidRPr="0092285D">
              <w:rPr>
                <w:rFonts w:asciiTheme="minorBidi" w:hAnsiTheme="minorBidi" w:cstheme="minorBidi"/>
                <w:sz w:val="20"/>
              </w:rPr>
              <w:fldChar w:fldCharType="separate"/>
            </w:r>
            <w:r w:rsidR="00D3002D" w:rsidRPr="0092285D">
              <w:rPr>
                <w:rFonts w:asciiTheme="minorBidi" w:hAnsiTheme="minorBidi" w:cstheme="minorBidi"/>
                <w:sz w:val="20"/>
                <w:cs/>
              </w:rPr>
              <w:t>‎</w:t>
            </w:r>
            <w:r w:rsidRPr="0092285D">
              <w:rPr>
                <w:rFonts w:asciiTheme="minorBidi" w:hAnsiTheme="minorBidi" w:cstheme="minorBidi"/>
                <w:sz w:val="20"/>
              </w:rPr>
              <w:fldChar w:fldCharType="end"/>
            </w:r>
            <w:r w:rsidR="002D38BF" w:rsidRPr="0092285D">
              <w:rPr>
                <w:rFonts w:asciiTheme="minorBidi" w:hAnsiTheme="minorBidi" w:cstheme="minorBidi"/>
                <w:sz w:val="20"/>
                <w:rtl/>
                <w:lang w:val="en-US"/>
              </w:rPr>
              <w:fldChar w:fldCharType="begin" w:fldLock="1"/>
            </w:r>
            <w:r w:rsidR="002D38BF" w:rsidRPr="0092285D">
              <w:rPr>
                <w:rFonts w:asciiTheme="minorBidi" w:hAnsiTheme="minorBidi" w:cstheme="minorBidi"/>
                <w:sz w:val="20"/>
                <w:rtl/>
                <w:lang w:val="en-US"/>
              </w:rPr>
              <w:instrText xml:space="preserve"> </w:instrText>
            </w:r>
            <w:r w:rsidR="002D38BF" w:rsidRPr="0092285D">
              <w:rPr>
                <w:rFonts w:asciiTheme="minorBidi" w:hAnsiTheme="minorBidi" w:cstheme="minorBidi" w:hint="cs"/>
                <w:sz w:val="20"/>
                <w:lang w:val="en-US"/>
              </w:rPr>
              <w:instrText>REF</w:instrText>
            </w:r>
            <w:r w:rsidR="002D38BF" w:rsidRPr="0092285D">
              <w:rPr>
                <w:rFonts w:asciiTheme="minorBidi" w:hAnsiTheme="minorBidi" w:cstheme="minorBidi" w:hint="cs"/>
                <w:sz w:val="20"/>
                <w:rtl/>
                <w:lang w:val="en-US"/>
              </w:rPr>
              <w:instrText xml:space="preserve"> _</w:instrText>
            </w:r>
            <w:r w:rsidR="002D38BF" w:rsidRPr="0092285D">
              <w:rPr>
                <w:rFonts w:asciiTheme="minorBidi" w:hAnsiTheme="minorBidi" w:cstheme="minorBidi" w:hint="cs"/>
                <w:sz w:val="20"/>
                <w:lang w:val="en-US"/>
              </w:rPr>
              <w:instrText>Ref226640918 \n \h</w:instrText>
            </w:r>
            <w:r w:rsidR="002D38BF" w:rsidRPr="0092285D">
              <w:rPr>
                <w:rFonts w:asciiTheme="minorBidi" w:hAnsiTheme="minorBidi" w:cstheme="minorBidi"/>
                <w:sz w:val="20"/>
                <w:rtl/>
                <w:lang w:val="en-US"/>
              </w:rPr>
              <w:instrText xml:space="preserve">  \* </w:instrText>
            </w:r>
            <w:r w:rsidR="002D38BF" w:rsidRPr="0092285D">
              <w:rPr>
                <w:rFonts w:asciiTheme="minorBidi" w:hAnsiTheme="minorBidi" w:cstheme="minorBidi"/>
                <w:sz w:val="20"/>
                <w:lang w:val="en-US"/>
              </w:rPr>
              <w:instrText>MERGEFORMAT</w:instrText>
            </w:r>
            <w:r w:rsidR="002D38BF" w:rsidRPr="0092285D">
              <w:rPr>
                <w:rFonts w:asciiTheme="minorBidi" w:hAnsiTheme="minorBidi" w:cstheme="minorBidi"/>
                <w:sz w:val="20"/>
                <w:rtl/>
                <w:lang w:val="en-US"/>
              </w:rPr>
              <w:instrText xml:space="preserve"> </w:instrText>
            </w:r>
            <w:r w:rsidR="002D38BF" w:rsidRPr="0092285D">
              <w:rPr>
                <w:rFonts w:asciiTheme="minorBidi" w:hAnsiTheme="minorBidi" w:cstheme="minorBidi"/>
                <w:sz w:val="20"/>
                <w:rtl/>
                <w:lang w:val="en-US"/>
              </w:rPr>
            </w:r>
            <w:r w:rsidR="002D38BF" w:rsidRPr="0092285D">
              <w:rPr>
                <w:rFonts w:asciiTheme="minorBidi" w:hAnsiTheme="minorBidi" w:cstheme="minorBidi"/>
                <w:sz w:val="20"/>
                <w:rtl/>
                <w:lang w:val="en-US"/>
              </w:rPr>
              <w:fldChar w:fldCharType="separate"/>
            </w:r>
            <w:r w:rsidR="002D38BF" w:rsidRPr="0092285D">
              <w:rPr>
                <w:rFonts w:asciiTheme="minorBidi" w:hAnsiTheme="minorBidi" w:cstheme="minorBidi"/>
                <w:sz w:val="20"/>
                <w:cs/>
                <w:lang w:val="en-US"/>
              </w:rPr>
              <w:t>‎</w:t>
            </w:r>
            <w:r w:rsidR="002D38BF" w:rsidRPr="0092285D">
              <w:rPr>
                <w:rFonts w:asciiTheme="minorBidi" w:hAnsiTheme="minorBidi" w:cstheme="minorBidi"/>
                <w:sz w:val="20"/>
                <w:lang w:val="en-US"/>
              </w:rPr>
              <w:t>8.6</w:t>
            </w:r>
            <w:r w:rsidR="002D38BF" w:rsidRPr="0092285D">
              <w:rPr>
                <w:rFonts w:asciiTheme="minorBidi" w:hAnsiTheme="minorBidi" w:cstheme="minorBidi"/>
                <w:sz w:val="20"/>
                <w:rtl/>
                <w:lang w:val="en-US"/>
              </w:rPr>
              <w:fldChar w:fldCharType="end"/>
            </w:r>
          </w:p>
        </w:tc>
        <w:tc>
          <w:tcPr>
            <w:tcW w:w="1247" w:type="dxa"/>
          </w:tcPr>
          <w:p w14:paraId="5670C8AC"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58BC636C"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F191E30"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51A7D733"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חייבים ויתרות חובה</w:t>
            </w:r>
          </w:p>
        </w:tc>
        <w:tc>
          <w:tcPr>
            <w:tcW w:w="851" w:type="dxa"/>
            <w:vAlign w:val="center"/>
          </w:tcPr>
          <w:p w14:paraId="2EF7AF79" w14:textId="084827AF"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92285D">
              <w:rPr>
                <w:rFonts w:asciiTheme="minorBidi" w:hAnsiTheme="minorBidi" w:cstheme="minorBidi"/>
                <w:sz w:val="20"/>
              </w:rPr>
              <w:fldChar w:fldCharType="begin" w:fldLock="1"/>
            </w:r>
            <w:r w:rsidRPr="0092285D">
              <w:rPr>
                <w:rFonts w:asciiTheme="minorBidi" w:hAnsiTheme="minorBidi" w:cstheme="minorBidi"/>
                <w:sz w:val="20"/>
                <w:rtl/>
              </w:rPr>
              <w:instrText xml:space="preserve"> </w:instrText>
            </w:r>
            <w:r w:rsidRPr="0092285D">
              <w:rPr>
                <w:rFonts w:asciiTheme="minorBidi" w:hAnsiTheme="minorBidi" w:cstheme="minorBidi"/>
                <w:sz w:val="20"/>
              </w:rPr>
              <w:instrText xml:space="preserve">REF _Ref6339505 \n \h  \* MERGEFORMAT </w:instrText>
            </w:r>
            <w:r w:rsidRPr="0092285D">
              <w:rPr>
                <w:rFonts w:asciiTheme="minorBidi" w:hAnsiTheme="minorBidi" w:cstheme="minorBidi"/>
                <w:sz w:val="20"/>
              </w:rPr>
            </w:r>
            <w:r w:rsidRPr="0092285D">
              <w:rPr>
                <w:rFonts w:asciiTheme="minorBidi" w:hAnsiTheme="minorBidi" w:cstheme="minorBidi"/>
                <w:sz w:val="20"/>
              </w:rPr>
              <w:fldChar w:fldCharType="separate"/>
            </w:r>
            <w:r w:rsidR="00D3002D" w:rsidRPr="0092285D">
              <w:rPr>
                <w:rFonts w:asciiTheme="minorBidi" w:hAnsiTheme="minorBidi" w:cstheme="minorBidi"/>
                <w:sz w:val="20"/>
                <w:cs/>
              </w:rPr>
              <w:t>‎</w:t>
            </w:r>
            <w:r w:rsidRPr="0092285D">
              <w:rPr>
                <w:rFonts w:asciiTheme="minorBidi" w:hAnsiTheme="minorBidi" w:cstheme="minorBidi"/>
                <w:sz w:val="20"/>
              </w:rPr>
              <w:fldChar w:fldCharType="end"/>
            </w:r>
            <w:r w:rsidR="002D38BF" w:rsidRPr="0092285D">
              <w:rPr>
                <w:rFonts w:asciiTheme="minorBidi" w:hAnsiTheme="minorBidi" w:cstheme="minorBidi"/>
                <w:sz w:val="20"/>
                <w:rtl/>
              </w:rPr>
              <w:fldChar w:fldCharType="begin" w:fldLock="1"/>
            </w:r>
            <w:r w:rsidR="002D38BF" w:rsidRPr="0092285D">
              <w:rPr>
                <w:rFonts w:asciiTheme="minorBidi" w:hAnsiTheme="minorBidi" w:cstheme="minorBidi"/>
                <w:sz w:val="20"/>
                <w:rtl/>
              </w:rPr>
              <w:instrText xml:space="preserve"> </w:instrText>
            </w:r>
            <w:r w:rsidR="002D38BF" w:rsidRPr="0092285D">
              <w:rPr>
                <w:rFonts w:asciiTheme="minorBidi" w:hAnsiTheme="minorBidi" w:cstheme="minorBidi"/>
                <w:sz w:val="20"/>
              </w:rPr>
              <w:instrText>REF</w:instrText>
            </w:r>
            <w:r w:rsidR="002D38BF" w:rsidRPr="0092285D">
              <w:rPr>
                <w:rFonts w:asciiTheme="minorBidi" w:hAnsiTheme="minorBidi" w:cstheme="minorBidi"/>
                <w:sz w:val="20"/>
                <w:rtl/>
              </w:rPr>
              <w:instrText xml:space="preserve"> _</w:instrText>
            </w:r>
            <w:r w:rsidR="002D38BF" w:rsidRPr="0092285D">
              <w:rPr>
                <w:rFonts w:asciiTheme="minorBidi" w:hAnsiTheme="minorBidi" w:cstheme="minorBidi"/>
                <w:sz w:val="20"/>
              </w:rPr>
              <w:instrText>Ref226640918 \n \h</w:instrText>
            </w:r>
            <w:r w:rsidR="002D38BF" w:rsidRPr="0092285D">
              <w:rPr>
                <w:rFonts w:asciiTheme="minorBidi" w:hAnsiTheme="minorBidi" w:cstheme="minorBidi"/>
                <w:sz w:val="20"/>
                <w:rtl/>
              </w:rPr>
              <w:instrText xml:space="preserve">  \* </w:instrText>
            </w:r>
            <w:r w:rsidR="002D38BF" w:rsidRPr="0092285D">
              <w:rPr>
                <w:rFonts w:asciiTheme="minorBidi" w:hAnsiTheme="minorBidi" w:cstheme="minorBidi"/>
                <w:sz w:val="20"/>
              </w:rPr>
              <w:instrText>MERGEFORMAT</w:instrText>
            </w:r>
            <w:r w:rsidR="002D38BF" w:rsidRPr="0092285D">
              <w:rPr>
                <w:rFonts w:asciiTheme="minorBidi" w:hAnsiTheme="minorBidi" w:cstheme="minorBidi"/>
                <w:sz w:val="20"/>
                <w:rtl/>
              </w:rPr>
              <w:instrText xml:space="preserve"> </w:instrText>
            </w:r>
            <w:r w:rsidR="002D38BF" w:rsidRPr="0092285D">
              <w:rPr>
                <w:rFonts w:asciiTheme="minorBidi" w:hAnsiTheme="minorBidi" w:cstheme="minorBidi"/>
                <w:sz w:val="20"/>
                <w:rtl/>
              </w:rPr>
            </w:r>
            <w:r w:rsidR="002D38BF" w:rsidRPr="0092285D">
              <w:rPr>
                <w:rFonts w:asciiTheme="minorBidi" w:hAnsiTheme="minorBidi" w:cstheme="minorBidi"/>
                <w:sz w:val="20"/>
                <w:rtl/>
              </w:rPr>
              <w:fldChar w:fldCharType="separate"/>
            </w:r>
            <w:r w:rsidR="002D38BF" w:rsidRPr="0092285D">
              <w:rPr>
                <w:rFonts w:asciiTheme="minorBidi" w:hAnsiTheme="minorBidi" w:cstheme="minorBidi"/>
                <w:sz w:val="20"/>
                <w:cs/>
              </w:rPr>
              <w:t>‎</w:t>
            </w:r>
            <w:r w:rsidR="002D38BF" w:rsidRPr="0092285D">
              <w:rPr>
                <w:rFonts w:asciiTheme="minorBidi" w:hAnsiTheme="minorBidi" w:cstheme="minorBidi"/>
                <w:sz w:val="20"/>
              </w:rPr>
              <w:t>8.6</w:t>
            </w:r>
            <w:r w:rsidR="002D38BF" w:rsidRPr="0092285D">
              <w:rPr>
                <w:rFonts w:asciiTheme="minorBidi" w:hAnsiTheme="minorBidi" w:cstheme="minorBidi"/>
                <w:sz w:val="20"/>
                <w:rtl/>
              </w:rPr>
              <w:fldChar w:fldCharType="end"/>
            </w:r>
          </w:p>
        </w:tc>
        <w:tc>
          <w:tcPr>
            <w:tcW w:w="1247" w:type="dxa"/>
          </w:tcPr>
          <w:p w14:paraId="6F1376AB"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58A4086E"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E3F1640"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6545844B"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מלאי</w:t>
            </w:r>
          </w:p>
        </w:tc>
        <w:tc>
          <w:tcPr>
            <w:tcW w:w="851" w:type="dxa"/>
            <w:vAlign w:val="center"/>
          </w:tcPr>
          <w:p w14:paraId="36F1126E" w14:textId="77777777"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595CCFFD"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0B2212AE"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7E456E7"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6804" w:type="dxa"/>
            <w:vAlign w:val="center"/>
          </w:tcPr>
          <w:p w14:paraId="7DE6A7D1" w14:textId="69A6D99D"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נכסי זכות שימוש</w:t>
            </w:r>
            <w:r w:rsidRPr="00375508">
              <w:rPr>
                <w:rStyle w:val="FootnoteReference"/>
                <w:rFonts w:asciiTheme="minorBidi" w:hAnsiTheme="minorBidi" w:cstheme="minorBidi"/>
                <w:sz w:val="20"/>
                <w:szCs w:val="20"/>
                <w:rtl/>
              </w:rPr>
              <w:footnoteReference w:id="144"/>
            </w:r>
          </w:p>
        </w:tc>
        <w:tc>
          <w:tcPr>
            <w:tcW w:w="851" w:type="dxa"/>
            <w:vAlign w:val="center"/>
          </w:tcPr>
          <w:p w14:paraId="14C0FD35" w14:textId="77777777"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4ABE8C88"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4071CD09"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5334573"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0AFC1503"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רכוש קבוע</w:t>
            </w:r>
          </w:p>
        </w:tc>
        <w:tc>
          <w:tcPr>
            <w:tcW w:w="851" w:type="dxa"/>
            <w:vAlign w:val="center"/>
          </w:tcPr>
          <w:p w14:paraId="03BECB77" w14:textId="77777777"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4990509F"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48DB6B4D"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8D3B3F9"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1CAC5244" w14:textId="77777777" w:rsidR="00F04B75" w:rsidRPr="00375508" w:rsidRDefault="00F04B75"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נכסים בלתי מוחשיים</w:t>
            </w:r>
          </w:p>
        </w:tc>
        <w:tc>
          <w:tcPr>
            <w:tcW w:w="851" w:type="dxa"/>
            <w:vAlign w:val="center"/>
          </w:tcPr>
          <w:p w14:paraId="19DCC961" w14:textId="77777777"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46265D70" w14:textId="77777777" w:rsidR="00F04B75" w:rsidRPr="00D218AE" w:rsidRDefault="00F04B75"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04B75" w:rsidRPr="004C5FA3" w14:paraId="7704DC43"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4B04C1B" w14:textId="77777777" w:rsidR="00F04B75" w:rsidRPr="00375508" w:rsidRDefault="00F04B75" w:rsidP="00375508">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1A646733" w14:textId="23BD4C75" w:rsidR="00F04B75" w:rsidRPr="00375508" w:rsidRDefault="00D218AE" w:rsidP="00375508">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asciiTheme="minorBidi" w:hAnsiTheme="minorBidi" w:cstheme="minorBidi" w:hint="cs"/>
                <w:rtl/>
              </w:rPr>
              <w:t>הלוואות מתאגידים בנקאיים ומאחרים</w:t>
            </w:r>
          </w:p>
        </w:tc>
        <w:tc>
          <w:tcPr>
            <w:tcW w:w="851" w:type="dxa"/>
            <w:vAlign w:val="center"/>
          </w:tcPr>
          <w:p w14:paraId="18D7DCA2" w14:textId="77777777" w:rsidR="00F04B75" w:rsidRPr="0092285D" w:rsidRDefault="00F04B75" w:rsidP="00375508">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2C37E2CF" w14:textId="34372D37" w:rsidR="00F04B75" w:rsidRPr="00D218AE" w:rsidRDefault="00D218AE" w:rsidP="00375508">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D218AE" w:rsidRPr="004C5FA3" w14:paraId="6FDA1F98"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082F7F8" w14:textId="77777777" w:rsidR="00D218AE" w:rsidRPr="00375508" w:rsidRDefault="00D218AE" w:rsidP="00D218AE">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0B6FA1DD" w14:textId="41C6B4D8" w:rsidR="00D218AE" w:rsidRPr="00375508" w:rsidRDefault="00D218AE" w:rsidP="00D218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התחייבויות חכירה</w:t>
            </w:r>
            <w:r w:rsidRPr="00B419CD">
              <w:rPr>
                <w:rStyle w:val="FootnoteReference"/>
                <w:rFonts w:asciiTheme="minorBidi" w:hAnsiTheme="minorBidi" w:cstheme="minorBidi"/>
                <w:sz w:val="20"/>
                <w:szCs w:val="20"/>
                <w:rtl/>
              </w:rPr>
              <w:footnoteReference w:id="145"/>
            </w:r>
            <w:r w:rsidRPr="00B419CD">
              <w:rPr>
                <w:rFonts w:asciiTheme="minorBidi" w:hAnsiTheme="minorBidi" w:cstheme="minorBidi"/>
                <w:vertAlign w:val="superscript"/>
                <w:rtl/>
              </w:rPr>
              <w:t xml:space="preserve"> </w:t>
            </w:r>
            <w:r w:rsidRPr="00B419CD">
              <w:rPr>
                <w:rStyle w:val="FootnoteReference"/>
                <w:rFonts w:asciiTheme="minorBidi" w:hAnsiTheme="minorBidi" w:cstheme="minorBidi"/>
                <w:sz w:val="20"/>
                <w:szCs w:val="20"/>
                <w:rtl/>
              </w:rPr>
              <w:footnoteReference w:id="146"/>
            </w:r>
          </w:p>
        </w:tc>
        <w:tc>
          <w:tcPr>
            <w:tcW w:w="851" w:type="dxa"/>
            <w:vAlign w:val="center"/>
          </w:tcPr>
          <w:p w14:paraId="54A15AAC" w14:textId="77777777" w:rsidR="00D218AE" w:rsidRPr="0092285D" w:rsidRDefault="00D218AE" w:rsidP="00D218AE">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4D206BF3" w14:textId="59DCF870" w:rsidR="00D218AE" w:rsidRPr="00D218AE" w:rsidRDefault="00D218AE" w:rsidP="00D218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D218AE" w:rsidRPr="004C5FA3" w14:paraId="58ABC257"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3905693" w14:textId="77777777" w:rsidR="00D218AE" w:rsidRPr="00375508" w:rsidRDefault="00D218AE" w:rsidP="00D218AE">
            <w:pPr>
              <w:bidi w:val="0"/>
              <w:spacing w:after="0" w:line="240" w:lineRule="auto"/>
              <w:ind w:left="-57" w:right="-57"/>
              <w:jc w:val="right"/>
              <w:rPr>
                <w:rFonts w:asciiTheme="minorBidi" w:hAnsiTheme="minorBidi" w:cstheme="minorBidi"/>
                <w:rtl/>
              </w:rPr>
            </w:pPr>
          </w:p>
        </w:tc>
        <w:tc>
          <w:tcPr>
            <w:tcW w:w="6804" w:type="dxa"/>
            <w:vAlign w:val="center"/>
          </w:tcPr>
          <w:p w14:paraId="13562EE8" w14:textId="3436479A" w:rsidR="00D218AE" w:rsidRPr="00375508" w:rsidRDefault="00D218AE" w:rsidP="00D218AE">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asciiTheme="minorBidi" w:hAnsiTheme="minorBidi" w:cstheme="minorBidi" w:hint="cs"/>
                <w:rtl/>
              </w:rPr>
              <w:t>ספקים ונותני שירותים</w:t>
            </w:r>
          </w:p>
        </w:tc>
        <w:tc>
          <w:tcPr>
            <w:tcW w:w="851" w:type="dxa"/>
            <w:vAlign w:val="center"/>
          </w:tcPr>
          <w:p w14:paraId="6C52242A" w14:textId="77777777" w:rsidR="00D218AE" w:rsidRPr="0092285D" w:rsidRDefault="00D218AE" w:rsidP="00D218AE">
            <w:pPr>
              <w:pStyle w:val="a2"/>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26424DB4" w14:textId="0D33CF6F" w:rsidR="00D218AE" w:rsidRPr="00D218AE" w:rsidRDefault="00D218AE" w:rsidP="00D218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D218AE" w:rsidRPr="004C5FA3" w14:paraId="74F3AA0F"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99C46AE" w14:textId="77777777" w:rsidR="00D218AE" w:rsidRPr="00375508" w:rsidRDefault="00D218AE" w:rsidP="00D218AE">
            <w:pPr>
              <w:bidi w:val="0"/>
              <w:spacing w:after="0" w:line="240" w:lineRule="auto"/>
              <w:ind w:left="-57" w:right="-57"/>
              <w:jc w:val="right"/>
              <w:rPr>
                <w:rFonts w:asciiTheme="minorBidi" w:hAnsiTheme="minorBidi" w:cstheme="minorBidi"/>
                <w:rtl/>
              </w:rPr>
            </w:pPr>
          </w:p>
        </w:tc>
        <w:tc>
          <w:tcPr>
            <w:tcW w:w="6804" w:type="dxa"/>
            <w:vAlign w:val="center"/>
          </w:tcPr>
          <w:p w14:paraId="0B5060AC" w14:textId="5FF85171" w:rsidR="00D218AE" w:rsidRPr="00375508" w:rsidRDefault="00D218AE" w:rsidP="00D218AE">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asciiTheme="minorBidi" w:hAnsiTheme="minorBidi" w:cstheme="minorBidi" w:hint="cs"/>
                <w:rtl/>
              </w:rPr>
              <w:t>זכאים ויתרות זכות</w:t>
            </w:r>
          </w:p>
        </w:tc>
        <w:tc>
          <w:tcPr>
            <w:tcW w:w="851" w:type="dxa"/>
            <w:vAlign w:val="center"/>
          </w:tcPr>
          <w:p w14:paraId="259969B2" w14:textId="77777777" w:rsidR="00D218AE" w:rsidRPr="0092285D" w:rsidRDefault="00D218AE" w:rsidP="00D218AE">
            <w:pPr>
              <w:pStyle w:val="a2"/>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0978A8E2" w14:textId="17A99AA3" w:rsidR="00D218AE" w:rsidRPr="00D218AE" w:rsidRDefault="00D218AE" w:rsidP="00D218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C71955" w:rsidRPr="004C5FA3" w14:paraId="76FDDA6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A5CBA4D" w14:textId="77777777" w:rsidR="00C71955" w:rsidRPr="00375508" w:rsidRDefault="00C71955" w:rsidP="00006CC7">
            <w:pPr>
              <w:bidi w:val="0"/>
              <w:spacing w:after="0" w:line="240" w:lineRule="auto"/>
              <w:ind w:left="-57" w:right="-57"/>
              <w:jc w:val="right"/>
              <w:rPr>
                <w:rFonts w:asciiTheme="minorBidi" w:hAnsiTheme="minorBidi" w:cstheme="minorBidi"/>
                <w:rtl/>
              </w:rPr>
            </w:pPr>
          </w:p>
        </w:tc>
        <w:tc>
          <w:tcPr>
            <w:tcW w:w="6804" w:type="dxa"/>
            <w:vAlign w:val="center"/>
          </w:tcPr>
          <w:p w14:paraId="2263D2F9" w14:textId="77777777" w:rsidR="00C71955" w:rsidRPr="00375508" w:rsidRDefault="00C71955" w:rsidP="00006CC7">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asciiTheme="minorBidi" w:hAnsiTheme="minorBidi" w:cstheme="minorBidi" w:hint="cs"/>
                <w:rtl/>
              </w:rPr>
              <w:t>התחייבויות הטבה מוגדרת, נטו</w:t>
            </w:r>
          </w:p>
        </w:tc>
        <w:tc>
          <w:tcPr>
            <w:tcW w:w="851" w:type="dxa"/>
            <w:vAlign w:val="center"/>
          </w:tcPr>
          <w:p w14:paraId="6AA15A5E" w14:textId="77777777" w:rsidR="00C71955" w:rsidRPr="0092285D" w:rsidRDefault="00C71955" w:rsidP="00006CC7">
            <w:pPr>
              <w:pStyle w:val="a2"/>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Pr>
            </w:pPr>
          </w:p>
        </w:tc>
        <w:tc>
          <w:tcPr>
            <w:tcW w:w="1247" w:type="dxa"/>
          </w:tcPr>
          <w:p w14:paraId="4B14C607" w14:textId="77777777" w:rsidR="00C71955" w:rsidRPr="00D218AE" w:rsidRDefault="00C71955"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D218AE" w:rsidRPr="004C5FA3" w14:paraId="51028761"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DFAEDA7" w14:textId="77777777" w:rsidR="00D218AE" w:rsidRPr="00375508" w:rsidRDefault="00D218AE" w:rsidP="00D218AE">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3E7BD4A5" w14:textId="77777777" w:rsidR="00D218AE" w:rsidRPr="00375508" w:rsidRDefault="00D218AE" w:rsidP="00D218AE">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הפרשות</w:t>
            </w:r>
          </w:p>
        </w:tc>
        <w:tc>
          <w:tcPr>
            <w:tcW w:w="851" w:type="dxa"/>
            <w:vAlign w:val="center"/>
          </w:tcPr>
          <w:p w14:paraId="2F998187" w14:textId="02A57FE4" w:rsidR="00D218AE" w:rsidRPr="0092285D" w:rsidRDefault="00D218AE" w:rsidP="00D218AE">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lang w:val="en-US"/>
              </w:rPr>
            </w:pPr>
            <w:r w:rsidRPr="0092285D">
              <w:rPr>
                <w:rFonts w:asciiTheme="minorBidi" w:hAnsiTheme="minorBidi" w:cstheme="minorBidi"/>
                <w:sz w:val="20"/>
              </w:rPr>
              <w:fldChar w:fldCharType="begin" w:fldLock="1"/>
            </w:r>
            <w:r w:rsidRPr="0092285D">
              <w:rPr>
                <w:rFonts w:asciiTheme="minorBidi" w:hAnsiTheme="minorBidi" w:cstheme="minorBidi"/>
                <w:sz w:val="20"/>
                <w:rtl/>
              </w:rPr>
              <w:instrText xml:space="preserve"> </w:instrText>
            </w:r>
            <w:r w:rsidRPr="0092285D">
              <w:rPr>
                <w:rFonts w:asciiTheme="minorBidi" w:hAnsiTheme="minorBidi" w:cstheme="minorBidi"/>
                <w:sz w:val="20"/>
              </w:rPr>
              <w:instrText xml:space="preserve">REF _Ref6339530 \n \h  \* MERGEFORMAT </w:instrText>
            </w:r>
            <w:r w:rsidRPr="0092285D">
              <w:rPr>
                <w:rFonts w:asciiTheme="minorBidi" w:hAnsiTheme="minorBidi" w:cstheme="minorBidi"/>
                <w:sz w:val="20"/>
              </w:rPr>
            </w:r>
            <w:r w:rsidRPr="0092285D">
              <w:rPr>
                <w:rFonts w:asciiTheme="minorBidi" w:hAnsiTheme="minorBidi" w:cstheme="minorBidi"/>
                <w:sz w:val="20"/>
              </w:rPr>
              <w:fldChar w:fldCharType="separate"/>
            </w:r>
            <w:r w:rsidR="00D3002D" w:rsidRPr="0092285D">
              <w:rPr>
                <w:rFonts w:asciiTheme="minorBidi" w:hAnsiTheme="minorBidi" w:cstheme="minorBidi"/>
                <w:sz w:val="20"/>
                <w:cs/>
              </w:rPr>
              <w:t>‎</w:t>
            </w:r>
            <w:r w:rsidRPr="0092285D">
              <w:rPr>
                <w:rFonts w:asciiTheme="minorBidi" w:hAnsiTheme="minorBidi" w:cstheme="minorBidi"/>
                <w:sz w:val="20"/>
              </w:rPr>
              <w:fldChar w:fldCharType="end"/>
            </w:r>
            <w:r w:rsidR="00CA2A2C" w:rsidRPr="0092285D">
              <w:rPr>
                <w:rFonts w:asciiTheme="minorBidi" w:hAnsiTheme="minorBidi" w:cstheme="minorBidi"/>
                <w:sz w:val="20"/>
                <w:rtl/>
                <w:lang w:val="en-US"/>
              </w:rPr>
              <w:fldChar w:fldCharType="begin" w:fldLock="1"/>
            </w:r>
            <w:r w:rsidR="00CA2A2C" w:rsidRPr="0092285D">
              <w:rPr>
                <w:rFonts w:asciiTheme="minorBidi" w:hAnsiTheme="minorBidi" w:cstheme="minorBidi"/>
                <w:sz w:val="20"/>
                <w:rtl/>
                <w:lang w:val="en-US"/>
              </w:rPr>
              <w:instrText xml:space="preserve"> </w:instrText>
            </w:r>
            <w:r w:rsidR="00CA2A2C" w:rsidRPr="0092285D">
              <w:rPr>
                <w:rFonts w:asciiTheme="minorBidi" w:hAnsiTheme="minorBidi" w:cstheme="minorBidi" w:hint="cs"/>
                <w:sz w:val="20"/>
                <w:lang w:val="en-US"/>
              </w:rPr>
              <w:instrText>REF</w:instrText>
            </w:r>
            <w:r w:rsidR="00CA2A2C" w:rsidRPr="0092285D">
              <w:rPr>
                <w:rFonts w:asciiTheme="minorBidi" w:hAnsiTheme="minorBidi" w:cstheme="minorBidi" w:hint="cs"/>
                <w:sz w:val="20"/>
                <w:rtl/>
                <w:lang w:val="en-US"/>
              </w:rPr>
              <w:instrText xml:space="preserve"> _</w:instrText>
            </w:r>
            <w:r w:rsidR="00CA2A2C" w:rsidRPr="0092285D">
              <w:rPr>
                <w:rFonts w:asciiTheme="minorBidi" w:hAnsiTheme="minorBidi" w:cstheme="minorBidi" w:hint="cs"/>
                <w:sz w:val="20"/>
                <w:lang w:val="en-US"/>
              </w:rPr>
              <w:instrText>Ref226641027 \n \h</w:instrText>
            </w:r>
            <w:r w:rsidR="00CA2A2C" w:rsidRPr="0092285D">
              <w:rPr>
                <w:rFonts w:asciiTheme="minorBidi" w:hAnsiTheme="minorBidi" w:cstheme="minorBidi"/>
                <w:sz w:val="20"/>
                <w:rtl/>
                <w:lang w:val="en-US"/>
              </w:rPr>
              <w:instrText xml:space="preserve"> </w:instrText>
            </w:r>
            <w:r w:rsidR="00CA2A2C" w:rsidRPr="0092285D">
              <w:rPr>
                <w:rFonts w:asciiTheme="minorBidi" w:hAnsiTheme="minorBidi" w:cstheme="minorBidi"/>
                <w:sz w:val="20"/>
                <w:rtl/>
                <w:lang w:val="en-US"/>
              </w:rPr>
            </w:r>
            <w:r w:rsidR="00CA2A2C" w:rsidRPr="0092285D">
              <w:rPr>
                <w:rFonts w:asciiTheme="minorBidi" w:hAnsiTheme="minorBidi" w:cstheme="minorBidi"/>
                <w:sz w:val="20"/>
                <w:rtl/>
                <w:lang w:val="en-US"/>
              </w:rPr>
              <w:fldChar w:fldCharType="separate"/>
            </w:r>
            <w:r w:rsidR="00CA2A2C" w:rsidRPr="0092285D">
              <w:rPr>
                <w:rFonts w:asciiTheme="minorBidi" w:hAnsiTheme="minorBidi" w:cstheme="minorBidi"/>
                <w:sz w:val="20"/>
                <w:cs/>
                <w:lang w:val="en-US"/>
              </w:rPr>
              <w:t>‎</w:t>
            </w:r>
            <w:r w:rsidR="00CA2A2C" w:rsidRPr="0092285D">
              <w:rPr>
                <w:rFonts w:asciiTheme="minorBidi" w:hAnsiTheme="minorBidi" w:cstheme="minorBidi"/>
                <w:sz w:val="20"/>
                <w:lang w:val="en-US"/>
              </w:rPr>
              <w:t>8.7</w:t>
            </w:r>
            <w:r w:rsidR="00CA2A2C" w:rsidRPr="0092285D">
              <w:rPr>
                <w:rFonts w:asciiTheme="minorBidi" w:hAnsiTheme="minorBidi" w:cstheme="minorBidi"/>
                <w:sz w:val="20"/>
                <w:rtl/>
                <w:lang w:val="en-US"/>
              </w:rPr>
              <w:fldChar w:fldCharType="end"/>
            </w:r>
          </w:p>
        </w:tc>
        <w:tc>
          <w:tcPr>
            <w:tcW w:w="1247" w:type="dxa"/>
          </w:tcPr>
          <w:p w14:paraId="2F0AEBBD" w14:textId="609E135D" w:rsidR="00D218AE" w:rsidRPr="00D218AE" w:rsidRDefault="00D218AE" w:rsidP="00D218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D218AE" w:rsidRPr="004C5FA3" w14:paraId="4994F712"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40A5501" w14:textId="77777777" w:rsidR="00D218AE" w:rsidRPr="00375508" w:rsidRDefault="00D218AE" w:rsidP="00D218AE">
            <w:pPr>
              <w:bidi w:val="0"/>
              <w:spacing w:after="0" w:line="240" w:lineRule="auto"/>
              <w:ind w:left="-57" w:right="-57"/>
              <w:jc w:val="right"/>
              <w:rPr>
                <w:rFonts w:asciiTheme="minorBidi" w:hAnsiTheme="minorBidi" w:cstheme="minorBidi"/>
                <w:rtl/>
              </w:rPr>
            </w:pPr>
          </w:p>
        </w:tc>
        <w:tc>
          <w:tcPr>
            <w:tcW w:w="6804" w:type="dxa"/>
            <w:vAlign w:val="center"/>
          </w:tcPr>
          <w:p w14:paraId="5B6BDD4E" w14:textId="695BCAEF" w:rsidR="00D218AE" w:rsidRPr="00375508" w:rsidRDefault="00D218AE" w:rsidP="00D218AE">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Pr>
                <w:rFonts w:asciiTheme="minorBidi" w:hAnsiTheme="minorBidi" w:cstheme="minorBidi" w:hint="cs"/>
                <w:rtl/>
              </w:rPr>
              <w:t>מס הכנסה לשלם</w:t>
            </w:r>
          </w:p>
        </w:tc>
        <w:tc>
          <w:tcPr>
            <w:tcW w:w="851" w:type="dxa"/>
            <w:vAlign w:val="center"/>
          </w:tcPr>
          <w:p w14:paraId="5415E049" w14:textId="77777777" w:rsidR="00D218AE" w:rsidRPr="0092285D" w:rsidRDefault="00D218AE" w:rsidP="00D218AE">
            <w:pPr>
              <w:pStyle w:val="a2"/>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Pr>
            </w:pPr>
          </w:p>
        </w:tc>
        <w:tc>
          <w:tcPr>
            <w:tcW w:w="1247" w:type="dxa"/>
          </w:tcPr>
          <w:p w14:paraId="664A4063" w14:textId="668992D4" w:rsidR="00D218AE" w:rsidRPr="00D218AE" w:rsidRDefault="00D218AE" w:rsidP="00D218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8432D5" w:rsidRPr="004C5FA3" w14:paraId="7E30BAA6"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9106648" w14:textId="77777777" w:rsidR="008432D5" w:rsidRPr="00375508" w:rsidRDefault="008432D5" w:rsidP="008432D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3530D463" w14:textId="77777777" w:rsidR="008432D5" w:rsidRPr="00375508" w:rsidRDefault="008432D5" w:rsidP="008432D5">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התחייבויות תלויות</w:t>
            </w:r>
          </w:p>
        </w:tc>
        <w:tc>
          <w:tcPr>
            <w:tcW w:w="851" w:type="dxa"/>
            <w:vAlign w:val="center"/>
          </w:tcPr>
          <w:p w14:paraId="2D50B9F3" w14:textId="38D2D4DE" w:rsidR="008432D5" w:rsidRPr="0092285D" w:rsidRDefault="008432D5" w:rsidP="008432D5">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92285D">
              <w:rPr>
                <w:rFonts w:asciiTheme="minorBidi" w:hAnsiTheme="minorBidi" w:cstheme="minorBidi"/>
                <w:sz w:val="20"/>
              </w:rPr>
              <w:fldChar w:fldCharType="begin" w:fldLock="1"/>
            </w:r>
            <w:r w:rsidRPr="0092285D">
              <w:rPr>
                <w:rFonts w:asciiTheme="minorBidi" w:hAnsiTheme="minorBidi" w:cstheme="minorBidi"/>
                <w:sz w:val="20"/>
                <w:rtl/>
              </w:rPr>
              <w:instrText xml:space="preserve"> </w:instrText>
            </w:r>
            <w:r w:rsidRPr="0092285D">
              <w:rPr>
                <w:rFonts w:asciiTheme="minorBidi" w:hAnsiTheme="minorBidi" w:cstheme="minorBidi"/>
                <w:sz w:val="20"/>
              </w:rPr>
              <w:instrText xml:space="preserve">REF _Ref6339530 \n \h  \* MERGEFORMAT </w:instrText>
            </w:r>
            <w:r w:rsidRPr="0092285D">
              <w:rPr>
                <w:rFonts w:asciiTheme="minorBidi" w:hAnsiTheme="minorBidi" w:cstheme="minorBidi"/>
                <w:sz w:val="20"/>
              </w:rPr>
            </w:r>
            <w:r w:rsidRPr="0092285D">
              <w:rPr>
                <w:rFonts w:asciiTheme="minorBidi" w:hAnsiTheme="minorBidi" w:cstheme="minorBidi"/>
                <w:sz w:val="20"/>
              </w:rPr>
              <w:fldChar w:fldCharType="separate"/>
            </w:r>
            <w:r w:rsidR="00D3002D" w:rsidRPr="0092285D">
              <w:rPr>
                <w:rFonts w:asciiTheme="minorBidi" w:hAnsiTheme="minorBidi" w:cstheme="minorBidi"/>
                <w:sz w:val="20"/>
                <w:cs/>
              </w:rPr>
              <w:t>‎</w:t>
            </w:r>
            <w:r w:rsidRPr="0092285D">
              <w:rPr>
                <w:rFonts w:asciiTheme="minorBidi" w:hAnsiTheme="minorBidi" w:cstheme="minorBidi"/>
                <w:sz w:val="20"/>
              </w:rPr>
              <w:fldChar w:fldCharType="end"/>
            </w:r>
            <w:r w:rsidR="00CA2A2C" w:rsidRPr="0092285D">
              <w:rPr>
                <w:rFonts w:asciiTheme="minorBidi" w:hAnsiTheme="minorBidi" w:cstheme="minorBidi"/>
                <w:sz w:val="20"/>
                <w:rtl/>
              </w:rPr>
              <w:fldChar w:fldCharType="begin" w:fldLock="1"/>
            </w:r>
            <w:r w:rsidR="00CA2A2C" w:rsidRPr="0092285D">
              <w:rPr>
                <w:rFonts w:asciiTheme="minorBidi" w:hAnsiTheme="minorBidi" w:cstheme="minorBidi"/>
                <w:sz w:val="20"/>
                <w:rtl/>
              </w:rPr>
              <w:instrText xml:space="preserve"> </w:instrText>
            </w:r>
            <w:r w:rsidR="00CA2A2C" w:rsidRPr="0092285D">
              <w:rPr>
                <w:rFonts w:asciiTheme="minorBidi" w:hAnsiTheme="minorBidi" w:cstheme="minorBidi"/>
                <w:sz w:val="20"/>
              </w:rPr>
              <w:instrText>REF</w:instrText>
            </w:r>
            <w:r w:rsidR="00CA2A2C" w:rsidRPr="0092285D">
              <w:rPr>
                <w:rFonts w:asciiTheme="minorBidi" w:hAnsiTheme="minorBidi" w:cstheme="minorBidi"/>
                <w:sz w:val="20"/>
                <w:rtl/>
              </w:rPr>
              <w:instrText xml:space="preserve"> _</w:instrText>
            </w:r>
            <w:r w:rsidR="00CA2A2C" w:rsidRPr="0092285D">
              <w:rPr>
                <w:rFonts w:asciiTheme="minorBidi" w:hAnsiTheme="minorBidi" w:cstheme="minorBidi"/>
                <w:sz w:val="20"/>
              </w:rPr>
              <w:instrText>Ref226641027 \n \h</w:instrText>
            </w:r>
            <w:r w:rsidR="00CA2A2C" w:rsidRPr="0092285D">
              <w:rPr>
                <w:rFonts w:asciiTheme="minorBidi" w:hAnsiTheme="minorBidi" w:cstheme="minorBidi"/>
                <w:sz w:val="20"/>
                <w:rtl/>
              </w:rPr>
              <w:instrText xml:space="preserve"> </w:instrText>
            </w:r>
            <w:r w:rsidR="0092285D">
              <w:rPr>
                <w:rFonts w:asciiTheme="minorBidi" w:hAnsiTheme="minorBidi" w:cstheme="minorBidi"/>
                <w:sz w:val="20"/>
                <w:rtl/>
              </w:rPr>
              <w:instrText xml:space="preserve"> \* </w:instrText>
            </w:r>
            <w:r w:rsidR="0092285D">
              <w:rPr>
                <w:rFonts w:asciiTheme="minorBidi" w:hAnsiTheme="minorBidi" w:cstheme="minorBidi"/>
                <w:sz w:val="20"/>
              </w:rPr>
              <w:instrText>MERGEFORMAT</w:instrText>
            </w:r>
            <w:r w:rsidR="0092285D">
              <w:rPr>
                <w:rFonts w:asciiTheme="minorBidi" w:hAnsiTheme="minorBidi" w:cstheme="minorBidi"/>
                <w:sz w:val="20"/>
                <w:rtl/>
              </w:rPr>
              <w:instrText xml:space="preserve"> </w:instrText>
            </w:r>
            <w:r w:rsidR="00CA2A2C" w:rsidRPr="0092285D">
              <w:rPr>
                <w:rFonts w:asciiTheme="minorBidi" w:hAnsiTheme="minorBidi" w:cstheme="minorBidi"/>
                <w:sz w:val="20"/>
                <w:rtl/>
              </w:rPr>
            </w:r>
            <w:r w:rsidR="00CA2A2C" w:rsidRPr="0092285D">
              <w:rPr>
                <w:rFonts w:asciiTheme="minorBidi" w:hAnsiTheme="minorBidi" w:cstheme="minorBidi"/>
                <w:sz w:val="20"/>
                <w:rtl/>
              </w:rPr>
              <w:fldChar w:fldCharType="separate"/>
            </w:r>
            <w:r w:rsidR="00CA2A2C" w:rsidRPr="0092285D">
              <w:rPr>
                <w:rFonts w:asciiTheme="minorBidi" w:hAnsiTheme="minorBidi" w:cstheme="minorBidi"/>
                <w:sz w:val="20"/>
                <w:cs/>
              </w:rPr>
              <w:t>‎</w:t>
            </w:r>
            <w:r w:rsidR="00CA2A2C" w:rsidRPr="0092285D">
              <w:rPr>
                <w:rFonts w:asciiTheme="minorBidi" w:hAnsiTheme="minorBidi" w:cstheme="minorBidi"/>
                <w:sz w:val="20"/>
              </w:rPr>
              <w:t>8.7</w:t>
            </w:r>
            <w:r w:rsidR="00CA2A2C" w:rsidRPr="0092285D">
              <w:rPr>
                <w:rFonts w:asciiTheme="minorBidi" w:hAnsiTheme="minorBidi" w:cstheme="minorBidi"/>
                <w:sz w:val="20"/>
                <w:rtl/>
              </w:rPr>
              <w:fldChar w:fldCharType="end"/>
            </w:r>
          </w:p>
        </w:tc>
        <w:tc>
          <w:tcPr>
            <w:tcW w:w="1247" w:type="dxa"/>
          </w:tcPr>
          <w:p w14:paraId="0CFA6CE8" w14:textId="2B59C0CF" w:rsidR="008432D5" w:rsidRPr="00D218AE" w:rsidRDefault="008432D5" w:rsidP="008432D5">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8432D5" w:rsidRPr="004C5FA3" w14:paraId="6FA98367"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E755F40" w14:textId="77777777" w:rsidR="008432D5" w:rsidRPr="00375508" w:rsidRDefault="008432D5" w:rsidP="008432D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67D3F848" w14:textId="77777777" w:rsidR="008432D5" w:rsidRPr="00375508" w:rsidRDefault="008432D5" w:rsidP="008432D5">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 xml:space="preserve">התחייבויות </w:t>
            </w:r>
            <w:proofErr w:type="spellStart"/>
            <w:r w:rsidRPr="00375508">
              <w:rPr>
                <w:rFonts w:asciiTheme="minorBidi" w:hAnsiTheme="minorBidi" w:cstheme="minorBidi"/>
                <w:rtl/>
              </w:rPr>
              <w:t>מסים</w:t>
            </w:r>
            <w:proofErr w:type="spellEnd"/>
            <w:r w:rsidRPr="00375508">
              <w:rPr>
                <w:rFonts w:asciiTheme="minorBidi" w:hAnsiTheme="minorBidi" w:cstheme="minorBidi"/>
                <w:rtl/>
              </w:rPr>
              <w:t xml:space="preserve"> נדחים</w:t>
            </w:r>
          </w:p>
        </w:tc>
        <w:tc>
          <w:tcPr>
            <w:tcW w:w="851" w:type="dxa"/>
            <w:vAlign w:val="center"/>
          </w:tcPr>
          <w:p w14:paraId="49E8E0C9" w14:textId="77777777" w:rsidR="008432D5" w:rsidRPr="00375508" w:rsidRDefault="008432D5" w:rsidP="008432D5">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060457D0" w14:textId="2D469FDD" w:rsidR="008432D5" w:rsidRPr="00D218AE" w:rsidRDefault="008432D5" w:rsidP="008432D5">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D218AE">
              <w:rPr>
                <w:rFonts w:asciiTheme="minorBidi" w:hAnsiTheme="minorBidi" w:cstheme="minorBidi" w:hint="cs"/>
                <w:rtl/>
              </w:rPr>
              <w:t>(</w:t>
            </w:r>
            <w:r>
              <w:rPr>
                <w:rFonts w:asciiTheme="minorBidi" w:hAnsiTheme="minorBidi" w:cstheme="minorBidi" w:hint="cs"/>
                <w:rtl/>
              </w:rPr>
              <w:t xml:space="preserve">               </w:t>
            </w:r>
            <w:r w:rsidRPr="00D218AE">
              <w:rPr>
                <w:rFonts w:asciiTheme="minorBidi" w:hAnsiTheme="minorBidi" w:cstheme="minorBidi" w:hint="cs"/>
                <w:rtl/>
              </w:rPr>
              <w:t>)</w:t>
            </w:r>
          </w:p>
        </w:tc>
      </w:tr>
      <w:tr w:rsidR="008432D5" w:rsidRPr="004C5FA3" w14:paraId="0CE843C6" w14:textId="77777777" w:rsidTr="00375508">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522F323" w14:textId="77777777" w:rsidR="008432D5" w:rsidRPr="00375508" w:rsidRDefault="008432D5" w:rsidP="008432D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6804" w:type="dxa"/>
            <w:vAlign w:val="center"/>
          </w:tcPr>
          <w:p w14:paraId="38D67522" w14:textId="2F46803F" w:rsidR="008432D5" w:rsidRPr="00375508" w:rsidRDefault="008432D5" w:rsidP="008432D5">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375508">
              <w:rPr>
                <w:rFonts w:asciiTheme="minorBidi" w:hAnsiTheme="minorBidi" w:cstheme="minorBidi"/>
                <w:rtl/>
              </w:rPr>
              <w:t>סה"כ הנכסים המזוהים נטו</w:t>
            </w:r>
          </w:p>
        </w:tc>
        <w:tc>
          <w:tcPr>
            <w:tcW w:w="851" w:type="dxa"/>
            <w:vAlign w:val="center"/>
          </w:tcPr>
          <w:p w14:paraId="16587704" w14:textId="77777777" w:rsidR="008432D5" w:rsidRPr="00375508" w:rsidRDefault="008432D5" w:rsidP="008432D5">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c>
          <w:tcPr>
            <w:tcW w:w="1247" w:type="dxa"/>
          </w:tcPr>
          <w:p w14:paraId="5ADA89E0" w14:textId="77777777" w:rsidR="008432D5" w:rsidRPr="00375508" w:rsidRDefault="008432D5" w:rsidP="008432D5">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rtl/>
              </w:rPr>
            </w:pPr>
          </w:p>
        </w:tc>
      </w:tr>
    </w:tbl>
    <w:p w14:paraId="33678075" w14:textId="77777777" w:rsidR="00270AAB" w:rsidRPr="004C5FA3" w:rsidRDefault="00270AAB" w:rsidP="00AD7844">
      <w:pPr>
        <w:pStyle w:val="NoSpacing"/>
        <w:spacing w:line="120" w:lineRule="exact"/>
        <w:ind w:left="1418"/>
        <w:rPr>
          <w:sz w:val="20"/>
          <w:rtl/>
        </w:rPr>
      </w:pPr>
      <w:bookmarkStart w:id="656" w:name="_Toc535743886"/>
      <w:bookmarkStart w:id="657" w:name="_Toc535845813"/>
      <w:bookmarkStart w:id="658" w:name="_Toc359521"/>
      <w:bookmarkStart w:id="659" w:name="_Toc360070"/>
      <w:bookmarkStart w:id="660" w:name="_Toc5792788"/>
      <w:bookmarkStart w:id="661" w:name="_Toc6272693"/>
      <w:bookmarkStart w:id="662" w:name="_Toc6323442"/>
    </w:p>
    <w:p w14:paraId="428AC3EF" w14:textId="77777777" w:rsidR="00F64EB6" w:rsidRPr="004C5FA3" w:rsidRDefault="00F64EB6" w:rsidP="00AD3EC3">
      <w:pPr>
        <w:pStyle w:val="Heading4"/>
        <w:rPr>
          <w:rtl/>
        </w:rPr>
      </w:pPr>
      <w:bookmarkStart w:id="663" w:name="_Ref122270233"/>
      <w:r w:rsidRPr="004C5FA3">
        <w:rPr>
          <w:rtl/>
        </w:rPr>
        <w:t>תזרים מזומנים בגין צירוף העסקים</w:t>
      </w:r>
      <w:bookmarkEnd w:id="656"/>
      <w:bookmarkEnd w:id="657"/>
      <w:bookmarkEnd w:id="658"/>
      <w:bookmarkEnd w:id="659"/>
      <w:bookmarkEnd w:id="660"/>
      <w:bookmarkEnd w:id="661"/>
      <w:bookmarkEnd w:id="662"/>
      <w:bookmarkEnd w:id="663"/>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4"/>
        <w:gridCol w:w="7655"/>
        <w:gridCol w:w="1247"/>
      </w:tblGrid>
      <w:tr w:rsidR="00F64EB6" w:rsidRPr="004C5FA3" w14:paraId="4216972A" w14:textId="77777777" w:rsidTr="00116414">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608B82DC" w14:textId="77777777" w:rsidR="00F64EB6" w:rsidRPr="002B7470" w:rsidRDefault="00F64EB6" w:rsidP="007A13EB">
            <w:pPr>
              <w:tabs>
                <w:tab w:val="clear" w:pos="180"/>
                <w:tab w:val="clear" w:pos="360"/>
                <w:tab w:val="clear" w:pos="540"/>
              </w:tabs>
              <w:spacing w:after="0" w:line="240" w:lineRule="auto"/>
              <w:ind w:left="-57" w:right="-57"/>
              <w:contextualSpacing w:val="0"/>
              <w:rPr>
                <w:rFonts w:ascii="Arial" w:hAnsi="Arial"/>
                <w:rtl/>
              </w:rPr>
            </w:pPr>
          </w:p>
        </w:tc>
        <w:tc>
          <w:tcPr>
            <w:tcW w:w="7655" w:type="dxa"/>
            <w:vAlign w:val="center"/>
          </w:tcPr>
          <w:p w14:paraId="6328265C" w14:textId="77777777" w:rsidR="00F64EB6" w:rsidRPr="004C5FA3" w:rsidRDefault="00F64EB6" w:rsidP="00116414">
            <w:pPr>
              <w:tabs>
                <w:tab w:val="clear" w:pos="180"/>
                <w:tab w:val="clear" w:pos="360"/>
                <w:tab w:val="clear" w:pos="540"/>
              </w:tabs>
              <w:spacing w:after="0" w:line="240" w:lineRule="auto"/>
              <w:ind w:left="113" w:hanging="113"/>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247" w:type="dxa"/>
          </w:tcPr>
          <w:p w14:paraId="16547B9B" w14:textId="77777777" w:rsidR="00F64EB6" w:rsidRPr="00116414" w:rsidRDefault="00F64EB6" w:rsidP="00116414">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116414">
              <w:rPr>
                <w:sz w:val="20"/>
                <w:rtl/>
              </w:rPr>
              <w:t>למועד הרכישה</w:t>
            </w:r>
          </w:p>
        </w:tc>
      </w:tr>
      <w:tr w:rsidR="00F64EB6" w:rsidRPr="004C5FA3" w14:paraId="1265D4DE" w14:textId="77777777" w:rsidTr="00116414">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7B20663" w14:textId="77777777" w:rsidR="00F64EB6" w:rsidRPr="002B7470" w:rsidRDefault="00F64EB6" w:rsidP="007A13EB">
            <w:pPr>
              <w:tabs>
                <w:tab w:val="clear" w:pos="180"/>
                <w:tab w:val="clear" w:pos="360"/>
                <w:tab w:val="clear" w:pos="540"/>
              </w:tabs>
              <w:spacing w:after="0" w:line="240" w:lineRule="auto"/>
              <w:ind w:left="-57" w:right="-57"/>
              <w:contextualSpacing w:val="0"/>
              <w:rPr>
                <w:rFonts w:ascii="Arial" w:hAnsi="Arial"/>
                <w:rtl/>
              </w:rPr>
            </w:pPr>
          </w:p>
        </w:tc>
        <w:tc>
          <w:tcPr>
            <w:tcW w:w="7655" w:type="dxa"/>
            <w:vAlign w:val="center"/>
          </w:tcPr>
          <w:p w14:paraId="03AC05E5" w14:textId="77777777" w:rsidR="00F64EB6" w:rsidRPr="004C5FA3" w:rsidRDefault="00F64EB6" w:rsidP="00116414">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796AD477" w14:textId="77777777" w:rsidR="00F64EB6" w:rsidRPr="00116414" w:rsidRDefault="00F64EB6" w:rsidP="0011641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16414">
              <w:rPr>
                <w:b/>
                <w:bCs/>
                <w:sz w:val="20"/>
                <w:rtl/>
              </w:rPr>
              <w:t>אלפי ש"ח</w:t>
            </w:r>
          </w:p>
        </w:tc>
      </w:tr>
      <w:tr w:rsidR="00F64EB6" w:rsidRPr="004C5FA3" w14:paraId="5F9BCA37" w14:textId="77777777" w:rsidTr="00116414">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7A3F108" w14:textId="77777777" w:rsidR="00F64EB6" w:rsidRPr="002B7470" w:rsidRDefault="00F64EB6" w:rsidP="007A13EB">
            <w:pPr>
              <w:tabs>
                <w:tab w:val="clear" w:pos="180"/>
                <w:tab w:val="clear" w:pos="360"/>
                <w:tab w:val="clear" w:pos="540"/>
              </w:tabs>
              <w:spacing w:after="0" w:line="240" w:lineRule="auto"/>
              <w:ind w:left="-57" w:right="-57"/>
              <w:contextualSpacing w:val="0"/>
              <w:rPr>
                <w:rFonts w:ascii="Arial" w:hAnsi="Arial"/>
                <w:rtl/>
              </w:rPr>
            </w:pPr>
          </w:p>
        </w:tc>
        <w:tc>
          <w:tcPr>
            <w:tcW w:w="7655" w:type="dxa"/>
            <w:vAlign w:val="center"/>
          </w:tcPr>
          <w:p w14:paraId="1762BC71" w14:textId="77777777" w:rsidR="00F64EB6" w:rsidRPr="004C5FA3" w:rsidRDefault="00F64EB6" w:rsidP="00116414">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41E3EA2E" w14:textId="77777777" w:rsidR="00F64EB6" w:rsidRPr="00116414" w:rsidRDefault="00F64EB6" w:rsidP="00116414">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16414">
              <w:rPr>
                <w:b/>
                <w:bCs/>
                <w:sz w:val="20"/>
                <w:rtl/>
              </w:rPr>
              <w:t>בלתי מבוקר</w:t>
            </w:r>
          </w:p>
        </w:tc>
      </w:tr>
      <w:tr w:rsidR="00116414" w:rsidRPr="004C5FA3" w14:paraId="64443F22" w14:textId="77777777" w:rsidTr="00116414">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46B3460" w14:textId="77777777" w:rsidR="00116414" w:rsidRPr="002B7470" w:rsidRDefault="00116414" w:rsidP="007A13EB">
            <w:pPr>
              <w:spacing w:after="0" w:line="240" w:lineRule="auto"/>
              <w:ind w:left="-57" w:right="-57"/>
              <w:contextualSpacing w:val="0"/>
              <w:rPr>
                <w:rFonts w:ascii="Arial" w:hAnsi="Arial"/>
              </w:rPr>
            </w:pPr>
          </w:p>
        </w:tc>
        <w:tc>
          <w:tcPr>
            <w:tcW w:w="7655" w:type="dxa"/>
            <w:vAlign w:val="center"/>
          </w:tcPr>
          <w:p w14:paraId="2FC51CE5" w14:textId="77777777" w:rsidR="00116414" w:rsidRPr="004C5FA3" w:rsidRDefault="00116414" w:rsidP="00116414">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37F244C0" w14:textId="77777777" w:rsidR="00116414" w:rsidRPr="00116414" w:rsidRDefault="00116414" w:rsidP="00116414">
            <w:pPr>
              <w:spacing w:after="0" w:line="240" w:lineRule="auto"/>
              <w:jc w:val="center"/>
              <w:cnfStyle w:val="000000000000" w:firstRow="0" w:lastRow="0" w:firstColumn="0" w:lastColumn="0" w:oddVBand="0" w:evenVBand="0" w:oddHBand="0" w:evenHBand="0" w:firstRowFirstColumn="0" w:firstRowLastColumn="0" w:lastRowFirstColumn="0" w:lastRowLastColumn="0"/>
              <w:rPr>
                <w:b/>
                <w:bCs/>
                <w:rtl/>
              </w:rPr>
            </w:pPr>
          </w:p>
        </w:tc>
      </w:tr>
      <w:tr w:rsidR="00F64EB6" w:rsidRPr="004C5FA3" w14:paraId="40278327" w14:textId="77777777" w:rsidTr="00116414">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6A98235" w14:textId="77777777" w:rsidR="00F64EB6" w:rsidRPr="002B7470" w:rsidRDefault="00F64EB6" w:rsidP="007A13EB">
            <w:pPr>
              <w:tabs>
                <w:tab w:val="clear" w:pos="180"/>
                <w:tab w:val="clear" w:pos="360"/>
                <w:tab w:val="clear" w:pos="540"/>
              </w:tabs>
              <w:spacing w:after="0" w:line="240" w:lineRule="auto"/>
              <w:ind w:left="-57" w:right="-57"/>
              <w:contextualSpacing w:val="0"/>
              <w:rPr>
                <w:rFonts w:ascii="Arial" w:hAnsi="Arial"/>
              </w:rPr>
            </w:pPr>
            <w:r w:rsidRPr="002B7470">
              <w:rPr>
                <w:rFonts w:ascii="Arial" w:hAnsi="Arial"/>
              </w:rPr>
              <w:t>IAS 7.40(b)</w:t>
            </w:r>
          </w:p>
        </w:tc>
        <w:tc>
          <w:tcPr>
            <w:tcW w:w="7655" w:type="dxa"/>
            <w:vAlign w:val="center"/>
          </w:tcPr>
          <w:p w14:paraId="5FF5307A" w14:textId="77777777" w:rsidR="00F64EB6" w:rsidRPr="004C5FA3" w:rsidRDefault="00F64EB6" w:rsidP="00116414">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תמורה ששולמה במזומנים ובשווי מזומנים</w:t>
            </w:r>
          </w:p>
        </w:tc>
        <w:tc>
          <w:tcPr>
            <w:tcW w:w="1247" w:type="dxa"/>
          </w:tcPr>
          <w:p w14:paraId="5C5190A9" w14:textId="44847E79" w:rsidR="00F64EB6" w:rsidRPr="00116414" w:rsidRDefault="00284984" w:rsidP="00116414">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r w:rsidRPr="00116414">
              <w:rPr>
                <w:rFonts w:hint="cs"/>
                <w:rtl/>
              </w:rPr>
              <w:t>(</w:t>
            </w:r>
            <w:r w:rsidR="00116414">
              <w:rPr>
                <w:rFonts w:hint="cs"/>
                <w:rtl/>
              </w:rPr>
              <w:t xml:space="preserve">               </w:t>
            </w:r>
            <w:r w:rsidRPr="00116414">
              <w:rPr>
                <w:rFonts w:hint="cs"/>
                <w:rtl/>
              </w:rPr>
              <w:t>)</w:t>
            </w:r>
          </w:p>
        </w:tc>
      </w:tr>
      <w:tr w:rsidR="008C4F51" w:rsidRPr="004C5FA3" w14:paraId="551726E8" w14:textId="77777777" w:rsidTr="00116414">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6DF4E40" w14:textId="6FEDFA15" w:rsidR="008C4F51" w:rsidRPr="002B7470" w:rsidRDefault="008C4F51" w:rsidP="007A13EB">
            <w:pPr>
              <w:tabs>
                <w:tab w:val="clear" w:pos="180"/>
                <w:tab w:val="clear" w:pos="360"/>
                <w:tab w:val="clear" w:pos="540"/>
              </w:tabs>
              <w:spacing w:after="0" w:line="240" w:lineRule="auto"/>
              <w:ind w:left="-57" w:right="-57"/>
              <w:contextualSpacing w:val="0"/>
              <w:rPr>
                <w:rFonts w:ascii="Arial" w:hAnsi="Arial"/>
              </w:rPr>
            </w:pPr>
            <w:r w:rsidRPr="002B7470">
              <w:rPr>
                <w:rFonts w:ascii="Arial" w:hAnsi="Arial"/>
              </w:rPr>
              <w:t>IAS 7.40(c)</w:t>
            </w:r>
          </w:p>
        </w:tc>
        <w:tc>
          <w:tcPr>
            <w:tcW w:w="7655" w:type="dxa"/>
            <w:vAlign w:val="center"/>
          </w:tcPr>
          <w:p w14:paraId="7FC9DA58" w14:textId="47F8781E" w:rsidR="008C4F51" w:rsidRPr="004C5FA3" w:rsidRDefault="008C4F51" w:rsidP="008C4F51">
            <w:pPr>
              <w:tabs>
                <w:tab w:val="clear" w:pos="180"/>
                <w:tab w:val="clear" w:pos="360"/>
                <w:tab w:val="clear" w:pos="540"/>
              </w:tabs>
              <w:spacing w:after="0" w:line="240" w:lineRule="auto"/>
              <w:ind w:left="28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מזומנים ושווי מזומנים בחברה א' ליום הרכישה</w:t>
            </w:r>
          </w:p>
        </w:tc>
        <w:tc>
          <w:tcPr>
            <w:tcW w:w="1247" w:type="dxa"/>
          </w:tcPr>
          <w:p w14:paraId="7DCA4DCA" w14:textId="77777777" w:rsidR="008C4F51" w:rsidRPr="008473AC" w:rsidRDefault="008C4F51" w:rsidP="008C4F51">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8C4F51" w:rsidRPr="004C5FA3" w14:paraId="7504F87F" w14:textId="77777777" w:rsidTr="00116414">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43C7B1A" w14:textId="77777777" w:rsidR="008C4F51" w:rsidRPr="002B7470" w:rsidRDefault="008C4F51" w:rsidP="007A13EB">
            <w:pPr>
              <w:tabs>
                <w:tab w:val="clear" w:pos="180"/>
                <w:tab w:val="clear" w:pos="360"/>
                <w:tab w:val="clear" w:pos="540"/>
              </w:tabs>
              <w:spacing w:after="0" w:line="240" w:lineRule="auto"/>
              <w:ind w:left="-57" w:right="-57"/>
              <w:contextualSpacing w:val="0"/>
              <w:rPr>
                <w:rFonts w:ascii="Arial" w:hAnsi="Arial"/>
                <w:rtl/>
              </w:rPr>
            </w:pPr>
          </w:p>
        </w:tc>
        <w:tc>
          <w:tcPr>
            <w:tcW w:w="7655" w:type="dxa"/>
            <w:vAlign w:val="center"/>
          </w:tcPr>
          <w:p w14:paraId="4F4B9911" w14:textId="65903A0D" w:rsidR="008C4F51" w:rsidRPr="004C5FA3" w:rsidRDefault="008C4F51" w:rsidP="008C4F51">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סה"כ תזרים נטו</w:t>
            </w:r>
          </w:p>
        </w:tc>
        <w:tc>
          <w:tcPr>
            <w:tcW w:w="1247" w:type="dxa"/>
          </w:tcPr>
          <w:p w14:paraId="223C0E80" w14:textId="77777777" w:rsidR="008C4F51" w:rsidRPr="00116414" w:rsidRDefault="008C4F51" w:rsidP="008C4F51">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b/>
                <w:bCs/>
                <w:rtl/>
              </w:rPr>
            </w:pPr>
          </w:p>
        </w:tc>
      </w:tr>
    </w:tbl>
    <w:p w14:paraId="5ABE2296" w14:textId="77777777" w:rsidR="00F64EB6" w:rsidRPr="004C5FA3" w:rsidRDefault="00F64EB6" w:rsidP="00AD7844">
      <w:pPr>
        <w:pStyle w:val="NoSpacing"/>
        <w:spacing w:line="120" w:lineRule="exact"/>
        <w:ind w:left="1418"/>
        <w:rPr>
          <w:sz w:val="20"/>
        </w:rPr>
      </w:pPr>
    </w:p>
    <w:p w14:paraId="4B41B779" w14:textId="77777777" w:rsidR="00F64EB6" w:rsidRPr="004C5FA3" w:rsidRDefault="00F64EB6" w:rsidP="00AD3EC3">
      <w:pPr>
        <w:pStyle w:val="Heading4"/>
        <w:rPr>
          <w:rtl/>
        </w:rPr>
      </w:pPr>
      <w:bookmarkStart w:id="664" w:name="_Ref35762553"/>
      <w:r w:rsidRPr="004C5FA3">
        <w:rPr>
          <w:rtl/>
        </w:rPr>
        <w:t>זכויות שאינן מקנות שליטה</w:t>
      </w:r>
      <w:bookmarkEnd w:id="664"/>
    </w:p>
    <w:tbl>
      <w:tblPr>
        <w:tblStyle w:val="PlainTable2"/>
        <w:bidiVisual/>
        <w:tblW w:w="10206" w:type="dxa"/>
        <w:tblLayout w:type="fixed"/>
        <w:tblCellMar>
          <w:left w:w="113" w:type="dxa"/>
          <w:right w:w="113" w:type="dxa"/>
        </w:tblCellMar>
        <w:tblLook w:val="0680" w:firstRow="0" w:lastRow="0" w:firstColumn="1" w:lastColumn="0" w:noHBand="1" w:noVBand="1"/>
      </w:tblPr>
      <w:tblGrid>
        <w:gridCol w:w="1304"/>
        <w:gridCol w:w="8902"/>
      </w:tblGrid>
      <w:tr w:rsidR="00F64EB6" w:rsidRPr="004C5FA3" w14:paraId="5D1543FF" w14:textId="77777777" w:rsidTr="00B70C99">
        <w:trPr>
          <w:cantSplit/>
        </w:trPr>
        <w:tc>
          <w:tcPr>
            <w:cnfStyle w:val="001000000000" w:firstRow="0" w:lastRow="0" w:firstColumn="1" w:lastColumn="0" w:oddVBand="0" w:evenVBand="0" w:oddHBand="0" w:evenHBand="0" w:firstRowFirstColumn="0" w:firstRowLastColumn="0" w:lastRowFirstColumn="0" w:lastRowLastColumn="0"/>
            <w:tcW w:w="1304" w:type="dxa"/>
          </w:tcPr>
          <w:p w14:paraId="332874C6" w14:textId="77777777" w:rsidR="00F64EB6" w:rsidRPr="002B7470" w:rsidRDefault="00F64EB6" w:rsidP="00B70C99">
            <w:pPr>
              <w:bidi w:val="0"/>
              <w:spacing w:after="0" w:line="240" w:lineRule="auto"/>
              <w:ind w:left="-57" w:right="-57"/>
              <w:contextualSpacing w:val="0"/>
              <w:jc w:val="right"/>
              <w:rPr>
                <w:rFonts w:ascii="Arial" w:hAnsi="Arial"/>
              </w:rPr>
            </w:pPr>
            <w:r w:rsidRPr="002B7470">
              <w:rPr>
                <w:rFonts w:ascii="Arial" w:hAnsi="Arial"/>
              </w:rPr>
              <w:t>IFRS 3.B64(o)</w:t>
            </w:r>
          </w:p>
        </w:tc>
        <w:tc>
          <w:tcPr>
            <w:tcW w:w="8902" w:type="dxa"/>
          </w:tcPr>
          <w:p w14:paraId="53E83A0B" w14:textId="77777777" w:rsidR="007A13EB" w:rsidRDefault="00F64EB6" w:rsidP="00B70C99">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Style w:val="Strong"/>
                <w:b w:val="0"/>
                <w:bCs w:val="0"/>
                <w:rtl/>
              </w:rPr>
              <w:t>[</w:t>
            </w:r>
            <w:r w:rsidRPr="004C5FA3">
              <w:rPr>
                <w:rStyle w:val="SubtleReference"/>
                <w:rtl/>
              </w:rPr>
              <w:t xml:space="preserve">יינתן גילוי לבסיס המדידה </w:t>
            </w:r>
            <w:r w:rsidR="00F26F74">
              <w:rPr>
                <w:rStyle w:val="SubtleReference"/>
                <w:rFonts w:hint="cs"/>
                <w:rtl/>
              </w:rPr>
              <w:t>ש</w:t>
            </w:r>
            <w:r w:rsidRPr="004C5FA3">
              <w:rPr>
                <w:rStyle w:val="SubtleReference"/>
                <w:rtl/>
              </w:rPr>
              <w:t>לפיו הוכרו הזכויות שאינן מקנות שליטה</w:t>
            </w:r>
            <w:r w:rsidRPr="005A33FB">
              <w:rPr>
                <w:rStyle w:val="SubtleReference"/>
                <w:i w:val="0"/>
                <w:iCs w:val="0"/>
                <w:vertAlign w:val="superscript"/>
                <w:rtl/>
              </w:rPr>
              <w:footnoteReference w:id="147"/>
            </w:r>
            <w:r w:rsidRPr="004C5FA3">
              <w:rPr>
                <w:rStyle w:val="SubtleReference"/>
                <w:rtl/>
              </w:rPr>
              <w:t>, ואם בסיס המדידה הוא שווי הוגן, גם לטכניקת ההערכה ולנתונים משמעותיים ששימשו למדידת אותו שווי</w:t>
            </w:r>
            <w:r w:rsidRPr="00D31892">
              <w:rPr>
                <w:rStyle w:val="SubtleReference"/>
                <w:rtl/>
              </w:rPr>
              <w:t>.</w:t>
            </w:r>
          </w:p>
          <w:p w14:paraId="3214A546" w14:textId="200A628D" w:rsidR="00F64EB6" w:rsidRPr="004C5FA3" w:rsidRDefault="00F64EB6" w:rsidP="00B70C99">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D44197">
              <w:rPr>
                <w:rStyle w:val="Strong"/>
                <w:u w:val="single"/>
                <w:rtl/>
              </w:rPr>
              <w:t>לדוגמה:</w:t>
            </w:r>
            <w:r w:rsidRPr="004C5FA3">
              <w:rPr>
                <w:rFonts w:ascii="Arial" w:hAnsi="Arial"/>
                <w:rtl/>
              </w:rPr>
              <w:t xml:space="preserve"> השווי ההוגן של הזכויות שאינן מקנות שליטה בחברה א', חברה שאינה רשומה למסחר, נמדד באמצעות _________. מדידת השווי ההוגן מבוססת על ההנחות הבאות: ________.</w:t>
            </w:r>
            <w:r w:rsidRPr="00D44197">
              <w:rPr>
                <w:rStyle w:val="Strong"/>
                <w:rtl/>
              </w:rPr>
              <w:t>]</w:t>
            </w:r>
          </w:p>
        </w:tc>
      </w:tr>
    </w:tbl>
    <w:p w14:paraId="06B098CA" w14:textId="77777777" w:rsidR="00B70C99" w:rsidRDefault="00B70C99" w:rsidP="00B917EE">
      <w:pPr>
        <w:spacing w:after="0" w:line="240" w:lineRule="auto"/>
        <w:ind w:left="1418"/>
        <w:rPr>
          <w:rtl/>
        </w:rPr>
      </w:pPr>
      <w:bookmarkStart w:id="665" w:name="_Toc6272695"/>
      <w:bookmarkStart w:id="666" w:name="_Toc6323444"/>
      <w:bookmarkStart w:id="667" w:name="_Ref6339490"/>
      <w:bookmarkStart w:id="668" w:name="_Ref6339505"/>
    </w:p>
    <w:p w14:paraId="54FACE0D" w14:textId="77777777" w:rsidR="00B917EE" w:rsidRDefault="00B917EE" w:rsidP="00B70C99">
      <w:pPr>
        <w:pageBreakBefore/>
        <w:spacing w:after="0" w:line="240" w:lineRule="auto"/>
        <w:ind w:left="1418"/>
        <w:rPr>
          <w:rtl/>
        </w:rPr>
      </w:pPr>
    </w:p>
    <w:p w14:paraId="3FE22698" w14:textId="2A2B6CC8" w:rsidR="00B70C99" w:rsidRDefault="00B70C99" w:rsidP="00B70C99">
      <w:pPr>
        <w:pStyle w:val="NoSpacing"/>
        <w:spacing w:after="120"/>
        <w:ind w:left="1702" w:hanging="284"/>
        <w:rPr>
          <w:rtl/>
          <w:lang w:val="en-US"/>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8</w:t>
      </w:r>
      <w:r w:rsidRPr="004C5FA3">
        <w:rPr>
          <w:rStyle w:val="Strong"/>
          <w:sz w:val="20"/>
          <w:rtl/>
        </w:rPr>
        <w:fldChar w:fldCharType="end"/>
      </w:r>
      <w:r>
        <w:rPr>
          <w:rtl/>
          <w:lang w:val="en-US"/>
        </w:rPr>
        <w:tab/>
      </w:r>
      <w:r w:rsidRPr="002A0667">
        <w:rPr>
          <w:rStyle w:val="Strong"/>
          <w:sz w:val="20"/>
          <w:rtl/>
        </w:rPr>
        <w:fldChar w:fldCharType="begin" w:fldLock="1"/>
      </w:r>
      <w:r w:rsidRPr="002A0667">
        <w:rPr>
          <w:rStyle w:val="Strong"/>
          <w:sz w:val="20"/>
          <w:rtl/>
        </w:rPr>
        <w:instrText xml:space="preserve"> </w:instrText>
      </w:r>
      <w:r w:rsidRPr="002A0667">
        <w:rPr>
          <w:rStyle w:val="Strong"/>
          <w:sz w:val="20"/>
        </w:rPr>
        <w:instrText>STYLEREF</w:instrText>
      </w:r>
      <w:r w:rsidRPr="002A0667">
        <w:rPr>
          <w:rStyle w:val="Strong"/>
          <w:sz w:val="20"/>
          <w:rtl/>
        </w:rPr>
        <w:instrText xml:space="preserve">  "כותרת 3"  \* </w:instrText>
      </w:r>
      <w:r w:rsidRPr="002A0667">
        <w:rPr>
          <w:rStyle w:val="Strong"/>
          <w:sz w:val="20"/>
        </w:rPr>
        <w:instrText>MERGEFORMAT</w:instrText>
      </w:r>
      <w:r w:rsidRPr="002A0667">
        <w:rPr>
          <w:rStyle w:val="Strong"/>
          <w:sz w:val="20"/>
          <w:rtl/>
        </w:rPr>
        <w:instrText xml:space="preserve"> </w:instrText>
      </w:r>
      <w:r w:rsidRPr="002A0667">
        <w:rPr>
          <w:rStyle w:val="Strong"/>
          <w:sz w:val="20"/>
          <w:rtl/>
        </w:rPr>
        <w:fldChar w:fldCharType="separate"/>
      </w:r>
      <w:r w:rsidR="00D3002D" w:rsidRPr="00D3002D">
        <w:rPr>
          <w:rStyle w:val="Strong"/>
          <w:noProof/>
          <w:sz w:val="20"/>
          <w:rtl/>
          <w:lang w:val="en-US"/>
        </w:rPr>
        <w:t>צירופי עסקים</w:t>
      </w:r>
      <w:r w:rsidRPr="002A0667">
        <w:rPr>
          <w:rStyle w:val="Strong"/>
          <w:sz w:val="20"/>
          <w:rtl/>
        </w:rPr>
        <w:fldChar w:fldCharType="end"/>
      </w:r>
      <w:r w:rsidRPr="004C5FA3">
        <w:rPr>
          <w:rStyle w:val="Strong"/>
          <w:sz w:val="20"/>
          <w:rtl/>
        </w:rPr>
        <w:t xml:space="preserve"> </w:t>
      </w:r>
      <w:r w:rsidRPr="004C5FA3">
        <w:rPr>
          <w:sz w:val="20"/>
          <w:rtl/>
        </w:rPr>
        <w:t>(המשך)</w:t>
      </w:r>
    </w:p>
    <w:p w14:paraId="13DE781D" w14:textId="77777777" w:rsidR="00F64EB6" w:rsidRPr="004C5FA3" w:rsidRDefault="00F64EB6" w:rsidP="00AD3EC3">
      <w:pPr>
        <w:pStyle w:val="Heading4"/>
        <w:rPr>
          <w:rtl/>
        </w:rPr>
      </w:pPr>
      <w:bookmarkStart w:id="669" w:name="_Ref226640918"/>
      <w:r w:rsidRPr="004C5FA3">
        <w:rPr>
          <w:rtl/>
        </w:rPr>
        <w:t>מידע על הלוואות וחייבים שנרכשו</w:t>
      </w:r>
      <w:bookmarkEnd w:id="665"/>
      <w:bookmarkEnd w:id="666"/>
      <w:bookmarkEnd w:id="667"/>
      <w:bookmarkEnd w:id="668"/>
      <w:bookmarkEnd w:id="669"/>
    </w:p>
    <w:tbl>
      <w:tblPr>
        <w:tblStyle w:val="PlainTable2"/>
        <w:bidiVisual/>
        <w:tblW w:w="10206" w:type="dxa"/>
        <w:tblLayout w:type="fixed"/>
        <w:tblLook w:val="0680" w:firstRow="0" w:lastRow="0" w:firstColumn="1" w:lastColumn="0" w:noHBand="1" w:noVBand="1"/>
      </w:tblPr>
      <w:tblGrid>
        <w:gridCol w:w="1304"/>
        <w:gridCol w:w="8902"/>
      </w:tblGrid>
      <w:tr w:rsidR="00F64EB6" w:rsidRPr="004C5FA3" w14:paraId="58181DFF" w14:textId="77777777" w:rsidTr="00A10C8F">
        <w:trPr>
          <w:cantSplit/>
        </w:trPr>
        <w:tc>
          <w:tcPr>
            <w:cnfStyle w:val="001000000000" w:firstRow="0" w:lastRow="0" w:firstColumn="1" w:lastColumn="0" w:oddVBand="0" w:evenVBand="0" w:oddHBand="0" w:evenHBand="0" w:firstRowFirstColumn="0" w:firstRowLastColumn="0" w:lastRowFirstColumn="0" w:lastRowLastColumn="0"/>
            <w:tcW w:w="1304" w:type="dxa"/>
          </w:tcPr>
          <w:p w14:paraId="58B2A848" w14:textId="77777777" w:rsidR="00F64EB6" w:rsidRPr="002B7470" w:rsidRDefault="00F64EB6" w:rsidP="00A10C8F">
            <w:pPr>
              <w:bidi w:val="0"/>
              <w:spacing w:after="0" w:line="240" w:lineRule="auto"/>
              <w:ind w:left="-57" w:right="-57"/>
              <w:contextualSpacing w:val="0"/>
              <w:jc w:val="right"/>
              <w:rPr>
                <w:rFonts w:ascii="Arial" w:hAnsi="Arial"/>
              </w:rPr>
            </w:pPr>
            <w:r w:rsidRPr="002B7470">
              <w:rPr>
                <w:rFonts w:ascii="Arial" w:hAnsi="Arial"/>
              </w:rPr>
              <w:t>IFRS 3.B64(h)</w:t>
            </w:r>
          </w:p>
        </w:tc>
        <w:tc>
          <w:tcPr>
            <w:tcW w:w="8902" w:type="dxa"/>
          </w:tcPr>
          <w:p w14:paraId="58EEB164" w14:textId="77777777" w:rsidR="00F64EB6" w:rsidRPr="004C5FA3" w:rsidRDefault="00F64EB6" w:rsidP="00A10C8F">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להלן פרטים בדבר השווי ההוגן של הלוואות וחייבים שנרכשו במסגרת צירוף העסקים (בפירוט לפי סוגים עיקריים), ‏הסכומים החוזיים ברוטו שיש זכות לקבלם </w:t>
            </w:r>
            <w:proofErr w:type="spellStart"/>
            <w:r w:rsidRPr="004C5FA3">
              <w:rPr>
                <w:rFonts w:ascii="Arial" w:hAnsi="Arial"/>
                <w:rtl/>
              </w:rPr>
              <w:t>והאומדן</w:t>
            </w:r>
            <w:proofErr w:type="spellEnd"/>
            <w:r w:rsidRPr="004C5FA3">
              <w:rPr>
                <w:rFonts w:ascii="Arial" w:hAnsi="Arial"/>
                <w:rtl/>
              </w:rPr>
              <w:t xml:space="preserve"> הטוב ביותר במועד הרכישה של תזרימי המזומנים החוזיים שלא ‏חזוי שייגבו:‏</w:t>
            </w:r>
          </w:p>
        </w:tc>
      </w:tr>
    </w:tbl>
    <w:p w14:paraId="3043A338" w14:textId="77777777" w:rsidR="00F64EB6" w:rsidRPr="004C5FA3" w:rsidRDefault="00F64EB6" w:rsidP="00F9700D">
      <w:pPr>
        <w:spacing w:after="0" w:line="60" w:lineRule="exact"/>
        <w:ind w:left="1418"/>
        <w:rPr>
          <w:rFonts w:ascii="Arial" w:hAnsi="Arial"/>
          <w:rtl/>
        </w:rPr>
      </w:pPr>
    </w:p>
    <w:tbl>
      <w:tblPr>
        <w:tblStyle w:val="TableGrid"/>
        <w:bidiVisual/>
        <w:tblW w:w="5000" w:type="pct"/>
        <w:tblLook w:val="04A0" w:firstRow="1" w:lastRow="0" w:firstColumn="1" w:lastColumn="0" w:noHBand="0" w:noVBand="1"/>
      </w:tblPr>
      <w:tblGrid>
        <w:gridCol w:w="1304"/>
        <w:gridCol w:w="5159"/>
        <w:gridCol w:w="1247"/>
        <w:gridCol w:w="1247"/>
        <w:gridCol w:w="1247"/>
      </w:tblGrid>
      <w:tr w:rsidR="00F64EB6" w:rsidRPr="004C5FA3" w14:paraId="440E992F" w14:textId="77777777" w:rsidTr="00196017">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100" w:firstRow="0" w:lastRow="0" w:firstColumn="1" w:lastColumn="0" w:oddVBand="0" w:evenVBand="0" w:oddHBand="0" w:evenHBand="0" w:firstRowFirstColumn="1" w:firstRowLastColumn="0" w:lastRowFirstColumn="0" w:lastRowLastColumn="0"/>
            <w:tcW w:w="1304" w:type="dxa"/>
          </w:tcPr>
          <w:p w14:paraId="2DD95E2E"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06FEE574" w14:textId="77777777" w:rsidR="00F64EB6" w:rsidRPr="004C5FA3" w:rsidRDefault="00F64EB6" w:rsidP="00F9700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247" w:type="dxa"/>
          </w:tcPr>
          <w:p w14:paraId="7BB54557" w14:textId="5190E58E" w:rsidR="00F64EB6" w:rsidRPr="004C5FA3" w:rsidRDefault="00F64EB6" w:rsidP="00F9700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Pr>
            </w:pPr>
            <w:r w:rsidRPr="004C5FA3">
              <w:rPr>
                <w:sz w:val="20"/>
                <w:rtl/>
              </w:rPr>
              <w:t xml:space="preserve">שווי </w:t>
            </w:r>
            <w:r w:rsidR="00F9700D">
              <w:rPr>
                <w:sz w:val="20"/>
                <w:rtl/>
              </w:rPr>
              <w:br/>
            </w:r>
            <w:r w:rsidRPr="004C5FA3">
              <w:rPr>
                <w:sz w:val="20"/>
                <w:rtl/>
              </w:rPr>
              <w:t>הוגן</w:t>
            </w:r>
          </w:p>
        </w:tc>
        <w:tc>
          <w:tcPr>
            <w:tcW w:w="1247" w:type="dxa"/>
          </w:tcPr>
          <w:p w14:paraId="74320F44" w14:textId="64A2B89A" w:rsidR="00F64EB6" w:rsidRPr="004C5FA3" w:rsidRDefault="00F64EB6" w:rsidP="00F9700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הסכום </w:t>
            </w:r>
            <w:r w:rsidR="00F9700D">
              <w:rPr>
                <w:sz w:val="20"/>
                <w:rtl/>
              </w:rPr>
              <w:br/>
            </w:r>
            <w:r w:rsidRPr="004C5FA3">
              <w:rPr>
                <w:sz w:val="20"/>
                <w:rtl/>
              </w:rPr>
              <w:t xml:space="preserve">החוזי </w:t>
            </w:r>
            <w:r w:rsidR="00F9700D">
              <w:rPr>
                <w:sz w:val="20"/>
                <w:rtl/>
              </w:rPr>
              <w:br/>
            </w:r>
            <w:r w:rsidRPr="004C5FA3">
              <w:rPr>
                <w:sz w:val="20"/>
                <w:rtl/>
              </w:rPr>
              <w:t>ברוטו</w:t>
            </w:r>
          </w:p>
        </w:tc>
        <w:tc>
          <w:tcPr>
            <w:tcW w:w="1247" w:type="dxa"/>
          </w:tcPr>
          <w:p w14:paraId="3F809CDD" w14:textId="3EC34ADC" w:rsidR="00F64EB6" w:rsidRPr="004C5FA3" w:rsidRDefault="00F64EB6" w:rsidP="00F9700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אומדן הסכומים שחזוי כי </w:t>
            </w:r>
            <w:r w:rsidR="00F9700D">
              <w:rPr>
                <w:sz w:val="20"/>
                <w:rtl/>
              </w:rPr>
              <w:br/>
            </w:r>
            <w:r w:rsidRPr="004C5FA3">
              <w:rPr>
                <w:sz w:val="20"/>
                <w:rtl/>
              </w:rPr>
              <w:t>לא ייגבו</w:t>
            </w:r>
          </w:p>
        </w:tc>
      </w:tr>
      <w:tr w:rsidR="00F64EB6" w:rsidRPr="004C5FA3" w14:paraId="609938D2" w14:textId="77777777" w:rsidTr="00196017">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100" w:firstRow="0" w:lastRow="0" w:firstColumn="1" w:lastColumn="0" w:oddVBand="0" w:evenVBand="0" w:oddHBand="0" w:evenHBand="0" w:firstRowFirstColumn="1" w:firstRowLastColumn="0" w:lastRowFirstColumn="0" w:lastRowLastColumn="0"/>
            <w:tcW w:w="1304" w:type="dxa"/>
          </w:tcPr>
          <w:p w14:paraId="7F17842D"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4436A5F6" w14:textId="77777777" w:rsidR="00F64EB6" w:rsidRPr="004C5FA3" w:rsidRDefault="00F64EB6" w:rsidP="00F9700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3741" w:type="dxa"/>
            <w:gridSpan w:val="3"/>
          </w:tcPr>
          <w:p w14:paraId="7F89B2B1" w14:textId="77777777" w:rsidR="00F64EB6" w:rsidRPr="004C5FA3" w:rsidRDefault="00F64EB6" w:rsidP="00F9700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r>
      <w:tr w:rsidR="00F64EB6" w:rsidRPr="004C5FA3" w14:paraId="6EE4911E" w14:textId="77777777" w:rsidTr="00196017">
        <w:trPr>
          <w:cnfStyle w:val="100000000000" w:firstRow="1" w:lastRow="0" w:firstColumn="0" w:lastColumn="0" w:oddVBand="0" w:evenVBand="0" w:oddHBand="0" w:evenHBand="0" w:firstRowFirstColumn="0" w:firstRowLastColumn="0" w:lastRowFirstColumn="0" w:lastRowLastColumn="0"/>
          <w:trHeight w:val="227"/>
          <w:tblHeader/>
        </w:trPr>
        <w:tc>
          <w:tcPr>
            <w:cnfStyle w:val="001000000100" w:firstRow="0" w:lastRow="0" w:firstColumn="1" w:lastColumn="0" w:oddVBand="0" w:evenVBand="0" w:oddHBand="0" w:evenHBand="0" w:firstRowFirstColumn="1" w:firstRowLastColumn="0" w:lastRowFirstColumn="0" w:lastRowLastColumn="0"/>
            <w:tcW w:w="1304" w:type="dxa"/>
          </w:tcPr>
          <w:p w14:paraId="7125A854"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4CB788C3" w14:textId="77777777" w:rsidR="00F64EB6" w:rsidRPr="004C5FA3" w:rsidRDefault="00F64EB6" w:rsidP="00F9700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3741" w:type="dxa"/>
            <w:gridSpan w:val="3"/>
          </w:tcPr>
          <w:p w14:paraId="3806908F" w14:textId="77777777" w:rsidR="00F64EB6" w:rsidRPr="004C5FA3" w:rsidRDefault="00F64EB6" w:rsidP="00F9700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בלתי מבוקר</w:t>
            </w:r>
          </w:p>
        </w:tc>
      </w:tr>
      <w:tr w:rsidR="00F9700D" w:rsidRPr="004C5FA3" w14:paraId="3FCF1555" w14:textId="77777777" w:rsidTr="00196017">
        <w:tc>
          <w:tcPr>
            <w:cnfStyle w:val="001000000000" w:firstRow="0" w:lastRow="0" w:firstColumn="1" w:lastColumn="0" w:oddVBand="0" w:evenVBand="0" w:oddHBand="0" w:evenHBand="0" w:firstRowFirstColumn="0" w:firstRowLastColumn="0" w:lastRowFirstColumn="0" w:lastRowLastColumn="0"/>
            <w:tcW w:w="1304" w:type="dxa"/>
          </w:tcPr>
          <w:p w14:paraId="020D75D9" w14:textId="77777777" w:rsidR="00F9700D" w:rsidRPr="002B7470" w:rsidRDefault="00F9700D" w:rsidP="00F9700D">
            <w:pPr>
              <w:spacing w:after="0" w:line="240" w:lineRule="auto"/>
              <w:rPr>
                <w:rFonts w:ascii="Arial" w:hAnsi="Arial"/>
                <w:rtl/>
              </w:rPr>
            </w:pPr>
          </w:p>
        </w:tc>
        <w:tc>
          <w:tcPr>
            <w:tcW w:w="5159" w:type="dxa"/>
          </w:tcPr>
          <w:p w14:paraId="596EC97E" w14:textId="77777777" w:rsidR="00F9700D" w:rsidRPr="004C5FA3" w:rsidRDefault="00F9700D" w:rsidP="00F9700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0A34C171" w14:textId="77777777" w:rsidR="00F9700D" w:rsidRPr="004C5FA3" w:rsidRDefault="00F9700D" w:rsidP="00F9700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24EDCE4A" w14:textId="77777777" w:rsidR="00F9700D" w:rsidRPr="004C5FA3" w:rsidRDefault="00F9700D" w:rsidP="00F9700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520FB63D" w14:textId="77777777" w:rsidR="00F9700D" w:rsidRPr="004C5FA3" w:rsidRDefault="00F9700D" w:rsidP="00F9700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BD60498" w14:textId="77777777" w:rsidTr="00196017">
        <w:tc>
          <w:tcPr>
            <w:cnfStyle w:val="001000000000" w:firstRow="0" w:lastRow="0" w:firstColumn="1" w:lastColumn="0" w:oddVBand="0" w:evenVBand="0" w:oddHBand="0" w:evenHBand="0" w:firstRowFirstColumn="0" w:firstRowLastColumn="0" w:lastRowFirstColumn="0" w:lastRowLastColumn="0"/>
            <w:tcW w:w="1304" w:type="dxa"/>
          </w:tcPr>
          <w:p w14:paraId="51A01D90"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069B0C49"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לקוחות</w:t>
            </w:r>
          </w:p>
        </w:tc>
        <w:tc>
          <w:tcPr>
            <w:tcW w:w="1247" w:type="dxa"/>
          </w:tcPr>
          <w:p w14:paraId="05330060"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10A20AAA"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337FE08B"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CD10AC4" w14:textId="77777777" w:rsidTr="00196017">
        <w:tc>
          <w:tcPr>
            <w:cnfStyle w:val="001000000000" w:firstRow="0" w:lastRow="0" w:firstColumn="1" w:lastColumn="0" w:oddVBand="0" w:evenVBand="0" w:oddHBand="0" w:evenHBand="0" w:firstRowFirstColumn="0" w:firstRowLastColumn="0" w:lastRowFirstColumn="0" w:lastRowLastColumn="0"/>
            <w:tcW w:w="1304" w:type="dxa"/>
          </w:tcPr>
          <w:p w14:paraId="6C7B1BB9"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49E3869C" w14:textId="72DA7B3D"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הלוואות</w:t>
            </w:r>
          </w:p>
        </w:tc>
        <w:tc>
          <w:tcPr>
            <w:tcW w:w="1247" w:type="dxa"/>
          </w:tcPr>
          <w:p w14:paraId="38AFF8FF"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51F01ECF"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03DAD2AE"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3C284E1" w14:textId="77777777" w:rsidTr="00196017">
        <w:tc>
          <w:tcPr>
            <w:cnfStyle w:val="001000000000" w:firstRow="0" w:lastRow="0" w:firstColumn="1" w:lastColumn="0" w:oddVBand="0" w:evenVBand="0" w:oddHBand="0" w:evenHBand="0" w:firstRowFirstColumn="0" w:firstRowLastColumn="0" w:lastRowFirstColumn="0" w:lastRowLastColumn="0"/>
            <w:tcW w:w="1304" w:type="dxa"/>
          </w:tcPr>
          <w:p w14:paraId="7A96EBD3"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0AE1E9C7" w14:textId="77777777" w:rsidR="00F64EB6" w:rsidRPr="004C5FA3" w:rsidRDefault="00756F7D"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השקעה נטו בחכירה</w:t>
            </w:r>
          </w:p>
        </w:tc>
        <w:tc>
          <w:tcPr>
            <w:tcW w:w="1247" w:type="dxa"/>
          </w:tcPr>
          <w:p w14:paraId="17D22EF8"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756091FE"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14CDBC6E"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382A9A5" w14:textId="77777777" w:rsidTr="00196017">
        <w:tc>
          <w:tcPr>
            <w:cnfStyle w:val="001000000000" w:firstRow="0" w:lastRow="0" w:firstColumn="1" w:lastColumn="0" w:oddVBand="0" w:evenVBand="0" w:oddHBand="0" w:evenHBand="0" w:firstRowFirstColumn="0" w:firstRowLastColumn="0" w:lastRowFirstColumn="0" w:lastRowLastColumn="0"/>
            <w:tcW w:w="1304" w:type="dxa"/>
          </w:tcPr>
          <w:p w14:paraId="48707910"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1DE1460A" w14:textId="01E676B6"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פרט</w:t>
            </w:r>
            <w:r w:rsidRPr="004C5FA3">
              <w:rPr>
                <w:rFonts w:ascii="Arial" w:hAnsi="Arial"/>
                <w:rtl/>
              </w:rPr>
              <w:t>]</w:t>
            </w:r>
          </w:p>
        </w:tc>
        <w:tc>
          <w:tcPr>
            <w:tcW w:w="1247" w:type="dxa"/>
          </w:tcPr>
          <w:p w14:paraId="66489E56" w14:textId="77777777" w:rsidR="00F64EB6" w:rsidRPr="004C5FA3" w:rsidRDefault="00F64EB6" w:rsidP="00F9700D">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247" w:type="dxa"/>
          </w:tcPr>
          <w:p w14:paraId="0AEF25A2" w14:textId="77777777" w:rsidR="00F64EB6" w:rsidRPr="004C5FA3" w:rsidRDefault="00F64EB6" w:rsidP="00F9700D">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138369E8" w14:textId="77777777" w:rsidR="00F64EB6" w:rsidRPr="004C5FA3" w:rsidRDefault="00F64EB6" w:rsidP="00F9700D">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r>
      <w:tr w:rsidR="00F64EB6" w:rsidRPr="004C5FA3" w14:paraId="0DAD11C3" w14:textId="77777777" w:rsidTr="00196017">
        <w:tc>
          <w:tcPr>
            <w:cnfStyle w:val="001000000000" w:firstRow="0" w:lastRow="0" w:firstColumn="1" w:lastColumn="0" w:oddVBand="0" w:evenVBand="0" w:oddHBand="0" w:evenHBand="0" w:firstRowFirstColumn="0" w:firstRowLastColumn="0" w:lastRowFirstColumn="0" w:lastRowLastColumn="0"/>
            <w:tcW w:w="1304" w:type="dxa"/>
          </w:tcPr>
          <w:p w14:paraId="36B2F9E8" w14:textId="77777777" w:rsidR="00F64EB6" w:rsidRPr="002B7470" w:rsidRDefault="00F64EB6" w:rsidP="00F9700D">
            <w:pPr>
              <w:tabs>
                <w:tab w:val="clear" w:pos="180"/>
                <w:tab w:val="clear" w:pos="360"/>
                <w:tab w:val="clear" w:pos="540"/>
              </w:tabs>
              <w:spacing w:after="0" w:line="240" w:lineRule="auto"/>
              <w:contextualSpacing w:val="0"/>
              <w:rPr>
                <w:rFonts w:ascii="Arial" w:hAnsi="Arial"/>
                <w:rtl/>
              </w:rPr>
            </w:pPr>
          </w:p>
        </w:tc>
        <w:tc>
          <w:tcPr>
            <w:tcW w:w="5159" w:type="dxa"/>
          </w:tcPr>
          <w:p w14:paraId="0B2A0064" w14:textId="77777777" w:rsidR="00F64EB6" w:rsidRPr="004C5FA3" w:rsidRDefault="00F64EB6" w:rsidP="00F9700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247" w:type="dxa"/>
          </w:tcPr>
          <w:p w14:paraId="655DBE43" w14:textId="77777777" w:rsidR="00F64EB6" w:rsidRPr="004C5FA3" w:rsidRDefault="00F64EB6" w:rsidP="00F9700D">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247" w:type="dxa"/>
          </w:tcPr>
          <w:p w14:paraId="58590A8C" w14:textId="77777777" w:rsidR="00F64EB6" w:rsidRPr="004C5FA3" w:rsidRDefault="00F64EB6" w:rsidP="00F9700D">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247" w:type="dxa"/>
          </w:tcPr>
          <w:p w14:paraId="6AF68083" w14:textId="77777777" w:rsidR="00F64EB6" w:rsidRPr="004C5FA3" w:rsidRDefault="00F64EB6" w:rsidP="00F9700D">
            <w:pPr>
              <w:pStyle w:val="x2underline"/>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r>
    </w:tbl>
    <w:p w14:paraId="334CFEE7" w14:textId="77777777" w:rsidR="00196017" w:rsidRPr="004C5FA3" w:rsidRDefault="00196017" w:rsidP="00196017">
      <w:pPr>
        <w:pStyle w:val="NoSpacing"/>
        <w:spacing w:line="120" w:lineRule="exact"/>
        <w:ind w:left="1418"/>
        <w:rPr>
          <w:sz w:val="20"/>
        </w:rPr>
      </w:pPr>
      <w:bookmarkStart w:id="670" w:name="_Toc6272696"/>
      <w:bookmarkStart w:id="671" w:name="_Toc6323445"/>
      <w:bookmarkStart w:id="672" w:name="_Ref6339530"/>
    </w:p>
    <w:p w14:paraId="438F162B" w14:textId="397A42B6" w:rsidR="00F64EB6" w:rsidRPr="004C5FA3" w:rsidRDefault="00F64EB6" w:rsidP="00AD3EC3">
      <w:pPr>
        <w:pStyle w:val="Heading4"/>
        <w:rPr>
          <w:rtl/>
        </w:rPr>
      </w:pPr>
      <w:bookmarkStart w:id="673" w:name="_Ref226641027"/>
      <w:r w:rsidRPr="004C5FA3">
        <w:rPr>
          <w:rtl/>
        </w:rPr>
        <w:t>התחייבויות תלויות בצירוף העסקים</w:t>
      </w:r>
      <w:r w:rsidRPr="004C5FA3">
        <w:rPr>
          <w:rStyle w:val="FootnoteReference"/>
          <w:sz w:val="20"/>
          <w:szCs w:val="20"/>
          <w:rtl/>
        </w:rPr>
        <w:footnoteReference w:id="148"/>
      </w:r>
      <w:bookmarkEnd w:id="670"/>
      <w:bookmarkEnd w:id="671"/>
      <w:bookmarkEnd w:id="672"/>
      <w:bookmarkEnd w:id="673"/>
    </w:p>
    <w:tbl>
      <w:tblPr>
        <w:tblStyle w:val="PlainTable2"/>
        <w:bidiVisual/>
        <w:tblW w:w="10206" w:type="dxa"/>
        <w:tblLayout w:type="fixed"/>
        <w:tblLook w:val="0680" w:firstRow="0" w:lastRow="0" w:firstColumn="1" w:lastColumn="0" w:noHBand="1" w:noVBand="1"/>
      </w:tblPr>
      <w:tblGrid>
        <w:gridCol w:w="1304"/>
        <w:gridCol w:w="8902"/>
      </w:tblGrid>
      <w:tr w:rsidR="00F64EB6" w:rsidRPr="004C5FA3" w14:paraId="12FDD9AB" w14:textId="77777777" w:rsidTr="003A6C9C">
        <w:trPr>
          <w:cantSplit/>
        </w:trPr>
        <w:tc>
          <w:tcPr>
            <w:cnfStyle w:val="001000000000" w:firstRow="0" w:lastRow="0" w:firstColumn="1" w:lastColumn="0" w:oddVBand="0" w:evenVBand="0" w:oddHBand="0" w:evenHBand="0" w:firstRowFirstColumn="0" w:firstRowLastColumn="0" w:lastRowFirstColumn="0" w:lastRowLastColumn="0"/>
            <w:tcW w:w="1304" w:type="dxa"/>
          </w:tcPr>
          <w:p w14:paraId="63524F87" w14:textId="77777777" w:rsidR="00F64EB6" w:rsidRPr="003A6C9C" w:rsidRDefault="00F64EB6" w:rsidP="003A6C9C">
            <w:pPr>
              <w:bidi w:val="0"/>
              <w:spacing w:after="0" w:line="240" w:lineRule="auto"/>
              <w:ind w:left="-57" w:right="-57"/>
              <w:contextualSpacing w:val="0"/>
              <w:jc w:val="right"/>
              <w:rPr>
                <w:rFonts w:ascii="Arial" w:hAnsi="Arial"/>
                <w:rtl/>
              </w:rPr>
            </w:pPr>
            <w:r w:rsidRPr="003A6C9C">
              <w:rPr>
                <w:rFonts w:ascii="Arial" w:hAnsi="Arial"/>
              </w:rPr>
              <w:t>IFRS 3.B64(j), B67(c)</w:t>
            </w:r>
          </w:p>
        </w:tc>
        <w:tc>
          <w:tcPr>
            <w:tcW w:w="8902" w:type="dxa"/>
          </w:tcPr>
          <w:p w14:paraId="67C1DB10" w14:textId="5D2BC4E6" w:rsidR="00F64EB6" w:rsidRPr="003A6C9C" w:rsidRDefault="00F64EB6" w:rsidP="003A6C9C">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3A6C9C">
              <w:rPr>
                <w:rFonts w:ascii="Arial" w:hAnsi="Arial"/>
                <w:rtl/>
              </w:rPr>
              <w:t>הפרשה בסך _____ אלפי ש"ח הוכרה בגין תביעות אחריות חזויות בגין מוצרים שנמכרו על ידי חברה א' במהלך השנה האחרונה. [</w:t>
            </w:r>
            <w:r w:rsidRPr="003A6C9C">
              <w:rPr>
                <w:rStyle w:val="SubtleReference"/>
                <w:rtl/>
              </w:rPr>
              <w:t>תצוינה אי</w:t>
            </w:r>
            <w:r w:rsidR="00F26F74" w:rsidRPr="003A6C9C">
              <w:rPr>
                <w:rStyle w:val="SubtleReference"/>
                <w:rFonts w:hint="cs"/>
                <w:rtl/>
              </w:rPr>
              <w:t>-</w:t>
            </w:r>
            <w:r w:rsidRPr="003A6C9C">
              <w:rPr>
                <w:rStyle w:val="SubtleReference"/>
                <w:rtl/>
              </w:rPr>
              <w:t xml:space="preserve">ודאויות לגבי הסכום או לגבי העיתוי של התזרימים השליליים, ובמידת הצורך, יינתן גילוי להנחות העיקריות שהחברה הניחה בנוגע לאירועים עתידיים. כמו כן, יינתן גילוי </w:t>
            </w:r>
            <w:r w:rsidR="001A0FB3" w:rsidRPr="003A6C9C">
              <w:rPr>
                <w:rStyle w:val="SubtleReference"/>
                <w:rFonts w:hint="cs"/>
                <w:rtl/>
              </w:rPr>
              <w:t>ל</w:t>
            </w:r>
            <w:r w:rsidRPr="003A6C9C">
              <w:rPr>
                <w:rStyle w:val="SubtleReference"/>
                <w:rtl/>
              </w:rPr>
              <w:t>סכום שיפוי חזוי כלשהו, תוך ציון סכום נכס כלשהו שהוכר בגין אותו שיפוי חזו</w:t>
            </w:r>
            <w:r w:rsidR="003A6C9C">
              <w:rPr>
                <w:rStyle w:val="SubtleReference"/>
                <w:rFonts w:hint="cs"/>
                <w:rtl/>
              </w:rPr>
              <w:t>י.</w:t>
            </w:r>
            <w:r w:rsidRPr="003A6C9C">
              <w:rPr>
                <w:rFonts w:ascii="Arial" w:hAnsi="Arial"/>
                <w:rtl/>
              </w:rPr>
              <w:t>]</w:t>
            </w:r>
          </w:p>
        </w:tc>
      </w:tr>
      <w:tr w:rsidR="00F64EB6" w:rsidRPr="004C5FA3" w14:paraId="0B0BCAAC" w14:textId="77777777" w:rsidTr="003A6C9C">
        <w:trPr>
          <w:cantSplit/>
        </w:trPr>
        <w:tc>
          <w:tcPr>
            <w:cnfStyle w:val="001000000000" w:firstRow="0" w:lastRow="0" w:firstColumn="1" w:lastColumn="0" w:oddVBand="0" w:evenVBand="0" w:oddHBand="0" w:evenHBand="0" w:firstRowFirstColumn="0" w:firstRowLastColumn="0" w:lastRowFirstColumn="0" w:lastRowLastColumn="0"/>
            <w:tcW w:w="1304" w:type="dxa"/>
          </w:tcPr>
          <w:p w14:paraId="2F943B55" w14:textId="77777777" w:rsidR="00F64EB6" w:rsidRPr="003A6C9C" w:rsidRDefault="00F64EB6" w:rsidP="003A6C9C">
            <w:pPr>
              <w:bidi w:val="0"/>
              <w:spacing w:after="0" w:line="240" w:lineRule="auto"/>
              <w:ind w:left="-57" w:right="-57"/>
              <w:contextualSpacing w:val="0"/>
              <w:jc w:val="right"/>
              <w:rPr>
                <w:rFonts w:ascii="Arial" w:hAnsi="Arial"/>
              </w:rPr>
            </w:pPr>
          </w:p>
        </w:tc>
        <w:tc>
          <w:tcPr>
            <w:tcW w:w="8902" w:type="dxa"/>
          </w:tcPr>
          <w:p w14:paraId="64B4E6EC" w14:textId="167A89B2" w:rsidR="00F64EB6" w:rsidRPr="003A6C9C" w:rsidRDefault="00F64EB6" w:rsidP="003A6C9C">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3A6C9C">
              <w:rPr>
                <w:rFonts w:ascii="Arial" w:hAnsi="Arial"/>
                <w:rtl/>
              </w:rPr>
              <w:t xml:space="preserve">ליום 30 ביוני </w:t>
            </w:r>
            <w:r w:rsidR="00DE20A2" w:rsidRPr="003A6C9C">
              <w:rPr>
                <w:rFonts w:ascii="Arial" w:hAnsi="Arial"/>
              </w:rPr>
              <w:fldChar w:fldCharType="begin" w:fldLock="1"/>
            </w:r>
            <w:r w:rsidR="00DE20A2" w:rsidRPr="003A6C9C">
              <w:rPr>
                <w:rFonts w:ascii="Arial" w:hAnsi="Arial"/>
              </w:rPr>
              <w:instrText xml:space="preserve"> DOCPROPERTY  CY  \* MERGEFORMAT </w:instrText>
            </w:r>
            <w:r w:rsidR="00DE20A2" w:rsidRPr="003A6C9C">
              <w:rPr>
                <w:rFonts w:ascii="Arial" w:hAnsi="Arial"/>
              </w:rPr>
              <w:fldChar w:fldCharType="separate"/>
            </w:r>
            <w:r w:rsidR="00D3002D">
              <w:rPr>
                <w:rFonts w:ascii="Arial" w:hAnsi="Arial"/>
              </w:rPr>
              <w:t>2026</w:t>
            </w:r>
            <w:r w:rsidR="00DE20A2" w:rsidRPr="003A6C9C">
              <w:rPr>
                <w:rFonts w:ascii="Arial" w:hAnsi="Arial"/>
              </w:rPr>
              <w:fldChar w:fldCharType="end"/>
            </w:r>
            <w:r w:rsidRPr="003A6C9C">
              <w:rPr>
                <w:rFonts w:ascii="Arial" w:hAnsi="Arial"/>
                <w:rtl/>
              </w:rPr>
              <w:t>, לא חל שינוי בסכום שהוכר בגין ההתחייבות.</w:t>
            </w:r>
            <w:r w:rsidRPr="003A6C9C">
              <w:rPr>
                <w:rStyle w:val="FootnoteReference"/>
                <w:sz w:val="20"/>
                <w:szCs w:val="20"/>
                <w:rtl/>
              </w:rPr>
              <w:footnoteReference w:id="149"/>
            </w:r>
          </w:p>
        </w:tc>
      </w:tr>
      <w:tr w:rsidR="00F64EB6" w:rsidRPr="004C5FA3" w14:paraId="5C313D42" w14:textId="77777777" w:rsidTr="003A6C9C">
        <w:trPr>
          <w:cantSplit/>
        </w:trPr>
        <w:tc>
          <w:tcPr>
            <w:cnfStyle w:val="001000000000" w:firstRow="0" w:lastRow="0" w:firstColumn="1" w:lastColumn="0" w:oddVBand="0" w:evenVBand="0" w:oddHBand="0" w:evenHBand="0" w:firstRowFirstColumn="0" w:firstRowLastColumn="0" w:lastRowFirstColumn="0" w:lastRowLastColumn="0"/>
            <w:tcW w:w="1304" w:type="dxa"/>
          </w:tcPr>
          <w:p w14:paraId="5E6AE147" w14:textId="77777777" w:rsidR="00F64EB6" w:rsidRPr="003A6C9C" w:rsidRDefault="00F64EB6" w:rsidP="003A6C9C">
            <w:pPr>
              <w:bidi w:val="0"/>
              <w:spacing w:after="0" w:line="240" w:lineRule="auto"/>
              <w:ind w:left="-57" w:right="-57"/>
              <w:contextualSpacing w:val="0"/>
              <w:jc w:val="right"/>
              <w:rPr>
                <w:rFonts w:ascii="Arial" w:hAnsi="Arial"/>
              </w:rPr>
            </w:pPr>
          </w:p>
        </w:tc>
        <w:tc>
          <w:tcPr>
            <w:tcW w:w="8902" w:type="dxa"/>
          </w:tcPr>
          <w:p w14:paraId="455154DB" w14:textId="067347F2" w:rsidR="00F26F74" w:rsidRPr="003A6C9C" w:rsidRDefault="00F64EB6" w:rsidP="003A6C9C">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3A6C9C">
              <w:rPr>
                <w:rFonts w:ascii="Arial" w:hAnsi="Arial"/>
                <w:rtl/>
              </w:rPr>
              <w:t xml:space="preserve">החברה לא הכירה בהתחייבות תלויה בגין תביעה כנגד חברה א' </w:t>
            </w:r>
            <w:r w:rsidR="003A6C9C">
              <w:rPr>
                <w:rFonts w:ascii="Arial" w:hAnsi="Arial" w:hint="cs"/>
                <w:rtl/>
              </w:rPr>
              <w:t xml:space="preserve">בסך </w:t>
            </w:r>
            <w:r w:rsidR="003A6C9C" w:rsidRPr="004C5FA3">
              <w:rPr>
                <w:rFonts w:ascii="Arial" w:hAnsi="Arial"/>
                <w:rtl/>
              </w:rPr>
              <w:t xml:space="preserve">_____ אלפי ש"ח </w:t>
            </w:r>
            <w:r w:rsidRPr="003A6C9C">
              <w:rPr>
                <w:rFonts w:ascii="Arial" w:hAnsi="Arial"/>
                <w:rtl/>
              </w:rPr>
              <w:t>בגין __________, משום שהשווי ההוגן של ההתחייבות התלויה לא היה ניתן למדידה באופן מהימן. [</w:t>
            </w:r>
            <w:r w:rsidRPr="003A6C9C">
              <w:rPr>
                <w:rStyle w:val="SubtleReference"/>
                <w:rtl/>
              </w:rPr>
              <w:t xml:space="preserve">יינתן גילוי לסיבות שבגינן לא ניתן למדוד את ההתחייבות באופן מהימן ולמידע שנדרש לפי </w:t>
            </w:r>
            <w:r w:rsidRPr="003A6C9C">
              <w:rPr>
                <w:rStyle w:val="SubtleReference"/>
              </w:rPr>
              <w:t>IAS 37.86</w:t>
            </w:r>
            <w:r w:rsidRPr="003A6C9C">
              <w:rPr>
                <w:rStyle w:val="SubtleReference"/>
                <w:rtl/>
              </w:rPr>
              <w:t>.</w:t>
            </w:r>
            <w:r w:rsidRPr="003A6C9C">
              <w:rPr>
                <w:rFonts w:ascii="Arial" w:hAnsi="Arial"/>
                <w:rtl/>
              </w:rPr>
              <w:t>]</w:t>
            </w:r>
          </w:p>
        </w:tc>
      </w:tr>
    </w:tbl>
    <w:p w14:paraId="5EED818C" w14:textId="77777777" w:rsidR="00F64EB6" w:rsidRPr="004C5FA3" w:rsidRDefault="00F64EB6" w:rsidP="00AD3EC3">
      <w:pPr>
        <w:pStyle w:val="Heading4"/>
        <w:rPr>
          <w:rtl/>
        </w:rPr>
      </w:pPr>
      <w:bookmarkStart w:id="674" w:name="_Toc6272697"/>
      <w:bookmarkStart w:id="675" w:name="_Toc6323446"/>
      <w:bookmarkStart w:id="676" w:name="_Ref6339554"/>
      <w:bookmarkStart w:id="677" w:name="_Ref6339955"/>
      <w:bookmarkStart w:id="678" w:name="_Ref36988330"/>
      <w:r w:rsidRPr="004C5FA3">
        <w:rPr>
          <w:rtl/>
        </w:rPr>
        <w:t>מוניטין</w:t>
      </w:r>
      <w:bookmarkEnd w:id="674"/>
      <w:bookmarkEnd w:id="675"/>
      <w:bookmarkEnd w:id="676"/>
      <w:bookmarkEnd w:id="677"/>
      <w:bookmarkEnd w:id="678"/>
    </w:p>
    <w:tbl>
      <w:tblPr>
        <w:tblStyle w:val="PlainTable2"/>
        <w:bidiVisual/>
        <w:tblW w:w="10206" w:type="dxa"/>
        <w:tblLayout w:type="fixed"/>
        <w:tblLook w:val="0680" w:firstRow="0" w:lastRow="0" w:firstColumn="1" w:lastColumn="0" w:noHBand="1" w:noVBand="1"/>
      </w:tblPr>
      <w:tblGrid>
        <w:gridCol w:w="1304"/>
        <w:gridCol w:w="8902"/>
      </w:tblGrid>
      <w:tr w:rsidR="00F64EB6" w:rsidRPr="004C5FA3" w14:paraId="2DBF49B3" w14:textId="77777777" w:rsidTr="008A62F5">
        <w:trPr>
          <w:cantSplit/>
        </w:trPr>
        <w:tc>
          <w:tcPr>
            <w:cnfStyle w:val="001000000000" w:firstRow="0" w:lastRow="0" w:firstColumn="1" w:lastColumn="0" w:oddVBand="0" w:evenVBand="0" w:oddHBand="0" w:evenHBand="0" w:firstRowFirstColumn="0" w:firstRowLastColumn="0" w:lastRowFirstColumn="0" w:lastRowLastColumn="0"/>
            <w:tcW w:w="1304" w:type="dxa"/>
          </w:tcPr>
          <w:p w14:paraId="588FB43F" w14:textId="77777777" w:rsidR="00F64EB6" w:rsidRPr="002B7470" w:rsidRDefault="00F64EB6" w:rsidP="008A62F5">
            <w:pPr>
              <w:bidi w:val="0"/>
              <w:spacing w:after="0" w:line="240" w:lineRule="auto"/>
              <w:ind w:left="-57" w:right="-57"/>
              <w:contextualSpacing w:val="0"/>
              <w:jc w:val="right"/>
              <w:rPr>
                <w:rFonts w:ascii="Arial" w:hAnsi="Arial"/>
              </w:rPr>
            </w:pPr>
            <w:r w:rsidRPr="002B7470">
              <w:rPr>
                <w:rFonts w:ascii="Arial" w:hAnsi="Arial"/>
              </w:rPr>
              <w:t>IFRS 3.B67(d)</w:t>
            </w:r>
          </w:p>
        </w:tc>
        <w:tc>
          <w:tcPr>
            <w:tcW w:w="8902" w:type="dxa"/>
          </w:tcPr>
          <w:p w14:paraId="1C02AD4E" w14:textId="27256ECB" w:rsidR="00F64EB6" w:rsidRPr="004C5FA3" w:rsidRDefault="00F64EB6" w:rsidP="008A62F5">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להלן התאמה בין הערך בספרים של המוניטין בתחילת תקופת הביניים לבין הערך בספרים של המוניטין בסוף תקופת הביניים לשישה חודשים שהסתיימו ביום 30 ביוני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w:t>
            </w:r>
          </w:p>
        </w:tc>
      </w:tr>
    </w:tbl>
    <w:p w14:paraId="10A50A5F" w14:textId="77777777" w:rsidR="008A62F5" w:rsidRDefault="008A62F5" w:rsidP="008A62F5">
      <w:pPr>
        <w:spacing w:after="0" w:line="60" w:lineRule="exact"/>
        <w:ind w:left="1418"/>
      </w:pPr>
    </w:p>
    <w:tbl>
      <w:tblPr>
        <w:tblStyle w:val="TableGrid"/>
        <w:bidiVisual/>
        <w:tblW w:w="10206" w:type="dxa"/>
        <w:jc w:val="left"/>
        <w:tblLayout w:type="fixed"/>
        <w:tblLook w:val="04A0" w:firstRow="1" w:lastRow="0" w:firstColumn="1" w:lastColumn="0" w:noHBand="0" w:noVBand="1"/>
      </w:tblPr>
      <w:tblGrid>
        <w:gridCol w:w="1304"/>
        <w:gridCol w:w="7655"/>
        <w:gridCol w:w="1247"/>
      </w:tblGrid>
      <w:tr w:rsidR="00F64EB6" w:rsidRPr="004C5FA3" w14:paraId="60FD57FA" w14:textId="77777777" w:rsidTr="008A62F5">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1E7B32FE"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7655" w:type="dxa"/>
          </w:tcPr>
          <w:p w14:paraId="77600161" w14:textId="77777777" w:rsidR="00F64EB6" w:rsidRPr="008A62F5" w:rsidRDefault="00F64EB6" w:rsidP="008A62F5">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247" w:type="dxa"/>
          </w:tcPr>
          <w:p w14:paraId="3921CE8A" w14:textId="77777777" w:rsidR="00F64EB6" w:rsidRPr="00D715BF" w:rsidRDefault="00F64EB6" w:rsidP="00D715BF">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20"/>
                <w:rtl/>
              </w:rPr>
            </w:pPr>
            <w:r w:rsidRPr="00D715BF">
              <w:rPr>
                <w:rFonts w:asciiTheme="minorBidi" w:hAnsiTheme="minorBidi" w:cstheme="minorBidi"/>
                <w:sz w:val="20"/>
                <w:rtl/>
              </w:rPr>
              <w:t>אלפי ש"ח</w:t>
            </w:r>
          </w:p>
        </w:tc>
      </w:tr>
      <w:tr w:rsidR="00F64EB6" w:rsidRPr="004C5FA3" w14:paraId="415CC856" w14:textId="77777777" w:rsidTr="008A62F5">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224F579"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7655" w:type="dxa"/>
          </w:tcPr>
          <w:p w14:paraId="0EEA1321" w14:textId="77777777" w:rsidR="00F64EB6" w:rsidRPr="008A62F5" w:rsidRDefault="00F64EB6" w:rsidP="008A62F5">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247" w:type="dxa"/>
          </w:tcPr>
          <w:p w14:paraId="44EC8951" w14:textId="77777777" w:rsidR="00F64EB6" w:rsidRPr="00D715BF" w:rsidRDefault="00F64EB6" w:rsidP="00D715BF">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20"/>
                <w:rtl/>
              </w:rPr>
            </w:pPr>
            <w:r w:rsidRPr="00D715BF">
              <w:rPr>
                <w:rFonts w:asciiTheme="minorBidi" w:hAnsiTheme="minorBidi" w:cstheme="minorBidi"/>
                <w:b/>
                <w:bCs/>
                <w:sz w:val="20"/>
                <w:rtl/>
              </w:rPr>
              <w:t>בלתי מבוקר</w:t>
            </w:r>
          </w:p>
        </w:tc>
      </w:tr>
      <w:tr w:rsidR="00D715BF" w:rsidRPr="004C5FA3" w14:paraId="5A9BAFB7"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49DA481" w14:textId="77777777" w:rsidR="00D715BF" w:rsidRPr="008A62F5" w:rsidRDefault="00D715BF" w:rsidP="008A62F5">
            <w:pPr>
              <w:bidi w:val="0"/>
              <w:spacing w:after="0" w:line="240" w:lineRule="auto"/>
              <w:ind w:left="-57" w:right="-57"/>
              <w:jc w:val="right"/>
              <w:rPr>
                <w:rFonts w:asciiTheme="minorBidi" w:hAnsiTheme="minorBidi" w:cstheme="minorBidi"/>
              </w:rPr>
            </w:pPr>
          </w:p>
        </w:tc>
        <w:tc>
          <w:tcPr>
            <w:tcW w:w="7655" w:type="dxa"/>
            <w:vAlign w:val="center"/>
          </w:tcPr>
          <w:p w14:paraId="4EBCA4E1" w14:textId="77777777" w:rsidR="00D715BF" w:rsidRPr="008A62F5" w:rsidRDefault="00D715BF" w:rsidP="00D715BF">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247" w:type="dxa"/>
          </w:tcPr>
          <w:p w14:paraId="360E3889" w14:textId="77777777" w:rsidR="00D715BF" w:rsidRPr="008A62F5" w:rsidRDefault="00D715BF" w:rsidP="00D715BF">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329C691A"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F7E51E7"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w:t>
            </w:r>
            <w:proofErr w:type="spellStart"/>
            <w:r w:rsidRPr="008A62F5">
              <w:rPr>
                <w:rFonts w:asciiTheme="minorBidi" w:hAnsiTheme="minorBidi" w:cstheme="minorBidi"/>
              </w:rPr>
              <w:t>i</w:t>
            </w:r>
            <w:proofErr w:type="spellEnd"/>
            <w:r w:rsidRPr="008A62F5">
              <w:rPr>
                <w:rFonts w:asciiTheme="minorBidi" w:hAnsiTheme="minorBidi" w:cstheme="minorBidi"/>
              </w:rPr>
              <w:t>)</w:t>
            </w:r>
          </w:p>
        </w:tc>
        <w:tc>
          <w:tcPr>
            <w:tcW w:w="7655" w:type="dxa"/>
            <w:vAlign w:val="center"/>
          </w:tcPr>
          <w:p w14:paraId="4C18C968" w14:textId="526E6C4F" w:rsidR="00F64EB6" w:rsidRPr="008A62F5" w:rsidRDefault="00F64EB6" w:rsidP="00D715BF">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 xml:space="preserve">יתרה ברוטו ליום 1 בינואר </w:t>
            </w:r>
            <w:r w:rsidR="00655754" w:rsidRPr="008A62F5">
              <w:rPr>
                <w:rFonts w:asciiTheme="minorBidi" w:hAnsiTheme="minorBidi" w:cstheme="minorBidi"/>
              </w:rPr>
              <w:fldChar w:fldCharType="begin" w:fldLock="1"/>
            </w:r>
            <w:r w:rsidR="00655754" w:rsidRPr="008A62F5">
              <w:rPr>
                <w:rFonts w:asciiTheme="minorBidi" w:hAnsiTheme="minorBidi" w:cstheme="minorBidi"/>
              </w:rPr>
              <w:instrText xml:space="preserve"> DOCPROPERTY  CY  \* MERGEFORMAT </w:instrText>
            </w:r>
            <w:r w:rsidR="00655754" w:rsidRPr="008A62F5">
              <w:rPr>
                <w:rFonts w:asciiTheme="minorBidi" w:hAnsiTheme="minorBidi" w:cstheme="minorBidi"/>
              </w:rPr>
              <w:fldChar w:fldCharType="separate"/>
            </w:r>
            <w:r w:rsidR="00D3002D">
              <w:rPr>
                <w:rFonts w:asciiTheme="minorBidi" w:hAnsiTheme="minorBidi" w:cstheme="minorBidi"/>
              </w:rPr>
              <w:t>2026</w:t>
            </w:r>
            <w:r w:rsidR="00655754" w:rsidRPr="008A62F5">
              <w:rPr>
                <w:rFonts w:asciiTheme="minorBidi" w:hAnsiTheme="minorBidi" w:cstheme="minorBidi"/>
              </w:rPr>
              <w:fldChar w:fldCharType="end"/>
            </w:r>
          </w:p>
        </w:tc>
        <w:tc>
          <w:tcPr>
            <w:tcW w:w="1247" w:type="dxa"/>
          </w:tcPr>
          <w:p w14:paraId="6DF3875A"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485306E4"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578E961"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r w:rsidRPr="008A62F5">
              <w:rPr>
                <w:rFonts w:asciiTheme="minorBidi" w:hAnsiTheme="minorBidi" w:cstheme="minorBidi"/>
              </w:rPr>
              <w:t>IFRS 3.B67(d)(ii)</w:t>
            </w:r>
          </w:p>
        </w:tc>
        <w:tc>
          <w:tcPr>
            <w:tcW w:w="7655" w:type="dxa"/>
            <w:vAlign w:val="center"/>
          </w:tcPr>
          <w:p w14:paraId="7A9E0D65" w14:textId="77777777"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צירופי עסקים</w:t>
            </w:r>
          </w:p>
        </w:tc>
        <w:tc>
          <w:tcPr>
            <w:tcW w:w="1247" w:type="dxa"/>
          </w:tcPr>
          <w:p w14:paraId="1C74CFC2"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57983489"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43C2242"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3.B67(d)(iv)</w:t>
            </w:r>
          </w:p>
        </w:tc>
        <w:tc>
          <w:tcPr>
            <w:tcW w:w="7655" w:type="dxa"/>
            <w:vAlign w:val="center"/>
          </w:tcPr>
          <w:p w14:paraId="01FB181F" w14:textId="77777777"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איבוד שליטה בחברות בנות</w:t>
            </w:r>
          </w:p>
        </w:tc>
        <w:tc>
          <w:tcPr>
            <w:tcW w:w="1247" w:type="dxa"/>
          </w:tcPr>
          <w:p w14:paraId="18D8FE15" w14:textId="7F43628D" w:rsidR="00F64EB6" w:rsidRPr="008A62F5" w:rsidRDefault="00496160"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w:t>
            </w:r>
            <w:r w:rsidRPr="008A62F5">
              <w:rPr>
                <w:rFonts w:asciiTheme="minorBidi" w:hAnsiTheme="minorBidi" w:cstheme="minorBidi"/>
              </w:rPr>
              <w:ptab w:relativeTo="margin" w:alignment="right" w:leader="none"/>
            </w:r>
            <w:r w:rsidRPr="008A62F5">
              <w:rPr>
                <w:rFonts w:asciiTheme="minorBidi" w:hAnsiTheme="minorBidi" w:cstheme="minorBidi"/>
                <w:rtl/>
              </w:rPr>
              <w:t>)</w:t>
            </w:r>
          </w:p>
        </w:tc>
      </w:tr>
      <w:tr w:rsidR="00F64EB6" w:rsidRPr="004C5FA3" w14:paraId="2D1E5A86"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5245280"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3.B67(d)(iv)</w:t>
            </w:r>
          </w:p>
        </w:tc>
        <w:tc>
          <w:tcPr>
            <w:tcW w:w="7655" w:type="dxa"/>
            <w:vAlign w:val="center"/>
          </w:tcPr>
          <w:p w14:paraId="5D7DAD19" w14:textId="77777777"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מוניטין שנכלל בקבוצת מימוש שסווגה כמוחזקת למכירה</w:t>
            </w:r>
          </w:p>
        </w:tc>
        <w:tc>
          <w:tcPr>
            <w:tcW w:w="1247" w:type="dxa"/>
          </w:tcPr>
          <w:p w14:paraId="3966858E" w14:textId="59BB2949" w:rsidR="00F64EB6" w:rsidRPr="008A62F5" w:rsidRDefault="008A7665"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w:t>
            </w:r>
            <w:r w:rsidRPr="008A62F5">
              <w:rPr>
                <w:rFonts w:asciiTheme="minorBidi" w:hAnsiTheme="minorBidi" w:cstheme="minorBidi"/>
              </w:rPr>
              <w:ptab w:relativeTo="margin" w:alignment="right" w:leader="none"/>
            </w:r>
            <w:r w:rsidRPr="008A62F5">
              <w:rPr>
                <w:rFonts w:asciiTheme="minorBidi" w:hAnsiTheme="minorBidi" w:cstheme="minorBidi"/>
                <w:rtl/>
              </w:rPr>
              <w:t>)</w:t>
            </w:r>
          </w:p>
        </w:tc>
      </w:tr>
      <w:tr w:rsidR="00F64EB6" w:rsidRPr="004C5FA3" w14:paraId="2FED4171"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0839A87"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3.B67(d)(vi)</w:t>
            </w:r>
          </w:p>
        </w:tc>
        <w:tc>
          <w:tcPr>
            <w:tcW w:w="7655" w:type="dxa"/>
            <w:vAlign w:val="center"/>
          </w:tcPr>
          <w:p w14:paraId="53CBEA55" w14:textId="03ED9723"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תרגום דוחות כספיים של פעילויות חוץ</w:t>
            </w:r>
          </w:p>
        </w:tc>
        <w:tc>
          <w:tcPr>
            <w:tcW w:w="1247" w:type="dxa"/>
          </w:tcPr>
          <w:p w14:paraId="50E9AF0C" w14:textId="77777777" w:rsidR="00F64EB6" w:rsidRPr="008A62F5" w:rsidRDefault="00F64EB6" w:rsidP="00D715BF">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4C5FA3" w14:paraId="140010ED"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BF45CF9"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3.B67(d)(viii)</w:t>
            </w:r>
          </w:p>
        </w:tc>
        <w:tc>
          <w:tcPr>
            <w:tcW w:w="7655" w:type="dxa"/>
            <w:vAlign w:val="center"/>
          </w:tcPr>
          <w:p w14:paraId="289F9CE4" w14:textId="6E8E887A" w:rsidR="00F64EB6" w:rsidRPr="008A62F5" w:rsidRDefault="00F64EB6" w:rsidP="00D715BF">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 xml:space="preserve">סך היתרה ברוטו ליום 30 ביוני </w:t>
            </w:r>
            <w:r w:rsidR="00655754" w:rsidRPr="008A62F5">
              <w:rPr>
                <w:rFonts w:asciiTheme="minorBidi" w:hAnsiTheme="minorBidi" w:cstheme="minorBidi"/>
              </w:rPr>
              <w:fldChar w:fldCharType="begin" w:fldLock="1"/>
            </w:r>
            <w:r w:rsidR="00655754" w:rsidRPr="008A62F5">
              <w:rPr>
                <w:rFonts w:asciiTheme="minorBidi" w:hAnsiTheme="minorBidi" w:cstheme="minorBidi"/>
              </w:rPr>
              <w:instrText xml:space="preserve"> DOCPROPERTY  CY  \* MERGEFORMAT </w:instrText>
            </w:r>
            <w:r w:rsidR="00655754" w:rsidRPr="008A62F5">
              <w:rPr>
                <w:rFonts w:asciiTheme="minorBidi" w:hAnsiTheme="minorBidi" w:cstheme="minorBidi"/>
              </w:rPr>
              <w:fldChar w:fldCharType="separate"/>
            </w:r>
            <w:r w:rsidR="00D3002D">
              <w:rPr>
                <w:rFonts w:asciiTheme="minorBidi" w:hAnsiTheme="minorBidi" w:cstheme="minorBidi"/>
              </w:rPr>
              <w:t>2026</w:t>
            </w:r>
            <w:r w:rsidR="00655754" w:rsidRPr="008A62F5">
              <w:rPr>
                <w:rFonts w:asciiTheme="minorBidi" w:hAnsiTheme="minorBidi" w:cstheme="minorBidi"/>
              </w:rPr>
              <w:fldChar w:fldCharType="end"/>
            </w:r>
          </w:p>
        </w:tc>
        <w:tc>
          <w:tcPr>
            <w:tcW w:w="1247" w:type="dxa"/>
          </w:tcPr>
          <w:p w14:paraId="0E52A7E7" w14:textId="77777777" w:rsidR="00F64EB6" w:rsidRPr="008A62F5" w:rsidRDefault="00F64EB6" w:rsidP="00D715BF">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4C5FA3" w14:paraId="42248343"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1961CED"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7655" w:type="dxa"/>
            <w:vAlign w:val="center"/>
          </w:tcPr>
          <w:p w14:paraId="56E09F37" w14:textId="77777777" w:rsidR="00F64EB6" w:rsidRPr="008A62F5" w:rsidRDefault="00F64EB6" w:rsidP="00D715BF">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247" w:type="dxa"/>
          </w:tcPr>
          <w:p w14:paraId="0248E923"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4AF9A90F"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DCC66E1"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w:t>
            </w:r>
            <w:proofErr w:type="spellStart"/>
            <w:r w:rsidRPr="008A62F5">
              <w:rPr>
                <w:rFonts w:asciiTheme="minorBidi" w:hAnsiTheme="minorBidi" w:cstheme="minorBidi"/>
              </w:rPr>
              <w:t>i</w:t>
            </w:r>
            <w:proofErr w:type="spellEnd"/>
            <w:r w:rsidRPr="008A62F5">
              <w:rPr>
                <w:rFonts w:asciiTheme="minorBidi" w:hAnsiTheme="minorBidi" w:cstheme="minorBidi"/>
              </w:rPr>
              <w:t>)</w:t>
            </w:r>
          </w:p>
        </w:tc>
        <w:tc>
          <w:tcPr>
            <w:tcW w:w="7655" w:type="dxa"/>
            <w:vAlign w:val="center"/>
          </w:tcPr>
          <w:p w14:paraId="75937F6E" w14:textId="17B5F681" w:rsidR="00F64EB6" w:rsidRPr="008A62F5" w:rsidRDefault="00F64EB6" w:rsidP="00D715BF">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 xml:space="preserve">הפרשה </w:t>
            </w:r>
            <w:r w:rsidR="005E18EF" w:rsidRPr="008A62F5">
              <w:rPr>
                <w:rFonts w:asciiTheme="minorBidi" w:hAnsiTheme="minorBidi" w:cstheme="minorBidi"/>
                <w:rtl/>
              </w:rPr>
              <w:t xml:space="preserve">לירידך ערך </w:t>
            </w:r>
            <w:r w:rsidRPr="008A62F5">
              <w:rPr>
                <w:rFonts w:asciiTheme="minorBidi" w:hAnsiTheme="minorBidi" w:cstheme="minorBidi"/>
                <w:rtl/>
              </w:rPr>
              <w:t xml:space="preserve">שנצברה ליום 1 בינואר </w:t>
            </w:r>
            <w:r w:rsidR="00655754" w:rsidRPr="008A62F5">
              <w:rPr>
                <w:rFonts w:asciiTheme="minorBidi" w:hAnsiTheme="minorBidi" w:cstheme="minorBidi"/>
              </w:rPr>
              <w:fldChar w:fldCharType="begin" w:fldLock="1"/>
            </w:r>
            <w:r w:rsidR="00655754" w:rsidRPr="008A62F5">
              <w:rPr>
                <w:rFonts w:asciiTheme="minorBidi" w:hAnsiTheme="minorBidi" w:cstheme="minorBidi"/>
              </w:rPr>
              <w:instrText xml:space="preserve"> DOCPROPERTY  CY  \* MERGEFORMAT </w:instrText>
            </w:r>
            <w:r w:rsidR="00655754" w:rsidRPr="008A62F5">
              <w:rPr>
                <w:rFonts w:asciiTheme="minorBidi" w:hAnsiTheme="minorBidi" w:cstheme="minorBidi"/>
              </w:rPr>
              <w:fldChar w:fldCharType="separate"/>
            </w:r>
            <w:r w:rsidR="00D3002D">
              <w:rPr>
                <w:rFonts w:asciiTheme="minorBidi" w:hAnsiTheme="minorBidi" w:cstheme="minorBidi"/>
              </w:rPr>
              <w:t>2026</w:t>
            </w:r>
            <w:r w:rsidR="00655754" w:rsidRPr="008A62F5">
              <w:rPr>
                <w:rFonts w:asciiTheme="minorBidi" w:hAnsiTheme="minorBidi" w:cstheme="minorBidi"/>
              </w:rPr>
              <w:fldChar w:fldCharType="end"/>
            </w:r>
          </w:p>
        </w:tc>
        <w:tc>
          <w:tcPr>
            <w:tcW w:w="1247" w:type="dxa"/>
          </w:tcPr>
          <w:p w14:paraId="368C99EB"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35A4B2F5"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6D7725F"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3.B67(d)(v)</w:t>
            </w:r>
          </w:p>
        </w:tc>
        <w:tc>
          <w:tcPr>
            <w:tcW w:w="7655" w:type="dxa"/>
            <w:vAlign w:val="center"/>
          </w:tcPr>
          <w:p w14:paraId="724BA31D" w14:textId="49D648EF"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הפסדים מירידת ערך</w:t>
            </w:r>
            <w:r w:rsidRPr="008A62F5">
              <w:rPr>
                <w:rStyle w:val="FootnoteReference"/>
                <w:rFonts w:asciiTheme="minorBidi" w:hAnsiTheme="minorBidi" w:cstheme="minorBidi"/>
                <w:sz w:val="20"/>
                <w:szCs w:val="20"/>
                <w:rtl/>
              </w:rPr>
              <w:footnoteReference w:id="150"/>
            </w:r>
          </w:p>
        </w:tc>
        <w:tc>
          <w:tcPr>
            <w:tcW w:w="1247" w:type="dxa"/>
          </w:tcPr>
          <w:p w14:paraId="5ABD925C"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371BA771"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A722B30"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3.B67(d)(iv)</w:t>
            </w:r>
          </w:p>
        </w:tc>
        <w:tc>
          <w:tcPr>
            <w:tcW w:w="7655" w:type="dxa"/>
            <w:vAlign w:val="center"/>
          </w:tcPr>
          <w:p w14:paraId="58EF7D2B" w14:textId="77777777"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איבוד שליטה בחברות בנות</w:t>
            </w:r>
          </w:p>
        </w:tc>
        <w:tc>
          <w:tcPr>
            <w:tcW w:w="1247" w:type="dxa"/>
          </w:tcPr>
          <w:p w14:paraId="76A1C551" w14:textId="138B271E" w:rsidR="00F64EB6" w:rsidRPr="008A62F5" w:rsidRDefault="00DA3265"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w:t>
            </w:r>
            <w:r w:rsidRPr="008A62F5">
              <w:rPr>
                <w:rFonts w:asciiTheme="minorBidi" w:hAnsiTheme="minorBidi" w:cstheme="minorBidi"/>
              </w:rPr>
              <w:ptab w:relativeTo="margin" w:alignment="right" w:leader="none"/>
            </w:r>
            <w:r w:rsidRPr="008A62F5">
              <w:rPr>
                <w:rFonts w:asciiTheme="minorBidi" w:hAnsiTheme="minorBidi" w:cstheme="minorBidi"/>
                <w:rtl/>
              </w:rPr>
              <w:t>)</w:t>
            </w:r>
          </w:p>
        </w:tc>
      </w:tr>
      <w:tr w:rsidR="00F64EB6" w:rsidRPr="004C5FA3" w14:paraId="34F7CC66"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AF36CFF"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3.B67(d)(iv)</w:t>
            </w:r>
          </w:p>
        </w:tc>
        <w:tc>
          <w:tcPr>
            <w:tcW w:w="7655" w:type="dxa"/>
            <w:vAlign w:val="center"/>
          </w:tcPr>
          <w:p w14:paraId="27A94F66" w14:textId="77777777" w:rsidR="00F64EB6" w:rsidRPr="008A62F5" w:rsidRDefault="00F64EB6"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מוניטין שנכלל בקבוצת מימוש שסווגה כמוחזקת למכירה</w:t>
            </w:r>
          </w:p>
        </w:tc>
        <w:tc>
          <w:tcPr>
            <w:tcW w:w="1247" w:type="dxa"/>
          </w:tcPr>
          <w:p w14:paraId="2557D0F3" w14:textId="6E4F21C0" w:rsidR="00F64EB6" w:rsidRPr="008A62F5" w:rsidRDefault="00DA3265"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w:t>
            </w:r>
            <w:r w:rsidRPr="008A62F5">
              <w:rPr>
                <w:rFonts w:asciiTheme="minorBidi" w:hAnsiTheme="minorBidi" w:cstheme="minorBidi"/>
              </w:rPr>
              <w:ptab w:relativeTo="margin" w:alignment="right" w:leader="none"/>
            </w:r>
            <w:r w:rsidRPr="008A62F5">
              <w:rPr>
                <w:rFonts w:asciiTheme="minorBidi" w:hAnsiTheme="minorBidi" w:cstheme="minorBidi"/>
                <w:rtl/>
              </w:rPr>
              <w:t>)</w:t>
            </w:r>
          </w:p>
        </w:tc>
      </w:tr>
      <w:tr w:rsidR="009B323F" w:rsidRPr="004C5FA3" w14:paraId="4D09E62F"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16941E5" w14:textId="77777777" w:rsidR="009B323F" w:rsidRPr="008A62F5" w:rsidRDefault="009B323F"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3.B67(d)(vi)</w:t>
            </w:r>
          </w:p>
        </w:tc>
        <w:tc>
          <w:tcPr>
            <w:tcW w:w="7655" w:type="dxa"/>
            <w:vAlign w:val="center"/>
          </w:tcPr>
          <w:p w14:paraId="5E11A3B0" w14:textId="4A08ACB4" w:rsidR="009B323F" w:rsidRPr="008A62F5" w:rsidRDefault="009B323F" w:rsidP="00D715BF">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תרגום דוחות כספיים של פעילויות חוץ</w:t>
            </w:r>
          </w:p>
        </w:tc>
        <w:tc>
          <w:tcPr>
            <w:tcW w:w="1247" w:type="dxa"/>
          </w:tcPr>
          <w:p w14:paraId="65C18B4D" w14:textId="77777777" w:rsidR="009B323F" w:rsidRPr="008A62F5" w:rsidRDefault="009B323F" w:rsidP="00D715BF">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4C5FA3" w14:paraId="6BEE061D"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FD0716B"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r w:rsidRPr="008A62F5">
              <w:rPr>
                <w:rFonts w:asciiTheme="minorBidi" w:hAnsiTheme="minorBidi" w:cstheme="minorBidi"/>
              </w:rPr>
              <w:t>IFRS 3.B67(d)(viii)</w:t>
            </w:r>
          </w:p>
        </w:tc>
        <w:tc>
          <w:tcPr>
            <w:tcW w:w="7655" w:type="dxa"/>
            <w:vAlign w:val="center"/>
          </w:tcPr>
          <w:p w14:paraId="4A9BCF44" w14:textId="3454F5B2" w:rsidR="00F64EB6" w:rsidRPr="008A62F5" w:rsidRDefault="00F64EB6" w:rsidP="00D715BF">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 xml:space="preserve">סך ההפרשה לירידת ערך ליום 30 ביוני </w:t>
            </w:r>
            <w:r w:rsidR="00655754" w:rsidRPr="008A62F5">
              <w:rPr>
                <w:rFonts w:asciiTheme="minorBidi" w:hAnsiTheme="minorBidi" w:cstheme="minorBidi"/>
              </w:rPr>
              <w:fldChar w:fldCharType="begin" w:fldLock="1"/>
            </w:r>
            <w:r w:rsidR="00655754" w:rsidRPr="008A62F5">
              <w:rPr>
                <w:rFonts w:asciiTheme="minorBidi" w:hAnsiTheme="minorBidi" w:cstheme="minorBidi"/>
              </w:rPr>
              <w:instrText xml:space="preserve"> DOCPROPERTY  CY  \* MERGEFORMAT </w:instrText>
            </w:r>
            <w:r w:rsidR="00655754" w:rsidRPr="008A62F5">
              <w:rPr>
                <w:rFonts w:asciiTheme="minorBidi" w:hAnsiTheme="minorBidi" w:cstheme="minorBidi"/>
              </w:rPr>
              <w:fldChar w:fldCharType="separate"/>
            </w:r>
            <w:r w:rsidR="00D3002D">
              <w:rPr>
                <w:rFonts w:asciiTheme="minorBidi" w:hAnsiTheme="minorBidi" w:cstheme="minorBidi"/>
              </w:rPr>
              <w:t>2026</w:t>
            </w:r>
            <w:r w:rsidR="00655754" w:rsidRPr="008A62F5">
              <w:rPr>
                <w:rFonts w:asciiTheme="minorBidi" w:hAnsiTheme="minorBidi" w:cstheme="minorBidi"/>
              </w:rPr>
              <w:fldChar w:fldCharType="end"/>
            </w:r>
          </w:p>
        </w:tc>
        <w:tc>
          <w:tcPr>
            <w:tcW w:w="1247" w:type="dxa"/>
          </w:tcPr>
          <w:p w14:paraId="566B42C9" w14:textId="77777777" w:rsidR="00F64EB6" w:rsidRPr="008A62F5" w:rsidRDefault="00F64EB6" w:rsidP="00D715BF">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0"/>
                <w:rtl/>
              </w:rPr>
            </w:pPr>
          </w:p>
        </w:tc>
      </w:tr>
      <w:tr w:rsidR="00F64EB6" w:rsidRPr="004C5FA3" w14:paraId="798CB82D"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56D725C"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7655" w:type="dxa"/>
            <w:vAlign w:val="center"/>
          </w:tcPr>
          <w:p w14:paraId="72C8F595" w14:textId="77777777" w:rsidR="00F64EB6" w:rsidRPr="008A62F5" w:rsidRDefault="00F64EB6" w:rsidP="00D715BF">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c>
          <w:tcPr>
            <w:tcW w:w="1247" w:type="dxa"/>
          </w:tcPr>
          <w:p w14:paraId="22823DE1"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003C15A7"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6829594"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7655" w:type="dxa"/>
            <w:vAlign w:val="center"/>
          </w:tcPr>
          <w:p w14:paraId="7AB112B9" w14:textId="77777777" w:rsidR="00F64EB6" w:rsidRPr="008A62F5" w:rsidRDefault="00F64EB6" w:rsidP="00D715BF">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יתרת המוניטין נטו ליום:</w:t>
            </w:r>
          </w:p>
        </w:tc>
        <w:tc>
          <w:tcPr>
            <w:tcW w:w="1247" w:type="dxa"/>
          </w:tcPr>
          <w:p w14:paraId="762839BE" w14:textId="77777777" w:rsidR="00F64EB6" w:rsidRPr="008A62F5" w:rsidRDefault="00F64EB6" w:rsidP="00D715BF">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63AFA864"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C17633D"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7655" w:type="dxa"/>
            <w:vAlign w:val="center"/>
          </w:tcPr>
          <w:p w14:paraId="4846DE26" w14:textId="6CF01FD5" w:rsidR="00F64EB6" w:rsidRPr="008A62F5" w:rsidRDefault="00F64EB6" w:rsidP="00D715BF">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 xml:space="preserve">1 בינואר </w:t>
            </w:r>
            <w:r w:rsidR="00655754" w:rsidRPr="008A62F5">
              <w:rPr>
                <w:rFonts w:asciiTheme="minorBidi" w:hAnsiTheme="minorBidi" w:cstheme="minorBidi"/>
              </w:rPr>
              <w:fldChar w:fldCharType="begin" w:fldLock="1"/>
            </w:r>
            <w:r w:rsidR="00655754" w:rsidRPr="008A62F5">
              <w:rPr>
                <w:rFonts w:asciiTheme="minorBidi" w:hAnsiTheme="minorBidi" w:cstheme="minorBidi"/>
              </w:rPr>
              <w:instrText xml:space="preserve"> DOCPROPERTY  CY  \* MERGEFORMAT </w:instrText>
            </w:r>
            <w:r w:rsidR="00655754" w:rsidRPr="008A62F5">
              <w:rPr>
                <w:rFonts w:asciiTheme="minorBidi" w:hAnsiTheme="minorBidi" w:cstheme="minorBidi"/>
              </w:rPr>
              <w:fldChar w:fldCharType="separate"/>
            </w:r>
            <w:r w:rsidR="00D3002D">
              <w:rPr>
                <w:rFonts w:asciiTheme="minorBidi" w:hAnsiTheme="minorBidi" w:cstheme="minorBidi"/>
              </w:rPr>
              <w:t>2026</w:t>
            </w:r>
            <w:r w:rsidR="00655754" w:rsidRPr="008A62F5">
              <w:rPr>
                <w:rFonts w:asciiTheme="minorBidi" w:hAnsiTheme="minorBidi" w:cstheme="minorBidi"/>
              </w:rPr>
              <w:fldChar w:fldCharType="end"/>
            </w:r>
          </w:p>
        </w:tc>
        <w:tc>
          <w:tcPr>
            <w:tcW w:w="1247" w:type="dxa"/>
          </w:tcPr>
          <w:p w14:paraId="61C52880" w14:textId="77777777" w:rsidR="00F64EB6" w:rsidRPr="008A62F5" w:rsidRDefault="00F64EB6" w:rsidP="00D715BF">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r w:rsidR="00F64EB6" w:rsidRPr="004C5FA3" w14:paraId="53CA342C" w14:textId="77777777" w:rsidTr="00D715BF">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4DBE1C3" w14:textId="77777777" w:rsidR="00F64EB6" w:rsidRPr="008A62F5" w:rsidRDefault="00F64EB6" w:rsidP="008A62F5">
            <w:pPr>
              <w:tabs>
                <w:tab w:val="clear" w:pos="180"/>
                <w:tab w:val="clear" w:pos="360"/>
                <w:tab w:val="clear" w:pos="540"/>
              </w:tabs>
              <w:bidi w:val="0"/>
              <w:spacing w:after="0" w:line="240" w:lineRule="auto"/>
              <w:ind w:left="-57" w:right="-57"/>
              <w:contextualSpacing w:val="0"/>
              <w:jc w:val="right"/>
              <w:rPr>
                <w:rFonts w:asciiTheme="minorBidi" w:hAnsiTheme="minorBidi" w:cstheme="minorBidi"/>
                <w:rtl/>
              </w:rPr>
            </w:pPr>
          </w:p>
        </w:tc>
        <w:tc>
          <w:tcPr>
            <w:tcW w:w="7655" w:type="dxa"/>
            <w:vAlign w:val="center"/>
          </w:tcPr>
          <w:p w14:paraId="6270E315" w14:textId="1291809B" w:rsidR="00F64EB6" w:rsidRPr="008A62F5" w:rsidRDefault="00F64EB6" w:rsidP="00D715BF">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r w:rsidRPr="008A62F5">
              <w:rPr>
                <w:rFonts w:asciiTheme="minorBidi" w:hAnsiTheme="minorBidi" w:cstheme="minorBidi"/>
                <w:rtl/>
              </w:rPr>
              <w:t xml:space="preserve">30 ביוני </w:t>
            </w:r>
            <w:r w:rsidR="00655754" w:rsidRPr="008A62F5">
              <w:rPr>
                <w:rFonts w:asciiTheme="minorBidi" w:hAnsiTheme="minorBidi" w:cstheme="minorBidi"/>
              </w:rPr>
              <w:fldChar w:fldCharType="begin" w:fldLock="1"/>
            </w:r>
            <w:r w:rsidR="00655754" w:rsidRPr="008A62F5">
              <w:rPr>
                <w:rFonts w:asciiTheme="minorBidi" w:hAnsiTheme="minorBidi" w:cstheme="minorBidi"/>
              </w:rPr>
              <w:instrText xml:space="preserve"> DOCPROPERTY  CY  \* MERGEFORMAT </w:instrText>
            </w:r>
            <w:r w:rsidR="00655754" w:rsidRPr="008A62F5">
              <w:rPr>
                <w:rFonts w:asciiTheme="minorBidi" w:hAnsiTheme="minorBidi" w:cstheme="minorBidi"/>
              </w:rPr>
              <w:fldChar w:fldCharType="separate"/>
            </w:r>
            <w:r w:rsidR="00D3002D">
              <w:rPr>
                <w:rFonts w:asciiTheme="minorBidi" w:hAnsiTheme="minorBidi" w:cstheme="minorBidi"/>
              </w:rPr>
              <w:t>2026</w:t>
            </w:r>
            <w:r w:rsidR="00655754" w:rsidRPr="008A62F5">
              <w:rPr>
                <w:rFonts w:asciiTheme="minorBidi" w:hAnsiTheme="minorBidi" w:cstheme="minorBidi"/>
              </w:rPr>
              <w:fldChar w:fldCharType="end"/>
            </w:r>
          </w:p>
        </w:tc>
        <w:tc>
          <w:tcPr>
            <w:tcW w:w="1247" w:type="dxa"/>
          </w:tcPr>
          <w:p w14:paraId="1FC49664" w14:textId="77777777" w:rsidR="00F64EB6" w:rsidRPr="008A62F5" w:rsidRDefault="00F64EB6" w:rsidP="00D715BF">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tl/>
              </w:rPr>
            </w:pPr>
          </w:p>
        </w:tc>
      </w:tr>
    </w:tbl>
    <w:p w14:paraId="011E5923" w14:textId="77777777" w:rsidR="008A62F5" w:rsidRDefault="008A62F5" w:rsidP="008A62F5">
      <w:pPr>
        <w:spacing w:after="0" w:line="240" w:lineRule="auto"/>
        <w:ind w:left="1418"/>
        <w:rPr>
          <w:rtl/>
        </w:rPr>
      </w:pPr>
    </w:p>
    <w:p w14:paraId="044E4014" w14:textId="77777777" w:rsidR="008A62F5" w:rsidRDefault="008A62F5" w:rsidP="008A62F5">
      <w:pPr>
        <w:pageBreakBefore/>
        <w:spacing w:after="0" w:line="240" w:lineRule="auto"/>
        <w:ind w:left="1418"/>
        <w:rPr>
          <w:rtl/>
        </w:rPr>
      </w:pPr>
    </w:p>
    <w:p w14:paraId="48FCE0C2" w14:textId="040DFEC3" w:rsidR="008A62F5" w:rsidRDefault="008A62F5" w:rsidP="008A62F5">
      <w:pPr>
        <w:pStyle w:val="NoSpacing"/>
        <w:spacing w:after="120"/>
        <w:ind w:left="1702" w:hanging="284"/>
        <w:rPr>
          <w:rtl/>
          <w:lang w:val="en-US"/>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8</w:t>
      </w:r>
      <w:r w:rsidRPr="004C5FA3">
        <w:rPr>
          <w:rStyle w:val="Strong"/>
          <w:sz w:val="20"/>
          <w:rtl/>
        </w:rPr>
        <w:fldChar w:fldCharType="end"/>
      </w:r>
      <w:r>
        <w:rPr>
          <w:rtl/>
          <w:lang w:val="en-US"/>
        </w:rPr>
        <w:tab/>
      </w:r>
      <w:r w:rsidRPr="002A0667">
        <w:rPr>
          <w:rStyle w:val="Strong"/>
          <w:sz w:val="20"/>
          <w:rtl/>
        </w:rPr>
        <w:fldChar w:fldCharType="begin" w:fldLock="1"/>
      </w:r>
      <w:r w:rsidRPr="002A0667">
        <w:rPr>
          <w:rStyle w:val="Strong"/>
          <w:sz w:val="20"/>
          <w:rtl/>
        </w:rPr>
        <w:instrText xml:space="preserve"> </w:instrText>
      </w:r>
      <w:r w:rsidRPr="002A0667">
        <w:rPr>
          <w:rStyle w:val="Strong"/>
          <w:sz w:val="20"/>
        </w:rPr>
        <w:instrText>STYLEREF</w:instrText>
      </w:r>
      <w:r w:rsidRPr="002A0667">
        <w:rPr>
          <w:rStyle w:val="Strong"/>
          <w:sz w:val="20"/>
          <w:rtl/>
        </w:rPr>
        <w:instrText xml:space="preserve">  "כותרת 3"  \* </w:instrText>
      </w:r>
      <w:r w:rsidRPr="002A0667">
        <w:rPr>
          <w:rStyle w:val="Strong"/>
          <w:sz w:val="20"/>
        </w:rPr>
        <w:instrText>MERGEFORMAT</w:instrText>
      </w:r>
      <w:r w:rsidRPr="002A0667">
        <w:rPr>
          <w:rStyle w:val="Strong"/>
          <w:sz w:val="20"/>
          <w:rtl/>
        </w:rPr>
        <w:instrText xml:space="preserve"> </w:instrText>
      </w:r>
      <w:r w:rsidRPr="002A0667">
        <w:rPr>
          <w:rStyle w:val="Strong"/>
          <w:sz w:val="20"/>
          <w:rtl/>
        </w:rPr>
        <w:fldChar w:fldCharType="separate"/>
      </w:r>
      <w:r w:rsidR="00D3002D" w:rsidRPr="00D3002D">
        <w:rPr>
          <w:rStyle w:val="Strong"/>
          <w:noProof/>
          <w:sz w:val="20"/>
          <w:rtl/>
          <w:lang w:val="en-US"/>
        </w:rPr>
        <w:t>צירופי עסקים</w:t>
      </w:r>
      <w:r w:rsidRPr="002A0667">
        <w:rPr>
          <w:rStyle w:val="Strong"/>
          <w:sz w:val="20"/>
          <w:rtl/>
        </w:rPr>
        <w:fldChar w:fldCharType="end"/>
      </w:r>
      <w:r w:rsidRPr="004C5FA3">
        <w:rPr>
          <w:rStyle w:val="Strong"/>
          <w:sz w:val="20"/>
          <w:rtl/>
        </w:rPr>
        <w:t xml:space="preserve"> </w:t>
      </w:r>
      <w:r w:rsidRPr="004C5FA3">
        <w:rPr>
          <w:sz w:val="20"/>
          <w:rtl/>
        </w:rPr>
        <w:t>(המשך)</w:t>
      </w:r>
    </w:p>
    <w:p w14:paraId="551D3279" w14:textId="37EADD1E" w:rsidR="008A62F5" w:rsidRDefault="008A62F5" w:rsidP="008A62F5">
      <w:pPr>
        <w:spacing w:line="240" w:lineRule="auto"/>
        <w:ind w:left="1985" w:hanging="567"/>
      </w:pPr>
      <w:r w:rsidRPr="008A62F5">
        <w:rPr>
          <w:rStyle w:val="Strong"/>
          <w:highlight w:val="yellow"/>
          <w:rtl/>
        </w:rPr>
        <w:fldChar w:fldCharType="begin" w:fldLock="1"/>
      </w:r>
      <w:r w:rsidRPr="008A62F5">
        <w:rPr>
          <w:rStyle w:val="Strong"/>
          <w:highlight w:val="yellow"/>
          <w:rtl/>
        </w:rPr>
        <w:instrText xml:space="preserve"> </w:instrText>
      </w:r>
      <w:r w:rsidRPr="008A62F5">
        <w:rPr>
          <w:rStyle w:val="Strong"/>
          <w:highlight w:val="yellow"/>
        </w:rPr>
        <w:instrText>STYLEREF</w:instrText>
      </w:r>
      <w:r w:rsidRPr="008A62F5">
        <w:rPr>
          <w:rStyle w:val="Strong"/>
          <w:highlight w:val="yellow"/>
          <w:rtl/>
        </w:rPr>
        <w:instrText xml:space="preserve">  "כותרת 4" \</w:instrText>
      </w:r>
      <w:r w:rsidRPr="008A62F5">
        <w:rPr>
          <w:rStyle w:val="Strong"/>
          <w:highlight w:val="yellow"/>
        </w:rPr>
        <w:instrText>w  \* MERGEFORMAT</w:instrText>
      </w:r>
      <w:r w:rsidRPr="008A62F5">
        <w:rPr>
          <w:rStyle w:val="Strong"/>
          <w:highlight w:val="yellow"/>
          <w:rtl/>
        </w:rPr>
        <w:instrText xml:space="preserve"> </w:instrText>
      </w:r>
      <w:r w:rsidRPr="008A62F5">
        <w:rPr>
          <w:rStyle w:val="Strong"/>
          <w:highlight w:val="yellow"/>
          <w:rtl/>
        </w:rPr>
        <w:fldChar w:fldCharType="separate"/>
      </w:r>
      <w:r w:rsidR="00D3002D" w:rsidRPr="00D3002D">
        <w:rPr>
          <w:rStyle w:val="Strong"/>
          <w:b w:val="0"/>
          <w:bCs w:val="0"/>
          <w:noProof/>
          <w:highlight w:val="yellow"/>
          <w:cs/>
        </w:rPr>
        <w:t>‎</w:t>
      </w:r>
      <w:r w:rsidR="00D3002D" w:rsidRPr="00D3002D">
        <w:rPr>
          <w:rStyle w:val="Strong"/>
          <w:noProof/>
        </w:rPr>
        <w:t>8.8</w:t>
      </w:r>
      <w:r w:rsidRPr="008A62F5">
        <w:rPr>
          <w:rStyle w:val="Strong"/>
          <w:highlight w:val="yellow"/>
          <w:rtl/>
        </w:rPr>
        <w:fldChar w:fldCharType="end"/>
      </w:r>
      <w:r w:rsidRPr="00B630DA">
        <w:rPr>
          <w:rtl/>
        </w:rPr>
        <w:tab/>
      </w:r>
      <w:r w:rsidRPr="00462E94">
        <w:rPr>
          <w:rStyle w:val="Strong"/>
          <w:rtl/>
        </w:rPr>
        <w:fldChar w:fldCharType="begin" w:fldLock="1"/>
      </w:r>
      <w:r w:rsidRPr="00462E94">
        <w:rPr>
          <w:rStyle w:val="Strong"/>
          <w:rtl/>
        </w:rPr>
        <w:instrText xml:space="preserve"> </w:instrText>
      </w:r>
      <w:r w:rsidRPr="00462E94">
        <w:rPr>
          <w:rStyle w:val="Strong"/>
        </w:rPr>
        <w:instrText>STYLEREF</w:instrText>
      </w:r>
      <w:r w:rsidRPr="00462E94">
        <w:rPr>
          <w:rStyle w:val="Strong"/>
          <w:rtl/>
        </w:rPr>
        <w:instrText xml:space="preserve">  "כותרת 4"  \* </w:instrText>
      </w:r>
      <w:r w:rsidRPr="00462E94">
        <w:rPr>
          <w:rStyle w:val="Strong"/>
        </w:rPr>
        <w:instrText>MERGEFORMAT</w:instrText>
      </w:r>
      <w:r w:rsidRPr="00462E94">
        <w:rPr>
          <w:rStyle w:val="Strong"/>
          <w:rtl/>
        </w:rPr>
        <w:instrText xml:space="preserve"> </w:instrText>
      </w:r>
      <w:r w:rsidRPr="00462E94">
        <w:rPr>
          <w:rStyle w:val="Strong"/>
          <w:rtl/>
        </w:rPr>
        <w:fldChar w:fldCharType="separate"/>
      </w:r>
      <w:r w:rsidR="00D3002D">
        <w:rPr>
          <w:rStyle w:val="Strong"/>
          <w:noProof/>
          <w:rtl/>
        </w:rPr>
        <w:t>מוניטין</w:t>
      </w:r>
      <w:r w:rsidRPr="00462E94">
        <w:rPr>
          <w:rStyle w:val="Strong"/>
          <w:rtl/>
        </w:rPr>
        <w:fldChar w:fldCharType="end"/>
      </w:r>
      <w:r w:rsidRPr="00B630DA">
        <w:rPr>
          <w:rStyle w:val="Strong"/>
          <w:rtl/>
        </w:rPr>
        <w:t xml:space="preserve"> </w:t>
      </w:r>
      <w:r w:rsidRPr="00B630DA">
        <w:rPr>
          <w:rtl/>
        </w:rPr>
        <w:t>(המשך)</w:t>
      </w:r>
    </w:p>
    <w:tbl>
      <w:tblPr>
        <w:tblStyle w:val="PlainTable2"/>
        <w:bidiVisual/>
        <w:tblW w:w="10206" w:type="dxa"/>
        <w:tblLook w:val="0480" w:firstRow="0" w:lastRow="0" w:firstColumn="1" w:lastColumn="0" w:noHBand="0" w:noVBand="1"/>
      </w:tblPr>
      <w:tblGrid>
        <w:gridCol w:w="1304"/>
        <w:gridCol w:w="8902"/>
      </w:tblGrid>
      <w:tr w:rsidR="00F64EB6" w:rsidRPr="004C5FA3" w14:paraId="6323DBC3" w14:textId="77777777" w:rsidTr="000F5E69">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E09B1DB" w14:textId="77777777" w:rsidR="00F64EB6" w:rsidRPr="002B7470" w:rsidRDefault="00F64EB6" w:rsidP="0074424A">
            <w:pPr>
              <w:bidi w:val="0"/>
              <w:spacing w:after="0" w:line="240" w:lineRule="auto"/>
              <w:ind w:left="-57" w:right="-57"/>
              <w:contextualSpacing w:val="0"/>
              <w:jc w:val="right"/>
              <w:rPr>
                <w:rFonts w:ascii="Arial" w:hAnsi="Arial"/>
              </w:rPr>
            </w:pPr>
            <w:r w:rsidRPr="002B7470">
              <w:rPr>
                <w:rFonts w:ascii="Arial" w:hAnsi="Arial"/>
              </w:rPr>
              <w:t>IFRS 3.B64(e)</w:t>
            </w:r>
          </w:p>
        </w:tc>
        <w:tc>
          <w:tcPr>
            <w:tcW w:w="8902" w:type="dxa"/>
          </w:tcPr>
          <w:p w14:paraId="04F9183F" w14:textId="77777777" w:rsidR="00F64EB6" w:rsidRPr="004C5FA3" w:rsidRDefault="00F64EB6" w:rsidP="0074424A">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הגורמים העיקריים שהביאו להכרה במוניטין ברכישה הם קיומם של נכסים בלתי מוחשיים, כגון צוות עובדים מיומן בחברה א', אשר אינם עומדים בכללי ההכרה כנכסים נפרדים, ופרמיה בגין סינרגיה פוטנציאלית.</w:t>
            </w:r>
          </w:p>
        </w:tc>
      </w:tr>
      <w:tr w:rsidR="00F64EB6" w:rsidRPr="004C5FA3" w14:paraId="2C4DAFDF" w14:textId="77777777" w:rsidTr="000F5E69">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1B2AE7D" w14:textId="77777777" w:rsidR="00F64EB6" w:rsidRPr="002B7470" w:rsidRDefault="00F64EB6" w:rsidP="0074424A">
            <w:pPr>
              <w:bidi w:val="0"/>
              <w:spacing w:after="0" w:line="240" w:lineRule="auto"/>
              <w:ind w:left="-57" w:right="-57"/>
              <w:contextualSpacing w:val="0"/>
              <w:jc w:val="right"/>
              <w:rPr>
                <w:rFonts w:ascii="Arial" w:hAnsi="Arial"/>
                <w:rtl/>
              </w:rPr>
            </w:pPr>
            <w:r w:rsidRPr="002B7470">
              <w:rPr>
                <w:rFonts w:ascii="Arial" w:hAnsi="Arial"/>
              </w:rPr>
              <w:t>IFRS 3.B64(k)</w:t>
            </w:r>
          </w:p>
        </w:tc>
        <w:tc>
          <w:tcPr>
            <w:tcW w:w="8902" w:type="dxa"/>
          </w:tcPr>
          <w:p w14:paraId="6EDCEBC4" w14:textId="77777777" w:rsidR="00F64EB6" w:rsidRPr="004C5FA3" w:rsidRDefault="00F64EB6" w:rsidP="0074424A">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 xml:space="preserve">הסכום הכולל של המוניטין שהחברה צופה שיהיה ניתן לניכוי לצרכי מס הסתכם לסך _____ אלפי ש"ח. </w:t>
            </w:r>
            <w:r w:rsidRPr="004C5FA3">
              <w:rPr>
                <w:rStyle w:val="Strong"/>
                <w:rtl/>
              </w:rPr>
              <w:t>[</w:t>
            </w:r>
            <w:r w:rsidRPr="004C5FA3">
              <w:rPr>
                <w:rFonts w:ascii="Arial" w:hAnsi="Arial"/>
                <w:b/>
                <w:bCs/>
                <w:u w:val="single"/>
                <w:rtl/>
              </w:rPr>
              <w:t>לחלופין:</w:t>
            </w:r>
            <w:r w:rsidRPr="004C5FA3">
              <w:rPr>
                <w:rFonts w:ascii="Arial" w:hAnsi="Arial"/>
                <w:rtl/>
              </w:rPr>
              <w:t xml:space="preserve"> לא חזוי שחלק כלשהו של המוניטין שהוכר יהיה ניתן לניכוי לצורך מס.</w:t>
            </w:r>
            <w:r w:rsidRPr="004C5FA3">
              <w:rPr>
                <w:rStyle w:val="Strong"/>
                <w:rtl/>
              </w:rPr>
              <w:t>]</w:t>
            </w:r>
          </w:p>
        </w:tc>
      </w:tr>
      <w:tr w:rsidR="00F64EB6" w:rsidRPr="004C5FA3" w14:paraId="2E9CD630" w14:textId="77777777" w:rsidTr="000F5E69">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3B60C69E" w14:textId="77777777" w:rsidR="00F64EB6" w:rsidRPr="002B7470" w:rsidRDefault="00F64EB6" w:rsidP="0074424A">
            <w:pPr>
              <w:bidi w:val="0"/>
              <w:spacing w:after="0" w:line="240" w:lineRule="auto"/>
              <w:ind w:left="-57" w:right="-57"/>
              <w:contextualSpacing w:val="0"/>
              <w:jc w:val="right"/>
              <w:rPr>
                <w:rFonts w:ascii="Arial" w:hAnsi="Arial"/>
              </w:rPr>
            </w:pPr>
          </w:p>
        </w:tc>
        <w:tc>
          <w:tcPr>
            <w:tcW w:w="8902" w:type="dxa"/>
          </w:tcPr>
          <w:p w14:paraId="0AB0759E" w14:textId="77777777" w:rsidR="00F64EB6" w:rsidRPr="004C5FA3" w:rsidRDefault="00F64EB6" w:rsidP="0074424A">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Style w:val="Strong"/>
                <w:rtl/>
              </w:rPr>
              <w:t>[</w:t>
            </w:r>
            <w:r w:rsidRPr="004C5FA3">
              <w:rPr>
                <w:rStyle w:val="Strong"/>
                <w:u w:val="single"/>
                <w:rtl/>
              </w:rPr>
              <w:t>לחלופין</w:t>
            </w:r>
            <w:r w:rsidRPr="004C5FA3">
              <w:rPr>
                <w:rFonts w:ascii="Arial" w:hAnsi="Arial"/>
                <w:rtl/>
              </w:rPr>
              <w:t>:</w:t>
            </w:r>
          </w:p>
        </w:tc>
      </w:tr>
      <w:tr w:rsidR="00F64EB6" w:rsidRPr="004C5FA3" w14:paraId="78D3C557" w14:textId="77777777" w:rsidTr="000F5E69">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1D1B439" w14:textId="77777777" w:rsidR="00F64EB6" w:rsidRPr="002B7470" w:rsidRDefault="00F64EB6" w:rsidP="0074424A">
            <w:pPr>
              <w:bidi w:val="0"/>
              <w:spacing w:after="0" w:line="240" w:lineRule="auto"/>
              <w:ind w:left="-57" w:right="-57"/>
              <w:contextualSpacing w:val="0"/>
              <w:jc w:val="right"/>
              <w:rPr>
                <w:rFonts w:ascii="Arial" w:hAnsi="Arial"/>
              </w:rPr>
            </w:pPr>
          </w:p>
        </w:tc>
        <w:tc>
          <w:tcPr>
            <w:tcW w:w="8902" w:type="dxa"/>
          </w:tcPr>
          <w:p w14:paraId="74FBBECD" w14:textId="3367292D" w:rsidR="00F64EB6" w:rsidRPr="004C5FA3" w:rsidRDefault="00911699" w:rsidP="0074424A">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Style w:val="Strong"/>
                <w:rtl/>
              </w:rPr>
              <w:fldChar w:fldCharType="begin" w:fldLock="1"/>
            </w:r>
            <w:r w:rsidRPr="004C5FA3">
              <w:rPr>
                <w:rStyle w:val="Strong"/>
                <w:rtl/>
              </w:rPr>
              <w:instrText xml:space="preserve"> </w:instrText>
            </w:r>
            <w:r w:rsidRPr="004C5FA3">
              <w:rPr>
                <w:rStyle w:val="Strong"/>
              </w:rPr>
              <w:instrText>REF</w:instrText>
            </w:r>
            <w:r w:rsidRPr="004C5FA3">
              <w:rPr>
                <w:rStyle w:val="Strong"/>
                <w:rtl/>
              </w:rPr>
              <w:instrText xml:space="preserve"> _</w:instrText>
            </w:r>
            <w:r w:rsidRPr="004C5FA3">
              <w:rPr>
                <w:rStyle w:val="Strong"/>
              </w:rPr>
              <w:instrText>Ref36988330 \w \h</w:instrText>
            </w:r>
            <w:r w:rsidRPr="004C5FA3">
              <w:rPr>
                <w:rStyle w:val="Strong"/>
                <w:rtl/>
              </w:rPr>
              <w:instrText xml:space="preserve"> </w:instrText>
            </w:r>
            <w:r w:rsidR="00E04391" w:rsidRPr="004C5FA3">
              <w:rPr>
                <w:rStyle w:val="Strong"/>
                <w:rtl/>
              </w:rPr>
              <w:instrText xml:space="preserve"> \* </w:instrText>
            </w:r>
            <w:r w:rsidR="00E04391" w:rsidRPr="004C5FA3">
              <w:rPr>
                <w:rStyle w:val="Strong"/>
              </w:rPr>
              <w:instrText>MERGEFORMAT</w:instrText>
            </w:r>
            <w:r w:rsidR="00E04391" w:rsidRPr="004C5FA3">
              <w:rPr>
                <w:rStyle w:val="Strong"/>
                <w:rtl/>
              </w:rPr>
              <w:instrText xml:space="preserve"> </w:instrText>
            </w:r>
            <w:r w:rsidRPr="004C5FA3">
              <w:rPr>
                <w:rStyle w:val="Strong"/>
                <w:rtl/>
              </w:rPr>
            </w:r>
            <w:r w:rsidRPr="004C5FA3">
              <w:rPr>
                <w:rStyle w:val="Strong"/>
                <w:rtl/>
              </w:rPr>
              <w:fldChar w:fldCharType="separate"/>
            </w:r>
            <w:r w:rsidR="00D3002D">
              <w:rPr>
                <w:rStyle w:val="Strong"/>
                <w:cs/>
              </w:rPr>
              <w:t>‎</w:t>
            </w:r>
            <w:r w:rsidR="00D3002D">
              <w:rPr>
                <w:rStyle w:val="Strong"/>
              </w:rPr>
              <w:t>8.8</w:t>
            </w:r>
            <w:r w:rsidRPr="004C5FA3">
              <w:rPr>
                <w:rStyle w:val="Strong"/>
                <w:rtl/>
              </w:rPr>
              <w:fldChar w:fldCharType="end"/>
            </w:r>
            <w:r w:rsidR="00F64EB6" w:rsidRPr="004C5FA3">
              <w:rPr>
                <w:rStyle w:val="Strong"/>
                <w:rtl/>
              </w:rPr>
              <w:tab/>
              <w:t xml:space="preserve">רווח </w:t>
            </w:r>
            <w:r w:rsidR="001941E3">
              <w:rPr>
                <w:rStyle w:val="Strong"/>
                <w:rFonts w:hint="cs"/>
                <w:rtl/>
              </w:rPr>
              <w:t>מ</w:t>
            </w:r>
            <w:r w:rsidR="00F64EB6" w:rsidRPr="004C5FA3">
              <w:rPr>
                <w:rStyle w:val="Strong"/>
                <w:rtl/>
              </w:rPr>
              <w:t>רכישה במחיר הזדמנותי</w:t>
            </w:r>
          </w:p>
        </w:tc>
      </w:tr>
      <w:tr w:rsidR="00F64EB6" w:rsidRPr="004C5FA3" w14:paraId="0968DEF9" w14:textId="77777777" w:rsidTr="000F5E69">
        <w:tblPrEx>
          <w:tblLook w:val="0680" w:firstRow="0" w:lastRow="0" w:firstColumn="1" w:lastColumn="0" w:noHBand="1" w:noVBand="1"/>
        </w:tblPrEx>
        <w:trPr>
          <w:cantSplit/>
        </w:trPr>
        <w:tc>
          <w:tcPr>
            <w:cnfStyle w:val="001000000000" w:firstRow="0" w:lastRow="0" w:firstColumn="1" w:lastColumn="0" w:oddVBand="0" w:evenVBand="0" w:oddHBand="0" w:evenHBand="0" w:firstRowFirstColumn="0" w:firstRowLastColumn="0" w:lastRowFirstColumn="0" w:lastRowLastColumn="0"/>
            <w:tcW w:w="1304" w:type="dxa"/>
          </w:tcPr>
          <w:p w14:paraId="6F469902" w14:textId="77777777" w:rsidR="00F64EB6" w:rsidRPr="002B7470" w:rsidRDefault="00F64EB6" w:rsidP="0074424A">
            <w:pPr>
              <w:bidi w:val="0"/>
              <w:spacing w:after="0" w:line="240" w:lineRule="auto"/>
              <w:ind w:left="-57" w:right="-57"/>
              <w:contextualSpacing w:val="0"/>
              <w:jc w:val="right"/>
              <w:rPr>
                <w:rFonts w:ascii="Arial" w:hAnsi="Arial"/>
              </w:rPr>
            </w:pPr>
            <w:r w:rsidRPr="002B7470">
              <w:rPr>
                <w:rFonts w:ascii="Arial" w:hAnsi="Arial"/>
              </w:rPr>
              <w:t>IFRS 3.B64(n)</w:t>
            </w:r>
          </w:p>
        </w:tc>
        <w:tc>
          <w:tcPr>
            <w:tcW w:w="8902" w:type="dxa"/>
          </w:tcPr>
          <w:p w14:paraId="0268CC0E" w14:textId="50F42DEF" w:rsidR="00F64EB6" w:rsidRPr="004C5FA3" w:rsidRDefault="00F64EB6" w:rsidP="0074424A">
            <w:pP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במסגרת הרכישה הכירה החברה ברווח </w:t>
            </w:r>
            <w:r w:rsidR="001941E3">
              <w:rPr>
                <w:rFonts w:ascii="Arial" w:hAnsi="Arial" w:hint="cs"/>
                <w:rtl/>
              </w:rPr>
              <w:t xml:space="preserve">מרכישה במחיר הזדמנותי </w:t>
            </w:r>
            <w:r w:rsidRPr="004C5FA3">
              <w:rPr>
                <w:rFonts w:ascii="Arial" w:hAnsi="Arial"/>
                <w:rtl/>
              </w:rPr>
              <w:t>בסך _____ אלפי ש"ח ברווח או הפסד בסעיף הכנסות אחרות. הרווח נבע מעודף הסכום נטו למועד הרכישה של הנכסים הניתנים לזיהוי שנרכשו ושל ההתחייבויות שניטלו על התמורה שהועברה וזאת עקב _______ [</w:t>
            </w:r>
            <w:r w:rsidRPr="004C5FA3">
              <w:rPr>
                <w:rStyle w:val="SubtleReference"/>
                <w:rtl/>
              </w:rPr>
              <w:t>תפורטנה הנסיבות שבגינן הוכר רווח בעסקה</w:t>
            </w:r>
            <w:r w:rsidRPr="004C5FA3">
              <w:rPr>
                <w:rFonts w:ascii="Arial" w:hAnsi="Arial"/>
                <w:rtl/>
              </w:rPr>
              <w:t>]</w:t>
            </w:r>
            <w:r w:rsidR="00821E08" w:rsidRPr="00821E08">
              <w:rPr>
                <w:vertAlign w:val="superscript"/>
                <w:rtl/>
              </w:rPr>
              <w:footnoteReference w:id="151"/>
            </w:r>
            <w:r w:rsidRPr="004C5FA3">
              <w:rPr>
                <w:rFonts w:ascii="Arial" w:hAnsi="Arial"/>
                <w:rtl/>
              </w:rPr>
              <w:t>.</w:t>
            </w:r>
            <w:r w:rsidRPr="004C5FA3">
              <w:rPr>
                <w:rStyle w:val="Strong"/>
                <w:rtl/>
              </w:rPr>
              <w:t>]</w:t>
            </w:r>
          </w:p>
        </w:tc>
      </w:tr>
    </w:tbl>
    <w:p w14:paraId="173EBE8B" w14:textId="5D19897C" w:rsidR="00F64EB6" w:rsidRPr="004C5FA3" w:rsidRDefault="00F64EB6" w:rsidP="00AD3EC3">
      <w:pPr>
        <w:pStyle w:val="Heading4"/>
      </w:pPr>
      <w:bookmarkStart w:id="679" w:name="_Toc6272698"/>
      <w:bookmarkStart w:id="680" w:name="_Toc6323447"/>
      <w:r w:rsidRPr="004C5FA3">
        <w:rPr>
          <w:rtl/>
        </w:rPr>
        <w:t>מידע על סך ההכנסות ועל הרווח שהוכר מחברה א' מתחילת צירוף העסקים</w:t>
      </w:r>
      <w:bookmarkStart w:id="681" w:name="_Ref6340544"/>
      <w:r w:rsidRPr="004C5FA3">
        <w:rPr>
          <w:rStyle w:val="FootnoteReference"/>
          <w:sz w:val="20"/>
          <w:szCs w:val="20"/>
          <w:rtl/>
        </w:rPr>
        <w:footnoteReference w:id="152"/>
      </w:r>
      <w:bookmarkEnd w:id="679"/>
      <w:bookmarkEnd w:id="680"/>
      <w:bookmarkEnd w:id="681"/>
    </w:p>
    <w:tbl>
      <w:tblPr>
        <w:tblStyle w:val="PlainTable2"/>
        <w:bidiVisual/>
        <w:tblW w:w="10206" w:type="dxa"/>
        <w:tblLook w:val="04A0" w:firstRow="1" w:lastRow="0" w:firstColumn="1" w:lastColumn="0" w:noHBand="0" w:noVBand="1"/>
      </w:tblPr>
      <w:tblGrid>
        <w:gridCol w:w="1304"/>
        <w:gridCol w:w="8902"/>
      </w:tblGrid>
      <w:tr w:rsidR="000A7613" w:rsidRPr="004C5FA3" w14:paraId="7F7AC9D8"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4267AE76" w14:textId="77777777" w:rsidR="000A7613" w:rsidRPr="002B7470" w:rsidRDefault="000A7613" w:rsidP="00006CC7">
            <w:pPr>
              <w:bidi w:val="0"/>
              <w:spacing w:after="0" w:line="240" w:lineRule="auto"/>
              <w:ind w:left="-57" w:right="-57"/>
              <w:jc w:val="right"/>
              <w:rPr>
                <w:rFonts w:ascii="Arial" w:hAnsi="Arial"/>
              </w:rPr>
            </w:pPr>
            <w:bookmarkStart w:id="682" w:name="_Toc6272699"/>
            <w:bookmarkStart w:id="683" w:name="_Toc6323448"/>
            <w:r w:rsidRPr="002B7470">
              <w:rPr>
                <w:rFonts w:ascii="Arial" w:hAnsi="Arial"/>
              </w:rPr>
              <w:t>IFRS 3.B64(q)(</w:t>
            </w:r>
            <w:proofErr w:type="spellStart"/>
            <w:r w:rsidRPr="002B7470">
              <w:rPr>
                <w:rFonts w:ascii="Arial" w:hAnsi="Arial"/>
              </w:rPr>
              <w:t>i</w:t>
            </w:r>
            <w:proofErr w:type="spellEnd"/>
            <w:r w:rsidRPr="002B7470">
              <w:rPr>
                <w:rFonts w:ascii="Arial" w:hAnsi="Arial"/>
              </w:rPr>
              <w:t>)</w:t>
            </w:r>
          </w:p>
        </w:tc>
        <w:tc>
          <w:tcPr>
            <w:tcW w:w="8902" w:type="dxa"/>
          </w:tcPr>
          <w:p w14:paraId="1E9CC693" w14:textId="74B61B3D" w:rsidR="000A7613" w:rsidRPr="004C5FA3" w:rsidRDefault="000A7613"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ההכנסות של חברה א' </w:t>
            </w:r>
            <w:r>
              <w:rPr>
                <w:rFonts w:ascii="Arial" w:hAnsi="Arial" w:hint="cs"/>
                <w:rtl/>
              </w:rPr>
              <w:t xml:space="preserve">בסך </w:t>
            </w:r>
            <w:r w:rsidRPr="004C5FA3">
              <w:rPr>
                <w:rFonts w:ascii="Arial" w:hAnsi="Arial"/>
                <w:rtl/>
              </w:rPr>
              <w:t xml:space="preserve">_____ אלפי ש"ח ו-_____ אלפי ש"ח נכללו בדוח המאוחד על </w:t>
            </w:r>
            <w:r>
              <w:rPr>
                <w:rFonts w:ascii="Arial" w:hAnsi="Arial" w:hint="cs"/>
                <w:rtl/>
              </w:rPr>
              <w:t>ה</w:t>
            </w:r>
            <w:r w:rsidRPr="004C5FA3">
              <w:rPr>
                <w:rFonts w:ascii="Arial" w:hAnsi="Arial"/>
                <w:rtl/>
              </w:rPr>
              <w:t>רווח או הפסד ו</w:t>
            </w:r>
            <w:r>
              <w:rPr>
                <w:rFonts w:ascii="Arial" w:hAnsi="Arial" w:hint="cs"/>
                <w:rtl/>
              </w:rPr>
              <w:t>ה</w:t>
            </w:r>
            <w:r w:rsidRPr="004C5FA3">
              <w:rPr>
                <w:rFonts w:ascii="Arial" w:hAnsi="Arial"/>
                <w:rtl/>
              </w:rPr>
              <w:t xml:space="preserve">רווח </w:t>
            </w:r>
            <w:r>
              <w:rPr>
                <w:rFonts w:ascii="Arial" w:hAnsi="Arial" w:hint="cs"/>
                <w:rtl/>
              </w:rPr>
              <w:t>ה</w:t>
            </w:r>
            <w:r w:rsidRPr="004C5FA3">
              <w:rPr>
                <w:rFonts w:ascii="Arial" w:hAnsi="Arial"/>
                <w:rtl/>
              </w:rPr>
              <w:t xml:space="preserve">כולל </w:t>
            </w:r>
            <w:r>
              <w:rPr>
                <w:rFonts w:ascii="Arial" w:hAnsi="Arial" w:hint="cs"/>
                <w:rtl/>
              </w:rPr>
              <w:t>ה</w:t>
            </w:r>
            <w:r w:rsidRPr="004C5FA3">
              <w:rPr>
                <w:rFonts w:ascii="Arial" w:hAnsi="Arial"/>
                <w:rtl/>
              </w:rPr>
              <w:t xml:space="preserve">אחר של החברה לתקופות של שישה </w:t>
            </w:r>
            <w:r>
              <w:rPr>
                <w:rFonts w:ascii="Arial" w:hAnsi="Arial" w:hint="cs"/>
                <w:rtl/>
              </w:rPr>
              <w:t xml:space="preserve">חודשים </w:t>
            </w:r>
            <w:r w:rsidRPr="004C5FA3">
              <w:rPr>
                <w:rFonts w:ascii="Arial" w:hAnsi="Arial"/>
                <w:rtl/>
              </w:rPr>
              <w:t xml:space="preserve">ושלושה חודשים שהסתיימו ביום 30 ביוני </w:t>
            </w:r>
            <w:r w:rsidRPr="004C5FA3">
              <w:rPr>
                <w:rFonts w:ascii="Arial" w:hAnsi="Arial"/>
              </w:rPr>
              <w:fldChar w:fldCharType="begin" w:fldLock="1"/>
            </w:r>
            <w:r w:rsidRPr="004C5FA3">
              <w:rPr>
                <w:rFonts w:ascii="Arial" w:hAnsi="Arial"/>
              </w:rPr>
              <w:instrText xml:space="preserve"> DOCPROPERTY  CY  \* MERGEFORMAT </w:instrText>
            </w:r>
            <w:r w:rsidRPr="004C5FA3">
              <w:rPr>
                <w:rFonts w:ascii="Arial" w:hAnsi="Arial"/>
              </w:rPr>
              <w:fldChar w:fldCharType="separate"/>
            </w:r>
            <w:r w:rsidR="00D3002D">
              <w:rPr>
                <w:rFonts w:ascii="Arial" w:hAnsi="Arial"/>
              </w:rPr>
              <w:t>2026</w:t>
            </w:r>
            <w:r w:rsidRPr="004C5FA3">
              <w:rPr>
                <w:rFonts w:ascii="Arial" w:hAnsi="Arial"/>
              </w:rPr>
              <w:fldChar w:fldCharType="end"/>
            </w:r>
            <w:r w:rsidRPr="004C5FA3">
              <w:rPr>
                <w:rFonts w:ascii="Arial" w:hAnsi="Arial"/>
                <w:rtl/>
              </w:rPr>
              <w:t>, בהתאמה.</w:t>
            </w:r>
          </w:p>
        </w:tc>
      </w:tr>
      <w:tr w:rsidR="000A7613" w:rsidRPr="004C5FA3" w14:paraId="1024E8F5"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249E5882" w14:textId="77777777" w:rsidR="000A7613" w:rsidRPr="002B7470" w:rsidRDefault="000A7613" w:rsidP="00006CC7">
            <w:pPr>
              <w:bidi w:val="0"/>
              <w:spacing w:after="0" w:line="240" w:lineRule="auto"/>
              <w:ind w:left="-57" w:right="-57"/>
              <w:contextualSpacing w:val="0"/>
              <w:jc w:val="right"/>
              <w:rPr>
                <w:rFonts w:ascii="Arial" w:hAnsi="Arial"/>
              </w:rPr>
            </w:pPr>
          </w:p>
        </w:tc>
        <w:tc>
          <w:tcPr>
            <w:tcW w:w="8902" w:type="dxa"/>
          </w:tcPr>
          <w:p w14:paraId="69B64293" w14:textId="72DB85D0" w:rsidR="000A7613" w:rsidRPr="004C5FA3" w:rsidRDefault="000A7613"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הרווח (ההפסד) של חברה א' </w:t>
            </w:r>
            <w:r>
              <w:rPr>
                <w:rFonts w:ascii="Arial" w:hAnsi="Arial" w:hint="cs"/>
                <w:rtl/>
              </w:rPr>
              <w:t xml:space="preserve">בסך </w:t>
            </w:r>
            <w:r w:rsidRPr="004C5FA3">
              <w:rPr>
                <w:rFonts w:ascii="Arial" w:hAnsi="Arial"/>
                <w:rtl/>
              </w:rPr>
              <w:t xml:space="preserve">_____ אלפי ש"ח ו-_____ אלפי ש"ח נכלל בדוח המאוחד על </w:t>
            </w:r>
            <w:r>
              <w:rPr>
                <w:rFonts w:ascii="Arial" w:hAnsi="Arial" w:hint="cs"/>
                <w:rtl/>
              </w:rPr>
              <w:t>ה</w:t>
            </w:r>
            <w:r w:rsidRPr="004C5FA3">
              <w:rPr>
                <w:rFonts w:ascii="Arial" w:hAnsi="Arial"/>
                <w:rtl/>
              </w:rPr>
              <w:t>רווח או הפסד ו</w:t>
            </w:r>
            <w:r>
              <w:rPr>
                <w:rFonts w:ascii="Arial" w:hAnsi="Arial" w:hint="cs"/>
                <w:rtl/>
              </w:rPr>
              <w:t>ה</w:t>
            </w:r>
            <w:r w:rsidRPr="004C5FA3">
              <w:rPr>
                <w:rFonts w:ascii="Arial" w:hAnsi="Arial"/>
                <w:rtl/>
              </w:rPr>
              <w:t xml:space="preserve">רווח </w:t>
            </w:r>
            <w:r>
              <w:rPr>
                <w:rFonts w:ascii="Arial" w:hAnsi="Arial" w:hint="cs"/>
                <w:rtl/>
              </w:rPr>
              <w:t>ה</w:t>
            </w:r>
            <w:r w:rsidRPr="004C5FA3">
              <w:rPr>
                <w:rFonts w:ascii="Arial" w:hAnsi="Arial"/>
                <w:rtl/>
              </w:rPr>
              <w:t xml:space="preserve">כולל </w:t>
            </w:r>
            <w:r>
              <w:rPr>
                <w:rFonts w:ascii="Arial" w:hAnsi="Arial" w:hint="cs"/>
                <w:rtl/>
              </w:rPr>
              <w:t>ה</w:t>
            </w:r>
            <w:r w:rsidRPr="004C5FA3">
              <w:rPr>
                <w:rFonts w:ascii="Arial" w:hAnsi="Arial"/>
                <w:rtl/>
              </w:rPr>
              <w:t xml:space="preserve">אחר של החברה לתקופות של שישה </w:t>
            </w:r>
            <w:r>
              <w:rPr>
                <w:rFonts w:ascii="Arial" w:hAnsi="Arial" w:hint="cs"/>
                <w:rtl/>
              </w:rPr>
              <w:t xml:space="preserve">חודשים </w:t>
            </w:r>
            <w:r w:rsidRPr="004C5FA3">
              <w:rPr>
                <w:rFonts w:ascii="Arial" w:hAnsi="Arial"/>
                <w:rtl/>
              </w:rPr>
              <w:t xml:space="preserve">ושלושה חודשים שהסתיימו ביום 30 ביוני </w:t>
            </w:r>
            <w:r w:rsidRPr="004C5FA3">
              <w:rPr>
                <w:rFonts w:ascii="Arial" w:hAnsi="Arial"/>
              </w:rPr>
              <w:fldChar w:fldCharType="begin" w:fldLock="1"/>
            </w:r>
            <w:r w:rsidRPr="004C5FA3">
              <w:rPr>
                <w:rFonts w:ascii="Arial" w:hAnsi="Arial"/>
              </w:rPr>
              <w:instrText xml:space="preserve"> DOCPROPERTY  CY  \* MERGEFORMAT </w:instrText>
            </w:r>
            <w:r w:rsidRPr="004C5FA3">
              <w:rPr>
                <w:rFonts w:ascii="Arial" w:hAnsi="Arial"/>
              </w:rPr>
              <w:fldChar w:fldCharType="separate"/>
            </w:r>
            <w:r w:rsidR="00D3002D">
              <w:rPr>
                <w:rFonts w:ascii="Arial" w:hAnsi="Arial"/>
              </w:rPr>
              <w:t>2026</w:t>
            </w:r>
            <w:r w:rsidRPr="004C5FA3">
              <w:rPr>
                <w:rFonts w:ascii="Arial" w:hAnsi="Arial"/>
              </w:rPr>
              <w:fldChar w:fldCharType="end"/>
            </w:r>
            <w:r w:rsidRPr="004C5FA3">
              <w:rPr>
                <w:rFonts w:ascii="Arial" w:hAnsi="Arial"/>
                <w:rtl/>
              </w:rPr>
              <w:t>, בהתאמה.</w:t>
            </w:r>
          </w:p>
        </w:tc>
      </w:tr>
    </w:tbl>
    <w:p w14:paraId="2808CEBD" w14:textId="7F898689" w:rsidR="00F64EB6" w:rsidRPr="004C5FA3" w:rsidRDefault="00F64EB6" w:rsidP="00D3002D">
      <w:pPr>
        <w:pStyle w:val="Heading4"/>
      </w:pPr>
      <w:r w:rsidRPr="004C5FA3">
        <w:rPr>
          <w:rtl/>
        </w:rPr>
        <w:t>ההכנסות והרווח</w:t>
      </w:r>
      <w:r w:rsidR="006C658B">
        <w:rPr>
          <w:rFonts w:hint="cs"/>
          <w:rtl/>
        </w:rPr>
        <w:t xml:space="preserve"> או </w:t>
      </w:r>
      <w:r w:rsidRPr="004C5FA3">
        <w:rPr>
          <w:rtl/>
        </w:rPr>
        <w:t>הפסד של הקבוצה כפי שהיו מוצגים אם מועד הרכישה של חברה א' היה מתרחש בתחילת תקופת הדיווח השנתית</w:t>
      </w:r>
      <w:r w:rsidRPr="005A33FB">
        <w:rPr>
          <w:vertAlign w:val="superscript"/>
          <w:rtl/>
        </w:rPr>
        <w:fldChar w:fldCharType="begin" w:fldLock="1"/>
      </w:r>
      <w:r w:rsidRPr="005A33FB">
        <w:rPr>
          <w:vertAlign w:val="superscript"/>
          <w:rtl/>
        </w:rPr>
        <w:instrText xml:space="preserve"> </w:instrText>
      </w:r>
      <w:r w:rsidRPr="005A33FB">
        <w:rPr>
          <w:vertAlign w:val="superscript"/>
        </w:rPr>
        <w:instrText>NOTEREF</w:instrText>
      </w:r>
      <w:r w:rsidRPr="005A33FB">
        <w:rPr>
          <w:vertAlign w:val="superscript"/>
          <w:rtl/>
        </w:rPr>
        <w:instrText xml:space="preserve"> _</w:instrText>
      </w:r>
      <w:r w:rsidRPr="005A33FB">
        <w:rPr>
          <w:vertAlign w:val="superscript"/>
        </w:rPr>
        <w:instrText>Ref6340544 \f \h</w:instrText>
      </w:r>
      <w:r w:rsidRPr="005A33FB">
        <w:rPr>
          <w:vertAlign w:val="superscript"/>
          <w:rtl/>
        </w:rPr>
        <w:instrText xml:space="preserve"> </w:instrText>
      </w:r>
      <w:r w:rsidR="00F350E4" w:rsidRPr="005A33FB">
        <w:rPr>
          <w:vertAlign w:val="superscript"/>
          <w:rtl/>
        </w:rPr>
        <w:instrText xml:space="preserve"> \* </w:instrText>
      </w:r>
      <w:r w:rsidR="00F350E4" w:rsidRPr="005A33FB">
        <w:rPr>
          <w:vertAlign w:val="superscript"/>
        </w:rPr>
        <w:instrText>MERGEFORMAT</w:instrText>
      </w:r>
      <w:r w:rsidR="00F350E4" w:rsidRPr="005A33FB">
        <w:rPr>
          <w:vertAlign w:val="superscript"/>
          <w:rtl/>
        </w:rPr>
        <w:instrText xml:space="preserve"> </w:instrText>
      </w:r>
      <w:r w:rsidRPr="005A33FB">
        <w:rPr>
          <w:vertAlign w:val="superscript"/>
          <w:rtl/>
        </w:rPr>
      </w:r>
      <w:r w:rsidRPr="005A33FB">
        <w:rPr>
          <w:vertAlign w:val="superscript"/>
          <w:rtl/>
        </w:rPr>
        <w:fldChar w:fldCharType="separate"/>
      </w:r>
      <w:r w:rsidR="00D3002D" w:rsidRPr="00D3002D">
        <w:rPr>
          <w:rStyle w:val="FootnoteReference"/>
          <w:sz w:val="20"/>
          <w:szCs w:val="20"/>
          <w:rtl/>
        </w:rPr>
        <w:t>151</w:t>
      </w:r>
      <w:r w:rsidRPr="005A33FB">
        <w:rPr>
          <w:vertAlign w:val="superscript"/>
          <w:rtl/>
        </w:rPr>
        <w:fldChar w:fldCharType="end"/>
      </w:r>
      <w:r w:rsidRPr="005A33FB">
        <w:rPr>
          <w:vertAlign w:val="superscript"/>
          <w:rtl/>
        </w:rPr>
        <w:t xml:space="preserve"> </w:t>
      </w:r>
      <w:r w:rsidRPr="005A33FB">
        <w:rPr>
          <w:rStyle w:val="FootnoteReference"/>
          <w:sz w:val="20"/>
          <w:szCs w:val="20"/>
          <w:rtl/>
        </w:rPr>
        <w:footnoteReference w:id="153"/>
      </w:r>
      <w:bookmarkEnd w:id="682"/>
      <w:bookmarkEnd w:id="683"/>
    </w:p>
    <w:tbl>
      <w:tblPr>
        <w:tblStyle w:val="TableGrid"/>
        <w:bidiVisual/>
        <w:tblW w:w="5000" w:type="pct"/>
        <w:jc w:val="left"/>
        <w:tblLayout w:type="fixed"/>
        <w:tblLook w:val="06A0" w:firstRow="1" w:lastRow="0" w:firstColumn="1" w:lastColumn="0" w:noHBand="1" w:noVBand="1"/>
      </w:tblPr>
      <w:tblGrid>
        <w:gridCol w:w="1304"/>
        <w:gridCol w:w="6406"/>
        <w:gridCol w:w="1247"/>
        <w:gridCol w:w="1247"/>
      </w:tblGrid>
      <w:tr w:rsidR="00F64EB6" w:rsidRPr="004C5FA3" w14:paraId="48B277EF" w14:textId="77777777" w:rsidTr="00821E08">
        <w:trPr>
          <w:cnfStyle w:val="100000000000" w:firstRow="1" w:lastRow="0" w:firstColumn="0" w:lastColumn="0" w:oddVBand="0" w:evenVBand="0" w:oddHBand="0" w:evenHBand="0" w:firstRowFirstColumn="0" w:firstRowLastColumn="0" w:lastRowFirstColumn="0" w:lastRowLastColumn="0"/>
          <w:trHeight w:val="20"/>
          <w:jc w:val="left"/>
        </w:trPr>
        <w:tc>
          <w:tcPr>
            <w:cnfStyle w:val="001000000100" w:firstRow="0" w:lastRow="0" w:firstColumn="1" w:lastColumn="0" w:oddVBand="0" w:evenVBand="0" w:oddHBand="0" w:evenHBand="0" w:firstRowFirstColumn="1" w:firstRowLastColumn="0" w:lastRowFirstColumn="0" w:lastRowLastColumn="0"/>
            <w:tcW w:w="1304" w:type="dxa"/>
            <w:vMerge w:val="restart"/>
            <w:vAlign w:val="top"/>
          </w:tcPr>
          <w:p w14:paraId="74F002DF" w14:textId="77777777" w:rsidR="00F64EB6" w:rsidRPr="002B7470" w:rsidRDefault="00F64EB6" w:rsidP="009C2D10">
            <w:pPr>
              <w:tabs>
                <w:tab w:val="clear" w:pos="180"/>
                <w:tab w:val="clear" w:pos="360"/>
                <w:tab w:val="clear" w:pos="540"/>
              </w:tabs>
              <w:bidi w:val="0"/>
              <w:spacing w:before="60" w:after="0" w:line="240" w:lineRule="auto"/>
              <w:ind w:left="-57" w:right="-57"/>
              <w:contextualSpacing w:val="0"/>
              <w:jc w:val="right"/>
              <w:rPr>
                <w:rFonts w:ascii="Arial" w:hAnsi="Arial"/>
                <w:b/>
                <w:bCs/>
              </w:rPr>
            </w:pPr>
            <w:r w:rsidRPr="002B7470">
              <w:rPr>
                <w:rFonts w:ascii="Arial" w:hAnsi="Arial"/>
              </w:rPr>
              <w:t>IFRS 3.B64(q)(ii)</w:t>
            </w:r>
          </w:p>
        </w:tc>
        <w:tc>
          <w:tcPr>
            <w:tcW w:w="6407" w:type="dxa"/>
            <w:vMerge w:val="restart"/>
          </w:tcPr>
          <w:p w14:paraId="36AB1987" w14:textId="77777777" w:rsidR="00F64EB6" w:rsidRPr="004C5FA3" w:rsidRDefault="00F64EB6" w:rsidP="009C2D10">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tl/>
              </w:rPr>
            </w:pPr>
          </w:p>
        </w:tc>
        <w:tc>
          <w:tcPr>
            <w:tcW w:w="1247" w:type="dxa"/>
          </w:tcPr>
          <w:p w14:paraId="5CFF14E7" w14:textId="145E0E46" w:rsidR="00F64EB6" w:rsidRPr="004C5FA3" w:rsidRDefault="00F64EB6" w:rsidP="009C2D10">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Pr>
            </w:pPr>
            <w:r w:rsidRPr="004C5FA3">
              <w:rPr>
                <w:sz w:val="20"/>
                <w:rtl/>
              </w:rPr>
              <w:t xml:space="preserve">לשישה חודשים שהסתיימו ביום </w:t>
            </w:r>
            <w:r w:rsidR="003E7145">
              <w:rPr>
                <w:sz w:val="20"/>
                <w:rtl/>
              </w:rPr>
              <w:br/>
            </w:r>
            <w:r w:rsidRPr="004C5FA3">
              <w:rPr>
                <w:sz w:val="20"/>
                <w:rtl/>
              </w:rPr>
              <w:t>30 ביוני</w:t>
            </w:r>
            <w:r w:rsidR="003E7145">
              <w:rPr>
                <w:rFonts w:hint="cs"/>
                <w:sz w:val="20"/>
                <w:rtl/>
              </w:rPr>
              <w:t xml:space="preserve"> </w:t>
            </w:r>
            <w:r w:rsidR="00924697" w:rsidRPr="004C5FA3">
              <w:rPr>
                <w:sz w:val="20"/>
              </w:rPr>
              <w:fldChar w:fldCharType="begin" w:fldLock="1"/>
            </w:r>
            <w:r w:rsidR="00924697" w:rsidRPr="004C5FA3">
              <w:rPr>
                <w:sz w:val="20"/>
              </w:rPr>
              <w:instrText xml:space="preserve"> DOCPROPERTY  CY  \* MERGEFORMAT </w:instrText>
            </w:r>
            <w:r w:rsidR="00924697" w:rsidRPr="004C5FA3">
              <w:rPr>
                <w:sz w:val="20"/>
              </w:rPr>
              <w:fldChar w:fldCharType="separate"/>
            </w:r>
            <w:r w:rsidR="00D3002D">
              <w:rPr>
                <w:sz w:val="20"/>
              </w:rPr>
              <w:t>2026</w:t>
            </w:r>
            <w:r w:rsidR="00924697" w:rsidRPr="004C5FA3">
              <w:rPr>
                <w:sz w:val="20"/>
              </w:rPr>
              <w:fldChar w:fldCharType="end"/>
            </w:r>
          </w:p>
        </w:tc>
        <w:tc>
          <w:tcPr>
            <w:tcW w:w="1247" w:type="dxa"/>
          </w:tcPr>
          <w:p w14:paraId="40D1B8FC" w14:textId="46B10402" w:rsidR="00F64EB6" w:rsidRPr="006C658B" w:rsidRDefault="00F64EB6" w:rsidP="009C2D10">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lang w:val="en-US"/>
              </w:rPr>
            </w:pPr>
            <w:r w:rsidRPr="004C5FA3">
              <w:rPr>
                <w:sz w:val="20"/>
                <w:rtl/>
              </w:rPr>
              <w:t xml:space="preserve">לשלושה חודשים שהסתיימו ביום </w:t>
            </w:r>
            <w:r w:rsidR="003E7145">
              <w:rPr>
                <w:sz w:val="20"/>
                <w:rtl/>
              </w:rPr>
              <w:br/>
            </w:r>
            <w:r w:rsidRPr="004C5FA3">
              <w:rPr>
                <w:sz w:val="20"/>
                <w:rtl/>
              </w:rPr>
              <w:t>30 ביוני</w:t>
            </w:r>
            <w:r w:rsidR="003E7145">
              <w:rPr>
                <w:rFonts w:hint="cs"/>
                <w:sz w:val="20"/>
                <w:rtl/>
              </w:rPr>
              <w:t xml:space="preserve"> </w:t>
            </w:r>
            <w:r w:rsidR="00924697" w:rsidRPr="004C5FA3">
              <w:rPr>
                <w:sz w:val="20"/>
              </w:rPr>
              <w:fldChar w:fldCharType="begin" w:fldLock="1"/>
            </w:r>
            <w:r w:rsidR="00924697" w:rsidRPr="004C5FA3">
              <w:rPr>
                <w:sz w:val="20"/>
              </w:rPr>
              <w:instrText xml:space="preserve"> DOCPROPERTY  CY  \* MERGEFORMAT </w:instrText>
            </w:r>
            <w:r w:rsidR="00924697" w:rsidRPr="004C5FA3">
              <w:rPr>
                <w:sz w:val="20"/>
              </w:rPr>
              <w:fldChar w:fldCharType="separate"/>
            </w:r>
            <w:r w:rsidR="00D3002D">
              <w:rPr>
                <w:sz w:val="20"/>
              </w:rPr>
              <w:t>2026</w:t>
            </w:r>
            <w:r w:rsidR="00924697" w:rsidRPr="004C5FA3">
              <w:rPr>
                <w:sz w:val="20"/>
              </w:rPr>
              <w:fldChar w:fldCharType="end"/>
            </w:r>
            <w:r w:rsidR="003E7145" w:rsidRPr="003E7145">
              <w:rPr>
                <w:rFonts w:hint="cs"/>
                <w:sz w:val="4"/>
                <w:szCs w:val="4"/>
                <w:rtl/>
              </w:rPr>
              <w:t xml:space="preserve"> </w:t>
            </w:r>
            <w:r w:rsidR="00FF0A47" w:rsidRPr="004C5FA3">
              <w:rPr>
                <w:sz w:val="20"/>
                <w:vertAlign w:val="superscript"/>
              </w:rPr>
              <w:footnoteReference w:id="154"/>
            </w:r>
          </w:p>
        </w:tc>
      </w:tr>
      <w:tr w:rsidR="00F64EB6" w:rsidRPr="004C5FA3" w14:paraId="4E7DAB12" w14:textId="77777777" w:rsidTr="00821E08">
        <w:trPr>
          <w:trHeight w:val="20"/>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01AFE43E" w14:textId="77777777" w:rsidR="00F64EB6" w:rsidRPr="002B7470" w:rsidRDefault="00F64EB6" w:rsidP="009C2D10">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6407" w:type="dxa"/>
            <w:vMerge/>
          </w:tcPr>
          <w:p w14:paraId="53D3DEE3" w14:textId="77777777" w:rsidR="00F64EB6" w:rsidRPr="004C5FA3" w:rsidRDefault="00F64EB6" w:rsidP="009C2D10">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247" w:type="dxa"/>
            <w:gridSpan w:val="2"/>
          </w:tcPr>
          <w:p w14:paraId="021A856F" w14:textId="3F5325DD" w:rsidR="00F64EB6" w:rsidRPr="000F5E69" w:rsidRDefault="00F64EB6" w:rsidP="009C2D10">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0F5E69">
              <w:rPr>
                <w:b/>
                <w:bCs/>
                <w:sz w:val="20"/>
                <w:rtl/>
              </w:rPr>
              <w:t xml:space="preserve">אלפי </w:t>
            </w:r>
            <w:r w:rsidR="00841FB9" w:rsidRPr="000F5E69">
              <w:rPr>
                <w:rFonts w:hint="cs"/>
                <w:b/>
                <w:bCs/>
                <w:sz w:val="20"/>
                <w:rtl/>
              </w:rPr>
              <w:t>ש</w:t>
            </w:r>
            <w:r w:rsidR="003A53A9" w:rsidRPr="000F5E69">
              <w:rPr>
                <w:rFonts w:hint="cs"/>
                <w:b/>
                <w:bCs/>
                <w:rtl/>
              </w:rPr>
              <w:t>"ח</w:t>
            </w:r>
          </w:p>
        </w:tc>
      </w:tr>
      <w:tr w:rsidR="00F64EB6" w:rsidRPr="004C5FA3" w14:paraId="7366E786" w14:textId="77777777" w:rsidTr="00821E08">
        <w:trPr>
          <w:trHeight w:val="20"/>
          <w:jc w:val="left"/>
        </w:trPr>
        <w:tc>
          <w:tcPr>
            <w:cnfStyle w:val="001000000000" w:firstRow="0" w:lastRow="0" w:firstColumn="1" w:lastColumn="0" w:oddVBand="0" w:evenVBand="0" w:oddHBand="0" w:evenHBand="0" w:firstRowFirstColumn="0" w:firstRowLastColumn="0" w:lastRowFirstColumn="0" w:lastRowLastColumn="0"/>
            <w:tcW w:w="1304" w:type="dxa"/>
            <w:vMerge/>
          </w:tcPr>
          <w:p w14:paraId="4618B0C6" w14:textId="77777777" w:rsidR="00F64EB6" w:rsidRPr="002B7470" w:rsidRDefault="00F64EB6" w:rsidP="009C2D10">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6407" w:type="dxa"/>
            <w:vMerge/>
          </w:tcPr>
          <w:p w14:paraId="3C42879A" w14:textId="77777777" w:rsidR="00F64EB6" w:rsidRPr="004C5FA3" w:rsidRDefault="00F64EB6" w:rsidP="009C2D10">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247" w:type="dxa"/>
            <w:gridSpan w:val="2"/>
          </w:tcPr>
          <w:p w14:paraId="5F58F975" w14:textId="77777777" w:rsidR="00F64EB6" w:rsidRPr="000F5E69" w:rsidRDefault="00F64EB6" w:rsidP="009C2D10">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0F5E69">
              <w:rPr>
                <w:b/>
                <w:bCs/>
                <w:sz w:val="20"/>
                <w:rtl/>
              </w:rPr>
              <w:t>בלתי מבוקר</w:t>
            </w:r>
          </w:p>
        </w:tc>
      </w:tr>
      <w:tr w:rsidR="00F64EB6" w:rsidRPr="004C5FA3" w14:paraId="0C6705AC" w14:textId="77777777" w:rsidTr="009C2D10">
        <w:trPr>
          <w:trHeight w:val="20"/>
          <w:jc w:val="left"/>
        </w:trPr>
        <w:tc>
          <w:tcPr>
            <w:cnfStyle w:val="001000000000" w:firstRow="0" w:lastRow="0" w:firstColumn="1" w:lastColumn="0" w:oddVBand="0" w:evenVBand="0" w:oddHBand="0" w:evenHBand="0" w:firstRowFirstColumn="0" w:firstRowLastColumn="0" w:lastRowFirstColumn="0" w:lastRowLastColumn="0"/>
            <w:tcW w:w="1304" w:type="dxa"/>
          </w:tcPr>
          <w:p w14:paraId="4DCD00B5" w14:textId="77777777" w:rsidR="00F64EB6" w:rsidRPr="002B7470" w:rsidRDefault="00F64EB6" w:rsidP="009C2D10">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6407" w:type="dxa"/>
            <w:vAlign w:val="center"/>
          </w:tcPr>
          <w:p w14:paraId="4CA0F180" w14:textId="77777777" w:rsidR="00F64EB6" w:rsidRPr="004C5FA3" w:rsidRDefault="00F64EB6" w:rsidP="009C2D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הכנסות</w:t>
            </w:r>
          </w:p>
        </w:tc>
        <w:tc>
          <w:tcPr>
            <w:tcW w:w="1247" w:type="dxa"/>
          </w:tcPr>
          <w:p w14:paraId="555D9BDB" w14:textId="77777777" w:rsidR="00F64EB6" w:rsidRPr="004C5FA3" w:rsidRDefault="00F64EB6" w:rsidP="009C2D1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03311108" w14:textId="77777777" w:rsidR="00F64EB6" w:rsidRPr="004C5FA3" w:rsidRDefault="00F64EB6" w:rsidP="009C2D1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r>
      <w:tr w:rsidR="00F64EB6" w:rsidRPr="004C5FA3" w14:paraId="5347475E" w14:textId="77777777" w:rsidTr="009C2D10">
        <w:trPr>
          <w:trHeight w:val="20"/>
          <w:jc w:val="left"/>
        </w:trPr>
        <w:tc>
          <w:tcPr>
            <w:cnfStyle w:val="001000000000" w:firstRow="0" w:lastRow="0" w:firstColumn="1" w:lastColumn="0" w:oddVBand="0" w:evenVBand="0" w:oddHBand="0" w:evenHBand="0" w:firstRowFirstColumn="0" w:firstRowLastColumn="0" w:lastRowFirstColumn="0" w:lastRowLastColumn="0"/>
            <w:tcW w:w="1304" w:type="dxa"/>
          </w:tcPr>
          <w:p w14:paraId="67515FF1" w14:textId="77777777" w:rsidR="00F64EB6" w:rsidRPr="002B7470" w:rsidRDefault="00F64EB6" w:rsidP="009C2D10">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6407" w:type="dxa"/>
            <w:vAlign w:val="center"/>
          </w:tcPr>
          <w:p w14:paraId="37DA83D2" w14:textId="77777777" w:rsidR="00F64EB6" w:rsidRPr="004C5FA3" w:rsidRDefault="00F64EB6" w:rsidP="009C2D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רווח (הפסד) לתקופה</w:t>
            </w:r>
          </w:p>
        </w:tc>
        <w:tc>
          <w:tcPr>
            <w:tcW w:w="1247" w:type="dxa"/>
          </w:tcPr>
          <w:p w14:paraId="54FFF3B1" w14:textId="77777777" w:rsidR="00F64EB6" w:rsidRPr="004C5FA3" w:rsidRDefault="00F64EB6" w:rsidP="009C2D1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247" w:type="dxa"/>
          </w:tcPr>
          <w:p w14:paraId="7A34B66C" w14:textId="77777777" w:rsidR="00F64EB6" w:rsidRPr="004C5FA3" w:rsidRDefault="00F64EB6" w:rsidP="009C2D1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r>
    </w:tbl>
    <w:p w14:paraId="4ACFFD44" w14:textId="77777777" w:rsidR="00DE4167" w:rsidRDefault="00DE4167" w:rsidP="003E7145">
      <w:pPr>
        <w:spacing w:after="0" w:line="240" w:lineRule="auto"/>
        <w:ind w:left="1418"/>
        <w:rPr>
          <w:rtl/>
        </w:rPr>
      </w:pPr>
    </w:p>
    <w:tbl>
      <w:tblPr>
        <w:tblStyle w:val="PlainTable2"/>
        <w:bidiVisual/>
        <w:tblW w:w="10206" w:type="dxa"/>
        <w:tblLook w:val="04A0" w:firstRow="1" w:lastRow="0" w:firstColumn="1" w:lastColumn="0" w:noHBand="0" w:noVBand="1"/>
      </w:tblPr>
      <w:tblGrid>
        <w:gridCol w:w="1304"/>
        <w:gridCol w:w="8902"/>
      </w:tblGrid>
      <w:tr w:rsidR="003E7145" w:rsidRPr="004C5FA3" w14:paraId="401D073A"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D3EFB8B" w14:textId="77777777" w:rsidR="003E7145" w:rsidRPr="002B7470" w:rsidRDefault="003E7145" w:rsidP="00006CC7">
            <w:pPr>
              <w:bidi w:val="0"/>
              <w:spacing w:after="0" w:line="240" w:lineRule="auto"/>
              <w:ind w:left="-57" w:right="-57"/>
              <w:jc w:val="right"/>
              <w:rPr>
                <w:rFonts w:ascii="Arial" w:hAnsi="Arial"/>
              </w:rPr>
            </w:pPr>
          </w:p>
        </w:tc>
        <w:tc>
          <w:tcPr>
            <w:tcW w:w="8902" w:type="dxa"/>
          </w:tcPr>
          <w:p w14:paraId="6444D7F0" w14:textId="7D2E582B" w:rsidR="003E7145" w:rsidRPr="004C5FA3" w:rsidRDefault="003E7145"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Fonts w:hint="cs"/>
                <w:rtl/>
              </w:rPr>
              <w:t>[</w:t>
            </w:r>
            <w:r w:rsidRPr="0095669B">
              <w:rPr>
                <w:rStyle w:val="SubtleReference"/>
                <w:rtl/>
              </w:rPr>
              <w:t>אם קיימות הנחות פרופורמה , יש לציין אותן</w:t>
            </w:r>
            <w:r>
              <w:rPr>
                <w:rFonts w:hint="cs"/>
                <w:rtl/>
              </w:rPr>
              <w:t>]</w:t>
            </w:r>
          </w:p>
        </w:tc>
      </w:tr>
    </w:tbl>
    <w:p w14:paraId="7089BDFB" w14:textId="77777777" w:rsidR="00F64EB6" w:rsidRPr="004C5FA3" w:rsidRDefault="00F64EB6" w:rsidP="00AD3EC3">
      <w:pPr>
        <w:pStyle w:val="Heading4"/>
        <w:rPr>
          <w:rtl/>
        </w:rPr>
      </w:pPr>
      <w:bookmarkStart w:id="684" w:name="_Toc6272700"/>
      <w:bookmarkStart w:id="685" w:name="_Toc6323449"/>
      <w:r w:rsidRPr="004C5FA3">
        <w:rPr>
          <w:rtl/>
        </w:rPr>
        <w:t>עסקאות שהוכרו בנפרד</w:t>
      </w:r>
      <w:bookmarkEnd w:id="684"/>
      <w:bookmarkEnd w:id="685"/>
    </w:p>
    <w:tbl>
      <w:tblPr>
        <w:tblStyle w:val="PlainTable2"/>
        <w:bidiVisual/>
        <w:tblW w:w="10206" w:type="dxa"/>
        <w:tblLayout w:type="fixed"/>
        <w:tblLook w:val="0480" w:firstRow="0" w:lastRow="0" w:firstColumn="1" w:lastColumn="0" w:noHBand="0" w:noVBand="1"/>
      </w:tblPr>
      <w:tblGrid>
        <w:gridCol w:w="1304"/>
        <w:gridCol w:w="8902"/>
      </w:tblGrid>
      <w:tr w:rsidR="00F64EB6" w:rsidRPr="004C5FA3" w14:paraId="216CD278" w14:textId="77777777" w:rsidTr="009F43EC">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F4A4868" w14:textId="77777777" w:rsidR="00F64EB6" w:rsidRPr="002B7470" w:rsidRDefault="00F64EB6" w:rsidP="009F43EC">
            <w:pPr>
              <w:bidi w:val="0"/>
              <w:spacing w:after="0" w:line="240" w:lineRule="auto"/>
              <w:ind w:left="-57" w:right="-57"/>
              <w:contextualSpacing w:val="0"/>
              <w:jc w:val="right"/>
              <w:rPr>
                <w:rFonts w:ascii="Arial" w:hAnsi="Arial"/>
              </w:rPr>
            </w:pPr>
            <w:r w:rsidRPr="002B7470">
              <w:rPr>
                <w:rFonts w:ascii="Arial" w:hAnsi="Arial"/>
              </w:rPr>
              <w:t>IFRS 3.B64(l)</w:t>
            </w:r>
          </w:p>
        </w:tc>
        <w:tc>
          <w:tcPr>
            <w:tcW w:w="8902" w:type="dxa"/>
          </w:tcPr>
          <w:p w14:paraId="23A89ECD" w14:textId="77777777" w:rsidR="00FF3EAE" w:rsidRDefault="00F64EB6" w:rsidP="009F43EC">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Style w:val="Strong"/>
                <w:b w:val="0"/>
                <w:bCs w:val="0"/>
                <w:rtl/>
              </w:rPr>
              <w:t>[</w:t>
            </w:r>
            <w:r w:rsidRPr="004C5FA3">
              <w:rPr>
                <w:rStyle w:val="SubtleReference"/>
                <w:rtl/>
              </w:rPr>
              <w:t>לגבי עסקאות נוספות עם חברה א' (פרט לצירוף העסקים), יינתן גילוי לתיאור של כל עסקה, לדרך שבה טופלה, לסכומים ולסעיפים בדוחות הכספיים שבהם הוכרו, ואם מדובר בסילוק למעשה של יחסים קודמים, לשיטה שבה נעשה שימוש כדי לקבוע את הסכום לסילוק.</w:t>
            </w:r>
            <w:r w:rsidR="00AD4B3B" w:rsidRPr="00AD4B3B">
              <w:rPr>
                <w:rFonts w:hint="cs"/>
                <w:rtl/>
              </w:rPr>
              <w:t>]</w:t>
            </w:r>
          </w:p>
          <w:p w14:paraId="0FC8B24C" w14:textId="16E0E1B0" w:rsidR="00F64EB6" w:rsidRPr="004C5FA3" w:rsidRDefault="006D3565" w:rsidP="009F43EC">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6D3565">
              <w:rPr>
                <w:rStyle w:val="Strong"/>
                <w:rFonts w:hint="cs"/>
                <w:rtl/>
              </w:rPr>
              <w:t>[</w:t>
            </w:r>
            <w:r w:rsidR="00F64EB6" w:rsidRPr="006D3565">
              <w:rPr>
                <w:rStyle w:val="Strong"/>
                <w:u w:val="single"/>
                <w:rtl/>
              </w:rPr>
              <w:t>לדוגמה:</w:t>
            </w:r>
            <w:r w:rsidR="00F64EB6" w:rsidRPr="004C5FA3">
              <w:rPr>
                <w:rFonts w:ascii="Arial" w:hAnsi="Arial"/>
                <w:rtl/>
              </w:rPr>
              <w:t xml:space="preserve"> בין החברה לחברה א' נחתם בתאריך _______ חוזה ל__________ [</w:t>
            </w:r>
            <w:r w:rsidR="00F64EB6" w:rsidRPr="004C5FA3">
              <w:rPr>
                <w:rStyle w:val="SubtleReference"/>
                <w:rtl/>
              </w:rPr>
              <w:t>פרט</w:t>
            </w:r>
            <w:r w:rsidR="00F64EB6" w:rsidRPr="004C5FA3">
              <w:rPr>
                <w:rFonts w:ascii="Arial" w:hAnsi="Arial"/>
                <w:rtl/>
              </w:rPr>
              <w:t xml:space="preserve">]. במסגרת צירוף העסקים הכירה החברה ברווח בסך _____ אלפי ש"ח </w:t>
            </w:r>
            <w:r w:rsidR="00283655" w:rsidRPr="004C5FA3">
              <w:rPr>
                <w:rFonts w:ascii="Arial" w:hAnsi="Arial"/>
                <w:rtl/>
              </w:rPr>
              <w:t xml:space="preserve">כתוצאה מיישוב החוזה </w:t>
            </w:r>
            <w:r w:rsidR="00F64EB6" w:rsidRPr="004C5FA3">
              <w:rPr>
                <w:rFonts w:ascii="Arial" w:hAnsi="Arial"/>
                <w:rtl/>
              </w:rPr>
              <w:t xml:space="preserve">שנכלל ברווח או הפסד במסגרת הכנסות אחרות. בחישוב הרווח מסילוק היחסים הקודמים כאמור לעיל </w:t>
            </w:r>
            <w:r w:rsidR="00F64EB6" w:rsidRPr="004C5FA3">
              <w:rPr>
                <w:rStyle w:val="Strong"/>
                <w:b w:val="0"/>
                <w:bCs w:val="0"/>
                <w:rtl/>
              </w:rPr>
              <w:t>[</w:t>
            </w:r>
            <w:r w:rsidR="00F64EB6" w:rsidRPr="004C5FA3">
              <w:rPr>
                <w:rStyle w:val="SubtleReference"/>
                <w:rtl/>
              </w:rPr>
              <w:t>נדרש להשלים את השיטות וההנחות ששימשו בקביעת הסכומים</w:t>
            </w:r>
            <w:r w:rsidR="00F64EB6" w:rsidRPr="004C5FA3">
              <w:rPr>
                <w:rFonts w:ascii="Arial" w:hAnsi="Arial"/>
                <w:rtl/>
              </w:rPr>
              <w:t>].</w:t>
            </w:r>
            <w:r w:rsidR="00F64EB6" w:rsidRPr="00C132EF">
              <w:rPr>
                <w:rStyle w:val="Strong"/>
                <w:rtl/>
              </w:rPr>
              <w:t>]</w:t>
            </w:r>
          </w:p>
        </w:tc>
      </w:tr>
    </w:tbl>
    <w:p w14:paraId="66D31CA9" w14:textId="79D9E4E6" w:rsidR="00F64EB6" w:rsidRPr="004C5FA3" w:rsidRDefault="00F64EB6" w:rsidP="00AD3EC3">
      <w:pPr>
        <w:pStyle w:val="Heading4"/>
        <w:rPr>
          <w:rtl/>
        </w:rPr>
      </w:pPr>
      <w:bookmarkStart w:id="686" w:name="_Toc6272701"/>
      <w:bookmarkStart w:id="687" w:name="_Toc6323450"/>
      <w:r w:rsidRPr="004C5FA3">
        <w:rPr>
          <w:rtl/>
        </w:rPr>
        <w:t>רווחים והפסדים שהוכרו הקשורים לנכסים שנרכשו ולהתחייבויות שניטלו</w:t>
      </w:r>
      <w:r w:rsidRPr="005A33FB">
        <w:rPr>
          <w:rStyle w:val="FootnoteReference"/>
          <w:sz w:val="20"/>
          <w:szCs w:val="20"/>
          <w:rtl/>
        </w:rPr>
        <w:footnoteReference w:id="155"/>
      </w:r>
      <w:bookmarkEnd w:id="686"/>
      <w:bookmarkEnd w:id="687"/>
    </w:p>
    <w:tbl>
      <w:tblPr>
        <w:tblStyle w:val="PlainTable2"/>
        <w:bidiVisual/>
        <w:tblW w:w="10206" w:type="dxa"/>
        <w:tblLayout w:type="fixed"/>
        <w:tblLook w:val="04A0" w:firstRow="1" w:lastRow="0" w:firstColumn="1" w:lastColumn="0" w:noHBand="0" w:noVBand="1"/>
      </w:tblPr>
      <w:tblGrid>
        <w:gridCol w:w="1304"/>
        <w:gridCol w:w="8902"/>
      </w:tblGrid>
      <w:tr w:rsidR="009F43EC" w:rsidRPr="004C5FA3" w14:paraId="7BDAA540"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3034845B" w14:textId="77777777" w:rsidR="009F43EC" w:rsidRPr="002B7470" w:rsidRDefault="009F43EC" w:rsidP="00006CC7">
            <w:pPr>
              <w:bidi w:val="0"/>
              <w:spacing w:after="0" w:line="240" w:lineRule="auto"/>
              <w:ind w:left="-57" w:right="-57"/>
              <w:jc w:val="right"/>
              <w:rPr>
                <w:rFonts w:ascii="Arial" w:hAnsi="Arial"/>
                <w:b/>
              </w:rPr>
            </w:pPr>
            <w:bookmarkStart w:id="688" w:name="_Toc6272702"/>
            <w:bookmarkStart w:id="689" w:name="_Toc6323451"/>
            <w:r w:rsidRPr="002B7470">
              <w:rPr>
                <w:rFonts w:ascii="Arial" w:hAnsi="Arial"/>
              </w:rPr>
              <w:t>IFRS 3.B67(e)</w:t>
            </w:r>
          </w:p>
        </w:tc>
        <w:tc>
          <w:tcPr>
            <w:tcW w:w="8902" w:type="dxa"/>
          </w:tcPr>
          <w:p w14:paraId="69C669ED" w14:textId="77777777" w:rsidR="009F43EC" w:rsidRPr="004C5FA3" w:rsidRDefault="009F43EC"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החברה הכירה בהפסד מירידת ערך בסך _____ אלפי ש"ח בגין פטנט שנרכש במסגרת צירוף העסקים של חברה א'.</w:t>
            </w:r>
          </w:p>
        </w:tc>
      </w:tr>
    </w:tbl>
    <w:p w14:paraId="24DAB2A1" w14:textId="77777777" w:rsidR="009F43EC" w:rsidRPr="009F43EC" w:rsidRDefault="009F43EC" w:rsidP="009F43EC">
      <w:pPr>
        <w:spacing w:after="0" w:line="240" w:lineRule="auto"/>
        <w:ind w:left="1418"/>
        <w:rPr>
          <w:rtl/>
        </w:rPr>
      </w:pPr>
    </w:p>
    <w:p w14:paraId="7503A23A" w14:textId="77777777" w:rsidR="009F43EC" w:rsidRPr="009F43EC" w:rsidRDefault="009F43EC" w:rsidP="009F43EC">
      <w:pPr>
        <w:pageBreakBefore/>
        <w:spacing w:after="0" w:line="240" w:lineRule="auto"/>
        <w:ind w:left="1418"/>
        <w:rPr>
          <w:rtl/>
        </w:rPr>
      </w:pPr>
    </w:p>
    <w:p w14:paraId="27737FCF" w14:textId="2BF4D7E2" w:rsidR="009F43EC" w:rsidRDefault="009F43EC" w:rsidP="009F43EC">
      <w:pPr>
        <w:pStyle w:val="NoSpacing"/>
        <w:spacing w:after="120"/>
        <w:ind w:left="1702" w:hanging="284"/>
        <w:rPr>
          <w:rtl/>
          <w:lang w:val="en-US"/>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8</w:t>
      </w:r>
      <w:r w:rsidRPr="004C5FA3">
        <w:rPr>
          <w:rStyle w:val="Strong"/>
          <w:sz w:val="20"/>
          <w:rtl/>
        </w:rPr>
        <w:fldChar w:fldCharType="end"/>
      </w:r>
      <w:r>
        <w:rPr>
          <w:rtl/>
          <w:lang w:val="en-US"/>
        </w:rPr>
        <w:tab/>
      </w:r>
      <w:r w:rsidRPr="002A0667">
        <w:rPr>
          <w:rStyle w:val="Strong"/>
          <w:sz w:val="20"/>
          <w:rtl/>
        </w:rPr>
        <w:fldChar w:fldCharType="begin" w:fldLock="1"/>
      </w:r>
      <w:r w:rsidRPr="002A0667">
        <w:rPr>
          <w:rStyle w:val="Strong"/>
          <w:sz w:val="20"/>
          <w:rtl/>
        </w:rPr>
        <w:instrText xml:space="preserve"> </w:instrText>
      </w:r>
      <w:r w:rsidRPr="002A0667">
        <w:rPr>
          <w:rStyle w:val="Strong"/>
          <w:sz w:val="20"/>
        </w:rPr>
        <w:instrText>STYLEREF</w:instrText>
      </w:r>
      <w:r w:rsidRPr="002A0667">
        <w:rPr>
          <w:rStyle w:val="Strong"/>
          <w:sz w:val="20"/>
          <w:rtl/>
        </w:rPr>
        <w:instrText xml:space="preserve">  "כותרת 3"  \* </w:instrText>
      </w:r>
      <w:r w:rsidRPr="002A0667">
        <w:rPr>
          <w:rStyle w:val="Strong"/>
          <w:sz w:val="20"/>
        </w:rPr>
        <w:instrText>MERGEFORMAT</w:instrText>
      </w:r>
      <w:r w:rsidRPr="002A0667">
        <w:rPr>
          <w:rStyle w:val="Strong"/>
          <w:sz w:val="20"/>
          <w:rtl/>
        </w:rPr>
        <w:instrText xml:space="preserve"> </w:instrText>
      </w:r>
      <w:r w:rsidRPr="002A0667">
        <w:rPr>
          <w:rStyle w:val="Strong"/>
          <w:sz w:val="20"/>
          <w:rtl/>
        </w:rPr>
        <w:fldChar w:fldCharType="separate"/>
      </w:r>
      <w:r w:rsidR="00D3002D" w:rsidRPr="00D3002D">
        <w:rPr>
          <w:rStyle w:val="Strong"/>
          <w:noProof/>
          <w:sz w:val="20"/>
          <w:rtl/>
          <w:lang w:val="en-US"/>
        </w:rPr>
        <w:t>צירופי עסקים</w:t>
      </w:r>
      <w:r w:rsidRPr="002A0667">
        <w:rPr>
          <w:rStyle w:val="Strong"/>
          <w:sz w:val="20"/>
          <w:rtl/>
        </w:rPr>
        <w:fldChar w:fldCharType="end"/>
      </w:r>
      <w:r w:rsidRPr="004C5FA3">
        <w:rPr>
          <w:rStyle w:val="Strong"/>
          <w:sz w:val="20"/>
          <w:rtl/>
        </w:rPr>
        <w:t xml:space="preserve"> </w:t>
      </w:r>
      <w:r w:rsidRPr="004C5FA3">
        <w:rPr>
          <w:sz w:val="20"/>
          <w:rtl/>
        </w:rPr>
        <w:t>(המשך)</w:t>
      </w:r>
    </w:p>
    <w:p w14:paraId="1C7780AB" w14:textId="2D2CB55F" w:rsidR="00F64EB6" w:rsidRPr="004C5FA3" w:rsidRDefault="00E76AD1" w:rsidP="00AD3EC3">
      <w:pPr>
        <w:pStyle w:val="Heading4"/>
        <w:rPr>
          <w:rtl/>
        </w:rPr>
      </w:pPr>
      <w:r>
        <w:rPr>
          <w:rFonts w:hint="cs"/>
          <w:rtl/>
        </w:rPr>
        <w:t xml:space="preserve">רכישת חברה ג' </w:t>
      </w:r>
      <w:r w:rsidR="00F64EB6" w:rsidRPr="004C5FA3">
        <w:rPr>
          <w:rtl/>
        </w:rPr>
        <w:t>שטופל</w:t>
      </w:r>
      <w:r>
        <w:rPr>
          <w:rFonts w:hint="cs"/>
          <w:rtl/>
        </w:rPr>
        <w:t>ה</w:t>
      </w:r>
      <w:r w:rsidR="00F64EB6" w:rsidRPr="004C5FA3">
        <w:rPr>
          <w:rtl/>
        </w:rPr>
        <w:t xml:space="preserve"> באופן ארעי </w:t>
      </w:r>
      <w:bookmarkEnd w:id="688"/>
      <w:bookmarkEnd w:id="689"/>
      <w:r w:rsidR="004255FE">
        <w:rPr>
          <w:rFonts w:hint="cs"/>
          <w:rtl/>
        </w:rPr>
        <w:t>בשנה הקודמת</w:t>
      </w:r>
      <w:r w:rsidR="004255FE" w:rsidRPr="004C5FA3">
        <w:rPr>
          <w:rStyle w:val="FootnoteReference"/>
          <w:sz w:val="20"/>
          <w:szCs w:val="20"/>
          <w:rtl/>
        </w:rPr>
        <w:footnoteReference w:id="156"/>
      </w:r>
    </w:p>
    <w:tbl>
      <w:tblPr>
        <w:tblStyle w:val="PlainTable2"/>
        <w:bidiVisual/>
        <w:tblW w:w="10206" w:type="dxa"/>
        <w:tblLayout w:type="fixed"/>
        <w:tblLook w:val="04A0" w:firstRow="1" w:lastRow="0" w:firstColumn="1" w:lastColumn="0" w:noHBand="0" w:noVBand="1"/>
      </w:tblPr>
      <w:tblGrid>
        <w:gridCol w:w="1304"/>
        <w:gridCol w:w="8902"/>
      </w:tblGrid>
      <w:tr w:rsidR="009F43EC" w:rsidRPr="004C5FA3" w14:paraId="65510661"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4B7F62B7" w14:textId="77777777" w:rsidR="009F43EC" w:rsidRPr="002B7470" w:rsidRDefault="009F43EC" w:rsidP="00006CC7">
            <w:pPr>
              <w:bidi w:val="0"/>
              <w:spacing w:after="0" w:line="240" w:lineRule="auto"/>
              <w:ind w:left="-57" w:right="-57"/>
              <w:jc w:val="right"/>
              <w:rPr>
                <w:rFonts w:ascii="Arial" w:hAnsi="Arial"/>
              </w:rPr>
            </w:pPr>
            <w:r w:rsidRPr="002B7470">
              <w:rPr>
                <w:rFonts w:ascii="Arial" w:hAnsi="Arial"/>
              </w:rPr>
              <w:t>IFRS 3.B67(a)</w:t>
            </w:r>
          </w:p>
        </w:tc>
        <w:tc>
          <w:tcPr>
            <w:tcW w:w="8902" w:type="dxa"/>
          </w:tcPr>
          <w:p w14:paraId="70FAEC88" w14:textId="7372AA4E" w:rsidR="009F43EC" w:rsidRPr="004C5FA3" w:rsidRDefault="009F43EC"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ביום 1 ביוני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 xml:space="preserve"> רכשה החברה את חברה ג'. הנכסים המזוהים נטו של חברה ג' נקבעו באופן ארעי מאחר </w:t>
            </w:r>
            <w:r>
              <w:rPr>
                <w:rFonts w:ascii="Arial" w:hAnsi="Arial" w:hint="cs"/>
                <w:rtl/>
              </w:rPr>
              <w:t>ש</w:t>
            </w:r>
            <w:r w:rsidRPr="004C5FA3">
              <w:rPr>
                <w:rFonts w:ascii="Arial" w:hAnsi="Arial"/>
                <w:rtl/>
              </w:rPr>
              <w:t xml:space="preserve">הערכת שווי בלתי תלויה עבור נכסים מסוימים לא הושלמה בעת פרסום הדוחות הכספיים לשנת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 xml:space="preserve"> של החברה.</w:t>
            </w:r>
          </w:p>
        </w:tc>
      </w:tr>
      <w:tr w:rsidR="009F43EC" w:rsidRPr="004C5FA3" w14:paraId="5755FAAE"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06EA382" w14:textId="77777777" w:rsidR="009F43EC" w:rsidRPr="002B7470" w:rsidRDefault="009F43EC" w:rsidP="00006CC7">
            <w:pPr>
              <w:bidi w:val="0"/>
              <w:spacing w:after="0" w:line="240" w:lineRule="auto"/>
              <w:ind w:left="-57" w:right="-57"/>
              <w:contextualSpacing w:val="0"/>
              <w:jc w:val="right"/>
              <w:rPr>
                <w:rFonts w:ascii="Arial" w:hAnsi="Arial"/>
              </w:rPr>
            </w:pPr>
          </w:p>
        </w:tc>
        <w:tc>
          <w:tcPr>
            <w:tcW w:w="8902" w:type="dxa"/>
          </w:tcPr>
          <w:p w14:paraId="54A42F93" w14:textId="1FD5682A" w:rsidR="007A13EB" w:rsidRDefault="009F43EC"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בתקופת הד</w:t>
            </w:r>
            <w:r>
              <w:rPr>
                <w:rFonts w:ascii="Arial" w:hAnsi="Arial" w:hint="cs"/>
                <w:rtl/>
              </w:rPr>
              <w:t>יו</w:t>
            </w:r>
            <w:r w:rsidRPr="004C5FA3">
              <w:rPr>
                <w:rFonts w:ascii="Arial" w:hAnsi="Arial"/>
                <w:rtl/>
              </w:rPr>
              <w:t xml:space="preserve">וח התקבלה הערכת השווי הסופית והושלם הטיפול החשבונאי בצירוף העסקים עם חברה ג'. בהתאם לכך, </w:t>
            </w:r>
            <w:r w:rsidR="001B1554">
              <w:rPr>
                <w:rFonts w:ascii="Arial" w:hAnsi="Arial" w:hint="cs"/>
                <w:rtl/>
              </w:rPr>
              <w:t xml:space="preserve">עודכנו </w:t>
            </w:r>
            <w:r w:rsidR="007A13EB">
              <w:rPr>
                <w:rFonts w:ascii="Arial" w:hAnsi="Arial" w:hint="cs"/>
                <w:rtl/>
              </w:rPr>
              <w:t xml:space="preserve">השווי ההוגן של הרכוש הקבוע שנרכש (עלייה </w:t>
            </w:r>
            <w:r w:rsidR="007A13EB" w:rsidRPr="004C5FA3">
              <w:rPr>
                <w:rFonts w:ascii="Arial" w:hAnsi="Arial"/>
                <w:rtl/>
              </w:rPr>
              <w:t>בסך _____ אלפי ש"ח</w:t>
            </w:r>
            <w:r w:rsidR="007A13EB">
              <w:rPr>
                <w:rFonts w:ascii="Arial" w:hAnsi="Arial" w:hint="cs"/>
                <w:rtl/>
              </w:rPr>
              <w:t>)</w:t>
            </w:r>
            <w:r w:rsidR="004255FE">
              <w:rPr>
                <w:rFonts w:ascii="Arial" w:hAnsi="Arial" w:hint="cs"/>
                <w:rtl/>
              </w:rPr>
              <w:t>,</w:t>
            </w:r>
            <w:r w:rsidR="001B1554">
              <w:rPr>
                <w:rFonts w:ascii="Arial" w:hAnsi="Arial" w:hint="cs"/>
                <w:rtl/>
              </w:rPr>
              <w:t xml:space="preserve"> </w:t>
            </w:r>
            <w:r w:rsidR="007A13EB">
              <w:rPr>
                <w:rFonts w:ascii="Arial" w:hAnsi="Arial" w:hint="cs"/>
                <w:rtl/>
              </w:rPr>
              <w:t xml:space="preserve">התחייבויות </w:t>
            </w:r>
            <w:proofErr w:type="spellStart"/>
            <w:r w:rsidR="007A13EB">
              <w:rPr>
                <w:rFonts w:ascii="Arial" w:hAnsi="Arial" w:hint="cs"/>
                <w:rtl/>
              </w:rPr>
              <w:t>המסים</w:t>
            </w:r>
            <w:proofErr w:type="spellEnd"/>
            <w:r w:rsidR="007A13EB">
              <w:rPr>
                <w:rFonts w:ascii="Arial" w:hAnsi="Arial" w:hint="cs"/>
                <w:rtl/>
              </w:rPr>
              <w:t xml:space="preserve"> הנדחים (עלייה </w:t>
            </w:r>
            <w:r w:rsidR="007A13EB" w:rsidRPr="004C5FA3">
              <w:rPr>
                <w:rFonts w:ascii="Arial" w:hAnsi="Arial"/>
                <w:rtl/>
              </w:rPr>
              <w:t>בסך _____ אלפי ש"ח</w:t>
            </w:r>
            <w:r w:rsidR="007A13EB">
              <w:rPr>
                <w:rFonts w:ascii="Arial" w:hAnsi="Arial" w:hint="cs"/>
                <w:rtl/>
              </w:rPr>
              <w:t xml:space="preserve">) </w:t>
            </w:r>
            <w:r w:rsidR="001B1554">
              <w:rPr>
                <w:rFonts w:ascii="Arial" w:hAnsi="Arial" w:hint="cs"/>
                <w:rtl/>
              </w:rPr>
              <w:t>ו</w:t>
            </w:r>
            <w:r w:rsidR="007A13EB">
              <w:rPr>
                <w:rFonts w:ascii="Arial" w:hAnsi="Arial" w:hint="cs"/>
                <w:rtl/>
              </w:rPr>
              <w:t xml:space="preserve">המוניטין </w:t>
            </w:r>
            <w:r w:rsidR="001B1554">
              <w:rPr>
                <w:rFonts w:ascii="Arial" w:hAnsi="Arial" w:hint="cs"/>
                <w:rtl/>
              </w:rPr>
              <w:t>(</w:t>
            </w:r>
            <w:r w:rsidR="007A13EB">
              <w:rPr>
                <w:rFonts w:ascii="Arial" w:hAnsi="Arial" w:hint="cs"/>
                <w:rtl/>
              </w:rPr>
              <w:t xml:space="preserve">ירידה </w:t>
            </w:r>
            <w:r w:rsidR="007A13EB" w:rsidRPr="004C5FA3">
              <w:rPr>
                <w:rFonts w:ascii="Arial" w:hAnsi="Arial"/>
                <w:rtl/>
              </w:rPr>
              <w:t>בסך _____ אלפי ש"ח</w:t>
            </w:r>
            <w:r w:rsidR="007A13EB">
              <w:rPr>
                <w:rFonts w:ascii="Arial" w:hAnsi="Arial" w:hint="cs"/>
                <w:rtl/>
              </w:rPr>
              <w:t>)</w:t>
            </w:r>
            <w:r w:rsidR="001B1554">
              <w:rPr>
                <w:rFonts w:ascii="Arial" w:hAnsi="Arial" w:hint="cs"/>
                <w:rtl/>
              </w:rPr>
              <w:t xml:space="preserve"> שהוכרו למועד הרכישה.</w:t>
            </w:r>
          </w:p>
          <w:p w14:paraId="5F839E1F" w14:textId="0849ADFC" w:rsidR="009F43EC" w:rsidRPr="004C5FA3" w:rsidRDefault="009F43EC"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להלן </w:t>
            </w:r>
            <w:r>
              <w:rPr>
                <w:rFonts w:ascii="Arial" w:hAnsi="Arial" w:hint="cs"/>
                <w:rtl/>
              </w:rPr>
              <w:t xml:space="preserve">העדכונים </w:t>
            </w:r>
            <w:r w:rsidRPr="004C5FA3">
              <w:rPr>
                <w:rFonts w:ascii="Arial" w:hAnsi="Arial"/>
                <w:rtl/>
              </w:rPr>
              <w:t xml:space="preserve">לדוחות הכספיים ליום 31 בדצמבר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 xml:space="preserve"> וליום 30 ביוני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 xml:space="preserve"> ולתקופות שהסתיימו באותם תאריכים:</w:t>
            </w:r>
          </w:p>
        </w:tc>
      </w:tr>
    </w:tbl>
    <w:p w14:paraId="74AE2AF6" w14:textId="7664549A" w:rsidR="00F64EB6" w:rsidRPr="004C5FA3" w:rsidRDefault="00F64EB6" w:rsidP="008D74DC">
      <w:pPr>
        <w:pStyle w:val="Heading5"/>
        <w:rPr>
          <w:rtl/>
        </w:rPr>
      </w:pPr>
      <w:r w:rsidRPr="004C5FA3">
        <w:rPr>
          <w:rtl/>
        </w:rPr>
        <w:t xml:space="preserve">השפעת </w:t>
      </w:r>
      <w:r w:rsidR="0095669B">
        <w:rPr>
          <w:rFonts w:hint="cs"/>
          <w:rtl/>
        </w:rPr>
        <w:t>העדכונים</w:t>
      </w:r>
      <w:r w:rsidRPr="004C5FA3">
        <w:rPr>
          <w:rtl/>
        </w:rPr>
        <w:t xml:space="preserve"> על הדוח על המצב הכספי</w:t>
      </w:r>
    </w:p>
    <w:tbl>
      <w:tblPr>
        <w:tblStyle w:val="TableGrid"/>
        <w:bidiVisual/>
        <w:tblW w:w="10206" w:type="dxa"/>
        <w:jc w:val="left"/>
        <w:tblLook w:val="04A0" w:firstRow="1" w:lastRow="0" w:firstColumn="1" w:lastColumn="0" w:noHBand="0" w:noVBand="1"/>
      </w:tblPr>
      <w:tblGrid>
        <w:gridCol w:w="1304"/>
        <w:gridCol w:w="5161"/>
        <w:gridCol w:w="1247"/>
        <w:gridCol w:w="1247"/>
        <w:gridCol w:w="1247"/>
      </w:tblGrid>
      <w:tr w:rsidR="00F64EB6" w:rsidRPr="004C5FA3" w14:paraId="699F0F38" w14:textId="77777777" w:rsidTr="00384F5D">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58B313A8" w14:textId="77777777" w:rsidR="00F64EB6" w:rsidRPr="002B7470" w:rsidRDefault="00F64EB6" w:rsidP="00384F5D">
            <w:pPr>
              <w:tabs>
                <w:tab w:val="clear" w:pos="180"/>
                <w:tab w:val="clear" w:pos="360"/>
                <w:tab w:val="clear" w:pos="540"/>
              </w:tabs>
              <w:spacing w:after="0" w:line="240" w:lineRule="auto"/>
              <w:contextualSpacing w:val="0"/>
              <w:rPr>
                <w:rFonts w:ascii="Arial" w:hAnsi="Arial"/>
                <w:rtl/>
              </w:rPr>
            </w:pPr>
          </w:p>
        </w:tc>
        <w:tc>
          <w:tcPr>
            <w:tcW w:w="5161" w:type="dxa"/>
          </w:tcPr>
          <w:p w14:paraId="6905EA46" w14:textId="77777777" w:rsidR="00F64EB6" w:rsidRPr="004C5FA3" w:rsidRDefault="00F64EB6" w:rsidP="00384F5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53471936" w14:textId="76030C4D" w:rsidR="00F64EB6" w:rsidRPr="00384F5D" w:rsidRDefault="00F64EB6" w:rsidP="00B419C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384F5D">
              <w:rPr>
                <w:sz w:val="20"/>
                <w:rtl/>
              </w:rPr>
              <w:t xml:space="preserve">30 ביוני </w:t>
            </w:r>
            <w:r w:rsidR="00924697" w:rsidRPr="00384F5D">
              <w:rPr>
                <w:sz w:val="20"/>
              </w:rPr>
              <w:fldChar w:fldCharType="begin" w:fldLock="1"/>
            </w:r>
            <w:r w:rsidR="00924697" w:rsidRPr="00384F5D">
              <w:rPr>
                <w:sz w:val="20"/>
              </w:rPr>
              <w:instrText xml:space="preserve"> DOCPROPERTY  PY  \* MERGEFORMAT </w:instrText>
            </w:r>
            <w:r w:rsidR="00924697" w:rsidRPr="00384F5D">
              <w:rPr>
                <w:sz w:val="20"/>
              </w:rPr>
              <w:fldChar w:fldCharType="separate"/>
            </w:r>
            <w:r w:rsidR="00D3002D">
              <w:rPr>
                <w:sz w:val="20"/>
              </w:rPr>
              <w:t>2025</w:t>
            </w:r>
            <w:r w:rsidR="00924697" w:rsidRPr="00384F5D">
              <w:rPr>
                <w:sz w:val="20"/>
              </w:rPr>
              <w:fldChar w:fldCharType="end"/>
            </w:r>
            <w:r w:rsidR="00B419CD">
              <w:rPr>
                <w:rFonts w:hint="cs"/>
                <w:sz w:val="20"/>
                <w:rtl/>
              </w:rPr>
              <w:t xml:space="preserve"> </w:t>
            </w:r>
            <w:r w:rsidRPr="00384F5D">
              <w:rPr>
                <w:sz w:val="20"/>
                <w:rtl/>
              </w:rPr>
              <w:t>(בלתי מבוקר)</w:t>
            </w:r>
          </w:p>
        </w:tc>
      </w:tr>
      <w:tr w:rsidR="00F64EB6" w:rsidRPr="004C5FA3" w14:paraId="08DE8BBF"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617D90C" w14:textId="77777777" w:rsidR="00F64EB6" w:rsidRPr="002B7470" w:rsidRDefault="00F64EB6" w:rsidP="00384F5D">
            <w:pPr>
              <w:tabs>
                <w:tab w:val="clear" w:pos="180"/>
                <w:tab w:val="clear" w:pos="360"/>
                <w:tab w:val="clear" w:pos="540"/>
              </w:tabs>
              <w:spacing w:after="0" w:line="240" w:lineRule="auto"/>
              <w:contextualSpacing w:val="0"/>
              <w:rPr>
                <w:rFonts w:ascii="Arial" w:hAnsi="Arial"/>
                <w:rtl/>
              </w:rPr>
            </w:pPr>
          </w:p>
        </w:tc>
        <w:tc>
          <w:tcPr>
            <w:tcW w:w="5161" w:type="dxa"/>
          </w:tcPr>
          <w:p w14:paraId="2BEE64F2" w14:textId="77777777" w:rsidR="00F64EB6" w:rsidRPr="004C5FA3" w:rsidRDefault="00F64EB6"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73A36B9B" w14:textId="77777777" w:rsidR="00F64EB6" w:rsidRPr="00384F5D" w:rsidRDefault="00F64EB6"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384F5D">
              <w:rPr>
                <w:b/>
                <w:bCs/>
                <w:sz w:val="20"/>
                <w:rtl/>
              </w:rPr>
              <w:t>לפי מדידה ארעית</w:t>
            </w:r>
          </w:p>
        </w:tc>
        <w:tc>
          <w:tcPr>
            <w:tcW w:w="1247" w:type="dxa"/>
          </w:tcPr>
          <w:p w14:paraId="5F641563" w14:textId="77777777" w:rsidR="00F64EB6" w:rsidRPr="00384F5D" w:rsidRDefault="00F64EB6"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התאמות</w:t>
            </w:r>
          </w:p>
        </w:tc>
        <w:tc>
          <w:tcPr>
            <w:tcW w:w="1247" w:type="dxa"/>
          </w:tcPr>
          <w:p w14:paraId="1D956F61" w14:textId="6204FEC8" w:rsidR="00F64EB6" w:rsidRPr="00384F5D" w:rsidRDefault="00F64EB6"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לאחר התאמת המדידה</w:t>
            </w:r>
          </w:p>
        </w:tc>
      </w:tr>
      <w:tr w:rsidR="00F64EB6" w:rsidRPr="004C5FA3" w14:paraId="04EDAD8C"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CA3D801" w14:textId="77777777" w:rsidR="00F64EB6" w:rsidRPr="002B7470" w:rsidRDefault="00F64EB6" w:rsidP="00384F5D">
            <w:pPr>
              <w:tabs>
                <w:tab w:val="clear" w:pos="180"/>
                <w:tab w:val="clear" w:pos="360"/>
                <w:tab w:val="clear" w:pos="540"/>
              </w:tabs>
              <w:spacing w:after="0" w:line="240" w:lineRule="auto"/>
              <w:contextualSpacing w:val="0"/>
              <w:rPr>
                <w:rFonts w:ascii="Arial" w:hAnsi="Arial"/>
                <w:rtl/>
              </w:rPr>
            </w:pPr>
          </w:p>
        </w:tc>
        <w:tc>
          <w:tcPr>
            <w:tcW w:w="5161" w:type="dxa"/>
          </w:tcPr>
          <w:p w14:paraId="14A2925B" w14:textId="77777777" w:rsidR="00F64EB6" w:rsidRPr="004C5FA3" w:rsidRDefault="00F64EB6"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3BD5676E" w14:textId="01987489" w:rsidR="00F64EB6" w:rsidRPr="00384F5D" w:rsidRDefault="00F64EB6"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אלפי </w:t>
            </w:r>
            <w:r w:rsidR="003A53A9" w:rsidRPr="00384F5D">
              <w:rPr>
                <w:rFonts w:hint="cs"/>
                <w:b/>
                <w:bCs/>
                <w:sz w:val="20"/>
                <w:rtl/>
              </w:rPr>
              <w:t>ש</w:t>
            </w:r>
            <w:r w:rsidR="003A53A9" w:rsidRPr="00384F5D">
              <w:rPr>
                <w:rFonts w:hint="cs"/>
                <w:b/>
                <w:bCs/>
                <w:rtl/>
              </w:rPr>
              <w:t>"ח</w:t>
            </w:r>
          </w:p>
        </w:tc>
      </w:tr>
      <w:tr w:rsidR="00384F5D" w:rsidRPr="004C5FA3" w14:paraId="08A07CEB"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E2FAA2F" w14:textId="77777777" w:rsidR="00384F5D" w:rsidRPr="002B7470" w:rsidRDefault="00384F5D" w:rsidP="00384F5D">
            <w:pPr>
              <w:spacing w:after="0" w:line="240" w:lineRule="auto"/>
              <w:rPr>
                <w:rFonts w:ascii="Arial" w:hAnsi="Arial"/>
                <w:rtl/>
              </w:rPr>
            </w:pPr>
          </w:p>
        </w:tc>
        <w:tc>
          <w:tcPr>
            <w:tcW w:w="5161" w:type="dxa"/>
          </w:tcPr>
          <w:p w14:paraId="15A0A964" w14:textId="77777777" w:rsidR="00384F5D" w:rsidRPr="004C5FA3" w:rsidRDefault="00384F5D" w:rsidP="00384F5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4F8F0C69" w14:textId="77777777" w:rsidR="00384F5D" w:rsidRPr="00384F5D" w:rsidRDefault="00384F5D" w:rsidP="00384F5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3DDC02FE" w14:textId="77777777" w:rsidR="00384F5D" w:rsidRPr="00384F5D" w:rsidRDefault="00384F5D" w:rsidP="00384F5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3C6BA4DD" w14:textId="77777777" w:rsidR="00384F5D" w:rsidRPr="00384F5D" w:rsidRDefault="00384F5D" w:rsidP="00384F5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F64EB6" w:rsidRPr="004C5FA3" w14:paraId="4A5D8492"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D278B62" w14:textId="77777777" w:rsidR="00F64EB6" w:rsidRPr="002B7470" w:rsidRDefault="00F64EB6" w:rsidP="00384F5D">
            <w:pPr>
              <w:tabs>
                <w:tab w:val="clear" w:pos="180"/>
                <w:tab w:val="clear" w:pos="360"/>
                <w:tab w:val="clear" w:pos="540"/>
              </w:tabs>
              <w:spacing w:after="0" w:line="240" w:lineRule="auto"/>
              <w:contextualSpacing w:val="0"/>
              <w:rPr>
                <w:rFonts w:ascii="Arial" w:hAnsi="Arial"/>
                <w:rtl/>
              </w:rPr>
            </w:pPr>
          </w:p>
        </w:tc>
        <w:tc>
          <w:tcPr>
            <w:tcW w:w="5161" w:type="dxa"/>
          </w:tcPr>
          <w:p w14:paraId="611AF8EE" w14:textId="020E7C47" w:rsidR="00F64EB6" w:rsidRPr="004C5FA3" w:rsidRDefault="00F64EB6"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sidR="0095669B">
              <w:rPr>
                <w:rStyle w:val="SubtleReference"/>
                <w:rFonts w:hint="cs"/>
                <w:rtl/>
              </w:rPr>
              <w:t>מהעדכונים</w:t>
            </w:r>
            <w:r w:rsidRPr="004C5FA3">
              <w:rPr>
                <w:rFonts w:ascii="Arial" w:hAnsi="Arial"/>
              </w:rPr>
              <w:t>[</w:t>
            </w:r>
            <w:proofErr w:type="gramEnd"/>
            <w:r w:rsidRPr="004C5FA3">
              <w:rPr>
                <w:rStyle w:val="FootnoteReference"/>
                <w:sz w:val="20"/>
                <w:szCs w:val="20"/>
                <w:rtl/>
              </w:rPr>
              <w:footnoteReference w:id="157"/>
            </w:r>
          </w:p>
        </w:tc>
        <w:tc>
          <w:tcPr>
            <w:tcW w:w="1247" w:type="dxa"/>
          </w:tcPr>
          <w:p w14:paraId="62CCA37E" w14:textId="77777777" w:rsidR="00F64EB6" w:rsidRPr="00384F5D" w:rsidRDefault="00F64EB6"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5FA8FB3A" w14:textId="77777777" w:rsidR="00F64EB6" w:rsidRPr="00384F5D" w:rsidRDefault="00F64EB6"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70BAD3D5" w14:textId="77777777" w:rsidR="00F64EB6" w:rsidRPr="00384F5D" w:rsidRDefault="00F64EB6"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2EFE010F"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AA0CD84"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35F92F06" w14:textId="77777777"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338DCC80" w14:textId="77777777" w:rsidR="00384F5D" w:rsidRPr="00384F5D" w:rsidRDefault="00384F5D"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61EB23BD" w14:textId="77777777" w:rsidR="00384F5D" w:rsidRPr="00384F5D" w:rsidRDefault="00384F5D"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14C6F051" w14:textId="77777777" w:rsidR="00384F5D" w:rsidRPr="00384F5D" w:rsidRDefault="00384F5D"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5F1F1E51"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0D66CEC"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2D1D5F32" w14:textId="77777777"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6F245007" w14:textId="7458370E"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31 בדצמבר </w:t>
            </w:r>
            <w:r w:rsidRPr="00384F5D">
              <w:rPr>
                <w:b/>
                <w:bCs/>
                <w:sz w:val="20"/>
              </w:rPr>
              <w:fldChar w:fldCharType="begin" w:fldLock="1"/>
            </w:r>
            <w:r w:rsidRPr="00384F5D">
              <w:rPr>
                <w:b/>
                <w:bCs/>
                <w:sz w:val="20"/>
              </w:rPr>
              <w:instrText xml:space="preserve"> DOCPROPERTY  PY  \* MERGEFORMAT </w:instrText>
            </w:r>
            <w:r w:rsidRPr="00384F5D">
              <w:rPr>
                <w:b/>
                <w:bCs/>
                <w:sz w:val="20"/>
              </w:rPr>
              <w:fldChar w:fldCharType="separate"/>
            </w:r>
            <w:r w:rsidR="00D3002D">
              <w:rPr>
                <w:b/>
                <w:bCs/>
                <w:sz w:val="20"/>
              </w:rPr>
              <w:t>2025</w:t>
            </w:r>
            <w:r w:rsidRPr="00384F5D">
              <w:rPr>
                <w:b/>
                <w:bCs/>
                <w:sz w:val="20"/>
              </w:rPr>
              <w:fldChar w:fldCharType="end"/>
            </w:r>
          </w:p>
        </w:tc>
      </w:tr>
      <w:tr w:rsidR="00384F5D" w:rsidRPr="004C5FA3" w14:paraId="7926CA23"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7DAFA58"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36C2D18B" w14:textId="77777777"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6AED9796" w14:textId="77777777"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384F5D">
              <w:rPr>
                <w:b/>
                <w:bCs/>
                <w:sz w:val="20"/>
                <w:rtl/>
              </w:rPr>
              <w:t>לפי מדידה ארעית</w:t>
            </w:r>
          </w:p>
        </w:tc>
        <w:tc>
          <w:tcPr>
            <w:tcW w:w="1247" w:type="dxa"/>
          </w:tcPr>
          <w:p w14:paraId="37DD4A62" w14:textId="77777777"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התאמות</w:t>
            </w:r>
          </w:p>
        </w:tc>
        <w:tc>
          <w:tcPr>
            <w:tcW w:w="1247" w:type="dxa"/>
          </w:tcPr>
          <w:p w14:paraId="3F7B52DD" w14:textId="77777777"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לאחר התאמת המדידה</w:t>
            </w:r>
          </w:p>
        </w:tc>
      </w:tr>
      <w:tr w:rsidR="00384F5D" w:rsidRPr="004C5FA3" w14:paraId="28941933"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025A975"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1FE2DA61" w14:textId="77777777"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5CE06BCA" w14:textId="77777777"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אלפי </w:t>
            </w:r>
            <w:r w:rsidRPr="00384F5D">
              <w:rPr>
                <w:rFonts w:hint="cs"/>
                <w:b/>
                <w:bCs/>
                <w:sz w:val="20"/>
                <w:rtl/>
              </w:rPr>
              <w:t>ש</w:t>
            </w:r>
            <w:r w:rsidRPr="00384F5D">
              <w:rPr>
                <w:rFonts w:hint="cs"/>
                <w:b/>
                <w:bCs/>
                <w:rtl/>
              </w:rPr>
              <w:t>"ח</w:t>
            </w:r>
          </w:p>
        </w:tc>
      </w:tr>
      <w:tr w:rsidR="00384F5D" w:rsidRPr="004C5FA3" w14:paraId="2AE13892"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8865804" w14:textId="77777777" w:rsidR="00384F5D" w:rsidRPr="002B7470" w:rsidRDefault="00384F5D" w:rsidP="00384F5D">
            <w:pPr>
              <w:spacing w:after="0" w:line="240" w:lineRule="auto"/>
              <w:rPr>
                <w:rFonts w:ascii="Arial" w:hAnsi="Arial"/>
                <w:rtl/>
              </w:rPr>
            </w:pPr>
          </w:p>
        </w:tc>
        <w:tc>
          <w:tcPr>
            <w:tcW w:w="5161" w:type="dxa"/>
          </w:tcPr>
          <w:p w14:paraId="44EB6CA4" w14:textId="77777777" w:rsidR="00384F5D" w:rsidRPr="004C5FA3" w:rsidRDefault="00384F5D" w:rsidP="00384F5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16B3AB98" w14:textId="77777777" w:rsidR="00384F5D" w:rsidRPr="00384F5D" w:rsidRDefault="00384F5D" w:rsidP="00384F5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05CA9BCC" w14:textId="77777777" w:rsidR="00384F5D" w:rsidRPr="00384F5D" w:rsidRDefault="00384F5D" w:rsidP="00384F5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48C78FB7" w14:textId="77777777" w:rsidR="00384F5D" w:rsidRPr="00384F5D" w:rsidRDefault="00384F5D" w:rsidP="00384F5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75A0636A" w14:textId="77777777" w:rsidTr="00384F5D">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49773D2"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51432544" w14:textId="6B31BFB5"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Pr>
                <w:rStyle w:val="SubtleReference"/>
                <w:rFonts w:hint="cs"/>
                <w:rtl/>
              </w:rPr>
              <w:t>מהעדכונים</w:t>
            </w:r>
            <w:r w:rsidRPr="004C5FA3">
              <w:rPr>
                <w:rFonts w:ascii="Arial" w:hAnsi="Arial"/>
              </w:rPr>
              <w:t>[</w:t>
            </w:r>
            <w:proofErr w:type="gramEnd"/>
          </w:p>
        </w:tc>
        <w:tc>
          <w:tcPr>
            <w:tcW w:w="1247" w:type="dxa"/>
          </w:tcPr>
          <w:p w14:paraId="17F983B6" w14:textId="77777777" w:rsidR="00384F5D" w:rsidRPr="00384F5D" w:rsidRDefault="00384F5D"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5A3EA712" w14:textId="77777777" w:rsidR="00384F5D" w:rsidRPr="00384F5D" w:rsidRDefault="00384F5D"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309C4218" w14:textId="77777777" w:rsidR="00384F5D" w:rsidRPr="00384F5D" w:rsidRDefault="00384F5D" w:rsidP="00384F5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bl>
    <w:p w14:paraId="2EDF4E5A" w14:textId="5C4221C2" w:rsidR="00750464" w:rsidRDefault="00750464" w:rsidP="00B419CD">
      <w:pPr>
        <w:spacing w:after="0" w:line="120" w:lineRule="exact"/>
        <w:ind w:left="1418"/>
        <w:rPr>
          <w:rStyle w:val="Strong"/>
          <w:rFonts w:eastAsia="Arial"/>
          <w:b w:val="0"/>
          <w:bCs w:val="0"/>
          <w:u w:val="single"/>
          <w:rtl/>
          <w14:ligatures w14:val="standardContextual"/>
          <w14:cntxtAlts/>
        </w:rPr>
      </w:pPr>
      <w:bookmarkStart w:id="690" w:name="_Toc535743897"/>
      <w:bookmarkStart w:id="691" w:name="_Toc535845824"/>
    </w:p>
    <w:p w14:paraId="4FE4CC94" w14:textId="00C26BAA" w:rsidR="00F64EB6" w:rsidRPr="004C5FA3" w:rsidRDefault="00F64EB6" w:rsidP="008D74DC">
      <w:pPr>
        <w:pStyle w:val="Heading5"/>
        <w:rPr>
          <w:rtl/>
        </w:rPr>
      </w:pPr>
      <w:r w:rsidRPr="004C5FA3">
        <w:rPr>
          <w:rtl/>
        </w:rPr>
        <w:t xml:space="preserve">השפעת </w:t>
      </w:r>
      <w:r w:rsidR="0095669B">
        <w:rPr>
          <w:rFonts w:hint="cs"/>
          <w:rtl/>
        </w:rPr>
        <w:t>העדכונים</w:t>
      </w:r>
      <w:r w:rsidRPr="004C5FA3">
        <w:rPr>
          <w:rtl/>
        </w:rPr>
        <w:t xml:space="preserve"> על הדוח על </w:t>
      </w:r>
      <w:r w:rsidR="00855EAA">
        <w:rPr>
          <w:rFonts w:hint="cs"/>
          <w:rtl/>
        </w:rPr>
        <w:t>ה</w:t>
      </w:r>
      <w:r w:rsidRPr="004C5FA3">
        <w:rPr>
          <w:rtl/>
        </w:rPr>
        <w:t>רווח או הפסד ו</w:t>
      </w:r>
      <w:r w:rsidR="00855EAA">
        <w:rPr>
          <w:rFonts w:hint="cs"/>
          <w:rtl/>
        </w:rPr>
        <w:t>ה</w:t>
      </w:r>
      <w:r w:rsidRPr="004C5FA3">
        <w:rPr>
          <w:rtl/>
        </w:rPr>
        <w:t xml:space="preserve">רווח </w:t>
      </w:r>
      <w:r w:rsidR="00855EAA">
        <w:rPr>
          <w:rFonts w:hint="cs"/>
          <w:rtl/>
        </w:rPr>
        <w:t>ה</w:t>
      </w:r>
      <w:r w:rsidRPr="004C5FA3">
        <w:rPr>
          <w:rtl/>
        </w:rPr>
        <w:t xml:space="preserve">כולל </w:t>
      </w:r>
      <w:r w:rsidR="00855EAA">
        <w:rPr>
          <w:rFonts w:hint="cs"/>
          <w:rtl/>
        </w:rPr>
        <w:t>ה</w:t>
      </w:r>
      <w:r w:rsidRPr="004C5FA3">
        <w:rPr>
          <w:rtl/>
        </w:rPr>
        <w:t>אחר</w:t>
      </w:r>
      <w:bookmarkEnd w:id="690"/>
      <w:bookmarkEnd w:id="691"/>
      <w:r w:rsidR="009857C6">
        <w:rPr>
          <w:rFonts w:hint="cs"/>
          <w:rtl/>
        </w:rPr>
        <w:t xml:space="preserve"> ועל הרווח למניה</w:t>
      </w:r>
    </w:p>
    <w:tbl>
      <w:tblPr>
        <w:tblStyle w:val="TableGrid"/>
        <w:bidiVisual/>
        <w:tblW w:w="10206" w:type="dxa"/>
        <w:jc w:val="left"/>
        <w:tblLook w:val="04A0" w:firstRow="1" w:lastRow="0" w:firstColumn="1" w:lastColumn="0" w:noHBand="0" w:noVBand="1"/>
      </w:tblPr>
      <w:tblGrid>
        <w:gridCol w:w="1304"/>
        <w:gridCol w:w="5161"/>
        <w:gridCol w:w="1247"/>
        <w:gridCol w:w="1247"/>
        <w:gridCol w:w="1247"/>
      </w:tblGrid>
      <w:tr w:rsidR="00384F5D" w:rsidRPr="004C5FA3" w14:paraId="7D618FBA"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1354615E"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2727FBE9" w14:textId="77777777" w:rsidR="00384F5D" w:rsidRPr="004C5FA3" w:rsidRDefault="00384F5D" w:rsidP="00384F5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1930BA23" w14:textId="2CF7D15C" w:rsidR="00384F5D" w:rsidRPr="00384F5D" w:rsidRDefault="00384F5D" w:rsidP="00384F5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לשישה חודשים שהסתיימו ביום </w:t>
            </w:r>
            <w:r>
              <w:rPr>
                <w:sz w:val="20"/>
                <w:rtl/>
              </w:rPr>
              <w:br/>
            </w:r>
            <w:r w:rsidRPr="004C5FA3">
              <w:rPr>
                <w:sz w:val="20"/>
                <w:rtl/>
              </w:rPr>
              <w:t xml:space="preserve">30 ביוני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r w:rsidRPr="004C5FA3">
              <w:rPr>
                <w:sz w:val="20"/>
                <w:rtl/>
              </w:rPr>
              <w:t xml:space="preserve"> (בלתי מבוקר)</w:t>
            </w:r>
          </w:p>
        </w:tc>
      </w:tr>
      <w:tr w:rsidR="00384F5D" w:rsidRPr="004C5FA3" w14:paraId="69B158D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2D3C98F"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31E83783"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34A657C9"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384F5D">
              <w:rPr>
                <w:b/>
                <w:bCs/>
                <w:sz w:val="20"/>
                <w:rtl/>
              </w:rPr>
              <w:t>לפי מדידה ארעית</w:t>
            </w:r>
          </w:p>
        </w:tc>
        <w:tc>
          <w:tcPr>
            <w:tcW w:w="1247" w:type="dxa"/>
          </w:tcPr>
          <w:p w14:paraId="6C828086"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התאמות</w:t>
            </w:r>
          </w:p>
        </w:tc>
        <w:tc>
          <w:tcPr>
            <w:tcW w:w="1247" w:type="dxa"/>
          </w:tcPr>
          <w:p w14:paraId="658991F5"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לאחר התאמת המדידה</w:t>
            </w:r>
          </w:p>
        </w:tc>
      </w:tr>
      <w:tr w:rsidR="00384F5D" w:rsidRPr="004C5FA3" w14:paraId="731890E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3A92A95"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1BD37C1C"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1B4CF9D1"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אלפי </w:t>
            </w:r>
            <w:r w:rsidRPr="00384F5D">
              <w:rPr>
                <w:rFonts w:hint="cs"/>
                <w:b/>
                <w:bCs/>
                <w:sz w:val="20"/>
                <w:rtl/>
              </w:rPr>
              <w:t>ש</w:t>
            </w:r>
            <w:r w:rsidRPr="00384F5D">
              <w:rPr>
                <w:rFonts w:hint="cs"/>
                <w:b/>
                <w:bCs/>
                <w:rtl/>
              </w:rPr>
              <w:t>"ח</w:t>
            </w:r>
          </w:p>
        </w:tc>
      </w:tr>
      <w:tr w:rsidR="00384F5D" w:rsidRPr="004C5FA3" w14:paraId="41C0896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07AEC4C" w14:textId="77777777" w:rsidR="00384F5D" w:rsidRPr="002B7470" w:rsidRDefault="00384F5D" w:rsidP="00006CC7">
            <w:pPr>
              <w:spacing w:after="0" w:line="240" w:lineRule="auto"/>
              <w:rPr>
                <w:rFonts w:ascii="Arial" w:hAnsi="Arial"/>
                <w:rtl/>
              </w:rPr>
            </w:pPr>
          </w:p>
        </w:tc>
        <w:tc>
          <w:tcPr>
            <w:tcW w:w="5161" w:type="dxa"/>
          </w:tcPr>
          <w:p w14:paraId="56C7CA18" w14:textId="77777777" w:rsidR="00384F5D" w:rsidRPr="004C5FA3" w:rsidRDefault="00384F5D"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49A0D42F"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39F8E445"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1C59F2B3"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52AE164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2632B9A"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018C72DD" w14:textId="7D69A0F9"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Pr>
                <w:rStyle w:val="SubtleReference"/>
                <w:rFonts w:hint="cs"/>
                <w:rtl/>
              </w:rPr>
              <w:t>מהעדכונים</w:t>
            </w:r>
            <w:r w:rsidRPr="004C5FA3">
              <w:rPr>
                <w:rFonts w:ascii="Arial" w:hAnsi="Arial"/>
              </w:rPr>
              <w:t>[</w:t>
            </w:r>
            <w:proofErr w:type="gramEnd"/>
            <w:r w:rsidRPr="004C5FA3">
              <w:rPr>
                <w:rStyle w:val="FootnoteReference"/>
                <w:sz w:val="20"/>
                <w:szCs w:val="20"/>
                <w:rtl/>
              </w:rPr>
              <w:footnoteReference w:id="158"/>
            </w:r>
          </w:p>
        </w:tc>
        <w:tc>
          <w:tcPr>
            <w:tcW w:w="1247" w:type="dxa"/>
          </w:tcPr>
          <w:p w14:paraId="041F3971"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3CEB5D86"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2C6FA8DE"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711BF32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B9A7703"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6FD4B5A2"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4E48F852"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606B2DFD"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0AD038B3"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033CC1B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3FBF04E" w14:textId="77777777" w:rsidR="00384F5D" w:rsidRPr="002B7470"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633EB275" w14:textId="77777777"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7BC65877" w14:textId="18FEC139"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לשלושה חודשים שהסתיימו ביום </w:t>
            </w:r>
            <w:r>
              <w:rPr>
                <w:b/>
                <w:bCs/>
                <w:sz w:val="20"/>
                <w:rtl/>
              </w:rPr>
              <w:br/>
            </w:r>
            <w:r w:rsidRPr="00384F5D">
              <w:rPr>
                <w:b/>
                <w:bCs/>
                <w:sz w:val="20"/>
                <w:rtl/>
              </w:rPr>
              <w:t xml:space="preserve">30 ביוני </w:t>
            </w:r>
            <w:r w:rsidRPr="00384F5D">
              <w:rPr>
                <w:b/>
                <w:bCs/>
                <w:sz w:val="20"/>
              </w:rPr>
              <w:fldChar w:fldCharType="begin" w:fldLock="1"/>
            </w:r>
            <w:r w:rsidRPr="00384F5D">
              <w:rPr>
                <w:b/>
                <w:bCs/>
                <w:sz w:val="20"/>
              </w:rPr>
              <w:instrText xml:space="preserve"> DOCPROPERTY  PY  \* MERGEFORMAT </w:instrText>
            </w:r>
            <w:r w:rsidRPr="00384F5D">
              <w:rPr>
                <w:b/>
                <w:bCs/>
                <w:sz w:val="20"/>
              </w:rPr>
              <w:fldChar w:fldCharType="separate"/>
            </w:r>
            <w:r w:rsidR="00D3002D">
              <w:rPr>
                <w:b/>
                <w:bCs/>
                <w:sz w:val="20"/>
              </w:rPr>
              <w:t>2025</w:t>
            </w:r>
            <w:r w:rsidRPr="00384F5D">
              <w:rPr>
                <w:b/>
                <w:bCs/>
                <w:sz w:val="20"/>
              </w:rPr>
              <w:fldChar w:fldCharType="end"/>
            </w:r>
            <w:r w:rsidRPr="00384F5D">
              <w:rPr>
                <w:b/>
                <w:bCs/>
                <w:sz w:val="20"/>
                <w:rtl/>
              </w:rPr>
              <w:t xml:space="preserve"> (בלתי מבוקר)</w:t>
            </w:r>
          </w:p>
        </w:tc>
      </w:tr>
      <w:tr w:rsidR="00384F5D" w:rsidRPr="004C5FA3" w14:paraId="5210197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CE1813F"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022824F6"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591E9807"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384F5D">
              <w:rPr>
                <w:b/>
                <w:bCs/>
                <w:sz w:val="20"/>
                <w:rtl/>
              </w:rPr>
              <w:t>לפי מדידה ארעית</w:t>
            </w:r>
          </w:p>
        </w:tc>
        <w:tc>
          <w:tcPr>
            <w:tcW w:w="1247" w:type="dxa"/>
          </w:tcPr>
          <w:p w14:paraId="05BB3A43"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התאמות</w:t>
            </w:r>
          </w:p>
        </w:tc>
        <w:tc>
          <w:tcPr>
            <w:tcW w:w="1247" w:type="dxa"/>
          </w:tcPr>
          <w:p w14:paraId="7AB6CE2A"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לאחר התאמת המדידה</w:t>
            </w:r>
          </w:p>
        </w:tc>
      </w:tr>
      <w:tr w:rsidR="00384F5D" w:rsidRPr="004C5FA3" w14:paraId="517C158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EACEB60"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5ACEAE38"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45FE8D35"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אלפי </w:t>
            </w:r>
            <w:r w:rsidRPr="00384F5D">
              <w:rPr>
                <w:rFonts w:hint="cs"/>
                <w:b/>
                <w:bCs/>
                <w:sz w:val="20"/>
                <w:rtl/>
              </w:rPr>
              <w:t>ש</w:t>
            </w:r>
            <w:r w:rsidRPr="00384F5D">
              <w:rPr>
                <w:rFonts w:hint="cs"/>
                <w:b/>
                <w:bCs/>
                <w:rtl/>
              </w:rPr>
              <w:t>"ח</w:t>
            </w:r>
          </w:p>
        </w:tc>
      </w:tr>
      <w:tr w:rsidR="00384F5D" w:rsidRPr="004C5FA3" w14:paraId="2A9DD29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053A043" w14:textId="77777777" w:rsidR="00384F5D" w:rsidRPr="002B7470" w:rsidRDefault="00384F5D" w:rsidP="00006CC7">
            <w:pPr>
              <w:spacing w:after="0" w:line="240" w:lineRule="auto"/>
              <w:rPr>
                <w:rFonts w:ascii="Arial" w:hAnsi="Arial"/>
                <w:rtl/>
              </w:rPr>
            </w:pPr>
          </w:p>
        </w:tc>
        <w:tc>
          <w:tcPr>
            <w:tcW w:w="5161" w:type="dxa"/>
          </w:tcPr>
          <w:p w14:paraId="4337DC3E" w14:textId="77777777" w:rsidR="00384F5D" w:rsidRPr="004C5FA3" w:rsidRDefault="00384F5D"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51090F50"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639D5344"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2590446D"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59FC5B6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3A44E76"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5162BE69"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Pr>
                <w:rStyle w:val="SubtleReference"/>
                <w:rFonts w:hint="cs"/>
                <w:rtl/>
              </w:rPr>
              <w:t>מהעדכונים</w:t>
            </w:r>
            <w:r w:rsidRPr="004C5FA3">
              <w:rPr>
                <w:rFonts w:ascii="Arial" w:hAnsi="Arial"/>
              </w:rPr>
              <w:t>[</w:t>
            </w:r>
            <w:proofErr w:type="gramEnd"/>
          </w:p>
        </w:tc>
        <w:tc>
          <w:tcPr>
            <w:tcW w:w="1247" w:type="dxa"/>
          </w:tcPr>
          <w:p w14:paraId="542FAF2A"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445FC31D"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28CCF5BF"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369BAF6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14C69E5"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2B87555A"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01E22B66"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5CA7A964"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271A4A28"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592FE2A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84D28D7" w14:textId="77777777" w:rsidR="00384F5D" w:rsidRPr="00384F5D" w:rsidRDefault="00384F5D" w:rsidP="00384F5D">
            <w:pPr>
              <w:tabs>
                <w:tab w:val="clear" w:pos="180"/>
                <w:tab w:val="clear" w:pos="360"/>
                <w:tab w:val="clear" w:pos="540"/>
              </w:tabs>
              <w:spacing w:after="0" w:line="240" w:lineRule="auto"/>
              <w:contextualSpacing w:val="0"/>
              <w:rPr>
                <w:rFonts w:ascii="Arial" w:hAnsi="Arial"/>
                <w:rtl/>
              </w:rPr>
            </w:pPr>
          </w:p>
        </w:tc>
        <w:tc>
          <w:tcPr>
            <w:tcW w:w="5161" w:type="dxa"/>
          </w:tcPr>
          <w:p w14:paraId="2324A722" w14:textId="77777777" w:rsidR="00384F5D" w:rsidRPr="004C5FA3" w:rsidRDefault="00384F5D" w:rsidP="00384F5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502C93D3" w14:textId="4FFD03A8" w:rsidR="00384F5D" w:rsidRPr="00384F5D" w:rsidRDefault="00384F5D" w:rsidP="00384F5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lang w:val="en-US"/>
              </w:rPr>
              <w:t xml:space="preserve">לשנה שהסתיימה ביום </w:t>
            </w:r>
            <w:r>
              <w:rPr>
                <w:b/>
                <w:bCs/>
                <w:sz w:val="20"/>
                <w:rtl/>
                <w:lang w:val="en-US"/>
              </w:rPr>
              <w:br/>
            </w:r>
            <w:r w:rsidRPr="00384F5D">
              <w:rPr>
                <w:b/>
                <w:bCs/>
                <w:sz w:val="20"/>
                <w:rtl/>
                <w:lang w:val="en-US"/>
              </w:rPr>
              <w:t>31 בדצמבר</w:t>
            </w:r>
            <w:r w:rsidRPr="00384F5D">
              <w:rPr>
                <w:b/>
                <w:bCs/>
                <w:sz w:val="20"/>
                <w:rtl/>
              </w:rPr>
              <w:t xml:space="preserve"> </w:t>
            </w:r>
            <w:r w:rsidRPr="00384F5D">
              <w:rPr>
                <w:b/>
                <w:bCs/>
                <w:sz w:val="20"/>
              </w:rPr>
              <w:fldChar w:fldCharType="begin" w:fldLock="1"/>
            </w:r>
            <w:r w:rsidRPr="00384F5D">
              <w:rPr>
                <w:b/>
                <w:bCs/>
                <w:sz w:val="20"/>
              </w:rPr>
              <w:instrText xml:space="preserve"> DOCPROPERTY  PY  \* MERGEFORMAT </w:instrText>
            </w:r>
            <w:r w:rsidRPr="00384F5D">
              <w:rPr>
                <w:b/>
                <w:bCs/>
                <w:sz w:val="20"/>
              </w:rPr>
              <w:fldChar w:fldCharType="separate"/>
            </w:r>
            <w:r w:rsidR="00D3002D">
              <w:rPr>
                <w:b/>
                <w:bCs/>
                <w:sz w:val="20"/>
              </w:rPr>
              <w:t>2025</w:t>
            </w:r>
            <w:r w:rsidRPr="00384F5D">
              <w:rPr>
                <w:b/>
                <w:bCs/>
                <w:sz w:val="20"/>
              </w:rPr>
              <w:fldChar w:fldCharType="end"/>
            </w:r>
          </w:p>
        </w:tc>
      </w:tr>
      <w:tr w:rsidR="00384F5D" w:rsidRPr="004C5FA3" w14:paraId="7EACFE2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D167104"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00FA6C37"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22163194"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384F5D">
              <w:rPr>
                <w:b/>
                <w:bCs/>
                <w:sz w:val="20"/>
                <w:rtl/>
              </w:rPr>
              <w:t>לפי מדידה ארעית</w:t>
            </w:r>
          </w:p>
        </w:tc>
        <w:tc>
          <w:tcPr>
            <w:tcW w:w="1247" w:type="dxa"/>
          </w:tcPr>
          <w:p w14:paraId="4878CC10"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התאמות</w:t>
            </w:r>
          </w:p>
        </w:tc>
        <w:tc>
          <w:tcPr>
            <w:tcW w:w="1247" w:type="dxa"/>
          </w:tcPr>
          <w:p w14:paraId="5D396A39"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לאחר התאמת המדידה</w:t>
            </w:r>
          </w:p>
        </w:tc>
      </w:tr>
      <w:tr w:rsidR="00384F5D" w:rsidRPr="004C5FA3" w14:paraId="69EE461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D9ED1CB"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60E3386E"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3741" w:type="dxa"/>
            <w:gridSpan w:val="3"/>
          </w:tcPr>
          <w:p w14:paraId="07F8AC15" w14:textId="77777777" w:rsidR="00384F5D" w:rsidRPr="00384F5D" w:rsidRDefault="00384F5D"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84F5D">
              <w:rPr>
                <w:b/>
                <w:bCs/>
                <w:sz w:val="20"/>
                <w:rtl/>
              </w:rPr>
              <w:t xml:space="preserve">אלפי </w:t>
            </w:r>
            <w:r w:rsidRPr="00384F5D">
              <w:rPr>
                <w:rFonts w:hint="cs"/>
                <w:b/>
                <w:bCs/>
                <w:sz w:val="20"/>
                <w:rtl/>
              </w:rPr>
              <w:t>ש</w:t>
            </w:r>
            <w:r w:rsidRPr="00384F5D">
              <w:rPr>
                <w:rFonts w:hint="cs"/>
                <w:b/>
                <w:bCs/>
                <w:rtl/>
              </w:rPr>
              <w:t>"ח</w:t>
            </w:r>
          </w:p>
        </w:tc>
      </w:tr>
      <w:tr w:rsidR="00384F5D" w:rsidRPr="004C5FA3" w14:paraId="3F5C793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504D858" w14:textId="77777777" w:rsidR="00384F5D" w:rsidRPr="002B7470" w:rsidRDefault="00384F5D" w:rsidP="00006CC7">
            <w:pPr>
              <w:spacing w:after="0" w:line="240" w:lineRule="auto"/>
              <w:rPr>
                <w:rFonts w:ascii="Arial" w:hAnsi="Arial"/>
                <w:rtl/>
              </w:rPr>
            </w:pPr>
          </w:p>
        </w:tc>
        <w:tc>
          <w:tcPr>
            <w:tcW w:w="5161" w:type="dxa"/>
          </w:tcPr>
          <w:p w14:paraId="55EC93F0" w14:textId="77777777" w:rsidR="00384F5D" w:rsidRPr="004C5FA3" w:rsidRDefault="00384F5D"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rPr>
            </w:pPr>
          </w:p>
        </w:tc>
        <w:tc>
          <w:tcPr>
            <w:tcW w:w="1247" w:type="dxa"/>
          </w:tcPr>
          <w:p w14:paraId="6FF454A6"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0B6044D1"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073CB79B" w14:textId="77777777" w:rsidR="00384F5D" w:rsidRPr="00384F5D" w:rsidRDefault="00384F5D"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384F5D" w:rsidRPr="004C5FA3" w14:paraId="5829F5B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9A23C5E" w14:textId="77777777" w:rsidR="00384F5D" w:rsidRPr="002B7470" w:rsidRDefault="00384F5D" w:rsidP="00006CC7">
            <w:pPr>
              <w:tabs>
                <w:tab w:val="clear" w:pos="180"/>
                <w:tab w:val="clear" w:pos="360"/>
                <w:tab w:val="clear" w:pos="540"/>
              </w:tabs>
              <w:spacing w:after="0" w:line="240" w:lineRule="auto"/>
              <w:contextualSpacing w:val="0"/>
              <w:rPr>
                <w:rFonts w:ascii="Arial" w:hAnsi="Arial"/>
                <w:rtl/>
              </w:rPr>
            </w:pPr>
          </w:p>
        </w:tc>
        <w:tc>
          <w:tcPr>
            <w:tcW w:w="5161" w:type="dxa"/>
          </w:tcPr>
          <w:p w14:paraId="3FF2CDBF" w14:textId="77777777" w:rsidR="00384F5D" w:rsidRPr="004C5FA3" w:rsidRDefault="00384F5D"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roofErr w:type="gramStart"/>
            <w:r w:rsidRPr="004C5FA3">
              <w:rPr>
                <w:rFonts w:ascii="Arial" w:hAnsi="Arial"/>
              </w:rPr>
              <w:t>]</w:t>
            </w:r>
            <w:r w:rsidRPr="004C5FA3">
              <w:rPr>
                <w:rStyle w:val="SubtleReference"/>
                <w:rtl/>
              </w:rPr>
              <w:t>פרט</w:t>
            </w:r>
            <w:proofErr w:type="gramEnd"/>
            <w:r w:rsidRPr="004C5FA3">
              <w:rPr>
                <w:rStyle w:val="SubtleReference"/>
                <w:rtl/>
              </w:rPr>
              <w:t xml:space="preserve"> כל סעיף המושפע </w:t>
            </w:r>
            <w:proofErr w:type="gramStart"/>
            <w:r>
              <w:rPr>
                <w:rStyle w:val="SubtleReference"/>
                <w:rFonts w:hint="cs"/>
                <w:rtl/>
              </w:rPr>
              <w:t>מהעדכונים</w:t>
            </w:r>
            <w:r w:rsidRPr="004C5FA3">
              <w:rPr>
                <w:rFonts w:ascii="Arial" w:hAnsi="Arial"/>
              </w:rPr>
              <w:t>[</w:t>
            </w:r>
            <w:proofErr w:type="gramEnd"/>
          </w:p>
        </w:tc>
        <w:tc>
          <w:tcPr>
            <w:tcW w:w="1247" w:type="dxa"/>
          </w:tcPr>
          <w:p w14:paraId="60CBEBEE"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Pr>
            </w:pPr>
          </w:p>
        </w:tc>
        <w:tc>
          <w:tcPr>
            <w:tcW w:w="1247" w:type="dxa"/>
          </w:tcPr>
          <w:p w14:paraId="0A26F79C"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c>
          <w:tcPr>
            <w:tcW w:w="1247" w:type="dxa"/>
          </w:tcPr>
          <w:p w14:paraId="13F5CF9A" w14:textId="77777777" w:rsidR="00384F5D" w:rsidRPr="00384F5D" w:rsidRDefault="00384F5D"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bl>
    <w:p w14:paraId="1E585D0B" w14:textId="77777777" w:rsidR="00384F5D" w:rsidRPr="009F43EC" w:rsidRDefault="00384F5D" w:rsidP="00384F5D">
      <w:pPr>
        <w:spacing w:after="0" w:line="240" w:lineRule="auto"/>
        <w:ind w:left="1418"/>
        <w:rPr>
          <w:rtl/>
        </w:rPr>
      </w:pPr>
    </w:p>
    <w:p w14:paraId="3EF625D8" w14:textId="77777777" w:rsidR="00384F5D" w:rsidRPr="009F43EC" w:rsidRDefault="00384F5D" w:rsidP="00384F5D">
      <w:pPr>
        <w:pageBreakBefore/>
        <w:spacing w:after="0" w:line="240" w:lineRule="auto"/>
        <w:ind w:left="1418"/>
        <w:rPr>
          <w:rtl/>
        </w:rPr>
      </w:pPr>
    </w:p>
    <w:p w14:paraId="0416A7D0" w14:textId="4FF85398" w:rsidR="00384F5D" w:rsidRDefault="00384F5D" w:rsidP="00384F5D">
      <w:pPr>
        <w:pStyle w:val="NoSpacing"/>
        <w:spacing w:after="120"/>
        <w:ind w:left="1702" w:hanging="284"/>
        <w:rPr>
          <w:rtl/>
          <w:lang w:val="en-US"/>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3"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8</w:t>
      </w:r>
      <w:r w:rsidRPr="004C5FA3">
        <w:rPr>
          <w:rStyle w:val="Strong"/>
          <w:sz w:val="20"/>
          <w:rtl/>
        </w:rPr>
        <w:fldChar w:fldCharType="end"/>
      </w:r>
      <w:r>
        <w:rPr>
          <w:rtl/>
          <w:lang w:val="en-US"/>
        </w:rPr>
        <w:tab/>
      </w:r>
      <w:r w:rsidRPr="002A0667">
        <w:rPr>
          <w:rStyle w:val="Strong"/>
          <w:sz w:val="20"/>
          <w:rtl/>
        </w:rPr>
        <w:fldChar w:fldCharType="begin" w:fldLock="1"/>
      </w:r>
      <w:r w:rsidRPr="002A0667">
        <w:rPr>
          <w:rStyle w:val="Strong"/>
          <w:sz w:val="20"/>
          <w:rtl/>
        </w:rPr>
        <w:instrText xml:space="preserve"> </w:instrText>
      </w:r>
      <w:r w:rsidRPr="002A0667">
        <w:rPr>
          <w:rStyle w:val="Strong"/>
          <w:sz w:val="20"/>
        </w:rPr>
        <w:instrText>STYLEREF</w:instrText>
      </w:r>
      <w:r w:rsidRPr="002A0667">
        <w:rPr>
          <w:rStyle w:val="Strong"/>
          <w:sz w:val="20"/>
          <w:rtl/>
        </w:rPr>
        <w:instrText xml:space="preserve">  "כותרת 3"  \* </w:instrText>
      </w:r>
      <w:r w:rsidRPr="002A0667">
        <w:rPr>
          <w:rStyle w:val="Strong"/>
          <w:sz w:val="20"/>
        </w:rPr>
        <w:instrText>MERGEFORMAT</w:instrText>
      </w:r>
      <w:r w:rsidRPr="002A0667">
        <w:rPr>
          <w:rStyle w:val="Strong"/>
          <w:sz w:val="20"/>
          <w:rtl/>
        </w:rPr>
        <w:instrText xml:space="preserve"> </w:instrText>
      </w:r>
      <w:r w:rsidRPr="002A0667">
        <w:rPr>
          <w:rStyle w:val="Strong"/>
          <w:sz w:val="20"/>
          <w:rtl/>
        </w:rPr>
        <w:fldChar w:fldCharType="separate"/>
      </w:r>
      <w:r w:rsidR="00D3002D" w:rsidRPr="00D3002D">
        <w:rPr>
          <w:rStyle w:val="Strong"/>
          <w:noProof/>
          <w:sz w:val="20"/>
          <w:rtl/>
          <w:lang w:val="en-US"/>
        </w:rPr>
        <w:t>צירופי עסקים</w:t>
      </w:r>
      <w:r w:rsidRPr="002A0667">
        <w:rPr>
          <w:rStyle w:val="Strong"/>
          <w:sz w:val="20"/>
          <w:rtl/>
        </w:rPr>
        <w:fldChar w:fldCharType="end"/>
      </w:r>
      <w:r w:rsidRPr="004C5FA3">
        <w:rPr>
          <w:rStyle w:val="Strong"/>
          <w:sz w:val="20"/>
          <w:rtl/>
        </w:rPr>
        <w:t xml:space="preserve"> </w:t>
      </w:r>
      <w:r w:rsidRPr="004C5FA3">
        <w:rPr>
          <w:sz w:val="20"/>
          <w:rtl/>
        </w:rPr>
        <w:t>(המשך)</w:t>
      </w:r>
    </w:p>
    <w:p w14:paraId="66BEA94E" w14:textId="77777777" w:rsidR="00F64EB6" w:rsidRPr="004C5FA3" w:rsidRDefault="00F64EB6" w:rsidP="00AD3EC3">
      <w:pPr>
        <w:pStyle w:val="Heading4"/>
        <w:rPr>
          <w:rtl/>
        </w:rPr>
      </w:pPr>
      <w:bookmarkStart w:id="692" w:name="_Toc535743899"/>
      <w:bookmarkStart w:id="693" w:name="_Toc535845826"/>
      <w:bookmarkStart w:id="694" w:name="_Toc359531"/>
      <w:bookmarkStart w:id="695" w:name="_Toc360080"/>
      <w:bookmarkStart w:id="696" w:name="_Toc5792798"/>
      <w:bookmarkStart w:id="697" w:name="_Toc6323452"/>
      <w:r w:rsidRPr="004C5FA3">
        <w:rPr>
          <w:rtl/>
        </w:rPr>
        <w:t>צירופי עסקים לאחר תקופת הדיווח</w:t>
      </w:r>
      <w:bookmarkEnd w:id="692"/>
      <w:bookmarkEnd w:id="693"/>
      <w:bookmarkEnd w:id="694"/>
      <w:bookmarkEnd w:id="695"/>
      <w:bookmarkEnd w:id="696"/>
      <w:bookmarkEnd w:id="697"/>
    </w:p>
    <w:tbl>
      <w:tblPr>
        <w:tblStyle w:val="PlainTable2"/>
        <w:bidiVisual/>
        <w:tblW w:w="10206" w:type="dxa"/>
        <w:tblLayout w:type="fixed"/>
        <w:tblLook w:val="04A0" w:firstRow="1" w:lastRow="0" w:firstColumn="1" w:lastColumn="0" w:noHBand="0" w:noVBand="1"/>
      </w:tblPr>
      <w:tblGrid>
        <w:gridCol w:w="1304"/>
        <w:gridCol w:w="8902"/>
      </w:tblGrid>
      <w:tr w:rsidR="00F64EB6" w:rsidRPr="004C5FA3" w14:paraId="3F70034D" w14:textId="77777777" w:rsidTr="004E2D46">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3B720F52" w14:textId="77777777" w:rsidR="00F64EB6" w:rsidRPr="002B7470" w:rsidRDefault="00F64EB6" w:rsidP="004E2D46">
            <w:pPr>
              <w:bidi w:val="0"/>
              <w:spacing w:after="0" w:line="240" w:lineRule="auto"/>
              <w:ind w:left="-57" w:right="-57"/>
              <w:jc w:val="right"/>
              <w:rPr>
                <w:rFonts w:ascii="Arial" w:hAnsi="Arial"/>
                <w:rtl/>
              </w:rPr>
            </w:pPr>
            <w:r w:rsidRPr="002B7470">
              <w:rPr>
                <w:rFonts w:ascii="Arial" w:hAnsi="Arial"/>
              </w:rPr>
              <w:t xml:space="preserve">IFRS </w:t>
            </w:r>
            <w:proofErr w:type="gramStart"/>
            <w:r w:rsidRPr="002B7470">
              <w:rPr>
                <w:rFonts w:ascii="Arial" w:hAnsi="Arial"/>
              </w:rPr>
              <w:t>3.B</w:t>
            </w:r>
            <w:proofErr w:type="gramEnd"/>
            <w:r w:rsidRPr="002B7470">
              <w:rPr>
                <w:rFonts w:ascii="Arial" w:hAnsi="Arial"/>
              </w:rPr>
              <w:t>66</w:t>
            </w:r>
          </w:p>
        </w:tc>
        <w:tc>
          <w:tcPr>
            <w:tcW w:w="8902" w:type="dxa"/>
          </w:tcPr>
          <w:p w14:paraId="21C28B8A" w14:textId="060F8917" w:rsidR="00F64EB6" w:rsidRPr="004C5FA3" w:rsidRDefault="00F64EB6" w:rsidP="004E2D46">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אם מתרחש צירוף עסקים לאחר תקופת הדיווח, החברה תיתן את הגילויים הנדרשים ב-</w:t>
            </w:r>
            <w:r w:rsidRPr="004C5FA3">
              <w:rPr>
                <w:rStyle w:val="SubtleReference"/>
              </w:rPr>
              <w:t>IFRS 3.B64</w:t>
            </w:r>
            <w:r w:rsidRPr="004C5FA3">
              <w:rPr>
                <w:rStyle w:val="SubtleReference"/>
                <w:rtl/>
              </w:rPr>
              <w:t xml:space="preserve">, אלא אם </w:t>
            </w:r>
            <w:r w:rsidR="00260A5A">
              <w:rPr>
                <w:rStyle w:val="SubtleReference"/>
                <w:rFonts w:hint="cs"/>
                <w:rtl/>
              </w:rPr>
              <w:t xml:space="preserve">כן </w:t>
            </w:r>
            <w:r w:rsidRPr="004C5FA3">
              <w:rPr>
                <w:rStyle w:val="SubtleReference"/>
                <w:rtl/>
              </w:rPr>
              <w:t>הטיפול החשבונאי הראשוני בצירוף העסקים לא הושלם במועד שבו הדוחות הכספיים ביניים אושרו לפרסום. במצב זה יש לציין אילו גילויים לא ניתן לתת ואת הסיבות לכך</w:t>
            </w:r>
            <w:r w:rsidR="00384F5D">
              <w:rPr>
                <w:rStyle w:val="SubtleReference"/>
                <w:rFonts w:hint="cs"/>
                <w:rtl/>
              </w:rPr>
              <w:t>.</w:t>
            </w:r>
            <w:r w:rsidRPr="004C5FA3">
              <w:rPr>
                <w:rFonts w:ascii="Arial" w:hAnsi="Arial"/>
                <w:rtl/>
              </w:rPr>
              <w:t>]</w:t>
            </w:r>
          </w:p>
        </w:tc>
      </w:tr>
    </w:tbl>
    <w:p w14:paraId="5C31BB22" w14:textId="39C6EDE3" w:rsidR="003F08B0" w:rsidRDefault="003F08B0" w:rsidP="00015C9C">
      <w:pPr>
        <w:rPr>
          <w:rFonts w:ascii="Arial" w:hAnsi="Arial"/>
          <w:rtl/>
        </w:rPr>
      </w:pPr>
      <w:r>
        <w:rPr>
          <w:rFonts w:ascii="Arial" w:hAnsi="Arial"/>
          <w:rtl/>
        </w:rPr>
        <w:br w:type="page"/>
      </w:r>
    </w:p>
    <w:p w14:paraId="1FA0E938" w14:textId="77777777" w:rsidR="00F64EB6" w:rsidRDefault="00F64EB6" w:rsidP="00551581">
      <w:pPr>
        <w:spacing w:after="0" w:line="240" w:lineRule="auto"/>
        <w:rPr>
          <w:rFonts w:ascii="Arial" w:hAnsi="Arial"/>
          <w:rtl/>
        </w:rPr>
      </w:pPr>
    </w:p>
    <w:p w14:paraId="4F3C96BC" w14:textId="01F61E01" w:rsidR="00F64EB6" w:rsidRPr="004C5FA3" w:rsidRDefault="00F64EB6" w:rsidP="00474917">
      <w:pPr>
        <w:pStyle w:val="Heading3"/>
        <w:rPr>
          <w:rtl/>
        </w:rPr>
      </w:pPr>
      <w:bookmarkStart w:id="698" w:name="_Toc684687"/>
      <w:bookmarkStart w:id="699" w:name="_Toc770169"/>
      <w:bookmarkStart w:id="700" w:name="_Toc5792799"/>
      <w:bookmarkStart w:id="701" w:name="_Toc6272703"/>
      <w:bookmarkStart w:id="702" w:name="_Toc6323453"/>
      <w:bookmarkStart w:id="703" w:name="_Toc29832828"/>
      <w:bookmarkStart w:id="704" w:name="_Toc33623621"/>
      <w:bookmarkStart w:id="705" w:name="_Toc33623699"/>
      <w:bookmarkStart w:id="706" w:name="_Toc33623827"/>
      <w:bookmarkStart w:id="707" w:name="_Toc35762983"/>
      <w:bookmarkStart w:id="708" w:name="_Toc36376917"/>
      <w:bookmarkStart w:id="709" w:name="_Toc37001468"/>
      <w:bookmarkStart w:id="710" w:name="_Toc37001803"/>
      <w:bookmarkStart w:id="711" w:name="_Toc37001918"/>
      <w:bookmarkStart w:id="712" w:name="_Toc37002548"/>
      <w:bookmarkStart w:id="713" w:name="_Toc37165938"/>
      <w:bookmarkStart w:id="714" w:name="_Toc64473970"/>
      <w:bookmarkStart w:id="715" w:name="_Toc64474123"/>
      <w:bookmarkStart w:id="716" w:name="_Toc100245510"/>
      <w:bookmarkStart w:id="717" w:name="_Toc100246519"/>
      <w:bookmarkStart w:id="718" w:name="_Toc100474039"/>
      <w:bookmarkStart w:id="719" w:name="_Toc121747404"/>
      <w:bookmarkStart w:id="720" w:name="_Toc123198338"/>
      <w:bookmarkStart w:id="721" w:name="_Toc154415328"/>
      <w:bookmarkStart w:id="722" w:name="_Toc184569364"/>
      <w:bookmarkStart w:id="723" w:name="_Toc226448106"/>
      <w:bookmarkStart w:id="724" w:name="_Toc226449452"/>
      <w:bookmarkStart w:id="725" w:name="_Toc226450557"/>
      <w:bookmarkStart w:id="726" w:name="_Toc226634683"/>
      <w:r w:rsidRPr="004C5FA3">
        <w:rPr>
          <w:rtl/>
        </w:rPr>
        <w:t>מכשירים פיננסיים</w:t>
      </w:r>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r w:rsidR="00861AA9" w:rsidRPr="005A33FB">
        <w:rPr>
          <w:rStyle w:val="FootnoteReference"/>
          <w:sz w:val="22"/>
          <w:szCs w:val="22"/>
          <w:rtl/>
        </w:rPr>
        <w:footnoteReference w:id="159"/>
      </w:r>
      <w:bookmarkEnd w:id="720"/>
      <w:bookmarkEnd w:id="721"/>
      <w:bookmarkEnd w:id="722"/>
      <w:bookmarkEnd w:id="723"/>
      <w:bookmarkEnd w:id="724"/>
      <w:bookmarkEnd w:id="725"/>
      <w:bookmarkEnd w:id="726"/>
    </w:p>
    <w:p w14:paraId="626F8C87" w14:textId="77777777" w:rsidR="00F64EB6" w:rsidRPr="004C5FA3" w:rsidRDefault="00F64EB6" w:rsidP="00AD3EC3">
      <w:pPr>
        <w:pStyle w:val="Heading4"/>
        <w:rPr>
          <w:rtl/>
        </w:rPr>
      </w:pPr>
      <w:bookmarkStart w:id="727" w:name="_Toc359533"/>
      <w:bookmarkStart w:id="728" w:name="_Toc360082"/>
      <w:bookmarkStart w:id="729" w:name="_Ref5611401"/>
      <w:bookmarkStart w:id="730" w:name="_Ref5611410"/>
      <w:bookmarkStart w:id="731" w:name="_Toc5792800"/>
      <w:bookmarkStart w:id="732" w:name="_Toc6272704"/>
      <w:bookmarkStart w:id="733" w:name="_Toc6323454"/>
      <w:r w:rsidRPr="004C5FA3">
        <w:rPr>
          <w:rtl/>
        </w:rPr>
        <w:t>הפסדים מירידת ערך של נכסים פיננסיים</w:t>
      </w:r>
      <w:bookmarkEnd w:id="727"/>
      <w:bookmarkEnd w:id="728"/>
      <w:bookmarkEnd w:id="729"/>
      <w:bookmarkEnd w:id="730"/>
      <w:bookmarkEnd w:id="731"/>
      <w:bookmarkEnd w:id="732"/>
      <w:bookmarkEnd w:id="733"/>
    </w:p>
    <w:tbl>
      <w:tblPr>
        <w:tblStyle w:val="PlainTable2"/>
        <w:bidiVisual/>
        <w:tblW w:w="10206" w:type="dxa"/>
        <w:tblLayout w:type="fixed"/>
        <w:tblLook w:val="0480" w:firstRow="0" w:lastRow="0" w:firstColumn="1" w:lastColumn="0" w:noHBand="0" w:noVBand="1"/>
      </w:tblPr>
      <w:tblGrid>
        <w:gridCol w:w="1304"/>
        <w:gridCol w:w="8902"/>
      </w:tblGrid>
      <w:tr w:rsidR="00F64EB6" w:rsidRPr="004C5FA3" w14:paraId="5FD23F11" w14:textId="77777777" w:rsidTr="00DF6438">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C6EF5E6" w14:textId="77777777" w:rsidR="00F64EB6" w:rsidRPr="002B7470" w:rsidRDefault="00F64EB6" w:rsidP="00DF6438">
            <w:pPr>
              <w:bidi w:val="0"/>
              <w:spacing w:after="0" w:line="240" w:lineRule="auto"/>
              <w:ind w:left="-57" w:right="-57"/>
              <w:contextualSpacing w:val="0"/>
              <w:jc w:val="right"/>
              <w:rPr>
                <w:rFonts w:ascii="Arial" w:hAnsi="Arial"/>
                <w:rtl/>
              </w:rPr>
            </w:pPr>
            <w:r w:rsidRPr="002B7470">
              <w:rPr>
                <w:rFonts w:ascii="Arial" w:hAnsi="Arial"/>
              </w:rPr>
              <w:t>IAS 34.15B(b)</w:t>
            </w:r>
          </w:p>
        </w:tc>
        <w:tc>
          <w:tcPr>
            <w:tcW w:w="8902" w:type="dxa"/>
          </w:tcPr>
          <w:p w14:paraId="77DC771B" w14:textId="222EEE5B" w:rsidR="00F64EB6" w:rsidRPr="004C5FA3" w:rsidRDefault="00F64EB6" w:rsidP="00DF6438">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יינתן </w:t>
            </w:r>
            <w:r w:rsidR="008E61CD">
              <w:rPr>
                <w:rStyle w:val="SubtleReference"/>
                <w:rFonts w:hint="cs"/>
                <w:rtl/>
              </w:rPr>
              <w:t xml:space="preserve">גילוי </w:t>
            </w:r>
            <w:r w:rsidRPr="004C5FA3">
              <w:rPr>
                <w:rStyle w:val="SubtleReference"/>
                <w:rtl/>
              </w:rPr>
              <w:t xml:space="preserve">להפסדים מירידת ערך של נכסים פיננסיים שהוכרו, וכן </w:t>
            </w:r>
            <w:r w:rsidR="008E61CD">
              <w:rPr>
                <w:rStyle w:val="SubtleReference"/>
                <w:rFonts w:hint="cs"/>
                <w:rtl/>
              </w:rPr>
              <w:t xml:space="preserve">לביטולים </w:t>
            </w:r>
            <w:r w:rsidRPr="004C5FA3">
              <w:rPr>
                <w:rStyle w:val="SubtleReference"/>
                <w:rtl/>
              </w:rPr>
              <w:t>של הפסד</w:t>
            </w:r>
            <w:r w:rsidR="008E61CD">
              <w:rPr>
                <w:rStyle w:val="SubtleReference"/>
                <w:rFonts w:hint="cs"/>
                <w:rtl/>
              </w:rPr>
              <w:t>ים</w:t>
            </w:r>
            <w:r w:rsidRPr="004C5FA3">
              <w:rPr>
                <w:rStyle w:val="SubtleReference"/>
                <w:rtl/>
              </w:rPr>
              <w:t xml:space="preserve"> מירידת ערך</w:t>
            </w:r>
            <w:r w:rsidR="008E61CD">
              <w:rPr>
                <w:rStyle w:val="SubtleReference"/>
                <w:rFonts w:hint="cs"/>
                <w:rtl/>
              </w:rPr>
              <w:t xml:space="preserve"> כאלו.</w:t>
            </w:r>
            <w:r w:rsidRPr="004C5FA3">
              <w:rPr>
                <w:rFonts w:ascii="Arial" w:hAnsi="Arial"/>
                <w:rtl/>
              </w:rPr>
              <w:t>]</w:t>
            </w:r>
          </w:p>
        </w:tc>
      </w:tr>
    </w:tbl>
    <w:p w14:paraId="1FCA5D8C" w14:textId="77777777" w:rsidR="00F64EB6" w:rsidRPr="004C5FA3" w:rsidRDefault="00F64EB6" w:rsidP="00AD3EC3">
      <w:pPr>
        <w:pStyle w:val="Heading4"/>
        <w:rPr>
          <w:rtl/>
        </w:rPr>
      </w:pPr>
      <w:bookmarkStart w:id="734" w:name="_Toc6323455"/>
      <w:r w:rsidRPr="004C5FA3">
        <w:rPr>
          <w:rtl/>
        </w:rPr>
        <w:t>שינוי בסיווג של נכסים פיננסיים</w:t>
      </w:r>
      <w:bookmarkEnd w:id="734"/>
    </w:p>
    <w:tbl>
      <w:tblPr>
        <w:tblStyle w:val="PlainTable2"/>
        <w:bidiVisual/>
        <w:tblW w:w="10206" w:type="dxa"/>
        <w:tblLayout w:type="fixed"/>
        <w:tblLook w:val="04A0" w:firstRow="1" w:lastRow="0" w:firstColumn="1" w:lastColumn="0" w:noHBand="0" w:noVBand="1"/>
      </w:tblPr>
      <w:tblGrid>
        <w:gridCol w:w="1304"/>
        <w:gridCol w:w="8902"/>
      </w:tblGrid>
      <w:tr w:rsidR="00DF6438" w:rsidRPr="004C5FA3" w14:paraId="4A115AC2"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5EFD859A" w14:textId="77777777" w:rsidR="00DF6438" w:rsidRPr="002B7470" w:rsidRDefault="00DF6438" w:rsidP="00006CC7">
            <w:pPr>
              <w:bidi w:val="0"/>
              <w:spacing w:after="0" w:line="240" w:lineRule="auto"/>
              <w:ind w:left="-57" w:right="-57"/>
              <w:jc w:val="right"/>
              <w:rPr>
                <w:rFonts w:ascii="Arial" w:hAnsi="Arial"/>
                <w:rtl/>
              </w:rPr>
            </w:pPr>
            <w:bookmarkStart w:id="735" w:name="_Ref5611446"/>
            <w:bookmarkStart w:id="736" w:name="_Toc5792802"/>
            <w:bookmarkStart w:id="737" w:name="_Toc6272706"/>
            <w:bookmarkStart w:id="738" w:name="_Toc6323456"/>
            <w:r w:rsidRPr="002B7470">
              <w:rPr>
                <w:rFonts w:ascii="Arial" w:hAnsi="Arial"/>
              </w:rPr>
              <w:t>IAS 34.15B(l)</w:t>
            </w:r>
          </w:p>
        </w:tc>
        <w:tc>
          <w:tcPr>
            <w:tcW w:w="8902" w:type="dxa"/>
          </w:tcPr>
          <w:p w14:paraId="3EFB4EF8" w14:textId="77777777" w:rsidR="00DF6438" w:rsidRPr="004C5FA3" w:rsidRDefault="00DF6438"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יינתן גילוי לשינוי</w:t>
            </w:r>
            <w:r>
              <w:rPr>
                <w:rStyle w:val="SubtleReference"/>
                <w:rFonts w:hint="cs"/>
                <w:rtl/>
              </w:rPr>
              <w:t>ים</w:t>
            </w:r>
            <w:r w:rsidRPr="004C5FA3">
              <w:rPr>
                <w:rStyle w:val="SubtleReference"/>
                <w:rtl/>
              </w:rPr>
              <w:t xml:space="preserve"> בסיווג של נכסים פיננסיים כתוצאה משינוי במטרה או בשימוש של נכסים</w:t>
            </w:r>
            <w:r>
              <w:rPr>
                <w:rStyle w:val="SubtleReference"/>
                <w:rFonts w:hint="cs"/>
                <w:rtl/>
              </w:rPr>
              <w:t xml:space="preserve"> אלה</w:t>
            </w:r>
            <w:r w:rsidRPr="004C5FA3">
              <w:rPr>
                <w:rStyle w:val="SubtleReference"/>
                <w:rtl/>
              </w:rPr>
              <w:t>.</w:t>
            </w:r>
            <w:r w:rsidRPr="004C5FA3">
              <w:rPr>
                <w:rStyle w:val="SubtleReference"/>
                <w:i w:val="0"/>
                <w:iCs w:val="0"/>
                <w:rtl/>
              </w:rPr>
              <w:t>]</w:t>
            </w:r>
          </w:p>
        </w:tc>
      </w:tr>
    </w:tbl>
    <w:p w14:paraId="12810A12" w14:textId="77777777" w:rsidR="00F64EB6" w:rsidRPr="004C5FA3" w:rsidRDefault="00F64EB6" w:rsidP="00AD3EC3">
      <w:pPr>
        <w:pStyle w:val="Heading4"/>
        <w:rPr>
          <w:rtl/>
        </w:rPr>
      </w:pPr>
      <w:r w:rsidRPr="004C5FA3">
        <w:rPr>
          <w:rtl/>
        </w:rPr>
        <w:t>שווי הוגן של מכשירים פיננסיים</w:t>
      </w:r>
      <w:bookmarkEnd w:id="735"/>
      <w:bookmarkEnd w:id="736"/>
      <w:bookmarkEnd w:id="737"/>
      <w:bookmarkEnd w:id="738"/>
    </w:p>
    <w:tbl>
      <w:tblPr>
        <w:tblStyle w:val="PlainTable2"/>
        <w:bidiVisual/>
        <w:tblW w:w="10206" w:type="dxa"/>
        <w:tblLayout w:type="fixed"/>
        <w:tblLook w:val="04A0" w:firstRow="1" w:lastRow="0" w:firstColumn="1" w:lastColumn="0" w:noHBand="0" w:noVBand="1"/>
      </w:tblPr>
      <w:tblGrid>
        <w:gridCol w:w="1304"/>
        <w:gridCol w:w="8902"/>
      </w:tblGrid>
      <w:tr w:rsidR="00DF6438" w:rsidRPr="004C5FA3" w14:paraId="05A16F94"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4D7301A" w14:textId="77777777" w:rsidR="00DF6438" w:rsidRPr="002B7470" w:rsidRDefault="00DF6438" w:rsidP="00006CC7">
            <w:pPr>
              <w:bidi w:val="0"/>
              <w:spacing w:after="0" w:line="240" w:lineRule="auto"/>
              <w:ind w:left="-57" w:right="-57"/>
              <w:jc w:val="right"/>
              <w:rPr>
                <w:rFonts w:ascii="Arial" w:hAnsi="Arial"/>
              </w:rPr>
            </w:pPr>
            <w:bookmarkStart w:id="739" w:name="_Toc6323457"/>
            <w:bookmarkStart w:id="740" w:name="_Ref6339077"/>
            <w:bookmarkStart w:id="741" w:name="_Ref6339332"/>
            <w:bookmarkStart w:id="742" w:name="_Ref100231933"/>
            <w:r w:rsidRPr="002B7470">
              <w:rPr>
                <w:rFonts w:ascii="Arial" w:hAnsi="Arial"/>
              </w:rPr>
              <w:t>IAS 34.15B(h)</w:t>
            </w:r>
          </w:p>
        </w:tc>
        <w:tc>
          <w:tcPr>
            <w:tcW w:w="8902" w:type="dxa"/>
          </w:tcPr>
          <w:p w14:paraId="6E5D1FFF" w14:textId="77777777" w:rsidR="00DF6438" w:rsidRPr="004C5FA3" w:rsidRDefault="00DF6438"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b/>
                <w:rtl/>
              </w:rPr>
            </w:pPr>
            <w:r w:rsidRPr="004C5FA3">
              <w:rPr>
                <w:rFonts w:ascii="Arial" w:hAnsi="Arial"/>
                <w:rtl/>
              </w:rPr>
              <w:t>[</w:t>
            </w:r>
            <w:r w:rsidRPr="004C5FA3">
              <w:rPr>
                <w:rStyle w:val="SubtleReference"/>
                <w:rtl/>
              </w:rPr>
              <w:t>יינתן גילוי לשינויים בנסיבות העסקיות או הכלכליות</w:t>
            </w:r>
            <w:r w:rsidRPr="005A33FB">
              <w:rPr>
                <w:rStyle w:val="SubtleReference"/>
                <w:i w:val="0"/>
                <w:iCs w:val="0"/>
                <w:vertAlign w:val="superscript"/>
                <w:rtl/>
              </w:rPr>
              <w:footnoteReference w:id="160"/>
            </w:r>
            <w:r w:rsidRPr="005A33FB">
              <w:rPr>
                <w:rStyle w:val="SubtleReference"/>
                <w:i w:val="0"/>
                <w:iCs w:val="0"/>
                <w:rtl/>
              </w:rPr>
              <w:t xml:space="preserve"> </w:t>
            </w:r>
            <w:r w:rsidRPr="004C5FA3">
              <w:rPr>
                <w:rStyle w:val="SubtleReference"/>
                <w:rtl/>
              </w:rPr>
              <w:t xml:space="preserve">אשר משפיעים על השווי ההוגן של </w:t>
            </w:r>
            <w:r>
              <w:rPr>
                <w:rStyle w:val="SubtleReference"/>
                <w:rFonts w:hint="cs"/>
                <w:rtl/>
              </w:rPr>
              <w:t>ה</w:t>
            </w:r>
            <w:r w:rsidRPr="004C5FA3">
              <w:rPr>
                <w:rStyle w:val="SubtleReference"/>
                <w:rtl/>
              </w:rPr>
              <w:t xml:space="preserve">נכסים </w:t>
            </w:r>
            <w:r>
              <w:rPr>
                <w:rStyle w:val="SubtleReference"/>
                <w:rFonts w:hint="cs"/>
                <w:rtl/>
              </w:rPr>
              <w:t>ה</w:t>
            </w:r>
            <w:r w:rsidRPr="004C5FA3">
              <w:rPr>
                <w:rStyle w:val="SubtleReference"/>
                <w:rtl/>
              </w:rPr>
              <w:t>פיננסיים ו</w:t>
            </w:r>
            <w:r>
              <w:rPr>
                <w:rStyle w:val="SubtleReference"/>
                <w:rFonts w:hint="cs"/>
                <w:rtl/>
              </w:rPr>
              <w:t>של ה</w:t>
            </w:r>
            <w:r w:rsidRPr="004C5FA3">
              <w:rPr>
                <w:rStyle w:val="SubtleReference"/>
                <w:rtl/>
              </w:rPr>
              <w:t xml:space="preserve">התחייבויות </w:t>
            </w:r>
            <w:r>
              <w:rPr>
                <w:rStyle w:val="SubtleReference"/>
                <w:rFonts w:hint="cs"/>
                <w:rtl/>
              </w:rPr>
              <w:t>ה</w:t>
            </w:r>
            <w:r w:rsidRPr="004C5FA3">
              <w:rPr>
                <w:rStyle w:val="SubtleReference"/>
                <w:rtl/>
              </w:rPr>
              <w:t xml:space="preserve">פיננסיות של החברה בין אם נכסים או התחייבויות אלו מוכרים בשווי הוגן </w:t>
            </w:r>
            <w:r>
              <w:rPr>
                <w:rStyle w:val="SubtleReference"/>
                <w:rFonts w:hint="cs"/>
                <w:rtl/>
              </w:rPr>
              <w:t xml:space="preserve">ובין אם </w:t>
            </w:r>
            <w:r w:rsidRPr="004C5FA3">
              <w:rPr>
                <w:rStyle w:val="SubtleReference"/>
                <w:rtl/>
              </w:rPr>
              <w:t>בעלות מופחתת</w:t>
            </w:r>
            <w:r w:rsidRPr="004C5FA3">
              <w:rPr>
                <w:rFonts w:ascii="Arial" w:hAnsi="Arial"/>
                <w:rtl/>
              </w:rPr>
              <w:t>.]</w:t>
            </w:r>
          </w:p>
        </w:tc>
      </w:tr>
    </w:tbl>
    <w:p w14:paraId="0BB2E47E" w14:textId="651AC3D1" w:rsidR="00F64EB6" w:rsidRPr="004C5FA3" w:rsidRDefault="008E61CD" w:rsidP="00AD3EC3">
      <w:pPr>
        <w:pStyle w:val="Heading4"/>
        <w:rPr>
          <w:rtl/>
        </w:rPr>
      </w:pPr>
      <w:bookmarkStart w:id="743" w:name="_Ref226640495"/>
      <w:r>
        <w:rPr>
          <w:rFonts w:hint="cs"/>
          <w:rtl/>
        </w:rPr>
        <w:t xml:space="preserve">מדידות </w:t>
      </w:r>
      <w:r w:rsidR="00F64EB6" w:rsidRPr="004C5FA3">
        <w:rPr>
          <w:rtl/>
        </w:rPr>
        <w:t xml:space="preserve">שווי הוגן </w:t>
      </w:r>
      <w:r>
        <w:rPr>
          <w:rFonts w:hint="cs"/>
          <w:rtl/>
        </w:rPr>
        <w:t>עיתי</w:t>
      </w:r>
      <w:r w:rsidR="00F61751">
        <w:rPr>
          <w:rFonts w:hint="cs"/>
          <w:rtl/>
        </w:rPr>
        <w:t>ות</w:t>
      </w:r>
      <w:r>
        <w:rPr>
          <w:rFonts w:hint="cs"/>
          <w:rtl/>
        </w:rPr>
        <w:t xml:space="preserve"> </w:t>
      </w:r>
      <w:r w:rsidR="00F64EB6" w:rsidRPr="004C5FA3">
        <w:rPr>
          <w:rtl/>
        </w:rPr>
        <w:t>של מכשירים פיננסיים</w:t>
      </w:r>
      <w:bookmarkStart w:id="744" w:name="_Ref6339022"/>
      <w:r w:rsidR="00F64EB6" w:rsidRPr="004C5FA3">
        <w:rPr>
          <w:rStyle w:val="FootnoteReference"/>
          <w:sz w:val="20"/>
          <w:szCs w:val="20"/>
          <w:rtl/>
        </w:rPr>
        <w:footnoteReference w:id="161"/>
      </w:r>
      <w:bookmarkEnd w:id="744"/>
      <w:r w:rsidR="00F64EB6" w:rsidRPr="004C5FA3">
        <w:rPr>
          <w:rStyle w:val="FootnoteReference"/>
          <w:sz w:val="20"/>
          <w:szCs w:val="20"/>
          <w:rtl/>
        </w:rPr>
        <w:t xml:space="preserve"> </w:t>
      </w:r>
      <w:r w:rsidR="00F64EB6" w:rsidRPr="004C5FA3">
        <w:rPr>
          <w:rStyle w:val="FootnoteReference"/>
          <w:sz w:val="20"/>
          <w:szCs w:val="20"/>
          <w:rtl/>
        </w:rPr>
        <w:footnoteReference w:id="162"/>
      </w:r>
      <w:r w:rsidR="00F64EB6" w:rsidRPr="004C5FA3">
        <w:rPr>
          <w:rStyle w:val="FootnoteReference"/>
          <w:sz w:val="20"/>
          <w:szCs w:val="20"/>
          <w:rtl/>
        </w:rPr>
        <w:t xml:space="preserve"> </w:t>
      </w:r>
      <w:r w:rsidR="00F64EB6" w:rsidRPr="004C5FA3">
        <w:rPr>
          <w:rStyle w:val="FootnoteReference"/>
          <w:sz w:val="20"/>
          <w:szCs w:val="20"/>
          <w:rtl/>
        </w:rPr>
        <w:footnoteReference w:id="163"/>
      </w:r>
      <w:r w:rsidR="00F64EB6" w:rsidRPr="004C5FA3">
        <w:rPr>
          <w:vertAlign w:val="superscript"/>
          <w:rtl/>
        </w:rPr>
        <w:t xml:space="preserve"> </w:t>
      </w:r>
      <w:bookmarkStart w:id="745" w:name="_Ref6339052"/>
      <w:r w:rsidR="00F64EB6" w:rsidRPr="004C5FA3">
        <w:rPr>
          <w:rStyle w:val="FootnoteReference"/>
          <w:sz w:val="20"/>
          <w:szCs w:val="20"/>
          <w:rtl/>
        </w:rPr>
        <w:footnoteReference w:id="164"/>
      </w:r>
      <w:bookmarkEnd w:id="739"/>
      <w:bookmarkEnd w:id="740"/>
      <w:bookmarkEnd w:id="741"/>
      <w:bookmarkEnd w:id="742"/>
      <w:bookmarkEnd w:id="743"/>
      <w:bookmarkEnd w:id="745"/>
    </w:p>
    <w:p w14:paraId="68F47FA7" w14:textId="77777777" w:rsidR="00F64EB6" w:rsidRPr="004C5FA3" w:rsidRDefault="00F64EB6" w:rsidP="008D74DC">
      <w:pPr>
        <w:pStyle w:val="Heading5"/>
      </w:pPr>
      <w:r w:rsidRPr="004C5FA3">
        <w:rPr>
          <w:rtl/>
        </w:rPr>
        <w:t>מדיניות החברה לקביעה מתי העברות בין רמות מדרג השווי ההוגן נחשבות כאילו התרחשו</w:t>
      </w:r>
    </w:p>
    <w:tbl>
      <w:tblPr>
        <w:tblStyle w:val="PlainTable2"/>
        <w:bidiVisual/>
        <w:tblW w:w="10206" w:type="dxa"/>
        <w:tblLayout w:type="fixed"/>
        <w:tblLook w:val="04A0" w:firstRow="1" w:lastRow="0" w:firstColumn="1" w:lastColumn="0" w:noHBand="0" w:noVBand="1"/>
      </w:tblPr>
      <w:tblGrid>
        <w:gridCol w:w="1304"/>
        <w:gridCol w:w="8902"/>
      </w:tblGrid>
      <w:tr w:rsidR="00DF6438" w:rsidRPr="004C5FA3" w14:paraId="05556523"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0F12692A" w14:textId="77777777" w:rsidR="00DF6438" w:rsidRPr="002B7470" w:rsidRDefault="00DF6438" w:rsidP="00006CC7">
            <w:pPr>
              <w:bidi w:val="0"/>
              <w:spacing w:before="0" w:after="0" w:line="240" w:lineRule="auto"/>
              <w:ind w:left="-57" w:right="-57"/>
              <w:jc w:val="right"/>
              <w:rPr>
                <w:rFonts w:ascii="Arial" w:hAnsi="Arial"/>
                <w:rtl/>
              </w:rPr>
            </w:pPr>
            <w:r w:rsidRPr="002B7470">
              <w:rPr>
                <w:rFonts w:ascii="Arial" w:hAnsi="Arial"/>
              </w:rPr>
              <w:t>IAS 34.16A(j)</w:t>
            </w:r>
            <w:r>
              <w:rPr>
                <w:rFonts w:ascii="Arial" w:hAnsi="Arial"/>
              </w:rPr>
              <w:br/>
            </w:r>
            <w:r w:rsidRPr="002B7470">
              <w:rPr>
                <w:rFonts w:ascii="Arial" w:hAnsi="Arial"/>
              </w:rPr>
              <w:t>IFRS 13</w:t>
            </w:r>
            <w:r>
              <w:rPr>
                <w:rFonts w:ascii="Arial" w:hAnsi="Arial"/>
              </w:rPr>
              <w:t>.95</w:t>
            </w:r>
          </w:p>
        </w:tc>
        <w:tc>
          <w:tcPr>
            <w:tcW w:w="8902" w:type="dxa"/>
          </w:tcPr>
          <w:p w14:paraId="50591A5E" w14:textId="4F546008" w:rsidR="00DF6438" w:rsidRPr="004C5FA3" w:rsidRDefault="00DF6438"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Pr>
                <w:rFonts w:ascii="Arial" w:hAnsi="Arial"/>
                <w:rtl/>
              </w:rPr>
              <w:t>ראו</w:t>
            </w:r>
            <w:r w:rsidRPr="004C5FA3">
              <w:rPr>
                <w:rFonts w:ascii="Arial" w:hAnsi="Arial"/>
                <w:rtl/>
              </w:rPr>
              <w:t xml:space="preserve"> ביאור </w:t>
            </w:r>
            <w:r w:rsidRPr="00F04135">
              <w:rPr>
                <w:rFonts w:ascii="Arial" w:hAnsi="Arial"/>
                <w:rtl/>
              </w:rPr>
              <w:t>2.5.2 ל</w:t>
            </w:r>
            <w:r w:rsidRPr="004C5FA3">
              <w:rPr>
                <w:rFonts w:ascii="Arial" w:hAnsi="Arial"/>
                <w:rtl/>
              </w:rPr>
              <w:t xml:space="preserve">דוחות הכספיים השנתיים של החברה ליום 31 בדצמבר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w:t>
            </w:r>
          </w:p>
        </w:tc>
      </w:tr>
    </w:tbl>
    <w:p w14:paraId="5DDC8A6E" w14:textId="4ED72827" w:rsidR="00F64EB6" w:rsidRPr="004C5FA3" w:rsidRDefault="00F64EB6" w:rsidP="008D74DC">
      <w:pPr>
        <w:pStyle w:val="Heading5"/>
      </w:pPr>
      <w:r w:rsidRPr="004C5FA3">
        <w:rPr>
          <w:rtl/>
        </w:rPr>
        <w:t>תיאור תהליכי הערכה לגבי מדידות שווי הוגן ברמה 3</w:t>
      </w:r>
    </w:p>
    <w:tbl>
      <w:tblPr>
        <w:tblStyle w:val="PlainTable2"/>
        <w:bidiVisual/>
        <w:tblW w:w="10206" w:type="dxa"/>
        <w:tblLayout w:type="fixed"/>
        <w:tblLook w:val="04A0" w:firstRow="1" w:lastRow="0" w:firstColumn="1" w:lastColumn="0" w:noHBand="0" w:noVBand="1"/>
      </w:tblPr>
      <w:tblGrid>
        <w:gridCol w:w="1304"/>
        <w:gridCol w:w="8902"/>
      </w:tblGrid>
      <w:tr w:rsidR="00DF6438" w:rsidRPr="004C5FA3" w14:paraId="0E54A938"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5E74B831" w14:textId="77777777" w:rsidR="00DF6438" w:rsidRPr="002B7470" w:rsidRDefault="00DF6438" w:rsidP="00006CC7">
            <w:pPr>
              <w:bidi w:val="0"/>
              <w:spacing w:after="0" w:line="240" w:lineRule="auto"/>
              <w:ind w:left="-57" w:right="-57"/>
              <w:jc w:val="right"/>
              <w:rPr>
                <w:rFonts w:ascii="Arial" w:hAnsi="Arial"/>
              </w:rPr>
            </w:pPr>
            <w:r w:rsidRPr="002B7470">
              <w:rPr>
                <w:rFonts w:ascii="Arial" w:hAnsi="Arial"/>
              </w:rPr>
              <w:t>IFRS 13.93(g)</w:t>
            </w:r>
          </w:p>
        </w:tc>
        <w:tc>
          <w:tcPr>
            <w:tcW w:w="8902" w:type="dxa"/>
          </w:tcPr>
          <w:p w14:paraId="3ECB0A3D" w14:textId="3A05A33B" w:rsidR="00DF6438" w:rsidRPr="004C5FA3" w:rsidRDefault="00DF6438"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לפרטים בדבר תהליכי ההערכה לגבי מדידות שווי הוגן המסווגות ברמה 3 </w:t>
            </w:r>
            <w:r>
              <w:rPr>
                <w:rFonts w:ascii="Arial" w:hAnsi="Arial" w:hint="cs"/>
                <w:rtl/>
              </w:rPr>
              <w:t xml:space="preserve">– </w:t>
            </w:r>
            <w:r>
              <w:rPr>
                <w:rFonts w:ascii="Arial" w:hAnsi="Arial"/>
                <w:rtl/>
              </w:rPr>
              <w:t>ראו</w:t>
            </w:r>
            <w:r w:rsidRPr="004C5FA3">
              <w:rPr>
                <w:rFonts w:ascii="Arial" w:hAnsi="Arial"/>
                <w:rtl/>
              </w:rPr>
              <w:t xml:space="preserve"> </w:t>
            </w:r>
            <w:r w:rsidRPr="00F04135">
              <w:rPr>
                <w:rFonts w:ascii="Arial" w:hAnsi="Arial"/>
                <w:rtl/>
              </w:rPr>
              <w:t>ביאור 2.5.3 לדוחות</w:t>
            </w:r>
            <w:r w:rsidRPr="004C5FA3">
              <w:rPr>
                <w:rFonts w:ascii="Arial" w:hAnsi="Arial"/>
                <w:rtl/>
              </w:rPr>
              <w:t xml:space="preserve"> הכספיים השנתיים של החברה ליום 31 בדצמבר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w:t>
            </w:r>
          </w:p>
        </w:tc>
      </w:tr>
    </w:tbl>
    <w:p w14:paraId="30B019AF" w14:textId="77777777" w:rsidR="00F64EB6" w:rsidRPr="004C5FA3" w:rsidRDefault="00F64EB6" w:rsidP="008D74DC">
      <w:pPr>
        <w:pStyle w:val="Heading5"/>
      </w:pPr>
      <w:r w:rsidRPr="004C5FA3">
        <w:rPr>
          <w:rtl/>
        </w:rPr>
        <w:t>טכניקות הערכה ונתונים ששימשו במדידות שווי הוגן ברמה 2 וברמה 3</w:t>
      </w:r>
    </w:p>
    <w:tbl>
      <w:tblPr>
        <w:tblStyle w:val="PlainTable2"/>
        <w:bidiVisual/>
        <w:tblW w:w="10206" w:type="dxa"/>
        <w:tblLayout w:type="fixed"/>
        <w:tblLook w:val="04A0" w:firstRow="1" w:lastRow="0" w:firstColumn="1" w:lastColumn="0" w:noHBand="0" w:noVBand="1"/>
      </w:tblPr>
      <w:tblGrid>
        <w:gridCol w:w="1304"/>
        <w:gridCol w:w="8902"/>
      </w:tblGrid>
      <w:tr w:rsidR="00DF6438" w:rsidRPr="004C5FA3" w14:paraId="528A2AEC"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7BED11C6" w14:textId="77777777" w:rsidR="00DF6438" w:rsidRPr="002B7470" w:rsidRDefault="00DF6438" w:rsidP="00006CC7">
            <w:pPr>
              <w:bidi w:val="0"/>
              <w:spacing w:after="0" w:line="240" w:lineRule="auto"/>
              <w:ind w:left="-57" w:right="-57"/>
              <w:jc w:val="right"/>
              <w:rPr>
                <w:rFonts w:ascii="Arial" w:hAnsi="Arial"/>
              </w:rPr>
            </w:pPr>
            <w:r w:rsidRPr="002B7470">
              <w:rPr>
                <w:rFonts w:ascii="Arial" w:hAnsi="Arial"/>
              </w:rPr>
              <w:t>IFRS 13.93(d)</w:t>
            </w:r>
          </w:p>
        </w:tc>
        <w:tc>
          <w:tcPr>
            <w:tcW w:w="8902" w:type="dxa"/>
          </w:tcPr>
          <w:p w14:paraId="50CFE4D2" w14:textId="7E05A27B" w:rsidR="00DF6438" w:rsidRPr="004C5FA3" w:rsidRDefault="00DF6438"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לפרטים בדבר טכניקות ההערכה והנתונים ששימשו במדידות שווי הוגן ברמה 2 וברמה 3, למעט כאמור להלן </w:t>
            </w:r>
            <w:r>
              <w:rPr>
                <w:rFonts w:ascii="Arial" w:hAnsi="Arial" w:hint="cs"/>
                <w:rtl/>
              </w:rPr>
              <w:t>–</w:t>
            </w:r>
            <w:r w:rsidRPr="004C5FA3">
              <w:rPr>
                <w:rFonts w:ascii="Arial" w:hAnsi="Arial"/>
                <w:rtl/>
              </w:rPr>
              <w:t xml:space="preserve"> </w:t>
            </w:r>
            <w:r>
              <w:rPr>
                <w:rFonts w:ascii="Arial" w:hAnsi="Arial"/>
                <w:rtl/>
              </w:rPr>
              <w:t>ראו</w:t>
            </w:r>
            <w:r w:rsidRPr="004C5FA3">
              <w:rPr>
                <w:rFonts w:ascii="Arial" w:hAnsi="Arial"/>
                <w:rtl/>
              </w:rPr>
              <w:t xml:space="preserve"> </w:t>
            </w:r>
            <w:r w:rsidRPr="00F04135">
              <w:rPr>
                <w:rFonts w:ascii="Arial" w:hAnsi="Arial"/>
                <w:rtl/>
              </w:rPr>
              <w:t xml:space="preserve">ביאור </w:t>
            </w:r>
            <w:r w:rsidRPr="00F04135">
              <w:rPr>
                <w:rFonts w:ascii="Arial" w:hAnsi="Arial"/>
              </w:rPr>
              <w:t>40.1.1</w:t>
            </w:r>
            <w:r w:rsidRPr="00F04135">
              <w:rPr>
                <w:rFonts w:ascii="Arial" w:hAnsi="Arial"/>
                <w:rtl/>
              </w:rPr>
              <w:t xml:space="preserve"> לדוחות הכספיים</w:t>
            </w:r>
            <w:r w:rsidRPr="004C5FA3">
              <w:rPr>
                <w:rFonts w:ascii="Arial" w:hAnsi="Arial"/>
                <w:rtl/>
              </w:rPr>
              <w:t xml:space="preserve"> השנתיים של החברה ליום 31 בדצמבר </w:t>
            </w:r>
            <w:r w:rsidRPr="004C5FA3">
              <w:rPr>
                <w:rFonts w:ascii="Arial" w:hAnsi="Arial"/>
              </w:rPr>
              <w:fldChar w:fldCharType="begin" w:fldLock="1"/>
            </w:r>
            <w:r w:rsidRPr="004C5FA3">
              <w:rPr>
                <w:rFonts w:ascii="Arial" w:hAnsi="Arial"/>
              </w:rPr>
              <w:instrText xml:space="preserve"> DOCPROPERTY  PY  \* MERGEFORMAT </w:instrText>
            </w:r>
            <w:r w:rsidRPr="004C5FA3">
              <w:rPr>
                <w:rFonts w:ascii="Arial" w:hAnsi="Arial"/>
              </w:rPr>
              <w:fldChar w:fldCharType="separate"/>
            </w:r>
            <w:r w:rsidR="00D3002D">
              <w:rPr>
                <w:rFonts w:ascii="Arial" w:hAnsi="Arial"/>
              </w:rPr>
              <w:t>2025</w:t>
            </w:r>
            <w:r w:rsidRPr="004C5FA3">
              <w:rPr>
                <w:rFonts w:ascii="Arial" w:hAnsi="Arial"/>
              </w:rPr>
              <w:fldChar w:fldCharType="end"/>
            </w:r>
            <w:r w:rsidRPr="004C5FA3">
              <w:rPr>
                <w:rFonts w:ascii="Arial" w:hAnsi="Arial"/>
                <w:rtl/>
              </w:rPr>
              <w:t>.</w:t>
            </w:r>
          </w:p>
        </w:tc>
      </w:tr>
      <w:tr w:rsidR="00DF6438" w:rsidRPr="004C5FA3" w14:paraId="2CF0CF39"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199D8963" w14:textId="77777777" w:rsidR="00DF6438" w:rsidRPr="002B7470" w:rsidRDefault="00DF6438" w:rsidP="00006CC7">
            <w:pPr>
              <w:bidi w:val="0"/>
              <w:spacing w:after="0" w:line="240" w:lineRule="auto"/>
              <w:ind w:left="-57" w:right="-57"/>
              <w:contextualSpacing w:val="0"/>
              <w:jc w:val="right"/>
              <w:rPr>
                <w:rFonts w:ascii="Arial" w:hAnsi="Arial"/>
              </w:rPr>
            </w:pPr>
          </w:p>
        </w:tc>
        <w:tc>
          <w:tcPr>
            <w:tcW w:w="8902" w:type="dxa"/>
          </w:tcPr>
          <w:p w14:paraId="4BAC52C9" w14:textId="15BDE334" w:rsidR="00DF6438" w:rsidRPr="004C5FA3" w:rsidRDefault="00DF6438"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ביום 30 ביוני </w:t>
            </w:r>
            <w:r w:rsidRPr="004C5FA3">
              <w:rPr>
                <w:rFonts w:ascii="Arial" w:hAnsi="Arial"/>
              </w:rPr>
              <w:fldChar w:fldCharType="begin" w:fldLock="1"/>
            </w:r>
            <w:r w:rsidRPr="004C5FA3">
              <w:rPr>
                <w:rFonts w:ascii="Arial" w:hAnsi="Arial"/>
              </w:rPr>
              <w:instrText xml:space="preserve"> DOCPROPERTY  CY  \* MERGEFORMAT </w:instrText>
            </w:r>
            <w:r w:rsidRPr="004C5FA3">
              <w:rPr>
                <w:rFonts w:ascii="Arial" w:hAnsi="Arial"/>
              </w:rPr>
              <w:fldChar w:fldCharType="separate"/>
            </w:r>
            <w:r w:rsidR="00D3002D">
              <w:rPr>
                <w:rFonts w:ascii="Arial" w:hAnsi="Arial"/>
              </w:rPr>
              <w:t>2026</w:t>
            </w:r>
            <w:r w:rsidRPr="004C5FA3">
              <w:rPr>
                <w:rFonts w:ascii="Arial" w:hAnsi="Arial"/>
              </w:rPr>
              <w:fldChar w:fldCharType="end"/>
            </w:r>
            <w:r w:rsidRPr="004C5FA3">
              <w:rPr>
                <w:rFonts w:ascii="Arial" w:hAnsi="Arial"/>
                <w:rtl/>
              </w:rPr>
              <w:t xml:space="preserve"> שינתה החברה את טכניקת ההערכה ששימשה במדידת השקעה במניות בסך _____ אלפי ש"ח מגישת השוק (מכפיל </w:t>
            </w:r>
            <w:r w:rsidRPr="004C5FA3">
              <w:rPr>
                <w:rFonts w:ascii="Arial" w:hAnsi="Arial"/>
              </w:rPr>
              <w:t>EBITDA</w:t>
            </w:r>
            <w:r w:rsidRPr="004C5FA3">
              <w:rPr>
                <w:rFonts w:ascii="Arial" w:hAnsi="Arial"/>
                <w:rtl/>
              </w:rPr>
              <w:t xml:space="preserve">) לגישת ההכנסות (היוון תזרים מזומנים), מאחר </w:t>
            </w:r>
            <w:r>
              <w:rPr>
                <w:rFonts w:ascii="Arial" w:hAnsi="Arial" w:hint="cs"/>
                <w:rtl/>
              </w:rPr>
              <w:t>ש</w:t>
            </w:r>
            <w:r w:rsidRPr="004C5FA3">
              <w:rPr>
                <w:rFonts w:ascii="Arial" w:hAnsi="Arial"/>
                <w:rtl/>
              </w:rPr>
              <w:t xml:space="preserve">חברה שפעלה בתחום דומה אשר מניותיה נסחרות בשוק פעיל הפסיקה לפעול בענף </w:t>
            </w:r>
            <w:r>
              <w:rPr>
                <w:rFonts w:ascii="Arial" w:hAnsi="Arial" w:hint="cs"/>
                <w:rtl/>
              </w:rPr>
              <w:t>ש</w:t>
            </w:r>
            <w:r w:rsidRPr="004C5FA3">
              <w:rPr>
                <w:rFonts w:ascii="Arial" w:hAnsi="Arial"/>
                <w:rtl/>
              </w:rPr>
              <w:t>ההשקעה</w:t>
            </w:r>
            <w:r>
              <w:rPr>
                <w:rFonts w:ascii="Arial" w:hAnsi="Arial" w:hint="cs"/>
                <w:rtl/>
              </w:rPr>
              <w:t xml:space="preserve"> פעילה בו</w:t>
            </w:r>
            <w:r w:rsidRPr="004C5FA3">
              <w:rPr>
                <w:rFonts w:ascii="Arial" w:hAnsi="Arial"/>
                <w:rtl/>
              </w:rPr>
              <w:t>.</w:t>
            </w:r>
          </w:p>
        </w:tc>
      </w:tr>
    </w:tbl>
    <w:p w14:paraId="698980B2" w14:textId="77777777" w:rsidR="00F64EB6" w:rsidRPr="004C5FA3" w:rsidRDefault="00F64EB6" w:rsidP="008D74DC">
      <w:pPr>
        <w:pStyle w:val="Heading5"/>
        <w:rPr>
          <w:rtl/>
        </w:rPr>
      </w:pPr>
      <w:r w:rsidRPr="004C5FA3">
        <w:rPr>
          <w:rtl/>
        </w:rPr>
        <w:t>אמצעים לחיזוק אשראי של צד שלישי</w:t>
      </w:r>
    </w:p>
    <w:tbl>
      <w:tblPr>
        <w:tblStyle w:val="PlainTable2"/>
        <w:bidiVisual/>
        <w:tblW w:w="10206" w:type="dxa"/>
        <w:tblLayout w:type="fixed"/>
        <w:tblLook w:val="04A0" w:firstRow="1" w:lastRow="0" w:firstColumn="1" w:lastColumn="0" w:noHBand="0" w:noVBand="1"/>
      </w:tblPr>
      <w:tblGrid>
        <w:gridCol w:w="1304"/>
        <w:gridCol w:w="8902"/>
      </w:tblGrid>
      <w:tr w:rsidR="00DF6438" w:rsidRPr="004C5FA3" w14:paraId="5A0C6F0C"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49AD302" w14:textId="77777777" w:rsidR="00DF6438" w:rsidRPr="002B7470" w:rsidRDefault="00DF6438" w:rsidP="00006CC7">
            <w:pPr>
              <w:bidi w:val="0"/>
              <w:spacing w:after="0" w:line="240" w:lineRule="auto"/>
              <w:ind w:left="-57" w:right="-57"/>
              <w:jc w:val="right"/>
              <w:rPr>
                <w:rFonts w:ascii="Arial" w:hAnsi="Arial"/>
              </w:rPr>
            </w:pPr>
            <w:bookmarkStart w:id="746" w:name="_Ref965145"/>
            <w:bookmarkStart w:id="747" w:name="_Ref6480163"/>
            <w:bookmarkStart w:id="748" w:name="_Toc535743901"/>
            <w:bookmarkStart w:id="749" w:name="_Toc535845828"/>
            <w:r w:rsidRPr="002B7470">
              <w:rPr>
                <w:rFonts w:ascii="Arial" w:hAnsi="Arial"/>
              </w:rPr>
              <w:t>IFRS 13.98</w:t>
            </w:r>
          </w:p>
        </w:tc>
        <w:tc>
          <w:tcPr>
            <w:tcW w:w="8902" w:type="dxa"/>
          </w:tcPr>
          <w:p w14:paraId="629DC7F2" w14:textId="77777777" w:rsidR="00DF6438" w:rsidRPr="004C5FA3" w:rsidRDefault="00DF6438"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יינתן גילוי ל</w:t>
            </w:r>
            <w:r>
              <w:rPr>
                <w:rStyle w:val="SubtleReference"/>
                <w:rFonts w:hint="cs"/>
                <w:rtl/>
              </w:rPr>
              <w:t xml:space="preserve">קיומם של </w:t>
            </w:r>
            <w:r w:rsidRPr="004C5FA3">
              <w:rPr>
                <w:rStyle w:val="SubtleReference"/>
                <w:rtl/>
              </w:rPr>
              <w:t>אמצעים לחיזוק אשראי של צד שלישי (בגין התחייבות שנמדדה בשווי הוגן) שאינם ניתנים להפרדה, לרבות אם הם הובאו בחשבון במדידת השווי ההוגן של ההתחייבות</w:t>
            </w:r>
            <w:r>
              <w:rPr>
                <w:rStyle w:val="SubtleReference"/>
                <w:rFonts w:hint="cs"/>
                <w:rtl/>
              </w:rPr>
              <w:t>.</w:t>
            </w:r>
            <w:r w:rsidRPr="004C5FA3">
              <w:rPr>
                <w:rFonts w:ascii="Arial" w:hAnsi="Arial"/>
                <w:rtl/>
              </w:rPr>
              <w:t>]</w:t>
            </w:r>
          </w:p>
        </w:tc>
      </w:tr>
    </w:tbl>
    <w:p w14:paraId="59C1CF16" w14:textId="77777777" w:rsidR="0065656B" w:rsidRPr="00DF6438" w:rsidRDefault="0065656B" w:rsidP="004A711D">
      <w:pPr>
        <w:pStyle w:val="NoSpacing"/>
        <w:ind w:left="1418"/>
        <w:rPr>
          <w:sz w:val="20"/>
          <w:rtl/>
          <w:lang w:val="en-US"/>
        </w:rPr>
      </w:pPr>
    </w:p>
    <w:p w14:paraId="210DCCC2" w14:textId="77777777" w:rsidR="00DB0EB1" w:rsidRDefault="00DB0EB1" w:rsidP="004A711D">
      <w:pPr>
        <w:pageBreakBefore/>
        <w:spacing w:after="0" w:line="240" w:lineRule="auto"/>
        <w:ind w:left="1418"/>
        <w:jc w:val="left"/>
        <w:rPr>
          <w:rtl/>
        </w:rPr>
      </w:pPr>
    </w:p>
    <w:p w14:paraId="73D76961" w14:textId="40BD3B49" w:rsidR="004A711D" w:rsidRDefault="004A711D" w:rsidP="004A711D">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7F5DD8F1" w14:textId="51332958" w:rsidR="004A711D" w:rsidRDefault="004A711D" w:rsidP="004A711D">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233D18AF" w14:textId="77777777" w:rsidR="00F64EB6" w:rsidRPr="004C5FA3" w:rsidRDefault="00F64EB6" w:rsidP="008D74DC">
      <w:pPr>
        <w:pStyle w:val="Heading5"/>
        <w:rPr>
          <w:rtl/>
        </w:rPr>
      </w:pPr>
      <w:bookmarkStart w:id="750" w:name="_Ref36551175"/>
      <w:r w:rsidRPr="004C5FA3">
        <w:rPr>
          <w:rtl/>
        </w:rPr>
        <w:t>מכשירים פיננסיים שהוכרו בדוח על המצב הכספי</w:t>
      </w:r>
      <w:r w:rsidRPr="00DA006E">
        <w:rPr>
          <w:rStyle w:val="FootnoteReference"/>
          <w:sz w:val="20"/>
          <w:szCs w:val="20"/>
          <w:u w:val="none"/>
          <w:rtl/>
        </w:rPr>
        <w:footnoteReference w:id="165"/>
      </w:r>
      <w:bookmarkEnd w:id="746"/>
      <w:bookmarkEnd w:id="747"/>
      <w:bookmarkEnd w:id="750"/>
    </w:p>
    <w:tbl>
      <w:tblPr>
        <w:tblStyle w:val="TableGrid"/>
        <w:bidiVisual/>
        <w:tblW w:w="10206" w:type="dxa"/>
        <w:jc w:val="left"/>
        <w:tblLayout w:type="fixed"/>
        <w:tblLook w:val="06A0" w:firstRow="1" w:lastRow="0" w:firstColumn="1" w:lastColumn="0" w:noHBand="1" w:noVBand="1"/>
      </w:tblPr>
      <w:tblGrid>
        <w:gridCol w:w="1304"/>
        <w:gridCol w:w="3515"/>
        <w:gridCol w:w="851"/>
        <w:gridCol w:w="1134"/>
        <w:gridCol w:w="1134"/>
        <w:gridCol w:w="1134"/>
        <w:gridCol w:w="1134"/>
      </w:tblGrid>
      <w:tr w:rsidR="00F64EB6" w:rsidRPr="004C5FA3" w14:paraId="0787ACBD" w14:textId="77777777" w:rsidTr="000B1A29">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top"/>
          </w:tcPr>
          <w:p w14:paraId="79E8BD8C" w14:textId="2C18D03E" w:rsidR="00F64EB6" w:rsidRPr="004A711D" w:rsidRDefault="00F64EB6" w:rsidP="004A711D">
            <w:pPr>
              <w:tabs>
                <w:tab w:val="clear" w:pos="180"/>
                <w:tab w:val="clear" w:pos="360"/>
                <w:tab w:val="clear" w:pos="540"/>
              </w:tabs>
              <w:bidi w:val="0"/>
              <w:spacing w:before="60" w:after="0" w:line="240" w:lineRule="auto"/>
              <w:ind w:left="-57" w:right="-57"/>
              <w:contextualSpacing w:val="0"/>
              <w:jc w:val="right"/>
              <w:rPr>
                <w:rFonts w:ascii="Arial" w:hAnsi="Arial"/>
                <w:rtl/>
              </w:rPr>
            </w:pPr>
            <w:r w:rsidRPr="004A711D">
              <w:rPr>
                <w:rFonts w:ascii="Arial" w:hAnsi="Arial"/>
              </w:rPr>
              <w:t>IFRS 13.93(a)</w:t>
            </w:r>
            <w:r w:rsidR="00E322C2" w:rsidRPr="004A711D">
              <w:rPr>
                <w:rFonts w:ascii="Arial" w:hAnsi="Arial"/>
              </w:rPr>
              <w:t>–</w:t>
            </w:r>
            <w:r w:rsidRPr="004A711D">
              <w:rPr>
                <w:rFonts w:ascii="Arial" w:hAnsi="Arial"/>
              </w:rPr>
              <w:t>(b)</w:t>
            </w:r>
          </w:p>
        </w:tc>
        <w:tc>
          <w:tcPr>
            <w:tcW w:w="3515" w:type="dxa"/>
            <w:vAlign w:val="center"/>
          </w:tcPr>
          <w:p w14:paraId="70BCAB1A" w14:textId="77777777" w:rsidR="00F64EB6" w:rsidRPr="004A711D" w:rsidRDefault="00F64EB6" w:rsidP="004A711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851" w:type="dxa"/>
          </w:tcPr>
          <w:p w14:paraId="10FCFF68" w14:textId="77777777" w:rsidR="00F64EB6" w:rsidRPr="004A711D" w:rsidRDefault="00F64EB6" w:rsidP="004A711D">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134" w:type="dxa"/>
            <w:gridSpan w:val="4"/>
          </w:tcPr>
          <w:p w14:paraId="54DEEF1A" w14:textId="71D6E54B" w:rsidR="00F64EB6" w:rsidRPr="004A711D" w:rsidRDefault="00F64EB6" w:rsidP="004A711D">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A711D">
              <w:rPr>
                <w:sz w:val="20"/>
                <w:rtl/>
              </w:rPr>
              <w:t xml:space="preserve">30 ביוני </w:t>
            </w:r>
            <w:r w:rsidR="00924697" w:rsidRPr="004A711D">
              <w:rPr>
                <w:sz w:val="20"/>
              </w:rPr>
              <w:fldChar w:fldCharType="begin" w:fldLock="1"/>
            </w:r>
            <w:r w:rsidR="00924697" w:rsidRPr="004A711D">
              <w:rPr>
                <w:sz w:val="20"/>
              </w:rPr>
              <w:instrText xml:space="preserve"> DOCPROPERTY  CY  \* MERGEFORMAT </w:instrText>
            </w:r>
            <w:r w:rsidR="00924697" w:rsidRPr="004A711D">
              <w:rPr>
                <w:sz w:val="20"/>
              </w:rPr>
              <w:fldChar w:fldCharType="separate"/>
            </w:r>
            <w:r w:rsidR="00D3002D">
              <w:rPr>
                <w:sz w:val="20"/>
              </w:rPr>
              <w:t>2026</w:t>
            </w:r>
            <w:r w:rsidR="00924697" w:rsidRPr="004A711D">
              <w:rPr>
                <w:sz w:val="20"/>
              </w:rPr>
              <w:fldChar w:fldCharType="end"/>
            </w:r>
            <w:r w:rsidRPr="004A711D">
              <w:rPr>
                <w:sz w:val="20"/>
                <w:rtl/>
              </w:rPr>
              <w:t xml:space="preserve"> (בלתי מבוקר)</w:t>
            </w:r>
          </w:p>
        </w:tc>
      </w:tr>
      <w:tr w:rsidR="00F64EB6" w:rsidRPr="004C5FA3" w14:paraId="72EEE85A"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AFA7E89"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6D55097" w14:textId="77777777" w:rsidR="00F64EB6" w:rsidRPr="004A711D" w:rsidRDefault="00F64EB6" w:rsidP="004A711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51" w:type="dxa"/>
          </w:tcPr>
          <w:p w14:paraId="7081B6C0" w14:textId="77777777" w:rsidR="00F64EB6" w:rsidRPr="004A711D" w:rsidRDefault="00F64EB6" w:rsidP="004A711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B4CD45E" w14:textId="77777777" w:rsidR="00F64EB6" w:rsidRPr="001532F3"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1</w:t>
            </w:r>
          </w:p>
        </w:tc>
        <w:tc>
          <w:tcPr>
            <w:tcW w:w="1134" w:type="dxa"/>
          </w:tcPr>
          <w:p w14:paraId="0D7BF44A" w14:textId="77777777" w:rsidR="00F64EB6" w:rsidRPr="001532F3"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2</w:t>
            </w:r>
          </w:p>
        </w:tc>
        <w:tc>
          <w:tcPr>
            <w:tcW w:w="1134" w:type="dxa"/>
          </w:tcPr>
          <w:p w14:paraId="67578210" w14:textId="77777777" w:rsidR="00F64EB6" w:rsidRPr="001532F3"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3</w:t>
            </w:r>
          </w:p>
        </w:tc>
        <w:tc>
          <w:tcPr>
            <w:tcW w:w="1134" w:type="dxa"/>
          </w:tcPr>
          <w:p w14:paraId="23258F15" w14:textId="77777777" w:rsidR="00F64EB6" w:rsidRPr="001532F3"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סה"כ</w:t>
            </w:r>
          </w:p>
        </w:tc>
      </w:tr>
      <w:tr w:rsidR="00F64EB6" w:rsidRPr="004C5FA3" w14:paraId="59919601"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254A8B9"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4D9ADEE" w14:textId="77777777" w:rsidR="00F64EB6" w:rsidRPr="004A711D" w:rsidRDefault="00F64EB6" w:rsidP="004A711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51" w:type="dxa"/>
          </w:tcPr>
          <w:p w14:paraId="7DF24C70" w14:textId="77777777" w:rsidR="00F64EB6" w:rsidRPr="004A711D" w:rsidRDefault="00F64EB6" w:rsidP="004A711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gridSpan w:val="4"/>
          </w:tcPr>
          <w:p w14:paraId="536B61BE" w14:textId="77777777" w:rsidR="00F64EB6" w:rsidRPr="001532F3"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אלפי ש"ח</w:t>
            </w:r>
          </w:p>
        </w:tc>
      </w:tr>
      <w:tr w:rsidR="00F64EB6" w:rsidRPr="004C5FA3" w14:paraId="288F51FC"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134985A"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9C5956E" w14:textId="77777777" w:rsidR="00F64EB6" w:rsidRPr="004A711D" w:rsidRDefault="00F64EB6" w:rsidP="001532F3">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נכסים פיננסיים:</w:t>
            </w:r>
          </w:p>
        </w:tc>
        <w:tc>
          <w:tcPr>
            <w:tcW w:w="851" w:type="dxa"/>
          </w:tcPr>
          <w:p w14:paraId="4C02638B" w14:textId="77777777" w:rsidR="00F64EB6" w:rsidRPr="004A711D"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2B1A962"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4BBDEEE"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664317D"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CCB913A"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7A29487"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D490A63"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62049A4" w14:textId="77777777" w:rsidR="00F64EB6" w:rsidRPr="004A711D" w:rsidRDefault="00F64EB6" w:rsidP="001532F3">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או הפסד:</w:t>
            </w:r>
          </w:p>
        </w:tc>
        <w:tc>
          <w:tcPr>
            <w:tcW w:w="851" w:type="dxa"/>
          </w:tcPr>
          <w:p w14:paraId="6FB5CB9A" w14:textId="77777777" w:rsidR="00F64EB6" w:rsidRPr="004A711D"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C50C789"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2039E86"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FE546A8"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9D47BEA"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ECFA1FE"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328D4B0"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20742F05" w14:textId="1CD0CECF" w:rsidR="00F64EB6" w:rsidRPr="004A711D" w:rsidRDefault="00F64EB6" w:rsidP="001532F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ניירות ערך סחירים</w:t>
            </w:r>
          </w:p>
        </w:tc>
        <w:tc>
          <w:tcPr>
            <w:tcW w:w="851" w:type="dxa"/>
          </w:tcPr>
          <w:p w14:paraId="243C8672" w14:textId="73CAE7DE" w:rsidR="00F64EB6" w:rsidRPr="003A2D52" w:rsidRDefault="003A2D52"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lang w:val="en-US"/>
              </w:rPr>
            </w:pPr>
            <w:r w:rsidRPr="003A2D52">
              <w:rPr>
                <w:rFonts w:hint="cs"/>
                <w:sz w:val="20"/>
                <w:rtl/>
                <w:lang w:val="en-US"/>
              </w:rPr>
              <w:t>(1)</w:t>
            </w:r>
          </w:p>
        </w:tc>
        <w:tc>
          <w:tcPr>
            <w:tcW w:w="1134" w:type="dxa"/>
          </w:tcPr>
          <w:p w14:paraId="40FE7CA9"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E01308A"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EB01379"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3E7CDD2"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05D8D2C"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E8669A9"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59050CF" w14:textId="77777777" w:rsidR="00F64EB6" w:rsidRPr="004A711D" w:rsidRDefault="00F64EB6" w:rsidP="001532F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שיועדו</w:t>
            </w:r>
          </w:p>
        </w:tc>
        <w:tc>
          <w:tcPr>
            <w:tcW w:w="851" w:type="dxa"/>
          </w:tcPr>
          <w:p w14:paraId="4C78FBED"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58658E0F"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B07C2EB"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3CD99AD"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18D2F55"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CDE650A"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FFD9ACA"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F28197F" w14:textId="77777777" w:rsidR="00F64EB6" w:rsidRPr="004A711D" w:rsidRDefault="00F64EB6" w:rsidP="001532F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w:t>
            </w:r>
          </w:p>
        </w:tc>
        <w:tc>
          <w:tcPr>
            <w:tcW w:w="851" w:type="dxa"/>
          </w:tcPr>
          <w:p w14:paraId="40672B0D"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50EB6CC3"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2B842EA"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1EBEF30"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343D8BB"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5FFEA29"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AD6E1B6"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309DDBFC" w14:textId="77777777" w:rsidR="00F64EB6" w:rsidRPr="004A711D" w:rsidRDefault="00F64EB6" w:rsidP="001532F3">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כולל אחר:</w:t>
            </w:r>
          </w:p>
        </w:tc>
        <w:tc>
          <w:tcPr>
            <w:tcW w:w="851" w:type="dxa"/>
          </w:tcPr>
          <w:p w14:paraId="330D165C"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181F89A9"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CF0E1C1"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01155EC"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41A0A0B"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F1C566F"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5C72080"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bookmarkStart w:id="751" w:name="_Hlk154647073"/>
          </w:p>
        </w:tc>
        <w:tc>
          <w:tcPr>
            <w:tcW w:w="3515" w:type="dxa"/>
            <w:vAlign w:val="center"/>
          </w:tcPr>
          <w:p w14:paraId="7336C735" w14:textId="730EC943" w:rsidR="00F64EB6" w:rsidRPr="004A711D" w:rsidRDefault="00F64EB6" w:rsidP="001532F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איגרות חוב</w:t>
            </w:r>
          </w:p>
        </w:tc>
        <w:tc>
          <w:tcPr>
            <w:tcW w:w="851" w:type="dxa"/>
          </w:tcPr>
          <w:p w14:paraId="17852E13" w14:textId="6E32AA7B" w:rsidR="00F64EB6" w:rsidRPr="001A1F28" w:rsidRDefault="00C2779E"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lang w:val="en-US"/>
              </w:rPr>
            </w:pPr>
            <w:r w:rsidRPr="004F79C0">
              <w:rPr>
                <w:rFonts w:hint="cs"/>
                <w:sz w:val="20"/>
                <w:rtl/>
              </w:rPr>
              <w:t>(</w:t>
            </w:r>
            <w:r w:rsidR="00F64EB6" w:rsidRPr="004F79C0">
              <w:rPr>
                <w:sz w:val="20"/>
              </w:rPr>
              <w:fldChar w:fldCharType="begin" w:fldLock="1"/>
            </w:r>
            <w:r w:rsidR="00F64EB6" w:rsidRPr="004F79C0">
              <w:rPr>
                <w:sz w:val="20"/>
                <w:rtl/>
              </w:rPr>
              <w:instrText xml:space="preserve"> </w:instrText>
            </w:r>
            <w:r w:rsidR="00F64EB6" w:rsidRPr="004F79C0">
              <w:rPr>
                <w:sz w:val="20"/>
              </w:rPr>
              <w:instrText xml:space="preserve">REF _Ref6341423 \n \h  \* MERGEFORMAT </w:instrText>
            </w:r>
            <w:r w:rsidR="00F64EB6" w:rsidRPr="004F79C0">
              <w:rPr>
                <w:sz w:val="20"/>
              </w:rPr>
            </w:r>
            <w:r w:rsidR="00F64EB6" w:rsidRPr="004F79C0">
              <w:rPr>
                <w:sz w:val="20"/>
              </w:rPr>
              <w:fldChar w:fldCharType="separate"/>
            </w:r>
            <w:r w:rsidR="00D3002D" w:rsidRPr="004F79C0">
              <w:rPr>
                <w:sz w:val="20"/>
                <w:cs/>
              </w:rPr>
              <w:t>‎</w:t>
            </w:r>
            <w:r w:rsidR="004F79C0" w:rsidRPr="004F79C0">
              <w:rPr>
                <w:rFonts w:hint="cs"/>
                <w:sz w:val="20"/>
                <w:rtl/>
              </w:rPr>
              <w:t>2</w:t>
            </w:r>
            <w:r w:rsidR="00F64EB6" w:rsidRPr="004F79C0">
              <w:rPr>
                <w:sz w:val="20"/>
              </w:rPr>
              <w:fldChar w:fldCharType="end"/>
            </w:r>
            <w:r w:rsidRPr="004F79C0">
              <w:rPr>
                <w:rFonts w:hint="cs"/>
                <w:sz w:val="20"/>
                <w:rtl/>
              </w:rPr>
              <w:t>)</w:t>
            </w:r>
          </w:p>
        </w:tc>
        <w:tc>
          <w:tcPr>
            <w:tcW w:w="1134" w:type="dxa"/>
          </w:tcPr>
          <w:p w14:paraId="6B453F14"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91DA99"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87C14FF"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B3E4651"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bookmarkEnd w:id="751"/>
      <w:tr w:rsidR="00F64EB6" w:rsidRPr="004C5FA3" w14:paraId="4B2E0E65"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D2CC553"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99AFBAA" w14:textId="77777777" w:rsidR="00F64EB6" w:rsidRPr="004A711D" w:rsidRDefault="00F64EB6" w:rsidP="001532F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מניות</w:t>
            </w:r>
          </w:p>
        </w:tc>
        <w:tc>
          <w:tcPr>
            <w:tcW w:w="851" w:type="dxa"/>
          </w:tcPr>
          <w:p w14:paraId="69B55B8F"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6D865CA1"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69C8AF7"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E8C16F2"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F592D5C"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5FADAA3"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0EB08CA"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3BD0DE5" w14:textId="77777777" w:rsidR="00F64EB6" w:rsidRPr="004A711D" w:rsidRDefault="00F64EB6" w:rsidP="001532F3">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 המשמשים כמכשירים מגדרים</w:t>
            </w:r>
          </w:p>
        </w:tc>
        <w:tc>
          <w:tcPr>
            <w:tcW w:w="851" w:type="dxa"/>
          </w:tcPr>
          <w:p w14:paraId="56CABBDE"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3A961DE6"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C05C9C3"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51A0312"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1F4C374"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F64EB6" w:rsidRPr="004C5FA3" w14:paraId="36D08423"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3A25A1D"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2667CC2D" w14:textId="77777777" w:rsidR="00F64EB6" w:rsidRPr="004A711D" w:rsidRDefault="00F64EB6" w:rsidP="001532F3">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77109251"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51CA2190"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52768021"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71E64A1"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54074AE1"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r w:rsidR="00F64EB6" w:rsidRPr="004C5FA3" w14:paraId="7C1B3BA2"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86A09DA"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708F9EB" w14:textId="77777777" w:rsidR="00F64EB6" w:rsidRPr="004A711D" w:rsidRDefault="00F64EB6" w:rsidP="001532F3">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התחייבויות פיננסיות:</w:t>
            </w:r>
          </w:p>
        </w:tc>
        <w:tc>
          <w:tcPr>
            <w:tcW w:w="851" w:type="dxa"/>
          </w:tcPr>
          <w:p w14:paraId="4E685A74"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1462E2D1"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0A43B20"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77D143E"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47E4B4B"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68059C9"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BCBA951"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F2B5ED2" w14:textId="77777777" w:rsidR="00F64EB6" w:rsidRPr="004A711D" w:rsidRDefault="00F64EB6" w:rsidP="001532F3">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או הפסד:</w:t>
            </w:r>
          </w:p>
        </w:tc>
        <w:tc>
          <w:tcPr>
            <w:tcW w:w="851" w:type="dxa"/>
          </w:tcPr>
          <w:p w14:paraId="0DE16254"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1A85E14C"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D20DD9A"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0E2313E"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087D843"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683EE3C4"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5012686"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82FA67E" w14:textId="77777777" w:rsidR="00F64EB6" w:rsidRPr="004A711D" w:rsidRDefault="00F64EB6" w:rsidP="000B1A29">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שיועדו</w:t>
            </w:r>
          </w:p>
        </w:tc>
        <w:tc>
          <w:tcPr>
            <w:tcW w:w="851" w:type="dxa"/>
          </w:tcPr>
          <w:p w14:paraId="7712F202" w14:textId="77777777" w:rsidR="00F64EB6" w:rsidRPr="001A1F28"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rtl/>
              </w:rPr>
            </w:pPr>
          </w:p>
        </w:tc>
        <w:tc>
          <w:tcPr>
            <w:tcW w:w="1134" w:type="dxa"/>
          </w:tcPr>
          <w:p w14:paraId="2CDB2672"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E5EB6A8"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29243AA"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03ABBAF"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7B3BEEF"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FB4C313"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64AC9534" w14:textId="119A9F9D" w:rsidR="00F64EB6" w:rsidRPr="004A711D" w:rsidRDefault="00F64EB6" w:rsidP="000B1A29">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w:t>
            </w:r>
          </w:p>
        </w:tc>
        <w:tc>
          <w:tcPr>
            <w:tcW w:w="851" w:type="dxa"/>
          </w:tcPr>
          <w:p w14:paraId="4BE4DBE8" w14:textId="1016D196" w:rsidR="00F64EB6" w:rsidRPr="001A1F28" w:rsidRDefault="00C2779E"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highlight w:val="yellow"/>
                <w:lang w:val="en-US"/>
              </w:rPr>
            </w:pPr>
            <w:r w:rsidRPr="004F79C0">
              <w:rPr>
                <w:rFonts w:hint="cs"/>
                <w:sz w:val="20"/>
                <w:rtl/>
              </w:rPr>
              <w:t>(</w:t>
            </w:r>
            <w:r w:rsidR="00B850CE">
              <w:rPr>
                <w:sz w:val="20"/>
                <w:rtl/>
              </w:rPr>
              <w:fldChar w:fldCharType="begin" w:fldLock="1"/>
            </w:r>
            <w:r w:rsidR="00B850CE">
              <w:rPr>
                <w:sz w:val="20"/>
                <w:rtl/>
              </w:rPr>
              <w:instrText xml:space="preserve"> </w:instrText>
            </w:r>
            <w:r w:rsidR="00B850CE">
              <w:rPr>
                <w:rFonts w:hint="cs"/>
                <w:sz w:val="20"/>
              </w:rPr>
              <w:instrText>REF</w:instrText>
            </w:r>
            <w:r w:rsidR="00B850CE">
              <w:rPr>
                <w:rFonts w:hint="cs"/>
                <w:sz w:val="20"/>
                <w:rtl/>
              </w:rPr>
              <w:instrText xml:space="preserve"> _</w:instrText>
            </w:r>
            <w:r w:rsidR="00B850CE">
              <w:rPr>
                <w:rFonts w:hint="cs"/>
                <w:sz w:val="20"/>
              </w:rPr>
              <w:instrText>Ref6341436 \r \h</w:instrText>
            </w:r>
            <w:r w:rsidR="00B850CE">
              <w:rPr>
                <w:sz w:val="20"/>
                <w:rtl/>
              </w:rPr>
              <w:instrText xml:space="preserve"> </w:instrText>
            </w:r>
            <w:r w:rsidR="00B850CE">
              <w:rPr>
                <w:sz w:val="20"/>
                <w:rtl/>
              </w:rPr>
            </w:r>
            <w:r w:rsidR="00B850CE">
              <w:rPr>
                <w:sz w:val="20"/>
                <w:rtl/>
              </w:rPr>
              <w:fldChar w:fldCharType="separate"/>
            </w:r>
            <w:r w:rsidR="00B850CE">
              <w:rPr>
                <w:sz w:val="20"/>
                <w:cs/>
              </w:rPr>
              <w:t>‎</w:t>
            </w:r>
            <w:r w:rsidR="00B850CE">
              <w:rPr>
                <w:rFonts w:hint="cs"/>
                <w:sz w:val="20"/>
                <w:rtl/>
              </w:rPr>
              <w:t>3</w:t>
            </w:r>
            <w:r w:rsidR="00B850CE">
              <w:rPr>
                <w:sz w:val="20"/>
                <w:rtl/>
              </w:rPr>
              <w:fldChar w:fldCharType="end"/>
            </w:r>
            <w:r w:rsidRPr="004F79C0">
              <w:rPr>
                <w:rFonts w:hint="cs"/>
                <w:sz w:val="20"/>
                <w:rtl/>
              </w:rPr>
              <w:t>)</w:t>
            </w:r>
          </w:p>
        </w:tc>
        <w:tc>
          <w:tcPr>
            <w:tcW w:w="1134" w:type="dxa"/>
          </w:tcPr>
          <w:p w14:paraId="25D54254"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15E4B57"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97CEC46"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880FE96"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A831589"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5B0B157"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66901A44" w14:textId="77777777" w:rsidR="00F64EB6" w:rsidRPr="004A711D" w:rsidRDefault="00F64EB6" w:rsidP="000B1A29">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תמורה מותנית בצירוף עסקים</w:t>
            </w:r>
          </w:p>
        </w:tc>
        <w:tc>
          <w:tcPr>
            <w:tcW w:w="851" w:type="dxa"/>
          </w:tcPr>
          <w:p w14:paraId="414C7D5E" w14:textId="77777777" w:rsidR="00F64EB6" w:rsidRPr="004A711D"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E7250BF"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29081CE"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CD0B48C"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DAB2A50" w14:textId="77777777" w:rsidR="00F64EB6" w:rsidRPr="004A711D" w:rsidRDefault="00F64EB6" w:rsidP="004A711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3ED691A"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1DDCD68"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51E082B" w14:textId="77777777" w:rsidR="00F64EB6" w:rsidRPr="004A711D" w:rsidRDefault="00F64EB6" w:rsidP="001532F3">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נגזרים המשמשים כמכשירים מגדרים</w:t>
            </w:r>
          </w:p>
        </w:tc>
        <w:tc>
          <w:tcPr>
            <w:tcW w:w="851" w:type="dxa"/>
          </w:tcPr>
          <w:p w14:paraId="3C2C16FD" w14:textId="77777777" w:rsidR="00F64EB6" w:rsidRPr="004A711D"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27AB8B0"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390BE412"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8395FDC"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6C1F32D1" w14:textId="77777777" w:rsidR="00F64EB6" w:rsidRPr="004A711D" w:rsidRDefault="00F64EB6" w:rsidP="004A711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F64EB6" w:rsidRPr="004C5FA3" w14:paraId="015D63E7" w14:textId="77777777" w:rsidTr="000B1A29">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5E5B095" w14:textId="77777777" w:rsidR="00F64EB6" w:rsidRPr="004A711D" w:rsidRDefault="00F64EB6" w:rsidP="004A711D">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7B42F6E" w14:textId="77777777" w:rsidR="00F64EB6" w:rsidRPr="004A711D" w:rsidRDefault="00F64EB6" w:rsidP="004A711D">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768C46A1" w14:textId="77777777" w:rsidR="00F64EB6" w:rsidRPr="004A711D" w:rsidRDefault="00F64EB6" w:rsidP="004A711D">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E7E8D1D"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57F890D6"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5D952F5"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D506C74" w14:textId="77777777" w:rsidR="00F64EB6" w:rsidRPr="004A711D" w:rsidRDefault="00F64EB6" w:rsidP="004A711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bl>
    <w:p w14:paraId="76CE4C83" w14:textId="77777777" w:rsidR="00F64EB6" w:rsidRPr="004C5FA3" w:rsidRDefault="00F64EB6" w:rsidP="0072490B">
      <w:pPr>
        <w:spacing w:after="0" w:line="240" w:lineRule="auto"/>
        <w:ind w:left="1418"/>
        <w:rPr>
          <w:rFonts w:ascii="Arial" w:hAnsi="Arial"/>
        </w:rPr>
      </w:pPr>
    </w:p>
    <w:tbl>
      <w:tblPr>
        <w:tblStyle w:val="PlainTable2"/>
        <w:bidiVisual/>
        <w:tblW w:w="5000" w:type="pct"/>
        <w:tblLook w:val="0680" w:firstRow="0" w:lastRow="0" w:firstColumn="1" w:lastColumn="0" w:noHBand="1" w:noVBand="1"/>
      </w:tblPr>
      <w:tblGrid>
        <w:gridCol w:w="1402"/>
        <w:gridCol w:w="8802"/>
      </w:tblGrid>
      <w:tr w:rsidR="00F64EB6" w:rsidRPr="004C5FA3" w14:paraId="6F2554AD" w14:textId="77777777" w:rsidTr="00DE1009">
        <w:trPr>
          <w:trHeight w:val="20"/>
        </w:trPr>
        <w:tc>
          <w:tcPr>
            <w:cnfStyle w:val="001000000000" w:firstRow="0" w:lastRow="0" w:firstColumn="1" w:lastColumn="0" w:oddVBand="0" w:evenVBand="0" w:oddHBand="0" w:evenHBand="0" w:firstRowFirstColumn="0" w:firstRowLastColumn="0" w:lastRowFirstColumn="0" w:lastRowLastColumn="0"/>
            <w:tcW w:w="687" w:type="pct"/>
          </w:tcPr>
          <w:p w14:paraId="635A3540" w14:textId="77777777" w:rsidR="00F64EB6" w:rsidRPr="00DA006E" w:rsidRDefault="00F64EB6" w:rsidP="00DA006E">
            <w:pPr>
              <w:bidi w:val="0"/>
              <w:spacing w:after="0" w:line="240" w:lineRule="auto"/>
              <w:ind w:left="-57" w:right="-57"/>
              <w:contextualSpacing w:val="0"/>
              <w:jc w:val="right"/>
              <w:rPr>
                <w:rFonts w:ascii="Arial" w:hAnsi="Arial"/>
                <w:rtl/>
              </w:rPr>
            </w:pPr>
            <w:r w:rsidRPr="00DA006E">
              <w:rPr>
                <w:rFonts w:ascii="Arial" w:hAnsi="Arial"/>
              </w:rPr>
              <w:t>IAS 34.15B(k)</w:t>
            </w:r>
          </w:p>
        </w:tc>
        <w:tc>
          <w:tcPr>
            <w:tcW w:w="4313" w:type="pct"/>
          </w:tcPr>
          <w:p w14:paraId="16B9C0C7" w14:textId="687063F6" w:rsidR="00F64EB6" w:rsidRPr="00DA006E" w:rsidRDefault="00F64EB6" w:rsidP="00DA006E">
            <w:pPr>
              <w:pStyle w:val="CommentSubject"/>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Arial" w:hAnsi="Arial"/>
                <w:rtl/>
              </w:rPr>
            </w:pPr>
            <w:r w:rsidRPr="00DA006E">
              <w:rPr>
                <w:rFonts w:ascii="Arial" w:hAnsi="Arial"/>
                <w:rtl/>
              </w:rPr>
              <w:t>מעברים בין רמות מדרג השווי ההוגן שאירעו במהלך התקופה</w:t>
            </w:r>
            <w:r w:rsidR="00DA006E">
              <w:rPr>
                <w:rFonts w:ascii="Arial" w:hAnsi="Arial" w:hint="cs"/>
                <w:rtl/>
              </w:rPr>
              <w:t>:</w:t>
            </w:r>
            <w:r w:rsidRPr="00DA006E">
              <w:rPr>
                <w:rStyle w:val="FootnoteReference"/>
                <w:sz w:val="20"/>
                <w:szCs w:val="20"/>
                <w:rtl/>
              </w:rPr>
              <w:footnoteReference w:id="166"/>
            </w:r>
          </w:p>
        </w:tc>
      </w:tr>
      <w:tr w:rsidR="00F64EB6" w:rsidRPr="004C5FA3" w14:paraId="6E1DB8AB" w14:textId="77777777" w:rsidTr="00DE1009">
        <w:trPr>
          <w:trHeight w:val="20"/>
        </w:trPr>
        <w:tc>
          <w:tcPr>
            <w:cnfStyle w:val="001000000000" w:firstRow="0" w:lastRow="0" w:firstColumn="1" w:lastColumn="0" w:oddVBand="0" w:evenVBand="0" w:oddHBand="0" w:evenHBand="0" w:firstRowFirstColumn="0" w:firstRowLastColumn="0" w:lastRowFirstColumn="0" w:lastRowLastColumn="0"/>
            <w:tcW w:w="687" w:type="pct"/>
          </w:tcPr>
          <w:p w14:paraId="062E6E82" w14:textId="77777777" w:rsidR="00F64EB6" w:rsidRPr="00DA006E" w:rsidRDefault="00F64EB6" w:rsidP="00DA006E">
            <w:pPr>
              <w:bidi w:val="0"/>
              <w:spacing w:after="0" w:line="240" w:lineRule="auto"/>
              <w:ind w:left="-57" w:right="-57"/>
              <w:contextualSpacing w:val="0"/>
              <w:jc w:val="right"/>
              <w:rPr>
                <w:rFonts w:ascii="Arial" w:hAnsi="Arial"/>
              </w:rPr>
            </w:pPr>
            <w:r w:rsidRPr="00DA006E">
              <w:rPr>
                <w:rFonts w:ascii="Arial" w:hAnsi="Arial"/>
              </w:rPr>
              <w:t>IFRS 13.93(c), (e)(iv)</w:t>
            </w:r>
          </w:p>
        </w:tc>
        <w:tc>
          <w:tcPr>
            <w:tcW w:w="4313" w:type="pct"/>
          </w:tcPr>
          <w:p w14:paraId="3E5215DE" w14:textId="70717BC3" w:rsidR="00F64EB6" w:rsidRPr="00DA006E" w:rsidRDefault="00DA006E" w:rsidP="00DA006E">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bookmarkStart w:id="752" w:name="_Ref5614636"/>
            <w:r w:rsidRPr="00DA006E">
              <w:rPr>
                <w:rFonts w:ascii="Arial" w:hAnsi="Arial" w:hint="cs"/>
                <w:rtl/>
              </w:rPr>
              <w:t>(1)</w:t>
            </w:r>
            <w:r w:rsidRPr="00DA006E">
              <w:rPr>
                <w:rFonts w:ascii="Arial" w:hAnsi="Arial"/>
                <w:rtl/>
              </w:rPr>
              <w:tab/>
            </w:r>
            <w:r w:rsidR="00F64EB6" w:rsidRPr="00DA006E">
              <w:rPr>
                <w:rFonts w:ascii="Arial" w:hAnsi="Arial"/>
                <w:rtl/>
              </w:rPr>
              <w:t xml:space="preserve">במהלך התקופה שהסתיימה ביום 30 ביוני </w:t>
            </w:r>
            <w:r w:rsidR="00DE20A2" w:rsidRPr="00DA006E">
              <w:rPr>
                <w:rFonts w:ascii="Arial" w:hAnsi="Arial"/>
              </w:rPr>
              <w:fldChar w:fldCharType="begin" w:fldLock="1"/>
            </w:r>
            <w:r w:rsidR="00DE20A2" w:rsidRPr="00DA006E">
              <w:rPr>
                <w:rFonts w:ascii="Arial" w:hAnsi="Arial"/>
              </w:rPr>
              <w:instrText xml:space="preserve"> DOCPROPERTY  CY  \* MERGEFORMAT </w:instrText>
            </w:r>
            <w:r w:rsidR="00DE20A2" w:rsidRPr="00DA006E">
              <w:rPr>
                <w:rFonts w:ascii="Arial" w:hAnsi="Arial"/>
              </w:rPr>
              <w:fldChar w:fldCharType="separate"/>
            </w:r>
            <w:r w:rsidR="00D3002D">
              <w:rPr>
                <w:rFonts w:ascii="Arial" w:hAnsi="Arial"/>
              </w:rPr>
              <w:t>2026</w:t>
            </w:r>
            <w:r w:rsidR="00DE20A2" w:rsidRPr="00DA006E">
              <w:rPr>
                <w:rFonts w:ascii="Arial" w:hAnsi="Arial"/>
              </w:rPr>
              <w:fldChar w:fldCharType="end"/>
            </w:r>
            <w:r w:rsidR="00F64EB6" w:rsidRPr="00DA006E">
              <w:rPr>
                <w:rFonts w:ascii="Arial" w:hAnsi="Arial"/>
                <w:rtl/>
              </w:rPr>
              <w:t>, שונ</w:t>
            </w:r>
            <w:r w:rsidR="00C83C8E" w:rsidRPr="00DA006E">
              <w:rPr>
                <w:rFonts w:ascii="Arial" w:hAnsi="Arial" w:hint="cs"/>
                <w:rtl/>
              </w:rPr>
              <w:t xml:space="preserve">תה </w:t>
            </w:r>
            <w:r w:rsidR="00CA7205" w:rsidRPr="00DA006E">
              <w:rPr>
                <w:rFonts w:ascii="Arial" w:hAnsi="Arial" w:hint="cs"/>
                <w:rtl/>
              </w:rPr>
              <w:t>ה</w:t>
            </w:r>
            <w:r w:rsidR="00C83C8E" w:rsidRPr="00DA006E">
              <w:rPr>
                <w:rFonts w:ascii="Arial" w:hAnsi="Arial" w:hint="cs"/>
                <w:rtl/>
              </w:rPr>
              <w:t>רמ</w:t>
            </w:r>
            <w:r w:rsidR="00CA7205" w:rsidRPr="00DA006E">
              <w:rPr>
                <w:rFonts w:ascii="Arial" w:hAnsi="Arial" w:hint="cs"/>
                <w:rtl/>
              </w:rPr>
              <w:t>ה</w:t>
            </w:r>
            <w:r w:rsidR="00573B98" w:rsidRPr="00DA006E">
              <w:rPr>
                <w:rFonts w:ascii="Arial" w:hAnsi="Arial" w:hint="cs"/>
                <w:rtl/>
              </w:rPr>
              <w:t xml:space="preserve"> </w:t>
            </w:r>
            <w:r w:rsidR="00CA7205" w:rsidRPr="00DA006E">
              <w:rPr>
                <w:rFonts w:ascii="Arial" w:hAnsi="Arial" w:hint="cs"/>
                <w:rtl/>
              </w:rPr>
              <w:t xml:space="preserve">של </w:t>
            </w:r>
            <w:r w:rsidR="00F64EB6" w:rsidRPr="00DA006E">
              <w:rPr>
                <w:rFonts w:ascii="Arial" w:hAnsi="Arial"/>
                <w:rtl/>
              </w:rPr>
              <w:t>מדיד</w:t>
            </w:r>
            <w:r w:rsidR="00573B98" w:rsidRPr="00DA006E">
              <w:rPr>
                <w:rFonts w:ascii="Arial" w:hAnsi="Arial" w:hint="cs"/>
                <w:rtl/>
              </w:rPr>
              <w:t>ת</w:t>
            </w:r>
            <w:r w:rsidR="00F64EB6" w:rsidRPr="00DA006E">
              <w:rPr>
                <w:rFonts w:ascii="Arial" w:hAnsi="Arial"/>
                <w:rtl/>
              </w:rPr>
              <w:t xml:space="preserve"> השווי ההוגן של מניות מוחזקות למסחר בסך _____ אלפי ש"ח כך שהשווי ההוגן הועבר מרמה 1 לרמה 2 מאחר </w:t>
            </w:r>
            <w:r w:rsidR="001D224D" w:rsidRPr="00DA006E">
              <w:rPr>
                <w:rFonts w:ascii="Arial" w:hAnsi="Arial" w:hint="cs"/>
                <w:rtl/>
              </w:rPr>
              <w:t>ש</w:t>
            </w:r>
            <w:r w:rsidR="00F64EB6" w:rsidRPr="00DA006E">
              <w:rPr>
                <w:rFonts w:ascii="Arial" w:hAnsi="Arial"/>
                <w:rtl/>
              </w:rPr>
              <w:t xml:space="preserve">המחיר המצוטט עבור הנכס אינו זמין עקב הפסקת המסחר בניירות הערך של אותו הנכס. </w:t>
            </w:r>
            <w:r w:rsidR="001D224D" w:rsidRPr="00DA006E">
              <w:rPr>
                <w:rFonts w:ascii="Arial" w:hAnsi="Arial" w:hint="cs"/>
                <w:rtl/>
              </w:rPr>
              <w:t xml:space="preserve">במדידת </w:t>
            </w:r>
            <w:r w:rsidR="00F64EB6" w:rsidRPr="00DA006E">
              <w:rPr>
                <w:rFonts w:ascii="Arial" w:hAnsi="Arial"/>
                <w:rtl/>
              </w:rPr>
              <w:t>השווי ההוגן של המניות, השתמשה החברה בטכניקת הערכה המבוססת על נתונים נצפים בשוק.</w:t>
            </w:r>
            <w:bookmarkEnd w:id="752"/>
          </w:p>
        </w:tc>
      </w:tr>
      <w:tr w:rsidR="00F64EB6" w:rsidRPr="004C5FA3" w14:paraId="3E44FE76" w14:textId="77777777" w:rsidTr="00DE1009">
        <w:trPr>
          <w:trHeight w:val="20"/>
        </w:trPr>
        <w:tc>
          <w:tcPr>
            <w:cnfStyle w:val="001000000000" w:firstRow="0" w:lastRow="0" w:firstColumn="1" w:lastColumn="0" w:oddVBand="0" w:evenVBand="0" w:oddHBand="0" w:evenHBand="0" w:firstRowFirstColumn="0" w:firstRowLastColumn="0" w:lastRowFirstColumn="0" w:lastRowLastColumn="0"/>
            <w:tcW w:w="687" w:type="pct"/>
          </w:tcPr>
          <w:p w14:paraId="05425BDB" w14:textId="77777777" w:rsidR="00F64EB6" w:rsidRPr="00DA006E" w:rsidRDefault="00F64EB6" w:rsidP="00DA006E">
            <w:pPr>
              <w:bidi w:val="0"/>
              <w:spacing w:after="0" w:line="240" w:lineRule="auto"/>
              <w:ind w:left="-57" w:right="-57"/>
              <w:contextualSpacing w:val="0"/>
              <w:jc w:val="right"/>
              <w:rPr>
                <w:rFonts w:ascii="Arial" w:hAnsi="Arial"/>
              </w:rPr>
            </w:pPr>
          </w:p>
        </w:tc>
        <w:tc>
          <w:tcPr>
            <w:tcW w:w="4313" w:type="pct"/>
          </w:tcPr>
          <w:p w14:paraId="5DCA8B0B" w14:textId="43490302" w:rsidR="00F64EB6" w:rsidRPr="00DA006E" w:rsidRDefault="00DA006E" w:rsidP="00DA006E">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bookmarkStart w:id="753" w:name="_Ref6341423"/>
            <w:r w:rsidRPr="00DA006E">
              <w:rPr>
                <w:rFonts w:ascii="Arial" w:hAnsi="Arial" w:hint="cs"/>
                <w:rtl/>
              </w:rPr>
              <w:t>(2)</w:t>
            </w:r>
            <w:r w:rsidRPr="00DA006E">
              <w:rPr>
                <w:rFonts w:ascii="Arial" w:hAnsi="Arial"/>
                <w:rtl/>
              </w:rPr>
              <w:tab/>
            </w:r>
            <w:r w:rsidR="00F64EB6" w:rsidRPr="00DA006E">
              <w:rPr>
                <w:rFonts w:ascii="Arial" w:hAnsi="Arial"/>
                <w:rtl/>
              </w:rPr>
              <w:t xml:space="preserve">במהלך התקופה שהסתיימה ביום 30 ביוני </w:t>
            </w:r>
            <w:r w:rsidR="00DE20A2" w:rsidRPr="00DA006E">
              <w:rPr>
                <w:rFonts w:ascii="Arial" w:hAnsi="Arial"/>
              </w:rPr>
              <w:fldChar w:fldCharType="begin" w:fldLock="1"/>
            </w:r>
            <w:r w:rsidR="00DE20A2" w:rsidRPr="00DA006E">
              <w:rPr>
                <w:rFonts w:ascii="Arial" w:hAnsi="Arial"/>
              </w:rPr>
              <w:instrText xml:space="preserve"> DOCPROPERTY  CY  \* MERGEFORMAT </w:instrText>
            </w:r>
            <w:r w:rsidR="00DE20A2" w:rsidRPr="00DA006E">
              <w:rPr>
                <w:rFonts w:ascii="Arial" w:hAnsi="Arial"/>
              </w:rPr>
              <w:fldChar w:fldCharType="separate"/>
            </w:r>
            <w:r w:rsidR="00D3002D">
              <w:rPr>
                <w:rFonts w:ascii="Arial" w:hAnsi="Arial"/>
              </w:rPr>
              <w:t>2026</w:t>
            </w:r>
            <w:r w:rsidR="00DE20A2" w:rsidRPr="00DA006E">
              <w:rPr>
                <w:rFonts w:ascii="Arial" w:hAnsi="Arial"/>
              </w:rPr>
              <w:fldChar w:fldCharType="end"/>
            </w:r>
            <w:r w:rsidR="00F64EB6" w:rsidRPr="00DA006E">
              <w:rPr>
                <w:rFonts w:ascii="Arial" w:hAnsi="Arial"/>
                <w:rtl/>
              </w:rPr>
              <w:t>, שונ</w:t>
            </w:r>
            <w:r w:rsidR="005F738C" w:rsidRPr="00DA006E">
              <w:rPr>
                <w:rFonts w:ascii="Arial" w:hAnsi="Arial" w:hint="cs"/>
                <w:rtl/>
              </w:rPr>
              <w:t xml:space="preserve">תה </w:t>
            </w:r>
            <w:r w:rsidR="00CA7205" w:rsidRPr="00DA006E">
              <w:rPr>
                <w:rFonts w:ascii="Arial" w:hAnsi="Arial" w:hint="cs"/>
                <w:rtl/>
              </w:rPr>
              <w:t>ה</w:t>
            </w:r>
            <w:r w:rsidR="005F738C" w:rsidRPr="00DA006E">
              <w:rPr>
                <w:rFonts w:ascii="Arial" w:hAnsi="Arial" w:hint="cs"/>
                <w:rtl/>
              </w:rPr>
              <w:t>רמ</w:t>
            </w:r>
            <w:r w:rsidR="00CA7205" w:rsidRPr="00DA006E">
              <w:rPr>
                <w:rFonts w:ascii="Arial" w:hAnsi="Arial" w:hint="cs"/>
                <w:rtl/>
              </w:rPr>
              <w:t>ה של</w:t>
            </w:r>
            <w:r w:rsidR="00F64EB6" w:rsidRPr="00DA006E">
              <w:rPr>
                <w:rFonts w:ascii="Arial" w:hAnsi="Arial"/>
                <w:rtl/>
              </w:rPr>
              <w:t xml:space="preserve"> מדיד</w:t>
            </w:r>
            <w:r w:rsidR="005F738C" w:rsidRPr="00DA006E">
              <w:rPr>
                <w:rFonts w:ascii="Arial" w:hAnsi="Arial" w:hint="cs"/>
                <w:rtl/>
              </w:rPr>
              <w:t>ת השווי ההוגן</w:t>
            </w:r>
            <w:r w:rsidR="00F64EB6" w:rsidRPr="00DA006E">
              <w:rPr>
                <w:rFonts w:ascii="Arial" w:hAnsi="Arial"/>
                <w:rtl/>
              </w:rPr>
              <w:t xml:space="preserve"> של איגרות חוב בסך _____ אלפי ש"ח, כך שהשווי ההוגן הועבר מרמה </w:t>
            </w:r>
            <w:r w:rsidR="00802A45" w:rsidRPr="00DA006E">
              <w:rPr>
                <w:rFonts w:ascii="Arial" w:hAnsi="Arial" w:hint="cs"/>
                <w:rtl/>
              </w:rPr>
              <w:t>_</w:t>
            </w:r>
            <w:r w:rsidR="00F64EB6" w:rsidRPr="00DA006E">
              <w:rPr>
                <w:rFonts w:ascii="Arial" w:hAnsi="Arial"/>
                <w:rtl/>
              </w:rPr>
              <w:t xml:space="preserve"> לרמה </w:t>
            </w:r>
            <w:r w:rsidR="00802A45" w:rsidRPr="00DA006E">
              <w:rPr>
                <w:rFonts w:ascii="Arial" w:hAnsi="Arial" w:hint="cs"/>
                <w:rtl/>
              </w:rPr>
              <w:t>_</w:t>
            </w:r>
            <w:r w:rsidR="00F64EB6" w:rsidRPr="00DA006E">
              <w:rPr>
                <w:rFonts w:ascii="Arial" w:hAnsi="Arial"/>
                <w:rtl/>
              </w:rPr>
              <w:t xml:space="preserve"> מאחר </w:t>
            </w:r>
            <w:r w:rsidR="00802A45" w:rsidRPr="00DA006E">
              <w:rPr>
                <w:rFonts w:ascii="Arial" w:hAnsi="Arial" w:hint="cs"/>
                <w:rtl/>
              </w:rPr>
              <w:t>[</w:t>
            </w:r>
            <w:r w:rsidR="00802A45" w:rsidRPr="00DA006E">
              <w:rPr>
                <w:rStyle w:val="SubtleReference"/>
                <w:rFonts w:hint="cs"/>
                <w:rtl/>
              </w:rPr>
              <w:t>פרט את הסיבה</w:t>
            </w:r>
            <w:r w:rsidR="00802A45" w:rsidRPr="00DA006E">
              <w:rPr>
                <w:rFonts w:ascii="Arial" w:hAnsi="Arial" w:hint="cs"/>
                <w:rtl/>
              </w:rPr>
              <w:t>]</w:t>
            </w:r>
            <w:r w:rsidR="00F64EB6" w:rsidRPr="00DA006E">
              <w:rPr>
                <w:rFonts w:ascii="Arial" w:hAnsi="Arial"/>
                <w:rtl/>
              </w:rPr>
              <w:t>.</w:t>
            </w:r>
            <w:bookmarkEnd w:id="753"/>
          </w:p>
        </w:tc>
      </w:tr>
      <w:tr w:rsidR="00F64EB6" w:rsidRPr="004C5FA3" w14:paraId="7681D4C3" w14:textId="77777777" w:rsidTr="00DE1009">
        <w:trPr>
          <w:trHeight w:val="20"/>
        </w:trPr>
        <w:tc>
          <w:tcPr>
            <w:cnfStyle w:val="001000000000" w:firstRow="0" w:lastRow="0" w:firstColumn="1" w:lastColumn="0" w:oddVBand="0" w:evenVBand="0" w:oddHBand="0" w:evenHBand="0" w:firstRowFirstColumn="0" w:firstRowLastColumn="0" w:lastRowFirstColumn="0" w:lastRowLastColumn="0"/>
            <w:tcW w:w="687" w:type="pct"/>
          </w:tcPr>
          <w:p w14:paraId="77E2CA0F" w14:textId="77777777" w:rsidR="00F64EB6" w:rsidRPr="00DA006E" w:rsidRDefault="00F64EB6" w:rsidP="00DA006E">
            <w:pPr>
              <w:bidi w:val="0"/>
              <w:spacing w:after="0" w:line="240" w:lineRule="auto"/>
              <w:ind w:left="-57" w:right="-57"/>
              <w:contextualSpacing w:val="0"/>
              <w:jc w:val="right"/>
              <w:rPr>
                <w:rFonts w:ascii="Arial" w:hAnsi="Arial"/>
              </w:rPr>
            </w:pPr>
          </w:p>
        </w:tc>
        <w:tc>
          <w:tcPr>
            <w:tcW w:w="4313" w:type="pct"/>
          </w:tcPr>
          <w:p w14:paraId="526E8F71" w14:textId="17009526" w:rsidR="00F64EB6" w:rsidRPr="00DA006E" w:rsidRDefault="00DA006E" w:rsidP="00DA006E">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bookmarkStart w:id="754" w:name="_Ref6341436"/>
            <w:r w:rsidRPr="00DA006E">
              <w:rPr>
                <w:rFonts w:ascii="Arial" w:hAnsi="Arial" w:hint="cs"/>
                <w:rtl/>
              </w:rPr>
              <w:t>(3)</w:t>
            </w:r>
            <w:r w:rsidRPr="00DA006E">
              <w:rPr>
                <w:rFonts w:ascii="Arial" w:hAnsi="Arial"/>
                <w:rtl/>
              </w:rPr>
              <w:tab/>
            </w:r>
            <w:r w:rsidR="00F64EB6" w:rsidRPr="00DA006E">
              <w:rPr>
                <w:rFonts w:ascii="Arial" w:hAnsi="Arial"/>
                <w:rtl/>
              </w:rPr>
              <w:t>[</w:t>
            </w:r>
            <w:r w:rsidR="00F64EB6" w:rsidRPr="00DA006E">
              <w:rPr>
                <w:rStyle w:val="SubtleReference"/>
                <w:rtl/>
              </w:rPr>
              <w:t>יינתן גילוי להעברות כלשהן לתוך רמה 3 או מחוץ לרמה 3 של מדרג השווי ההוגן ולסיבות לאותן העברות</w:t>
            </w:r>
            <w:r w:rsidR="00F64EB6" w:rsidRPr="00DA006E">
              <w:rPr>
                <w:rFonts w:ascii="Arial" w:hAnsi="Arial"/>
                <w:rtl/>
              </w:rPr>
              <w:t>.]</w:t>
            </w:r>
            <w:bookmarkEnd w:id="754"/>
          </w:p>
        </w:tc>
      </w:tr>
    </w:tbl>
    <w:p w14:paraId="3B043367" w14:textId="77777777" w:rsidR="00DA006E" w:rsidRPr="00DF6438" w:rsidRDefault="00DA006E" w:rsidP="00DA006E">
      <w:pPr>
        <w:pStyle w:val="NoSpacing"/>
        <w:ind w:left="1418"/>
        <w:rPr>
          <w:sz w:val="20"/>
          <w:rtl/>
          <w:lang w:val="en-US"/>
        </w:rPr>
      </w:pPr>
    </w:p>
    <w:p w14:paraId="2B34DC9F" w14:textId="77777777" w:rsidR="00DA006E" w:rsidRDefault="00DA006E" w:rsidP="00DA006E">
      <w:pPr>
        <w:pageBreakBefore/>
        <w:spacing w:after="0" w:line="240" w:lineRule="auto"/>
        <w:ind w:left="1418"/>
        <w:jc w:val="left"/>
        <w:rPr>
          <w:rtl/>
        </w:rPr>
      </w:pPr>
    </w:p>
    <w:p w14:paraId="26009050" w14:textId="67312638" w:rsidR="00DA006E" w:rsidRDefault="00DA006E" w:rsidP="00DA006E">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7EAD0AA6" w14:textId="5FBDCDD0" w:rsidR="00DA006E" w:rsidRDefault="00DA006E" w:rsidP="00DA006E">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6DCC4090" w14:textId="2464EACE" w:rsidR="00F64EB6" w:rsidRPr="00DA006E" w:rsidRDefault="00DA006E" w:rsidP="00DA006E">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9.4.5</w:t>
      </w:r>
      <w:r w:rsidRPr="00DA006E">
        <w:rPr>
          <w:rStyle w:val="Strong"/>
          <w:b w:val="0"/>
          <w:bCs w:val="0"/>
          <w:rtl/>
        </w:rPr>
        <w:fldChar w:fldCharType="end"/>
      </w:r>
      <w:r w:rsidRPr="00DA006E">
        <w:rPr>
          <w:rFonts w:ascii="Arial" w:hAnsi="Arial"/>
          <w:b/>
          <w:bCs/>
          <w:rtl/>
        </w:rPr>
        <w:tab/>
      </w:r>
      <w:r w:rsidRPr="00DA006E">
        <w:rPr>
          <w:rStyle w:val="Strong"/>
          <w:b w:val="0"/>
          <w:bCs w:val="0"/>
          <w:u w:val="single"/>
          <w:rtl/>
        </w:rPr>
        <w:fldChar w:fldCharType="begin" w:fldLock="1"/>
      </w:r>
      <w:r w:rsidRPr="00DA006E">
        <w:rPr>
          <w:rStyle w:val="Strong"/>
          <w:b w:val="0"/>
          <w:bCs w:val="0"/>
          <w:u w:val="single"/>
          <w:rtl/>
        </w:rPr>
        <w:instrText xml:space="preserve"> </w:instrText>
      </w:r>
      <w:r w:rsidRPr="00DA006E">
        <w:rPr>
          <w:rStyle w:val="Strong"/>
          <w:b w:val="0"/>
          <w:bCs w:val="0"/>
          <w:u w:val="single"/>
        </w:rPr>
        <w:instrText>STYLEREF</w:instrText>
      </w:r>
      <w:r w:rsidRPr="00DA006E">
        <w:rPr>
          <w:rStyle w:val="Strong"/>
          <w:b w:val="0"/>
          <w:bCs w:val="0"/>
          <w:u w:val="single"/>
          <w:rtl/>
        </w:rPr>
        <w:instrText xml:space="preserve">  "כותרת 5"  \* </w:instrText>
      </w:r>
      <w:r w:rsidRPr="00DA006E">
        <w:rPr>
          <w:rStyle w:val="Strong"/>
          <w:b w:val="0"/>
          <w:bCs w:val="0"/>
          <w:u w:val="single"/>
        </w:rPr>
        <w:instrText>MERGEFORMAT</w:instrText>
      </w:r>
      <w:r w:rsidRPr="00DA006E">
        <w:rPr>
          <w:rStyle w:val="Strong"/>
          <w:b w:val="0"/>
          <w:bCs w:val="0"/>
          <w:u w:val="single"/>
          <w:rtl/>
        </w:rPr>
        <w:instrText xml:space="preserve"> </w:instrText>
      </w:r>
      <w:r w:rsidRPr="00DA006E">
        <w:rPr>
          <w:rStyle w:val="Strong"/>
          <w:b w:val="0"/>
          <w:bCs w:val="0"/>
          <w:u w:val="single"/>
          <w:rtl/>
        </w:rPr>
        <w:fldChar w:fldCharType="separate"/>
      </w:r>
      <w:r w:rsidR="00D3002D">
        <w:rPr>
          <w:rStyle w:val="Strong"/>
          <w:b w:val="0"/>
          <w:bCs w:val="0"/>
          <w:noProof/>
          <w:u w:val="single"/>
          <w:rtl/>
        </w:rPr>
        <w:t>מכשירים פיננסיים שהוכרו בדוח על המצב הכספי</w:t>
      </w:r>
      <w:r w:rsidRPr="00DA006E">
        <w:rPr>
          <w:rStyle w:val="Strong"/>
          <w:b w:val="0"/>
          <w:bCs w:val="0"/>
          <w:u w:val="single"/>
          <w:rtl/>
        </w:rPr>
        <w:fldChar w:fldCharType="end"/>
      </w:r>
      <w:r w:rsidRPr="00DA006E">
        <w:rPr>
          <w:rStyle w:val="Strong"/>
          <w:b w:val="0"/>
          <w:bCs w:val="0"/>
          <w:rtl/>
        </w:rPr>
        <w:t xml:space="preserve"> </w:t>
      </w:r>
      <w:r w:rsidRPr="00DA006E">
        <w:rPr>
          <w:rtl/>
        </w:rPr>
        <w:t>(המשך)</w:t>
      </w:r>
    </w:p>
    <w:tbl>
      <w:tblPr>
        <w:tblStyle w:val="TableGrid"/>
        <w:bidiVisual/>
        <w:tblW w:w="10206" w:type="dxa"/>
        <w:jc w:val="left"/>
        <w:tblLayout w:type="fixed"/>
        <w:tblLook w:val="06A0" w:firstRow="1" w:lastRow="0" w:firstColumn="1" w:lastColumn="0" w:noHBand="1" w:noVBand="1"/>
      </w:tblPr>
      <w:tblGrid>
        <w:gridCol w:w="1304"/>
        <w:gridCol w:w="3515"/>
        <w:gridCol w:w="851"/>
        <w:gridCol w:w="1134"/>
        <w:gridCol w:w="1134"/>
        <w:gridCol w:w="1134"/>
        <w:gridCol w:w="1134"/>
      </w:tblGrid>
      <w:tr w:rsidR="00DA006E" w:rsidRPr="004C5FA3" w14:paraId="564EEEDA" w14:textId="77777777" w:rsidTr="00DA006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top"/>
          </w:tcPr>
          <w:p w14:paraId="018063CC" w14:textId="5D8CC5B1" w:rsidR="00DA006E" w:rsidRPr="004A711D" w:rsidRDefault="00DA006E" w:rsidP="00DA006E">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515" w:type="dxa"/>
            <w:vAlign w:val="center"/>
          </w:tcPr>
          <w:p w14:paraId="35813F95" w14:textId="77777777" w:rsidR="00DA006E" w:rsidRPr="004A711D" w:rsidRDefault="00DA006E" w:rsidP="00DA006E">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851" w:type="dxa"/>
          </w:tcPr>
          <w:p w14:paraId="3A7112FE" w14:textId="77777777" w:rsidR="00DA006E" w:rsidRPr="004A711D" w:rsidRDefault="00DA006E" w:rsidP="00DA006E">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4536" w:type="dxa"/>
            <w:gridSpan w:val="4"/>
          </w:tcPr>
          <w:p w14:paraId="1EF273BD" w14:textId="1B9692BD" w:rsidR="00DA006E" w:rsidRPr="004A711D" w:rsidRDefault="00DA006E" w:rsidP="00DA006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30 ביוני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r w:rsidRPr="004C5FA3">
              <w:rPr>
                <w:sz w:val="20"/>
                <w:rtl/>
              </w:rPr>
              <w:t xml:space="preserve"> (בלתי מבוקר)</w:t>
            </w:r>
          </w:p>
        </w:tc>
      </w:tr>
      <w:tr w:rsidR="00DA006E" w:rsidRPr="004C5FA3" w14:paraId="1426409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D2E0F31"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B099727"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51" w:type="dxa"/>
          </w:tcPr>
          <w:p w14:paraId="19F89088"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FCD7151"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1</w:t>
            </w:r>
          </w:p>
        </w:tc>
        <w:tc>
          <w:tcPr>
            <w:tcW w:w="1134" w:type="dxa"/>
          </w:tcPr>
          <w:p w14:paraId="37812E4E"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2</w:t>
            </w:r>
          </w:p>
        </w:tc>
        <w:tc>
          <w:tcPr>
            <w:tcW w:w="1134" w:type="dxa"/>
          </w:tcPr>
          <w:p w14:paraId="71DA462B"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3</w:t>
            </w:r>
          </w:p>
        </w:tc>
        <w:tc>
          <w:tcPr>
            <w:tcW w:w="1134" w:type="dxa"/>
          </w:tcPr>
          <w:p w14:paraId="5DC2C5AC"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סה"כ</w:t>
            </w:r>
          </w:p>
        </w:tc>
      </w:tr>
      <w:tr w:rsidR="00DA006E" w:rsidRPr="004C5FA3" w14:paraId="5BD7E3C2" w14:textId="77777777" w:rsidTr="00DA006E">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A897472"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2644EFBD"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51" w:type="dxa"/>
          </w:tcPr>
          <w:p w14:paraId="3DADF396"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536" w:type="dxa"/>
            <w:gridSpan w:val="4"/>
          </w:tcPr>
          <w:p w14:paraId="556697BC"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אלפי ש"ח</w:t>
            </w:r>
          </w:p>
        </w:tc>
      </w:tr>
      <w:tr w:rsidR="00DA006E" w:rsidRPr="004C5FA3" w14:paraId="343BEEC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44968DD"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F48A288" w14:textId="77777777" w:rsidR="00DA006E" w:rsidRPr="004A711D" w:rsidRDefault="00DA006E"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נכסים פיננסיים:</w:t>
            </w:r>
          </w:p>
        </w:tc>
        <w:tc>
          <w:tcPr>
            <w:tcW w:w="851" w:type="dxa"/>
          </w:tcPr>
          <w:p w14:paraId="708FF061"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5D05A32F"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C523C48"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9DF79D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D50EA5E"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1FAAF97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A43AE24"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17C8C39"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או הפסד:</w:t>
            </w:r>
          </w:p>
        </w:tc>
        <w:tc>
          <w:tcPr>
            <w:tcW w:w="851" w:type="dxa"/>
          </w:tcPr>
          <w:p w14:paraId="721C24F8"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3CC33C2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8E65F2F"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8DE537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43490F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7879A2F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D308BD0"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A709F00"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ניירות ערך סחירים</w:t>
            </w:r>
          </w:p>
        </w:tc>
        <w:tc>
          <w:tcPr>
            <w:tcW w:w="851" w:type="dxa"/>
          </w:tcPr>
          <w:p w14:paraId="5D90A754" w14:textId="7C890CC9"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lang w:val="en-US"/>
              </w:rPr>
            </w:pPr>
          </w:p>
        </w:tc>
        <w:tc>
          <w:tcPr>
            <w:tcW w:w="1134" w:type="dxa"/>
          </w:tcPr>
          <w:p w14:paraId="117023A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615556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B79203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0D4A2E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19C243F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D6D1EDD"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E4600E5"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שיועדו</w:t>
            </w:r>
          </w:p>
        </w:tc>
        <w:tc>
          <w:tcPr>
            <w:tcW w:w="851" w:type="dxa"/>
          </w:tcPr>
          <w:p w14:paraId="2E9D075E"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59306123"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00B5A33"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E90323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CE4349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166316D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CB57281"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67F6A5AA"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w:t>
            </w:r>
          </w:p>
        </w:tc>
        <w:tc>
          <w:tcPr>
            <w:tcW w:w="851" w:type="dxa"/>
          </w:tcPr>
          <w:p w14:paraId="7C3E4CB0"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D10E54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C390A5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34EB04F"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CCE6E1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13CD6B3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27031CF"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533CE21"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כולל אחר:</w:t>
            </w:r>
          </w:p>
        </w:tc>
        <w:tc>
          <w:tcPr>
            <w:tcW w:w="851" w:type="dxa"/>
          </w:tcPr>
          <w:p w14:paraId="3F77B29D"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6E0BF6B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C04C7D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E73323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45B0B4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6089F29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A9688C0"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C0905F2"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איגרות חוב</w:t>
            </w:r>
          </w:p>
        </w:tc>
        <w:tc>
          <w:tcPr>
            <w:tcW w:w="851" w:type="dxa"/>
          </w:tcPr>
          <w:p w14:paraId="5135C05F" w14:textId="30BC7408"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lang w:val="en-US"/>
              </w:rPr>
            </w:pPr>
          </w:p>
        </w:tc>
        <w:tc>
          <w:tcPr>
            <w:tcW w:w="1134" w:type="dxa"/>
          </w:tcPr>
          <w:p w14:paraId="1621E3D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D2E751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A4EBFDB"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A231FDB"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074AC15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72C897C"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2A332D6"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מניות</w:t>
            </w:r>
          </w:p>
        </w:tc>
        <w:tc>
          <w:tcPr>
            <w:tcW w:w="851" w:type="dxa"/>
          </w:tcPr>
          <w:p w14:paraId="79E21EF2"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2CA16A2"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DD33445"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A8918C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889533B"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379AF68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9E82EAD"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3B53774B" w14:textId="77777777" w:rsidR="00DA006E" w:rsidRPr="004A711D" w:rsidRDefault="00DA0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 המשמשים כמכשירים מגדרים</w:t>
            </w:r>
          </w:p>
        </w:tc>
        <w:tc>
          <w:tcPr>
            <w:tcW w:w="851" w:type="dxa"/>
          </w:tcPr>
          <w:p w14:paraId="0C1446ED"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0F19AF0"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FD19C70"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376B57D2"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C14DE25"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DA006E" w:rsidRPr="004C5FA3" w14:paraId="0635CE1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EF05EA7"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66BFCB0" w14:textId="77777777" w:rsidR="00DA006E" w:rsidRPr="004A711D" w:rsidRDefault="00DA0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27C9EBD8"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8697359"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507AC172"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105C2163"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397986D1"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r w:rsidR="00DA006E" w:rsidRPr="004C5FA3" w14:paraId="5E2E103A"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92F9A0C"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235B4D3" w14:textId="77777777" w:rsidR="00DA006E" w:rsidRPr="004A711D" w:rsidRDefault="00DA006E"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התחייבויות פיננסיות:</w:t>
            </w:r>
          </w:p>
        </w:tc>
        <w:tc>
          <w:tcPr>
            <w:tcW w:w="851" w:type="dxa"/>
          </w:tcPr>
          <w:p w14:paraId="3166BCCC"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D65B62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209BA0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33744A"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301267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3CA3673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8316F38"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B848247"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או הפסד:</w:t>
            </w:r>
          </w:p>
        </w:tc>
        <w:tc>
          <w:tcPr>
            <w:tcW w:w="851" w:type="dxa"/>
          </w:tcPr>
          <w:p w14:paraId="7586837B"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46EED8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E9B715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C57146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3B5B312"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0340958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3BCAE15"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86F3F6F"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שיועדו</w:t>
            </w:r>
          </w:p>
        </w:tc>
        <w:tc>
          <w:tcPr>
            <w:tcW w:w="851" w:type="dxa"/>
          </w:tcPr>
          <w:p w14:paraId="3EE15D11"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66BC238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ACB1E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E3221BF"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44557A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688DD97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FB46F05"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28140802"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w:t>
            </w:r>
          </w:p>
        </w:tc>
        <w:tc>
          <w:tcPr>
            <w:tcW w:w="851" w:type="dxa"/>
          </w:tcPr>
          <w:p w14:paraId="23840281" w14:textId="48BC17DE"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lang w:val="en-US"/>
              </w:rPr>
            </w:pPr>
          </w:p>
        </w:tc>
        <w:tc>
          <w:tcPr>
            <w:tcW w:w="1134" w:type="dxa"/>
          </w:tcPr>
          <w:p w14:paraId="1A60D72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02B715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DA75BC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87917AB"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643BFEE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4DC2B48"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2D753177"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תמורה מותנית בצירוף עסקים</w:t>
            </w:r>
          </w:p>
        </w:tc>
        <w:tc>
          <w:tcPr>
            <w:tcW w:w="851" w:type="dxa"/>
          </w:tcPr>
          <w:p w14:paraId="03F76093"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4409FA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E3A732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35FBD8A"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AF7170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4E123F9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CADB735"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F5A524E"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נגזרים המשמשים כמכשירים מגדרים</w:t>
            </w:r>
          </w:p>
        </w:tc>
        <w:tc>
          <w:tcPr>
            <w:tcW w:w="851" w:type="dxa"/>
          </w:tcPr>
          <w:p w14:paraId="27146376"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543879A3"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59F3EE7"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93CF1D9"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5216C1B6"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DA006E" w:rsidRPr="004C5FA3" w14:paraId="227314C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D1DF027"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092C468" w14:textId="77777777" w:rsidR="00DA006E" w:rsidRPr="004A711D" w:rsidRDefault="00DA0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4985CB7B"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CDC17B5"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1286556C"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687BB78"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602FBD03"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bl>
    <w:p w14:paraId="33F1C7DA" w14:textId="77777777" w:rsidR="00DA006E" w:rsidRDefault="00DA006E" w:rsidP="00DA006E">
      <w:pPr>
        <w:spacing w:after="0" w:line="240" w:lineRule="auto"/>
        <w:ind w:left="1418"/>
        <w:rPr>
          <w:rFonts w:ascii="Arial" w:hAnsi="Arial"/>
          <w:rtl/>
        </w:rPr>
      </w:pPr>
    </w:p>
    <w:tbl>
      <w:tblPr>
        <w:tblStyle w:val="PlainTable2"/>
        <w:bidiVisual/>
        <w:tblW w:w="10206" w:type="dxa"/>
        <w:tblLayout w:type="fixed"/>
        <w:tblLook w:val="0680" w:firstRow="0" w:lastRow="0" w:firstColumn="1" w:lastColumn="0" w:noHBand="1" w:noVBand="1"/>
      </w:tblPr>
      <w:tblGrid>
        <w:gridCol w:w="1304"/>
        <w:gridCol w:w="8902"/>
      </w:tblGrid>
      <w:tr w:rsidR="00DA006E" w:rsidRPr="004C5FA3" w14:paraId="2315969C" w14:textId="77777777" w:rsidTr="00A6256C">
        <w:trPr>
          <w:cantSplit/>
          <w:trHeight w:val="20"/>
        </w:trPr>
        <w:tc>
          <w:tcPr>
            <w:cnfStyle w:val="001000000000" w:firstRow="0" w:lastRow="0" w:firstColumn="1" w:lastColumn="0" w:oddVBand="0" w:evenVBand="0" w:oddHBand="0" w:evenHBand="0" w:firstRowFirstColumn="0" w:firstRowLastColumn="0" w:lastRowFirstColumn="0" w:lastRowLastColumn="0"/>
            <w:tcW w:w="1304" w:type="dxa"/>
          </w:tcPr>
          <w:p w14:paraId="504F0C13" w14:textId="77777777" w:rsidR="00DA006E" w:rsidRPr="00DA006E" w:rsidRDefault="00DA006E" w:rsidP="00006CC7">
            <w:pPr>
              <w:bidi w:val="0"/>
              <w:spacing w:after="0" w:line="240" w:lineRule="auto"/>
              <w:ind w:left="-57" w:right="-57"/>
              <w:contextualSpacing w:val="0"/>
              <w:jc w:val="right"/>
              <w:rPr>
                <w:rFonts w:ascii="Arial" w:hAnsi="Arial"/>
              </w:rPr>
            </w:pPr>
          </w:p>
        </w:tc>
        <w:tc>
          <w:tcPr>
            <w:tcW w:w="8902" w:type="dxa"/>
          </w:tcPr>
          <w:p w14:paraId="038F1497" w14:textId="53510FF3" w:rsidR="00DA006E" w:rsidRPr="00DA006E" w:rsidRDefault="00DA006E" w:rsidP="00006CC7">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יינתן גילוי להעברות כלשהן </w:t>
            </w:r>
            <w:r>
              <w:rPr>
                <w:rStyle w:val="SubtleReference"/>
                <w:rFonts w:hint="cs"/>
                <w:rtl/>
              </w:rPr>
              <w:t xml:space="preserve">בין רמות </w:t>
            </w:r>
            <w:r w:rsidRPr="004C5FA3">
              <w:rPr>
                <w:rStyle w:val="SubtleReference"/>
                <w:rtl/>
              </w:rPr>
              <w:t>מדרג השווי ההוגן ולסיבות לאותן העברות</w:t>
            </w:r>
            <w:r>
              <w:rPr>
                <w:rStyle w:val="SubtleReference"/>
                <w:rFonts w:hint="cs"/>
                <w:rtl/>
              </w:rPr>
              <w:t>.</w:t>
            </w:r>
            <w:r w:rsidRPr="004C5FA3">
              <w:rPr>
                <w:rFonts w:ascii="Arial" w:hAnsi="Arial"/>
                <w:rtl/>
              </w:rPr>
              <w:t>]</w:t>
            </w:r>
          </w:p>
        </w:tc>
      </w:tr>
    </w:tbl>
    <w:p w14:paraId="318618D4" w14:textId="77777777" w:rsidR="00DA006E" w:rsidRDefault="00DA006E" w:rsidP="00DA006E">
      <w:pPr>
        <w:spacing w:after="0" w:line="240" w:lineRule="auto"/>
        <w:ind w:left="1418"/>
        <w:rPr>
          <w:rFonts w:ascii="Arial" w:hAnsi="Arial"/>
          <w:rtl/>
        </w:rPr>
      </w:pPr>
    </w:p>
    <w:tbl>
      <w:tblPr>
        <w:tblStyle w:val="TableGrid"/>
        <w:bidiVisual/>
        <w:tblW w:w="10206" w:type="dxa"/>
        <w:jc w:val="left"/>
        <w:tblLayout w:type="fixed"/>
        <w:tblLook w:val="06A0" w:firstRow="1" w:lastRow="0" w:firstColumn="1" w:lastColumn="0" w:noHBand="1" w:noVBand="1"/>
      </w:tblPr>
      <w:tblGrid>
        <w:gridCol w:w="1304"/>
        <w:gridCol w:w="3515"/>
        <w:gridCol w:w="851"/>
        <w:gridCol w:w="1134"/>
        <w:gridCol w:w="1134"/>
        <w:gridCol w:w="1134"/>
        <w:gridCol w:w="1134"/>
      </w:tblGrid>
      <w:tr w:rsidR="00DA006E" w:rsidRPr="004C5FA3" w14:paraId="4C76EDD5"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top"/>
          </w:tcPr>
          <w:p w14:paraId="02AEF1E8" w14:textId="77777777" w:rsidR="00DA006E" w:rsidRPr="004A711D" w:rsidRDefault="00DA006E" w:rsidP="00DA006E">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515" w:type="dxa"/>
            <w:vAlign w:val="center"/>
          </w:tcPr>
          <w:p w14:paraId="0C82F254" w14:textId="77777777" w:rsidR="00DA006E" w:rsidRPr="004A711D" w:rsidRDefault="00DA006E" w:rsidP="00DA006E">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851" w:type="dxa"/>
          </w:tcPr>
          <w:p w14:paraId="169737F8" w14:textId="77777777" w:rsidR="00DA006E" w:rsidRPr="004A711D" w:rsidRDefault="00DA006E" w:rsidP="00DA006E">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4536" w:type="dxa"/>
            <w:gridSpan w:val="4"/>
          </w:tcPr>
          <w:p w14:paraId="424AD916" w14:textId="50CEA129" w:rsidR="00DA006E" w:rsidRPr="004A711D" w:rsidRDefault="00DA006E" w:rsidP="00DA006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31 בדצמבר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p>
        </w:tc>
      </w:tr>
      <w:tr w:rsidR="00DA006E" w:rsidRPr="004C5FA3" w14:paraId="7F11A7FE"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98ED574"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79F8B26"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51" w:type="dxa"/>
          </w:tcPr>
          <w:p w14:paraId="4EA9F9A2"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9DAAAF8"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1</w:t>
            </w:r>
          </w:p>
        </w:tc>
        <w:tc>
          <w:tcPr>
            <w:tcW w:w="1134" w:type="dxa"/>
          </w:tcPr>
          <w:p w14:paraId="04DDD43F"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2</w:t>
            </w:r>
          </w:p>
        </w:tc>
        <w:tc>
          <w:tcPr>
            <w:tcW w:w="1134" w:type="dxa"/>
          </w:tcPr>
          <w:p w14:paraId="4D243ACB"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רמה 3</w:t>
            </w:r>
          </w:p>
        </w:tc>
        <w:tc>
          <w:tcPr>
            <w:tcW w:w="1134" w:type="dxa"/>
          </w:tcPr>
          <w:p w14:paraId="01F069A6"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סה"כ</w:t>
            </w:r>
          </w:p>
        </w:tc>
      </w:tr>
      <w:tr w:rsidR="00DA006E" w:rsidRPr="004C5FA3" w14:paraId="02BCD9A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366BF4C"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7C5B979"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51" w:type="dxa"/>
          </w:tcPr>
          <w:p w14:paraId="77694240" w14:textId="77777777" w:rsidR="00DA006E" w:rsidRPr="004A711D" w:rsidRDefault="00DA0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536" w:type="dxa"/>
            <w:gridSpan w:val="4"/>
          </w:tcPr>
          <w:p w14:paraId="1C1F95A7" w14:textId="77777777" w:rsidR="00DA006E" w:rsidRPr="001532F3"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1532F3">
              <w:rPr>
                <w:b/>
                <w:bCs/>
                <w:sz w:val="20"/>
                <w:rtl/>
              </w:rPr>
              <w:t>אלפי ש"ח</w:t>
            </w:r>
          </w:p>
        </w:tc>
      </w:tr>
      <w:tr w:rsidR="00DA006E" w:rsidRPr="004C5FA3" w14:paraId="15F5170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1F66EB4"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601A81E" w14:textId="77777777" w:rsidR="00DA006E" w:rsidRPr="004A711D" w:rsidRDefault="00DA006E"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נכסים פיננסיים:</w:t>
            </w:r>
          </w:p>
        </w:tc>
        <w:tc>
          <w:tcPr>
            <w:tcW w:w="851" w:type="dxa"/>
          </w:tcPr>
          <w:p w14:paraId="089B3E46"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6B0BFD2"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5BBC49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F70AA0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0375642"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7EE43322"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680C3CD"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4E47706"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או הפסד:</w:t>
            </w:r>
          </w:p>
        </w:tc>
        <w:tc>
          <w:tcPr>
            <w:tcW w:w="851" w:type="dxa"/>
          </w:tcPr>
          <w:p w14:paraId="0BB6FC39"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5F6BE6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5F3F30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C00DF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4E3B6B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74898D76"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38A9E35"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7E41EA9"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ניירות ערך סחירים</w:t>
            </w:r>
          </w:p>
        </w:tc>
        <w:tc>
          <w:tcPr>
            <w:tcW w:w="851" w:type="dxa"/>
          </w:tcPr>
          <w:p w14:paraId="15791735"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lang w:val="en-US"/>
              </w:rPr>
            </w:pPr>
          </w:p>
        </w:tc>
        <w:tc>
          <w:tcPr>
            <w:tcW w:w="1134" w:type="dxa"/>
          </w:tcPr>
          <w:p w14:paraId="617C0F9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F6FDF3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1D21685"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3B6BD5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6181564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5C04DB2E"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1596288"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שיועדו</w:t>
            </w:r>
          </w:p>
        </w:tc>
        <w:tc>
          <w:tcPr>
            <w:tcW w:w="851" w:type="dxa"/>
          </w:tcPr>
          <w:p w14:paraId="1D25C7B0"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D6A5AF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430A022"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87BE92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4AB7A58"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56F8BC9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9D72F71"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F43D97F"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w:t>
            </w:r>
          </w:p>
        </w:tc>
        <w:tc>
          <w:tcPr>
            <w:tcW w:w="851" w:type="dxa"/>
          </w:tcPr>
          <w:p w14:paraId="38FB8FA4"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5C24A6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9ACA09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E98A40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0D99A1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76DE239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F66F592"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BE7B549"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כולל אחר:</w:t>
            </w:r>
          </w:p>
        </w:tc>
        <w:tc>
          <w:tcPr>
            <w:tcW w:w="851" w:type="dxa"/>
          </w:tcPr>
          <w:p w14:paraId="132283CB"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E26C728"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0B31D27"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2722FE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1A5208A"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2900EFC0"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30994A1"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6197C6B8"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איגרות חוב</w:t>
            </w:r>
          </w:p>
        </w:tc>
        <w:tc>
          <w:tcPr>
            <w:tcW w:w="851" w:type="dxa"/>
          </w:tcPr>
          <w:p w14:paraId="16AF5FB5"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lang w:val="en-US"/>
              </w:rPr>
            </w:pPr>
          </w:p>
        </w:tc>
        <w:tc>
          <w:tcPr>
            <w:tcW w:w="1134" w:type="dxa"/>
          </w:tcPr>
          <w:p w14:paraId="60F7549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B74A9F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5A8B69B"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4721E4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4342B73F"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3FA5DB0"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6E8E09C"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מניות</w:t>
            </w:r>
          </w:p>
        </w:tc>
        <w:tc>
          <w:tcPr>
            <w:tcW w:w="851" w:type="dxa"/>
          </w:tcPr>
          <w:p w14:paraId="3EFD98F0"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21E107FB"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0FBE50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A8E03E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5387DE5"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598CC55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17CCBCB"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BA317C4" w14:textId="77777777" w:rsidR="00DA006E" w:rsidRPr="004A711D" w:rsidRDefault="00DA0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 המשמשים כמכשירים מגדרים</w:t>
            </w:r>
          </w:p>
        </w:tc>
        <w:tc>
          <w:tcPr>
            <w:tcW w:w="851" w:type="dxa"/>
          </w:tcPr>
          <w:p w14:paraId="1AD39F22"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38CA887"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62A2055"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92715D4"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B7D1B4B"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DA006E" w:rsidRPr="004C5FA3" w14:paraId="21222C8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87B842F"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058AAFEE" w14:textId="77777777" w:rsidR="00DA006E" w:rsidRPr="004A711D" w:rsidRDefault="00DA0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348C016C"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A1F5C68"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028E942"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5C895CF8"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1CC087B0"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r w:rsidR="00DA006E" w:rsidRPr="004C5FA3" w14:paraId="5B3C1714"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71201DE"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8DE738B" w14:textId="77777777" w:rsidR="00DA006E" w:rsidRPr="004A711D" w:rsidRDefault="00DA006E" w:rsidP="00006CC7">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התחייבויות פיננסיות:</w:t>
            </w:r>
          </w:p>
        </w:tc>
        <w:tc>
          <w:tcPr>
            <w:tcW w:w="851" w:type="dxa"/>
          </w:tcPr>
          <w:p w14:paraId="190389CB"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37C9F29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96D178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92D3DA3"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7A25FA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07096F67"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B4E47D0"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7525BF77"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בשווי הוגן דרך רווח או הפסד:</w:t>
            </w:r>
          </w:p>
        </w:tc>
        <w:tc>
          <w:tcPr>
            <w:tcW w:w="851" w:type="dxa"/>
          </w:tcPr>
          <w:p w14:paraId="442F2E51"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6110BD74"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40F7C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96EC26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9247780"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64FEDB8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0036650"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6D78BEC3"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שיועדו</w:t>
            </w:r>
          </w:p>
        </w:tc>
        <w:tc>
          <w:tcPr>
            <w:tcW w:w="851" w:type="dxa"/>
          </w:tcPr>
          <w:p w14:paraId="4C3B256B"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41746FA"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C0A94C6"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CFA535D"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A5CCBAF"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0CF8EC4C"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039AE67"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5FE47AC2"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נגזרים</w:t>
            </w:r>
          </w:p>
        </w:tc>
        <w:tc>
          <w:tcPr>
            <w:tcW w:w="851" w:type="dxa"/>
          </w:tcPr>
          <w:p w14:paraId="5B466068"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lang w:val="en-US"/>
              </w:rPr>
            </w:pPr>
          </w:p>
        </w:tc>
        <w:tc>
          <w:tcPr>
            <w:tcW w:w="1134" w:type="dxa"/>
          </w:tcPr>
          <w:p w14:paraId="35ED604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E927BB8"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4A14772"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A3E8ECC"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382C0491"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48DDE53"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1196F145" w14:textId="77777777" w:rsidR="00DA006E" w:rsidRPr="004A711D" w:rsidRDefault="00DA006E" w:rsidP="00006CC7">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A711D">
              <w:rPr>
                <w:rtl/>
              </w:rPr>
              <w:t>תמורה מותנית בצירוף עסקים</w:t>
            </w:r>
          </w:p>
        </w:tc>
        <w:tc>
          <w:tcPr>
            <w:tcW w:w="851" w:type="dxa"/>
          </w:tcPr>
          <w:p w14:paraId="66B292BF"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6BB48971"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809AF03"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68BBC69"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9C7FC6E" w14:textId="77777777" w:rsidR="00DA006E" w:rsidRPr="004A711D" w:rsidRDefault="00DA0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A006E" w:rsidRPr="004C5FA3" w14:paraId="205B1453"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BB80B24"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2E901D1A" w14:textId="77777777" w:rsidR="00DA006E" w:rsidRPr="004A711D" w:rsidRDefault="00DA006E"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A711D">
              <w:rPr>
                <w:rFonts w:ascii="Arial" w:hAnsi="Arial"/>
                <w:rtl/>
              </w:rPr>
              <w:t>נגזרים המשמשים כמכשירים מגדרים</w:t>
            </w:r>
          </w:p>
        </w:tc>
        <w:tc>
          <w:tcPr>
            <w:tcW w:w="851" w:type="dxa"/>
          </w:tcPr>
          <w:p w14:paraId="69B92AAF"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FA77D46"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577DD061"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0AFED16"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8272249" w14:textId="77777777" w:rsidR="00DA006E" w:rsidRPr="004A711D" w:rsidRDefault="00DA0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20"/>
                <w:rtl/>
              </w:rPr>
            </w:pPr>
          </w:p>
        </w:tc>
      </w:tr>
      <w:tr w:rsidR="00DA006E" w:rsidRPr="004C5FA3" w14:paraId="185E298D"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1278AC5" w14:textId="77777777" w:rsidR="00DA006E" w:rsidRPr="004A711D" w:rsidRDefault="00DA006E" w:rsidP="00006CC7">
            <w:pPr>
              <w:tabs>
                <w:tab w:val="clear" w:pos="180"/>
                <w:tab w:val="clear" w:pos="360"/>
                <w:tab w:val="clear" w:pos="540"/>
              </w:tabs>
              <w:bidi w:val="0"/>
              <w:spacing w:after="0" w:line="240" w:lineRule="auto"/>
              <w:ind w:left="-57" w:right="-57"/>
              <w:contextualSpacing w:val="0"/>
              <w:jc w:val="right"/>
              <w:rPr>
                <w:rFonts w:ascii="Arial" w:hAnsi="Arial"/>
                <w:rtl/>
              </w:rPr>
            </w:pPr>
          </w:p>
        </w:tc>
        <w:tc>
          <w:tcPr>
            <w:tcW w:w="3515" w:type="dxa"/>
            <w:vAlign w:val="center"/>
          </w:tcPr>
          <w:p w14:paraId="45038082" w14:textId="77777777" w:rsidR="00DA006E" w:rsidRPr="004A711D" w:rsidRDefault="00DA0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851" w:type="dxa"/>
          </w:tcPr>
          <w:p w14:paraId="3265C602" w14:textId="77777777" w:rsidR="00DA006E" w:rsidRPr="004A711D" w:rsidRDefault="00DA0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569F8D9"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D7C4033"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32B7B42D"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C87FF68" w14:textId="77777777" w:rsidR="00DA006E" w:rsidRPr="004A711D" w:rsidRDefault="00DA0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bl>
    <w:p w14:paraId="15F2D11A" w14:textId="77777777" w:rsidR="00A6256C" w:rsidRDefault="00A6256C" w:rsidP="00A6256C">
      <w:pPr>
        <w:spacing w:after="0" w:line="240" w:lineRule="auto"/>
        <w:ind w:left="1418"/>
        <w:rPr>
          <w:rFonts w:ascii="Arial" w:hAnsi="Arial"/>
          <w:rtl/>
        </w:rPr>
      </w:pPr>
    </w:p>
    <w:tbl>
      <w:tblPr>
        <w:tblStyle w:val="PlainTable2"/>
        <w:bidiVisual/>
        <w:tblW w:w="10206" w:type="dxa"/>
        <w:tblLayout w:type="fixed"/>
        <w:tblLook w:val="0680" w:firstRow="0" w:lastRow="0" w:firstColumn="1" w:lastColumn="0" w:noHBand="1" w:noVBand="1"/>
      </w:tblPr>
      <w:tblGrid>
        <w:gridCol w:w="1304"/>
        <w:gridCol w:w="8902"/>
      </w:tblGrid>
      <w:tr w:rsidR="00A6256C" w:rsidRPr="004C5FA3" w14:paraId="17885328" w14:textId="77777777" w:rsidTr="00006CC7">
        <w:trPr>
          <w:cantSplit/>
          <w:trHeight w:val="20"/>
        </w:trPr>
        <w:tc>
          <w:tcPr>
            <w:cnfStyle w:val="001000000000" w:firstRow="0" w:lastRow="0" w:firstColumn="1" w:lastColumn="0" w:oddVBand="0" w:evenVBand="0" w:oddHBand="0" w:evenHBand="0" w:firstRowFirstColumn="0" w:firstRowLastColumn="0" w:lastRowFirstColumn="0" w:lastRowLastColumn="0"/>
            <w:tcW w:w="1304" w:type="dxa"/>
          </w:tcPr>
          <w:p w14:paraId="1F4CA159" w14:textId="77777777" w:rsidR="00A6256C" w:rsidRPr="00DA006E" w:rsidRDefault="00A6256C" w:rsidP="00006CC7">
            <w:pPr>
              <w:bidi w:val="0"/>
              <w:spacing w:after="0" w:line="240" w:lineRule="auto"/>
              <w:ind w:left="-57" w:right="-57"/>
              <w:contextualSpacing w:val="0"/>
              <w:jc w:val="right"/>
              <w:rPr>
                <w:rFonts w:ascii="Arial" w:hAnsi="Arial"/>
              </w:rPr>
            </w:pPr>
          </w:p>
        </w:tc>
        <w:tc>
          <w:tcPr>
            <w:tcW w:w="8902" w:type="dxa"/>
          </w:tcPr>
          <w:p w14:paraId="59D69112" w14:textId="77777777" w:rsidR="00A6256C" w:rsidRPr="00DA006E" w:rsidRDefault="00A6256C" w:rsidP="00006CC7">
            <w:pPr>
              <w:spacing w:line="240" w:lineRule="auto"/>
              <w:ind w:left="567" w:hanging="567"/>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יינתן גילוי להעברות כלשהן </w:t>
            </w:r>
            <w:r>
              <w:rPr>
                <w:rStyle w:val="SubtleReference"/>
                <w:rFonts w:hint="cs"/>
                <w:rtl/>
              </w:rPr>
              <w:t xml:space="preserve">בין רמות </w:t>
            </w:r>
            <w:r w:rsidRPr="004C5FA3">
              <w:rPr>
                <w:rStyle w:val="SubtleReference"/>
                <w:rtl/>
              </w:rPr>
              <w:t>מדרג השווי ההוגן ולסיבות לאותן העברות</w:t>
            </w:r>
            <w:r>
              <w:rPr>
                <w:rStyle w:val="SubtleReference"/>
                <w:rFonts w:hint="cs"/>
                <w:rtl/>
              </w:rPr>
              <w:t>.</w:t>
            </w:r>
            <w:r w:rsidRPr="004C5FA3">
              <w:rPr>
                <w:rFonts w:ascii="Arial" w:hAnsi="Arial"/>
                <w:rtl/>
              </w:rPr>
              <w:t>]</w:t>
            </w:r>
          </w:p>
        </w:tc>
      </w:tr>
    </w:tbl>
    <w:p w14:paraId="79922889" w14:textId="77777777" w:rsidR="00DA006E" w:rsidRDefault="00DA006E" w:rsidP="00DA006E">
      <w:pPr>
        <w:spacing w:after="0" w:line="240" w:lineRule="auto"/>
        <w:ind w:left="1418"/>
        <w:rPr>
          <w:rFonts w:ascii="Arial" w:hAnsi="Arial"/>
          <w:rtl/>
        </w:rPr>
      </w:pPr>
    </w:p>
    <w:p w14:paraId="053372FD" w14:textId="77777777" w:rsidR="00F64EB6" w:rsidRPr="004C5FA3" w:rsidRDefault="00F64EB6" w:rsidP="00015C9C">
      <w:pPr>
        <w:rPr>
          <w:rFonts w:ascii="Arial" w:hAnsi="Arial"/>
          <w:rtl/>
        </w:rPr>
      </w:pPr>
      <w:r w:rsidRPr="004C5FA3">
        <w:rPr>
          <w:rFonts w:ascii="Arial" w:hAnsi="Arial"/>
          <w:rtl/>
        </w:rPr>
        <w:t>‏</w:t>
      </w:r>
    </w:p>
    <w:p w14:paraId="21CF0763" w14:textId="77777777" w:rsidR="00F64EB6" w:rsidRPr="004C5FA3" w:rsidRDefault="00F64EB6" w:rsidP="00015C9C">
      <w:pPr>
        <w:rPr>
          <w:rFonts w:ascii="Arial" w:hAnsi="Arial"/>
          <w:rtl/>
        </w:rPr>
        <w:sectPr w:rsidR="00F64EB6" w:rsidRPr="004C5FA3" w:rsidSect="009F69B1">
          <w:headerReference w:type="first" r:id="rId29"/>
          <w:pgSz w:w="11906" w:h="16838" w:code="9"/>
          <w:pgMar w:top="851" w:right="851" w:bottom="851" w:left="851" w:header="850" w:footer="567" w:gutter="0"/>
          <w:cols w:space="708"/>
          <w:bidi/>
          <w:rtlGutter/>
          <w:docGrid w:linePitch="360"/>
        </w:sectPr>
      </w:pPr>
    </w:p>
    <w:p w14:paraId="7887A3CA" w14:textId="77777777" w:rsidR="0074554D" w:rsidRDefault="0074554D" w:rsidP="0074554D">
      <w:pPr>
        <w:pageBreakBefore/>
        <w:spacing w:after="0" w:line="240" w:lineRule="auto"/>
        <w:ind w:left="1418"/>
        <w:jc w:val="left"/>
        <w:rPr>
          <w:rtl/>
        </w:rPr>
      </w:pPr>
    </w:p>
    <w:p w14:paraId="06A3735F" w14:textId="619107F7" w:rsidR="0074554D" w:rsidRDefault="0074554D" w:rsidP="0074554D">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478DC812" w14:textId="0BBD32EB" w:rsidR="0074554D" w:rsidRDefault="0074554D" w:rsidP="0074554D">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0D05DFAA" w14:textId="25413C19" w:rsidR="00F64EB6" w:rsidRPr="004C5FA3" w:rsidRDefault="00F64EB6" w:rsidP="008D74DC">
      <w:pPr>
        <w:pStyle w:val="Heading5"/>
        <w:rPr>
          <w:rtl/>
        </w:rPr>
      </w:pPr>
      <w:r w:rsidRPr="004C5FA3">
        <w:rPr>
          <w:rtl/>
        </w:rPr>
        <w:t>שינויים במכשירים פיננסיים שמדידת השווי ההוגן שלהם סווגה ברמה 3</w:t>
      </w:r>
      <w:r w:rsidRPr="0074554D">
        <w:rPr>
          <w:rStyle w:val="FootnoteReference"/>
          <w:sz w:val="20"/>
          <w:szCs w:val="20"/>
          <w:u w:val="none"/>
          <w:rtl/>
        </w:rPr>
        <w:footnoteReference w:id="167"/>
      </w:r>
    </w:p>
    <w:p w14:paraId="35624597" w14:textId="77777777" w:rsidR="00F64EB6" w:rsidRPr="004C5FA3" w:rsidRDefault="00F64EB6" w:rsidP="00A37534">
      <w:pPr>
        <w:pStyle w:val="Heading6"/>
        <w:rPr>
          <w:rtl/>
        </w:rPr>
      </w:pPr>
      <w:r w:rsidRPr="004C5FA3">
        <w:rPr>
          <w:rtl/>
        </w:rPr>
        <w:t>נכסים פיננסיים</w:t>
      </w:r>
    </w:p>
    <w:tbl>
      <w:tblPr>
        <w:tblStyle w:val="TableGrid"/>
        <w:bidiVisual/>
        <w:tblW w:w="5000" w:type="pct"/>
        <w:tblLook w:val="04A0" w:firstRow="1" w:lastRow="0" w:firstColumn="1" w:lastColumn="0" w:noHBand="0" w:noVBand="1"/>
      </w:tblPr>
      <w:tblGrid>
        <w:gridCol w:w="1304"/>
        <w:gridCol w:w="3768"/>
        <w:gridCol w:w="828"/>
        <w:gridCol w:w="742"/>
        <w:gridCol w:w="750"/>
        <w:gridCol w:w="642"/>
        <w:gridCol w:w="663"/>
        <w:gridCol w:w="1054"/>
        <w:gridCol w:w="655"/>
        <w:gridCol w:w="222"/>
        <w:gridCol w:w="742"/>
        <w:gridCol w:w="750"/>
        <w:gridCol w:w="642"/>
        <w:gridCol w:w="663"/>
        <w:gridCol w:w="1054"/>
        <w:gridCol w:w="657"/>
      </w:tblGrid>
      <w:tr w:rsidR="00D24FF4" w:rsidRPr="004C5FA3" w14:paraId="034F28E4" w14:textId="77777777" w:rsidTr="00D85258">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val="restart"/>
          </w:tcPr>
          <w:p w14:paraId="16147A9D" w14:textId="77777777" w:rsidR="00D24FF4" w:rsidRPr="00FA5551" w:rsidRDefault="00D24FF4" w:rsidP="00015C9C">
            <w:pPr>
              <w:rPr>
                <w:rFonts w:ascii="Arial" w:hAnsi="Arial"/>
                <w:rtl/>
              </w:rPr>
            </w:pPr>
          </w:p>
        </w:tc>
        <w:tc>
          <w:tcPr>
            <w:tcW w:w="1245" w:type="pct"/>
            <w:vMerge w:val="restart"/>
          </w:tcPr>
          <w:p w14:paraId="2AB09AD3" w14:textId="77777777" w:rsidR="00D24FF4" w:rsidRPr="004C5FA3" w:rsidRDefault="00D24FF4" w:rsidP="004C5127">
            <w:pPr>
              <w:pStyle w:val="0"/>
              <w:cnfStyle w:val="100000000000" w:firstRow="1" w:lastRow="0" w:firstColumn="0" w:lastColumn="0" w:oddVBand="0" w:evenVBand="0" w:oddHBand="0" w:evenHBand="0" w:firstRowFirstColumn="0" w:firstRowLastColumn="0" w:lastRowFirstColumn="0" w:lastRowLastColumn="0"/>
              <w:rPr>
                <w:rStyle w:val="Strong"/>
                <w:rtl/>
              </w:rPr>
            </w:pPr>
          </w:p>
        </w:tc>
        <w:tc>
          <w:tcPr>
            <w:tcW w:w="274" w:type="pct"/>
            <w:vMerge w:val="restart"/>
          </w:tcPr>
          <w:p w14:paraId="5430568F"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ביאור</w:t>
            </w:r>
          </w:p>
        </w:tc>
        <w:tc>
          <w:tcPr>
            <w:tcW w:w="3050" w:type="pct"/>
            <w:gridSpan w:val="13"/>
          </w:tcPr>
          <w:p w14:paraId="5D7597D8" w14:textId="4A3C4AB0" w:rsidR="00D24FF4" w:rsidRPr="00B21A36" w:rsidRDefault="00D24FF4" w:rsidP="005A031D">
            <w:pPr>
              <w:pStyle w:val="X1underline"/>
              <w:bidi w:val="0"/>
              <w:cnfStyle w:val="100000000000" w:firstRow="1" w:lastRow="0" w:firstColumn="0" w:lastColumn="0" w:oddVBand="0" w:evenVBand="0" w:oddHBand="0" w:evenHBand="0" w:firstRowFirstColumn="0" w:firstRowLastColumn="0" w:lastRowFirstColumn="0" w:lastRowLastColumn="0"/>
              <w:rPr>
                <w:sz w:val="20"/>
                <w:lang w:val="en-US"/>
              </w:rPr>
            </w:pPr>
            <w:r w:rsidRPr="00B21A36">
              <w:rPr>
                <w:sz w:val="20"/>
                <w:rtl/>
              </w:rPr>
              <w:t>ל</w:t>
            </w:r>
            <w:r w:rsidR="0091436B">
              <w:rPr>
                <w:rFonts w:hint="cs"/>
                <w:sz w:val="20"/>
                <w:rtl/>
              </w:rPr>
              <w:t xml:space="preserve">שישה חודשים </w:t>
            </w:r>
            <w:r w:rsidRPr="00B21A36">
              <w:rPr>
                <w:sz w:val="20"/>
                <w:rtl/>
              </w:rPr>
              <w:t>שהסתיימ</w:t>
            </w:r>
            <w:r w:rsidR="0091436B">
              <w:rPr>
                <w:rFonts w:hint="cs"/>
                <w:sz w:val="20"/>
                <w:rtl/>
              </w:rPr>
              <w:t>ו</w:t>
            </w:r>
            <w:r w:rsidRPr="00B21A36">
              <w:rPr>
                <w:sz w:val="20"/>
                <w:rtl/>
              </w:rPr>
              <w:t xml:space="preserve"> ביום 30 ביוני</w:t>
            </w:r>
          </w:p>
        </w:tc>
      </w:tr>
      <w:tr w:rsidR="00D24FF4" w:rsidRPr="004C5FA3" w14:paraId="3CD96C52" w14:textId="77777777" w:rsidTr="00D85258">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0EE06A21" w14:textId="77777777" w:rsidR="00D24FF4" w:rsidRPr="00FA5551" w:rsidRDefault="00D24FF4" w:rsidP="00015C9C">
            <w:pPr>
              <w:rPr>
                <w:rFonts w:ascii="Arial" w:hAnsi="Arial"/>
                <w:rtl/>
              </w:rPr>
            </w:pPr>
          </w:p>
        </w:tc>
        <w:tc>
          <w:tcPr>
            <w:tcW w:w="1245" w:type="pct"/>
            <w:vMerge/>
          </w:tcPr>
          <w:p w14:paraId="5254296A" w14:textId="77777777" w:rsidR="00D24FF4" w:rsidRPr="004C5FA3" w:rsidRDefault="00D24FF4"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74" w:type="pct"/>
            <w:vMerge/>
          </w:tcPr>
          <w:p w14:paraId="01C5A58C"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488" w:type="pct"/>
            <w:gridSpan w:val="6"/>
          </w:tcPr>
          <w:p w14:paraId="166C9DC4" w14:textId="4A7A2981" w:rsidR="00D24FF4" w:rsidRPr="00B21A36" w:rsidRDefault="00924697"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Pr>
              <w:fldChar w:fldCharType="begin" w:fldLock="1"/>
            </w:r>
            <w:r w:rsidRPr="00B21A36">
              <w:rPr>
                <w:sz w:val="20"/>
              </w:rPr>
              <w:instrText xml:space="preserve"> DOCPROPERTY  CY  \* MERGEFORMAT </w:instrText>
            </w:r>
            <w:r w:rsidRPr="00B21A36">
              <w:rPr>
                <w:sz w:val="20"/>
              </w:rPr>
              <w:fldChar w:fldCharType="separate"/>
            </w:r>
            <w:r w:rsidR="00D3002D">
              <w:rPr>
                <w:sz w:val="20"/>
              </w:rPr>
              <w:t>2026</w:t>
            </w:r>
            <w:r w:rsidRPr="00B21A36">
              <w:rPr>
                <w:sz w:val="20"/>
              </w:rPr>
              <w:fldChar w:fldCharType="end"/>
            </w:r>
            <w:r w:rsidR="00D24FF4" w:rsidRPr="00B21A36">
              <w:rPr>
                <w:sz w:val="20"/>
                <w:rtl/>
              </w:rPr>
              <w:t xml:space="preserve"> (בלתי מבוקר)</w:t>
            </w:r>
          </w:p>
        </w:tc>
        <w:tc>
          <w:tcPr>
            <w:tcW w:w="73" w:type="pct"/>
          </w:tcPr>
          <w:p w14:paraId="5FED1AA1"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88" w:type="pct"/>
            <w:gridSpan w:val="6"/>
          </w:tcPr>
          <w:p w14:paraId="26238CB3" w14:textId="00769410" w:rsidR="00D24FF4" w:rsidRPr="00B21A36" w:rsidRDefault="00924697"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Pr>
              <w:fldChar w:fldCharType="begin" w:fldLock="1"/>
            </w:r>
            <w:r w:rsidRPr="00B21A36">
              <w:rPr>
                <w:sz w:val="20"/>
              </w:rPr>
              <w:instrText xml:space="preserve"> DOCPROPERTY  PY  \* MERGEFORMAT </w:instrText>
            </w:r>
            <w:r w:rsidRPr="00B21A36">
              <w:rPr>
                <w:sz w:val="20"/>
              </w:rPr>
              <w:fldChar w:fldCharType="separate"/>
            </w:r>
            <w:r w:rsidR="00D3002D">
              <w:rPr>
                <w:sz w:val="20"/>
              </w:rPr>
              <w:t>2025</w:t>
            </w:r>
            <w:r w:rsidRPr="00B21A36">
              <w:rPr>
                <w:sz w:val="20"/>
              </w:rPr>
              <w:fldChar w:fldCharType="end"/>
            </w:r>
            <w:r w:rsidR="00D24FF4" w:rsidRPr="00B21A36">
              <w:rPr>
                <w:sz w:val="20"/>
                <w:rtl/>
              </w:rPr>
              <w:t xml:space="preserve"> (בלתי מבוקר)</w:t>
            </w:r>
          </w:p>
        </w:tc>
      </w:tr>
      <w:tr w:rsidR="00D24FF4" w:rsidRPr="004C5FA3" w14:paraId="09F50E15" w14:textId="77777777" w:rsidTr="00D85258">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7C1D4F97" w14:textId="77777777" w:rsidR="00D24FF4" w:rsidRPr="00FA5551" w:rsidRDefault="00D24FF4" w:rsidP="00015C9C">
            <w:pPr>
              <w:rPr>
                <w:rFonts w:ascii="Arial" w:hAnsi="Arial"/>
                <w:rtl/>
              </w:rPr>
            </w:pPr>
          </w:p>
        </w:tc>
        <w:tc>
          <w:tcPr>
            <w:tcW w:w="1245" w:type="pct"/>
            <w:vMerge/>
          </w:tcPr>
          <w:p w14:paraId="0B8350D7" w14:textId="77777777" w:rsidR="00D24FF4" w:rsidRPr="004C5FA3" w:rsidRDefault="00D24FF4"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74" w:type="pct"/>
            <w:vMerge/>
          </w:tcPr>
          <w:p w14:paraId="47C0FAAF"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493" w:type="pct"/>
            <w:gridSpan w:val="2"/>
          </w:tcPr>
          <w:p w14:paraId="515DD65A"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בשווי הוגן דרך רווח או הפסד</w:t>
            </w:r>
          </w:p>
        </w:tc>
        <w:tc>
          <w:tcPr>
            <w:tcW w:w="431" w:type="pct"/>
            <w:gridSpan w:val="2"/>
          </w:tcPr>
          <w:p w14:paraId="17F51F2D"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בשווי הוגן דרך רווח כולל אחר</w:t>
            </w:r>
          </w:p>
        </w:tc>
        <w:tc>
          <w:tcPr>
            <w:tcW w:w="348" w:type="pct"/>
            <w:vMerge w:val="restart"/>
          </w:tcPr>
          <w:p w14:paraId="31B9CB14"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נגזרים המשמשים כמכשירים מגדרים</w:t>
            </w:r>
          </w:p>
        </w:tc>
        <w:tc>
          <w:tcPr>
            <w:tcW w:w="216" w:type="pct"/>
            <w:vMerge w:val="restart"/>
          </w:tcPr>
          <w:p w14:paraId="3FB08DEA"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סה"כ</w:t>
            </w:r>
          </w:p>
        </w:tc>
        <w:tc>
          <w:tcPr>
            <w:tcW w:w="73" w:type="pct"/>
          </w:tcPr>
          <w:p w14:paraId="73412711"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493" w:type="pct"/>
            <w:gridSpan w:val="2"/>
          </w:tcPr>
          <w:p w14:paraId="2584A7F2"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בשווי הוגן דרך רווח או הפסד</w:t>
            </w:r>
          </w:p>
        </w:tc>
        <w:tc>
          <w:tcPr>
            <w:tcW w:w="431" w:type="pct"/>
            <w:gridSpan w:val="2"/>
          </w:tcPr>
          <w:p w14:paraId="6D2BB0A0"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בשווי הוגן דרך רווח כולל אחר</w:t>
            </w:r>
          </w:p>
        </w:tc>
        <w:tc>
          <w:tcPr>
            <w:tcW w:w="348" w:type="pct"/>
            <w:vMerge w:val="restart"/>
          </w:tcPr>
          <w:p w14:paraId="4023CF6E"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נגזרים המשמשים כמכשירים מגדרים</w:t>
            </w:r>
          </w:p>
        </w:tc>
        <w:tc>
          <w:tcPr>
            <w:tcW w:w="216" w:type="pct"/>
            <w:vMerge w:val="restart"/>
          </w:tcPr>
          <w:p w14:paraId="38D9789E"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סה"כ</w:t>
            </w:r>
          </w:p>
        </w:tc>
      </w:tr>
      <w:tr w:rsidR="00D06177" w:rsidRPr="004C5FA3" w14:paraId="69A9BC8A" w14:textId="77777777" w:rsidTr="00D85258">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1929F673" w14:textId="77777777" w:rsidR="00D24FF4" w:rsidRPr="00FA5551" w:rsidRDefault="00D24FF4" w:rsidP="00015C9C">
            <w:pPr>
              <w:rPr>
                <w:rFonts w:ascii="Arial" w:hAnsi="Arial"/>
                <w:rtl/>
              </w:rPr>
            </w:pPr>
          </w:p>
        </w:tc>
        <w:tc>
          <w:tcPr>
            <w:tcW w:w="1245" w:type="pct"/>
            <w:vMerge/>
          </w:tcPr>
          <w:p w14:paraId="79E063CE" w14:textId="77777777" w:rsidR="00D24FF4" w:rsidRPr="004C5FA3" w:rsidRDefault="00D24FF4"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74" w:type="pct"/>
            <w:vMerge/>
          </w:tcPr>
          <w:p w14:paraId="3061C15C"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45" w:type="pct"/>
          </w:tcPr>
          <w:p w14:paraId="3143B313"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שיועדו</w:t>
            </w:r>
          </w:p>
        </w:tc>
        <w:tc>
          <w:tcPr>
            <w:tcW w:w="247" w:type="pct"/>
          </w:tcPr>
          <w:p w14:paraId="0D39B2C7"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נגזרים</w:t>
            </w:r>
          </w:p>
        </w:tc>
        <w:tc>
          <w:tcPr>
            <w:tcW w:w="212" w:type="pct"/>
          </w:tcPr>
          <w:p w14:paraId="798C2BB8"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אג"ח</w:t>
            </w:r>
          </w:p>
        </w:tc>
        <w:tc>
          <w:tcPr>
            <w:tcW w:w="219" w:type="pct"/>
          </w:tcPr>
          <w:p w14:paraId="1176313A"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מניות</w:t>
            </w:r>
          </w:p>
        </w:tc>
        <w:tc>
          <w:tcPr>
            <w:tcW w:w="348" w:type="pct"/>
            <w:vMerge/>
          </w:tcPr>
          <w:p w14:paraId="7E4B2973"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16" w:type="pct"/>
            <w:vMerge/>
          </w:tcPr>
          <w:p w14:paraId="24822780"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73" w:type="pct"/>
          </w:tcPr>
          <w:p w14:paraId="303223C1"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45" w:type="pct"/>
          </w:tcPr>
          <w:p w14:paraId="0E927D2E"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שיועדו</w:t>
            </w:r>
          </w:p>
        </w:tc>
        <w:tc>
          <w:tcPr>
            <w:tcW w:w="247" w:type="pct"/>
          </w:tcPr>
          <w:p w14:paraId="24D90DED"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נגזרים</w:t>
            </w:r>
          </w:p>
        </w:tc>
        <w:tc>
          <w:tcPr>
            <w:tcW w:w="212" w:type="pct"/>
          </w:tcPr>
          <w:p w14:paraId="35F80A20"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אג"ח</w:t>
            </w:r>
          </w:p>
        </w:tc>
        <w:tc>
          <w:tcPr>
            <w:tcW w:w="219" w:type="pct"/>
          </w:tcPr>
          <w:p w14:paraId="07A93CFA"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מניות</w:t>
            </w:r>
          </w:p>
        </w:tc>
        <w:tc>
          <w:tcPr>
            <w:tcW w:w="348" w:type="pct"/>
            <w:vMerge/>
          </w:tcPr>
          <w:p w14:paraId="02950403"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16" w:type="pct"/>
            <w:vMerge/>
          </w:tcPr>
          <w:p w14:paraId="29C79B9E"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r>
      <w:tr w:rsidR="00D24FF4" w:rsidRPr="004C5FA3" w14:paraId="595D5247" w14:textId="77777777" w:rsidTr="00D85258">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2FB2D732" w14:textId="77777777" w:rsidR="00D24FF4" w:rsidRPr="00FA5551" w:rsidRDefault="00D24FF4" w:rsidP="00015C9C">
            <w:pPr>
              <w:rPr>
                <w:rFonts w:ascii="Arial" w:hAnsi="Arial"/>
                <w:rtl/>
              </w:rPr>
            </w:pPr>
          </w:p>
        </w:tc>
        <w:tc>
          <w:tcPr>
            <w:tcW w:w="1245" w:type="pct"/>
            <w:vMerge/>
          </w:tcPr>
          <w:p w14:paraId="7AF66391" w14:textId="77777777" w:rsidR="00D24FF4" w:rsidRPr="004C5FA3" w:rsidRDefault="00D24FF4"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74" w:type="pct"/>
            <w:vMerge/>
          </w:tcPr>
          <w:p w14:paraId="595699AD"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88" w:type="pct"/>
            <w:gridSpan w:val="6"/>
          </w:tcPr>
          <w:p w14:paraId="6A52602E"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אלפי ש"ח</w:t>
            </w:r>
          </w:p>
        </w:tc>
        <w:tc>
          <w:tcPr>
            <w:tcW w:w="73" w:type="pct"/>
          </w:tcPr>
          <w:p w14:paraId="7540B8D9" w14:textId="77777777" w:rsidR="00D24FF4" w:rsidRPr="00B21A36" w:rsidRDefault="00D24FF4"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88" w:type="pct"/>
            <w:gridSpan w:val="6"/>
          </w:tcPr>
          <w:p w14:paraId="4F004B80" w14:textId="77777777" w:rsidR="00D24FF4" w:rsidRPr="00B21A36" w:rsidRDefault="00D24FF4"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B21A36">
              <w:rPr>
                <w:sz w:val="20"/>
                <w:rtl/>
              </w:rPr>
              <w:t>אלפי ש"ח</w:t>
            </w:r>
          </w:p>
        </w:tc>
      </w:tr>
      <w:tr w:rsidR="00D06177" w:rsidRPr="004C5FA3" w14:paraId="3701D99D" w14:textId="77777777" w:rsidTr="00D85258">
        <w:trPr>
          <w:trHeight w:val="57"/>
        </w:trPr>
        <w:tc>
          <w:tcPr>
            <w:cnfStyle w:val="001000000000" w:firstRow="0" w:lastRow="0" w:firstColumn="1" w:lastColumn="0" w:oddVBand="0" w:evenVBand="0" w:oddHBand="0" w:evenHBand="0" w:firstRowFirstColumn="0" w:firstRowLastColumn="0" w:lastRowFirstColumn="0" w:lastRowLastColumn="0"/>
            <w:tcW w:w="431" w:type="pct"/>
          </w:tcPr>
          <w:p w14:paraId="6C2A5365" w14:textId="77777777" w:rsidR="00F64EB6" w:rsidRPr="00FA5551" w:rsidRDefault="00F64EB6" w:rsidP="00015C9C">
            <w:pPr>
              <w:rPr>
                <w:rFonts w:ascii="Arial" w:hAnsi="Arial"/>
                <w:rtl/>
              </w:rPr>
            </w:pPr>
          </w:p>
        </w:tc>
        <w:tc>
          <w:tcPr>
            <w:tcW w:w="1245" w:type="pct"/>
          </w:tcPr>
          <w:p w14:paraId="2ECE2F38" w14:textId="77777777" w:rsidR="00F64EB6" w:rsidRPr="00B21A36"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B21A36">
              <w:rPr>
                <w:rtl/>
              </w:rPr>
              <w:t>יתרה ליום 1 בינואר</w:t>
            </w:r>
          </w:p>
        </w:tc>
        <w:tc>
          <w:tcPr>
            <w:tcW w:w="274" w:type="pct"/>
          </w:tcPr>
          <w:p w14:paraId="36F655FB" w14:textId="77777777" w:rsidR="00F64EB6" w:rsidRPr="00B21A36"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234D417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65D576C7"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493A967F"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67AC56AF"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59865B87"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12722FB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419D9257"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503EE0B"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2CFFF0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5078748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381A707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6958C1B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0D0C96C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06177" w:rsidRPr="004C5FA3" w14:paraId="38998712" w14:textId="77777777" w:rsidTr="00D85258">
        <w:trPr>
          <w:trHeight w:hRule="exact" w:val="680"/>
        </w:trPr>
        <w:tc>
          <w:tcPr>
            <w:cnfStyle w:val="001000000000" w:firstRow="0" w:lastRow="0" w:firstColumn="1" w:lastColumn="0" w:oddVBand="0" w:evenVBand="0" w:oddHBand="0" w:evenHBand="0" w:firstRowFirstColumn="0" w:firstRowLastColumn="0" w:lastRowFirstColumn="0" w:lastRowLastColumn="0"/>
            <w:tcW w:w="431" w:type="pct"/>
          </w:tcPr>
          <w:p w14:paraId="5D063D24" w14:textId="77777777" w:rsidR="00F64EB6" w:rsidRPr="00FA5551" w:rsidRDefault="00F64EB6" w:rsidP="00015C9C">
            <w:pPr>
              <w:rPr>
                <w:rFonts w:ascii="Arial" w:hAnsi="Arial"/>
                <w:rtl/>
              </w:rPr>
            </w:pPr>
            <w:r w:rsidRPr="00FA5551">
              <w:rPr>
                <w:rFonts w:ascii="Arial" w:hAnsi="Arial"/>
              </w:rPr>
              <w:t>IFRS 13.93(e)(</w:t>
            </w:r>
            <w:proofErr w:type="spellStart"/>
            <w:r w:rsidRPr="00FA5551">
              <w:rPr>
                <w:rFonts w:ascii="Arial" w:hAnsi="Arial"/>
              </w:rPr>
              <w:t>i</w:t>
            </w:r>
            <w:proofErr w:type="spellEnd"/>
            <w:r w:rsidRPr="00FA5551">
              <w:rPr>
                <w:rFonts w:ascii="Arial" w:hAnsi="Arial"/>
              </w:rPr>
              <w:t>)</w:t>
            </w:r>
          </w:p>
        </w:tc>
        <w:tc>
          <w:tcPr>
            <w:tcW w:w="1245" w:type="pct"/>
          </w:tcPr>
          <w:p w14:paraId="53647780" w14:textId="1BCD8E5A" w:rsidR="00F64EB6" w:rsidRPr="00B21A36" w:rsidRDefault="00F64EB6" w:rsidP="004C5127">
            <w:pPr>
              <w:pStyle w:val="0"/>
              <w:cnfStyle w:val="000000000000" w:firstRow="0" w:lastRow="0" w:firstColumn="0" w:lastColumn="0" w:oddVBand="0" w:evenVBand="0" w:oddHBand="0" w:evenHBand="0" w:firstRowFirstColumn="0" w:firstRowLastColumn="0" w:lastRowFirstColumn="0" w:lastRowLastColumn="0"/>
              <w:rPr>
                <w:rtl/>
              </w:rPr>
            </w:pPr>
            <w:r w:rsidRPr="00B21A36">
              <w:rPr>
                <w:rtl/>
              </w:rPr>
              <w:t xml:space="preserve">רווחים (הפסדים) שהוכרו ברווח או הפסד </w:t>
            </w:r>
            <w:r w:rsidRPr="003D6EDA">
              <w:rPr>
                <w:rtl/>
              </w:rPr>
              <w:t>בסעיף</w:t>
            </w:r>
            <w:bookmarkStart w:id="755" w:name="_Ref187831556"/>
            <w:r w:rsidR="00814FC5" w:rsidRPr="003D6EDA">
              <w:rPr>
                <w:rFonts w:hint="cs"/>
                <w:rtl/>
              </w:rPr>
              <w:t xml:space="preserve"> ____</w:t>
            </w:r>
            <w:r w:rsidR="00814FC5">
              <w:rPr>
                <w:rFonts w:hint="cs"/>
                <w:rtl/>
              </w:rPr>
              <w:t>___</w:t>
            </w:r>
            <w:bookmarkEnd w:id="755"/>
            <w:r w:rsidR="00814FC5">
              <w:rPr>
                <w:rFonts w:hint="cs"/>
                <w:rtl/>
              </w:rPr>
              <w:t xml:space="preserve"> (*)</w:t>
            </w:r>
          </w:p>
        </w:tc>
        <w:tc>
          <w:tcPr>
            <w:tcW w:w="274" w:type="pct"/>
          </w:tcPr>
          <w:p w14:paraId="50495924" w14:textId="77777777" w:rsidR="00F64EB6" w:rsidRPr="00B21A36"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28EDACA5"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4105055E"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78ABAF4D"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6D711A1A"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27033E7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42807881"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559BD0D1"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5A6C79A"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7A444B7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290F087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40C5868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74C741E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1B376E9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06177" w:rsidRPr="004C5FA3" w14:paraId="5B8B5DCC" w14:textId="77777777" w:rsidTr="00D85258">
        <w:trPr>
          <w:trHeight w:hRule="exact" w:val="454"/>
        </w:trPr>
        <w:tc>
          <w:tcPr>
            <w:cnfStyle w:val="001000000000" w:firstRow="0" w:lastRow="0" w:firstColumn="1" w:lastColumn="0" w:oddVBand="0" w:evenVBand="0" w:oddHBand="0" w:evenHBand="0" w:firstRowFirstColumn="0" w:firstRowLastColumn="0" w:lastRowFirstColumn="0" w:lastRowLastColumn="0"/>
            <w:tcW w:w="431" w:type="pct"/>
          </w:tcPr>
          <w:p w14:paraId="74DF8192" w14:textId="77777777" w:rsidR="00F64EB6" w:rsidRPr="00FA5551" w:rsidRDefault="00F64EB6" w:rsidP="00015C9C">
            <w:pPr>
              <w:rPr>
                <w:rFonts w:ascii="Arial" w:hAnsi="Arial"/>
                <w:rtl/>
              </w:rPr>
            </w:pPr>
            <w:r w:rsidRPr="00FA5551">
              <w:rPr>
                <w:rFonts w:ascii="Arial" w:hAnsi="Arial"/>
              </w:rPr>
              <w:t>IFRS 13.93(e)(ii)</w:t>
            </w:r>
          </w:p>
        </w:tc>
        <w:tc>
          <w:tcPr>
            <w:tcW w:w="1245" w:type="pct"/>
          </w:tcPr>
          <w:p w14:paraId="3D7ABB8B" w14:textId="77777777" w:rsidR="00F64EB6" w:rsidRPr="00B21A36" w:rsidRDefault="00F64EB6" w:rsidP="001D37CE">
            <w:pPr>
              <w:pStyle w:val="0"/>
              <w:cnfStyle w:val="000000000000" w:firstRow="0" w:lastRow="0" w:firstColumn="0" w:lastColumn="0" w:oddVBand="0" w:evenVBand="0" w:oddHBand="0" w:evenHBand="0" w:firstRowFirstColumn="0" w:firstRowLastColumn="0" w:lastRowFirstColumn="0" w:lastRowLastColumn="0"/>
              <w:rPr>
                <w:rtl/>
              </w:rPr>
            </w:pPr>
            <w:r w:rsidRPr="00B21A36">
              <w:rPr>
                <w:rtl/>
              </w:rPr>
              <w:t>רווחים (הפסדים) שהוכרו ברווח כולל אחר</w:t>
            </w:r>
          </w:p>
        </w:tc>
        <w:tc>
          <w:tcPr>
            <w:tcW w:w="274" w:type="pct"/>
          </w:tcPr>
          <w:p w14:paraId="2879A6ED" w14:textId="77777777" w:rsidR="00F64EB6" w:rsidRPr="00B21A36"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E05AD5C"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AD88568"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7F82983B"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50170B24"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1F1339B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3F9A394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1A947F83"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4DEC7DD6"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04A44BE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2E0038C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598FFB8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03B1F2F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5CC3B88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D06177" w:rsidRPr="004C5FA3" w14:paraId="7830B298" w14:textId="77777777" w:rsidTr="00D85258">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0C9A48E2" w14:textId="77777777" w:rsidR="00F64EB6" w:rsidRPr="00FA5551" w:rsidRDefault="00F64EB6" w:rsidP="00015C9C">
            <w:pPr>
              <w:rPr>
                <w:rFonts w:ascii="Arial" w:hAnsi="Arial"/>
                <w:rtl/>
              </w:rPr>
            </w:pPr>
            <w:r w:rsidRPr="00FA5551">
              <w:rPr>
                <w:rFonts w:ascii="Arial" w:hAnsi="Arial"/>
              </w:rPr>
              <w:t>IFRS 13.93(e)(iii)</w:t>
            </w:r>
          </w:p>
        </w:tc>
        <w:tc>
          <w:tcPr>
            <w:tcW w:w="1245" w:type="pct"/>
          </w:tcPr>
          <w:p w14:paraId="15EABD8D" w14:textId="77777777" w:rsidR="00F64EB6" w:rsidRPr="00B21A36"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B21A36">
              <w:rPr>
                <w:rFonts w:ascii="Arial" w:hAnsi="Arial"/>
                <w:rtl/>
              </w:rPr>
              <w:t>רכישות</w:t>
            </w:r>
          </w:p>
        </w:tc>
        <w:tc>
          <w:tcPr>
            <w:tcW w:w="274" w:type="pct"/>
          </w:tcPr>
          <w:p w14:paraId="69768D95" w14:textId="77777777" w:rsidR="00F64EB6" w:rsidRPr="00B21A36"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0422724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3887163D"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316CF315"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3BB64D10"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5BB72FE2"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1DB4DF7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3EEDEDCA"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48C82723"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419251D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255B778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41066E7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2EC9541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7CAC471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ED0357" w:rsidRPr="004C5FA3" w14:paraId="32A8F377" w14:textId="77777777" w:rsidTr="00D85258">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7F405EAF" w14:textId="77777777" w:rsidR="00ED0357" w:rsidRPr="00FA5551" w:rsidRDefault="00ED0357" w:rsidP="00ED0357">
            <w:pPr>
              <w:rPr>
                <w:rFonts w:ascii="Arial" w:hAnsi="Arial"/>
                <w:rtl/>
              </w:rPr>
            </w:pPr>
            <w:r w:rsidRPr="00FA5551">
              <w:rPr>
                <w:rFonts w:ascii="Arial" w:hAnsi="Arial"/>
              </w:rPr>
              <w:t>IFRS 13.93(e)(iii)</w:t>
            </w:r>
          </w:p>
        </w:tc>
        <w:tc>
          <w:tcPr>
            <w:tcW w:w="1245" w:type="pct"/>
          </w:tcPr>
          <w:p w14:paraId="637D6E50" w14:textId="77777777" w:rsidR="00ED0357" w:rsidRPr="00B21A36"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B21A36">
              <w:rPr>
                <w:rFonts w:ascii="Arial" w:hAnsi="Arial"/>
                <w:rtl/>
              </w:rPr>
              <w:t>מכירות</w:t>
            </w:r>
          </w:p>
        </w:tc>
        <w:tc>
          <w:tcPr>
            <w:tcW w:w="274" w:type="pct"/>
          </w:tcPr>
          <w:p w14:paraId="5DFDCDF3" w14:textId="77777777" w:rsidR="00ED0357" w:rsidRPr="00B21A36" w:rsidRDefault="00ED0357" w:rsidP="00ED035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6CD2C9C7" w14:textId="2D60CBC5" w:rsidR="00ED0357" w:rsidRPr="00AC30BC"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lang w:val="en-US"/>
              </w:rPr>
            </w:pPr>
            <w:r w:rsidRPr="006D7DD5">
              <w:rPr>
                <w:rFonts w:hint="cs"/>
                <w:rtl/>
              </w:rPr>
              <w:t>(</w:t>
            </w:r>
            <w:r w:rsidRPr="006D7DD5">
              <w:ptab w:relativeTo="margin" w:alignment="right" w:leader="none"/>
            </w:r>
            <w:r w:rsidRPr="006D7DD5">
              <w:rPr>
                <w:rFonts w:hint="cs"/>
                <w:rtl/>
              </w:rPr>
              <w:t>)</w:t>
            </w:r>
          </w:p>
        </w:tc>
        <w:tc>
          <w:tcPr>
            <w:tcW w:w="247" w:type="pct"/>
          </w:tcPr>
          <w:p w14:paraId="6D93C3B6" w14:textId="7BA93B1D"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58C81706" w14:textId="679DA709"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0F282F67" w14:textId="0E35AC20"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13AF3D51" w14:textId="52C3AB78"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44CFF70F" w14:textId="49D3942A"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3" w:type="pct"/>
          </w:tcPr>
          <w:p w14:paraId="7945E1D9" w14:textId="77777777" w:rsidR="00ED0357" w:rsidRPr="004C5FA3" w:rsidRDefault="00ED0357" w:rsidP="00ED0357">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08F63526" w14:textId="2EAA526B"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6861BB42" w14:textId="598A2AAC"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2" w:type="pct"/>
          </w:tcPr>
          <w:p w14:paraId="0859C59F" w14:textId="1BA044F4"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9" w:type="pct"/>
          </w:tcPr>
          <w:p w14:paraId="76FF14CA" w14:textId="2E64D318"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48" w:type="pct"/>
          </w:tcPr>
          <w:p w14:paraId="32CD73C8" w14:textId="03585229"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6" w:type="pct"/>
          </w:tcPr>
          <w:p w14:paraId="0EDF96CD" w14:textId="53D26603"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ED0357" w:rsidRPr="004C5FA3" w14:paraId="3BC1CDA3" w14:textId="77777777" w:rsidTr="00D85258">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1690F087" w14:textId="3AF672D0" w:rsidR="00ED0357" w:rsidRPr="00FA5551" w:rsidRDefault="00F71B19" w:rsidP="00ED0357">
            <w:pPr>
              <w:rPr>
                <w:rFonts w:ascii="Arial" w:hAnsi="Arial"/>
              </w:rPr>
            </w:pPr>
            <w:r>
              <w:rPr>
                <w:rFonts w:ascii="Arial" w:hAnsi="Arial"/>
              </w:rPr>
              <w:t>IFRS</w:t>
            </w:r>
            <w:r w:rsidR="00AE0291">
              <w:rPr>
                <w:rFonts w:ascii="Arial" w:hAnsi="Arial"/>
              </w:rPr>
              <w:t xml:space="preserve"> 13.93(e)(</w:t>
            </w:r>
            <w:r w:rsidR="002B2CB4">
              <w:rPr>
                <w:rFonts w:ascii="Arial" w:hAnsi="Arial"/>
              </w:rPr>
              <w:t>iii)</w:t>
            </w:r>
          </w:p>
        </w:tc>
        <w:tc>
          <w:tcPr>
            <w:tcW w:w="1245" w:type="pct"/>
          </w:tcPr>
          <w:p w14:paraId="51682BC8" w14:textId="77777777" w:rsidR="00ED0357" w:rsidRPr="00B21A36"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B21A36">
              <w:rPr>
                <w:rFonts w:ascii="Arial" w:hAnsi="Arial"/>
                <w:rtl/>
              </w:rPr>
              <w:t>פירעון / סילוק</w:t>
            </w:r>
          </w:p>
        </w:tc>
        <w:tc>
          <w:tcPr>
            <w:tcW w:w="274" w:type="pct"/>
          </w:tcPr>
          <w:p w14:paraId="24646F19" w14:textId="77777777" w:rsidR="00ED0357" w:rsidRPr="00B21A36" w:rsidRDefault="00ED0357" w:rsidP="00ED035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C06EAF3" w14:textId="51747A61"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70703016" w14:textId="34A60A69"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1AF1A498" w14:textId="6F363DE6"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43442493" w14:textId="09AE85C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283BEE93" w14:textId="37960119"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1E3C48B5" w14:textId="5BD8F843"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3" w:type="pct"/>
          </w:tcPr>
          <w:p w14:paraId="09BE104A" w14:textId="77777777" w:rsidR="00ED0357" w:rsidRPr="004C5FA3" w:rsidRDefault="00ED0357" w:rsidP="00ED0357">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B8393C3" w14:textId="5728A2BE"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61C89879" w14:textId="2493DBA8"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2" w:type="pct"/>
          </w:tcPr>
          <w:p w14:paraId="678E44BA" w14:textId="6E82028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9" w:type="pct"/>
          </w:tcPr>
          <w:p w14:paraId="57EF8D8D" w14:textId="6D0300FB"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48" w:type="pct"/>
          </w:tcPr>
          <w:p w14:paraId="1C164F57" w14:textId="6E549FE5"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6" w:type="pct"/>
          </w:tcPr>
          <w:p w14:paraId="1EEE6C69" w14:textId="49A0566F"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ED0357" w:rsidRPr="004C5FA3" w14:paraId="40FAAB70" w14:textId="77777777" w:rsidTr="00D85258">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14FAC9B9" w14:textId="390B3E52" w:rsidR="00ED0357" w:rsidRPr="00FA5551" w:rsidRDefault="002B2CB4" w:rsidP="00ED0357">
            <w:pPr>
              <w:rPr>
                <w:rFonts w:ascii="Arial" w:hAnsi="Arial"/>
                <w:rtl/>
              </w:rPr>
            </w:pPr>
            <w:r w:rsidRPr="002B2CB4">
              <w:rPr>
                <w:rFonts w:ascii="Arial" w:hAnsi="Arial"/>
              </w:rPr>
              <w:t>IFRS 13.93(e)(i</w:t>
            </w:r>
            <w:r w:rsidR="002948C9">
              <w:rPr>
                <w:rFonts w:ascii="Arial" w:hAnsi="Arial"/>
              </w:rPr>
              <w:t>v</w:t>
            </w:r>
            <w:r w:rsidRPr="002B2CB4">
              <w:rPr>
                <w:rFonts w:ascii="Arial" w:hAnsi="Arial"/>
              </w:rPr>
              <w:t>)</w:t>
            </w:r>
          </w:p>
        </w:tc>
        <w:tc>
          <w:tcPr>
            <w:tcW w:w="1245" w:type="pct"/>
          </w:tcPr>
          <w:p w14:paraId="74197A12" w14:textId="77777777" w:rsidR="00ED0357" w:rsidRPr="00B21A36"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B21A36">
              <w:rPr>
                <w:rFonts w:ascii="Arial" w:hAnsi="Arial"/>
                <w:rtl/>
              </w:rPr>
              <w:t>העברות לרמה 3</w:t>
            </w:r>
          </w:p>
        </w:tc>
        <w:tc>
          <w:tcPr>
            <w:tcW w:w="274" w:type="pct"/>
          </w:tcPr>
          <w:p w14:paraId="106D09C4" w14:textId="0209ED2A" w:rsidR="00ED0357" w:rsidRPr="00B21A36" w:rsidRDefault="00ED0357" w:rsidP="00ED0357">
            <w:pPr>
              <w:pStyle w:val="a2"/>
              <w:cnfStyle w:val="000000000000" w:firstRow="0" w:lastRow="0" w:firstColumn="0" w:lastColumn="0" w:oddVBand="0" w:evenVBand="0" w:oddHBand="0" w:evenHBand="0" w:firstRowFirstColumn="0" w:firstRowLastColumn="0" w:lastRowFirstColumn="0" w:lastRowLastColumn="0"/>
              <w:rPr>
                <w:sz w:val="20"/>
                <w:rtl/>
              </w:rPr>
            </w:pPr>
            <w:r w:rsidRPr="00B21A36">
              <w:rPr>
                <w:sz w:val="20"/>
                <w:rtl/>
              </w:rPr>
              <w:fldChar w:fldCharType="begin" w:fldLock="1"/>
            </w:r>
            <w:r w:rsidRPr="00B21A36">
              <w:rPr>
                <w:sz w:val="20"/>
                <w:rtl/>
              </w:rPr>
              <w:instrText xml:space="preserve"> </w:instrText>
            </w:r>
            <w:r w:rsidRPr="00B21A36">
              <w:rPr>
                <w:sz w:val="20"/>
              </w:rPr>
              <w:instrText>REF</w:instrText>
            </w:r>
            <w:r w:rsidRPr="00B21A36">
              <w:rPr>
                <w:sz w:val="20"/>
                <w:rtl/>
              </w:rPr>
              <w:instrText xml:space="preserve"> _</w:instrText>
            </w:r>
            <w:r w:rsidRPr="00B21A36">
              <w:rPr>
                <w:sz w:val="20"/>
              </w:rPr>
              <w:instrText>Ref36551175 \w \h</w:instrText>
            </w:r>
            <w:r w:rsidRPr="00B21A36">
              <w:rPr>
                <w:sz w:val="20"/>
                <w:rtl/>
              </w:rPr>
              <w:instrText xml:space="preserve">  \* </w:instrText>
            </w:r>
            <w:r w:rsidRPr="00B21A36">
              <w:rPr>
                <w:sz w:val="20"/>
              </w:rPr>
              <w:instrText>MERGEFORMAT</w:instrText>
            </w:r>
            <w:r w:rsidRPr="00B21A36">
              <w:rPr>
                <w:sz w:val="20"/>
                <w:rtl/>
              </w:rPr>
              <w:instrText xml:space="preserve"> </w:instrText>
            </w:r>
            <w:r w:rsidRPr="00B21A36">
              <w:rPr>
                <w:sz w:val="20"/>
                <w:rtl/>
              </w:rPr>
            </w:r>
            <w:r w:rsidRPr="00B21A36">
              <w:rPr>
                <w:sz w:val="20"/>
                <w:rtl/>
              </w:rPr>
              <w:fldChar w:fldCharType="separate"/>
            </w:r>
            <w:r w:rsidR="00D3002D">
              <w:rPr>
                <w:sz w:val="20"/>
                <w:cs/>
              </w:rPr>
              <w:t>‎</w:t>
            </w:r>
            <w:r w:rsidR="00D3002D">
              <w:rPr>
                <w:sz w:val="20"/>
              </w:rPr>
              <w:t>9.4.5</w:t>
            </w:r>
            <w:r w:rsidRPr="00B21A36">
              <w:rPr>
                <w:sz w:val="20"/>
                <w:rtl/>
              </w:rPr>
              <w:fldChar w:fldCharType="end"/>
            </w:r>
          </w:p>
        </w:tc>
        <w:tc>
          <w:tcPr>
            <w:tcW w:w="245" w:type="pct"/>
          </w:tcPr>
          <w:p w14:paraId="421C562E"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54230278"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5E2294AD"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6FAE9DF1"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18EE1260"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0043AF0A"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3F9ED505" w14:textId="77777777" w:rsidR="00ED0357" w:rsidRPr="004C5FA3" w:rsidRDefault="00ED0357" w:rsidP="00ED0357">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4B5EF81C" w14:textId="77777777" w:rsidR="00ED0357" w:rsidRPr="004C5FA3" w:rsidRDefault="00ED0357" w:rsidP="00ED0357">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561237D"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4A9B39AB"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400024FF"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6098163D"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459A0690"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ED0357" w:rsidRPr="004C5FA3" w14:paraId="3D6CAD11" w14:textId="77777777" w:rsidTr="00D85258">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6B8FBB74" w14:textId="1B0196F7" w:rsidR="00ED0357" w:rsidRPr="00FA5551" w:rsidRDefault="002948C9" w:rsidP="00ED0357">
            <w:pPr>
              <w:rPr>
                <w:rFonts w:ascii="Arial" w:hAnsi="Arial"/>
                <w:rtl/>
              </w:rPr>
            </w:pPr>
            <w:r w:rsidRPr="002948C9">
              <w:rPr>
                <w:rFonts w:ascii="Arial" w:hAnsi="Arial"/>
              </w:rPr>
              <w:t>IFRS 13.93(e)(iv)</w:t>
            </w:r>
          </w:p>
        </w:tc>
        <w:tc>
          <w:tcPr>
            <w:tcW w:w="1245" w:type="pct"/>
          </w:tcPr>
          <w:p w14:paraId="04175432" w14:textId="77777777" w:rsidR="00ED0357" w:rsidRPr="00B21A36"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r w:rsidRPr="00B21A36">
              <w:rPr>
                <w:rFonts w:ascii="Arial" w:hAnsi="Arial"/>
                <w:rtl/>
              </w:rPr>
              <w:t>העברות מרמה 3</w:t>
            </w:r>
          </w:p>
        </w:tc>
        <w:tc>
          <w:tcPr>
            <w:tcW w:w="274" w:type="pct"/>
          </w:tcPr>
          <w:p w14:paraId="0E05A9CE" w14:textId="016DD129" w:rsidR="00ED0357" w:rsidRPr="00B21A36" w:rsidRDefault="00ED0357" w:rsidP="00ED0357">
            <w:pPr>
              <w:pStyle w:val="a2"/>
              <w:cnfStyle w:val="000000000000" w:firstRow="0" w:lastRow="0" w:firstColumn="0" w:lastColumn="0" w:oddVBand="0" w:evenVBand="0" w:oddHBand="0" w:evenHBand="0" w:firstRowFirstColumn="0" w:firstRowLastColumn="0" w:lastRowFirstColumn="0" w:lastRowLastColumn="0"/>
              <w:rPr>
                <w:sz w:val="20"/>
              </w:rPr>
            </w:pPr>
            <w:r w:rsidRPr="00B21A36">
              <w:rPr>
                <w:sz w:val="20"/>
                <w:rtl/>
              </w:rPr>
              <w:fldChar w:fldCharType="begin" w:fldLock="1"/>
            </w:r>
            <w:r w:rsidRPr="00B21A36">
              <w:rPr>
                <w:sz w:val="20"/>
                <w:rtl/>
              </w:rPr>
              <w:instrText xml:space="preserve"> </w:instrText>
            </w:r>
            <w:r w:rsidRPr="00B21A36">
              <w:rPr>
                <w:sz w:val="20"/>
              </w:rPr>
              <w:instrText>REF</w:instrText>
            </w:r>
            <w:r w:rsidRPr="00B21A36">
              <w:rPr>
                <w:sz w:val="20"/>
                <w:rtl/>
              </w:rPr>
              <w:instrText xml:space="preserve"> _</w:instrText>
            </w:r>
            <w:r w:rsidRPr="00B21A36">
              <w:rPr>
                <w:sz w:val="20"/>
              </w:rPr>
              <w:instrText>Ref36551175 \w \h</w:instrText>
            </w:r>
            <w:r w:rsidRPr="00B21A36">
              <w:rPr>
                <w:sz w:val="20"/>
                <w:rtl/>
              </w:rPr>
              <w:instrText xml:space="preserve">  \* </w:instrText>
            </w:r>
            <w:r w:rsidRPr="00B21A36">
              <w:rPr>
                <w:sz w:val="20"/>
              </w:rPr>
              <w:instrText>MERGEFORMAT</w:instrText>
            </w:r>
            <w:r w:rsidRPr="00B21A36">
              <w:rPr>
                <w:sz w:val="20"/>
                <w:rtl/>
              </w:rPr>
              <w:instrText xml:space="preserve"> </w:instrText>
            </w:r>
            <w:r w:rsidRPr="00B21A36">
              <w:rPr>
                <w:sz w:val="20"/>
                <w:rtl/>
              </w:rPr>
            </w:r>
            <w:r w:rsidRPr="00B21A36">
              <w:rPr>
                <w:sz w:val="20"/>
                <w:rtl/>
              </w:rPr>
              <w:fldChar w:fldCharType="separate"/>
            </w:r>
            <w:r w:rsidR="00D3002D">
              <w:rPr>
                <w:sz w:val="20"/>
                <w:cs/>
              </w:rPr>
              <w:t>‎</w:t>
            </w:r>
            <w:r w:rsidR="00D3002D">
              <w:rPr>
                <w:sz w:val="20"/>
              </w:rPr>
              <w:t>9.4.5</w:t>
            </w:r>
            <w:r w:rsidRPr="00B21A36">
              <w:rPr>
                <w:sz w:val="20"/>
                <w:rtl/>
              </w:rPr>
              <w:fldChar w:fldCharType="end"/>
            </w:r>
          </w:p>
        </w:tc>
        <w:tc>
          <w:tcPr>
            <w:tcW w:w="245" w:type="pct"/>
          </w:tcPr>
          <w:p w14:paraId="0A4FFAB0" w14:textId="6949E75B"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3950E3EA" w14:textId="1EE77DB8"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6F4467C3" w14:textId="5747BFF1"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2E4DA94A" w14:textId="2CE18094"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746442B0" w14:textId="10B4E225"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455F4CBA" w14:textId="647628A9"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3" w:type="pct"/>
          </w:tcPr>
          <w:p w14:paraId="740F5FE5"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0CDEDCB7" w14:textId="4CF844FD"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5CC60A28" w14:textId="575E8755"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34808AC8" w14:textId="0CA7F699"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4258E3DD" w14:textId="27497F0B"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672A5A84" w14:textId="3F870C74"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5EDF73DC" w14:textId="2720B5E5"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r>
      <w:tr w:rsidR="00ED0357" w:rsidRPr="004C5FA3" w14:paraId="5743D423" w14:textId="77777777" w:rsidTr="00D85258">
        <w:trPr>
          <w:trHeight w:hRule="exact" w:val="284"/>
        </w:trPr>
        <w:tc>
          <w:tcPr>
            <w:cnfStyle w:val="001000000000" w:firstRow="0" w:lastRow="0" w:firstColumn="1" w:lastColumn="0" w:oddVBand="0" w:evenVBand="0" w:oddHBand="0" w:evenHBand="0" w:firstRowFirstColumn="0" w:firstRowLastColumn="0" w:lastRowFirstColumn="0" w:lastRowLastColumn="0"/>
            <w:tcW w:w="431" w:type="pct"/>
          </w:tcPr>
          <w:p w14:paraId="0D383F78" w14:textId="45E63CD8" w:rsidR="00ED0357" w:rsidRPr="00FA5551" w:rsidRDefault="000E1A0B" w:rsidP="00ED0357">
            <w:pPr>
              <w:rPr>
                <w:rFonts w:ascii="Arial" w:hAnsi="Arial"/>
              </w:rPr>
            </w:pPr>
            <w:r>
              <w:rPr>
                <w:rFonts w:ascii="Arial" w:hAnsi="Arial"/>
              </w:rPr>
              <w:t>IFRS 13.93(a)</w:t>
            </w:r>
          </w:p>
        </w:tc>
        <w:tc>
          <w:tcPr>
            <w:tcW w:w="1245" w:type="pct"/>
          </w:tcPr>
          <w:p w14:paraId="41E78D59" w14:textId="77777777" w:rsidR="00ED0357" w:rsidRPr="00B21A36" w:rsidRDefault="00ED0357" w:rsidP="00ED0357">
            <w:pPr>
              <w:pStyle w:val="1-B"/>
              <w:cnfStyle w:val="000000000000" w:firstRow="0" w:lastRow="0" w:firstColumn="0" w:lastColumn="0" w:oddVBand="0" w:evenVBand="0" w:oddHBand="0" w:evenHBand="0" w:firstRowFirstColumn="0" w:firstRowLastColumn="0" w:lastRowFirstColumn="0" w:lastRowLastColumn="0"/>
              <w:rPr>
                <w:rtl/>
              </w:rPr>
            </w:pPr>
            <w:r w:rsidRPr="00B21A36">
              <w:rPr>
                <w:rtl/>
              </w:rPr>
              <w:t>יתרה ליום 30 ביוני</w:t>
            </w:r>
          </w:p>
        </w:tc>
        <w:tc>
          <w:tcPr>
            <w:tcW w:w="274" w:type="pct"/>
          </w:tcPr>
          <w:p w14:paraId="6B26765B" w14:textId="77777777" w:rsidR="00ED0357" w:rsidRPr="00B21A36" w:rsidRDefault="00ED0357" w:rsidP="00ED035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D9777E5"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47" w:type="pct"/>
          </w:tcPr>
          <w:p w14:paraId="76DF6953"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2" w:type="pct"/>
          </w:tcPr>
          <w:p w14:paraId="73D88CE3"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9" w:type="pct"/>
          </w:tcPr>
          <w:p w14:paraId="55A1C47E"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348" w:type="pct"/>
          </w:tcPr>
          <w:p w14:paraId="39FC027F"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6" w:type="pct"/>
          </w:tcPr>
          <w:p w14:paraId="13F88B1F"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73" w:type="pct"/>
          </w:tcPr>
          <w:p w14:paraId="40FDD497"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64D184C3"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47" w:type="pct"/>
          </w:tcPr>
          <w:p w14:paraId="54DF19DC"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2" w:type="pct"/>
          </w:tcPr>
          <w:p w14:paraId="0DEFF1C7"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9" w:type="pct"/>
          </w:tcPr>
          <w:p w14:paraId="491B2580"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348" w:type="pct"/>
          </w:tcPr>
          <w:p w14:paraId="317A80E8"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6" w:type="pct"/>
          </w:tcPr>
          <w:p w14:paraId="43B02337" w14:textId="77777777" w:rsidR="00ED0357" w:rsidRPr="004C5FA3" w:rsidRDefault="00ED0357" w:rsidP="00ED0357">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r>
      <w:tr w:rsidR="00ED0357" w:rsidRPr="004C5FA3" w14:paraId="369BEBCC" w14:textId="77777777" w:rsidTr="00D85258">
        <w:trPr>
          <w:trHeight w:val="57"/>
        </w:trPr>
        <w:tc>
          <w:tcPr>
            <w:cnfStyle w:val="001000000000" w:firstRow="0" w:lastRow="0" w:firstColumn="1" w:lastColumn="0" w:oddVBand="0" w:evenVBand="0" w:oddHBand="0" w:evenHBand="0" w:firstRowFirstColumn="0" w:firstRowLastColumn="0" w:lastRowFirstColumn="0" w:lastRowLastColumn="0"/>
            <w:tcW w:w="431" w:type="pct"/>
          </w:tcPr>
          <w:p w14:paraId="602E36C7" w14:textId="77777777" w:rsidR="00ED0357" w:rsidRPr="00FA5551" w:rsidRDefault="00ED0357" w:rsidP="00ED0357">
            <w:pPr>
              <w:rPr>
                <w:rFonts w:ascii="Arial" w:hAnsi="Arial"/>
                <w:rtl/>
              </w:rPr>
            </w:pPr>
            <w:r w:rsidRPr="00FA5551">
              <w:rPr>
                <w:rFonts w:ascii="Arial" w:hAnsi="Arial"/>
              </w:rPr>
              <w:t>IFRS 13.93(f)</w:t>
            </w:r>
          </w:p>
        </w:tc>
        <w:tc>
          <w:tcPr>
            <w:tcW w:w="1245" w:type="pct"/>
          </w:tcPr>
          <w:p w14:paraId="67F857FE" w14:textId="5E55E033" w:rsidR="00ED0357" w:rsidRPr="00B21A36" w:rsidRDefault="00814FC5" w:rsidP="00ED0357">
            <w:pPr>
              <w:pStyle w:val="0"/>
              <w:cnfStyle w:val="000000000000" w:firstRow="0" w:lastRow="0" w:firstColumn="0" w:lastColumn="0" w:oddVBand="0" w:evenVBand="0" w:oddHBand="0" w:evenHBand="0" w:firstRowFirstColumn="0" w:firstRowLastColumn="0" w:lastRowFirstColumn="0" w:lastRowLastColumn="0"/>
              <w:rPr>
                <w:rtl/>
              </w:rPr>
            </w:pPr>
            <w:r>
              <w:rPr>
                <w:rFonts w:hint="cs"/>
                <w:rtl/>
              </w:rPr>
              <w:t>(*)</w:t>
            </w:r>
            <w:r>
              <w:rPr>
                <w:rtl/>
              </w:rPr>
              <w:tab/>
            </w:r>
            <w:r w:rsidR="00ED0357" w:rsidRPr="00B21A36">
              <w:rPr>
                <w:rtl/>
              </w:rPr>
              <w:t>סך רווחים (הפסדים) שלא מומשו שהוכרו ברווח או הפסד לתקופה בגין נכסים המוחזקים בסוף התקופה</w:t>
            </w:r>
          </w:p>
        </w:tc>
        <w:tc>
          <w:tcPr>
            <w:tcW w:w="274" w:type="pct"/>
          </w:tcPr>
          <w:p w14:paraId="3D549419" w14:textId="77777777" w:rsidR="00ED0357" w:rsidRPr="00B21A36" w:rsidRDefault="00ED0357" w:rsidP="00ED035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70C26157"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6C1D33C6"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375825CC"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4BAEC81E"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0B400BE8"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33157110"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589F4BFA" w14:textId="77777777" w:rsidR="00ED0357" w:rsidRPr="004C5FA3" w:rsidRDefault="00ED0357" w:rsidP="00ED035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72329580"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99E4DFB"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69226109"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66F181B7"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5A0A3573"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54B1732A" w14:textId="77777777" w:rsidR="00ED0357" w:rsidRPr="004C5FA3" w:rsidRDefault="00ED0357" w:rsidP="00ED0357">
            <w:pPr>
              <w:pStyle w:val="X1underline"/>
              <w:cnfStyle w:val="000000000000" w:firstRow="0" w:lastRow="0" w:firstColumn="0" w:lastColumn="0" w:oddVBand="0" w:evenVBand="0" w:oddHBand="0" w:evenHBand="0" w:firstRowFirstColumn="0" w:firstRowLastColumn="0" w:lastRowFirstColumn="0" w:lastRowLastColumn="0"/>
              <w:rPr>
                <w:sz w:val="20"/>
                <w:rtl/>
              </w:rPr>
            </w:pPr>
          </w:p>
        </w:tc>
      </w:tr>
    </w:tbl>
    <w:p w14:paraId="16488AF2" w14:textId="646B1D44" w:rsidR="00B21A36" w:rsidRDefault="00B21A36">
      <w:pPr>
        <w:rPr>
          <w:rtl/>
        </w:rPr>
      </w:pPr>
    </w:p>
    <w:p w14:paraId="3C98BEA5" w14:textId="77777777" w:rsidR="004701C2" w:rsidRDefault="004701C2" w:rsidP="004701C2">
      <w:pPr>
        <w:pageBreakBefore/>
        <w:spacing w:after="0" w:line="240" w:lineRule="auto"/>
        <w:ind w:left="1418"/>
        <w:jc w:val="left"/>
        <w:rPr>
          <w:rtl/>
        </w:rPr>
      </w:pPr>
    </w:p>
    <w:p w14:paraId="4AD68E9E" w14:textId="38DFF8E2"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242A129A" w14:textId="6283CDA1"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7D185131" w14:textId="34006533"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9.4.6</w:t>
      </w:r>
      <w:r w:rsidRPr="00DA006E">
        <w:rPr>
          <w:rStyle w:val="Strong"/>
          <w:b w:val="0"/>
          <w:bCs w:val="0"/>
          <w:rtl/>
        </w:rPr>
        <w:fldChar w:fldCharType="end"/>
      </w:r>
      <w:r w:rsidRPr="00DA006E">
        <w:rPr>
          <w:rFonts w:ascii="Arial" w:hAnsi="Arial"/>
          <w:b/>
          <w:bCs/>
          <w:rtl/>
        </w:rPr>
        <w:tab/>
      </w:r>
      <w:r w:rsidRPr="003D52A5">
        <w:rPr>
          <w:rStyle w:val="Strong"/>
          <w:b w:val="0"/>
          <w:bCs w:val="0"/>
          <w:u w:val="single"/>
          <w:rtl/>
        </w:rPr>
        <w:fldChar w:fldCharType="begin" w:fldLock="1"/>
      </w:r>
      <w:r w:rsidRPr="003D52A5">
        <w:rPr>
          <w:rStyle w:val="Strong"/>
          <w:b w:val="0"/>
          <w:bCs w:val="0"/>
          <w:u w:val="single"/>
          <w:rtl/>
        </w:rPr>
        <w:instrText xml:space="preserve"> </w:instrText>
      </w:r>
      <w:r w:rsidRPr="003D52A5">
        <w:rPr>
          <w:rStyle w:val="Strong"/>
          <w:b w:val="0"/>
          <w:bCs w:val="0"/>
          <w:u w:val="single"/>
        </w:rPr>
        <w:instrText>STYLEREF</w:instrText>
      </w:r>
      <w:r w:rsidRPr="003D52A5">
        <w:rPr>
          <w:rStyle w:val="Strong"/>
          <w:b w:val="0"/>
          <w:bCs w:val="0"/>
          <w:u w:val="single"/>
          <w:rtl/>
        </w:rPr>
        <w:instrText xml:space="preserve">  "כותרת 5"  \* </w:instrText>
      </w:r>
      <w:r w:rsidRPr="003D52A5">
        <w:rPr>
          <w:rStyle w:val="Strong"/>
          <w:b w:val="0"/>
          <w:bCs w:val="0"/>
          <w:u w:val="single"/>
        </w:rPr>
        <w:instrText>MERGEFORMAT</w:instrText>
      </w:r>
      <w:r w:rsidRPr="003D52A5">
        <w:rPr>
          <w:rStyle w:val="Strong"/>
          <w:b w:val="0"/>
          <w:bCs w:val="0"/>
          <w:u w:val="single"/>
          <w:rtl/>
        </w:rPr>
        <w:instrText xml:space="preserve"> </w:instrText>
      </w:r>
      <w:r w:rsidRPr="003D52A5">
        <w:rPr>
          <w:rStyle w:val="Strong"/>
          <w:b w:val="0"/>
          <w:bCs w:val="0"/>
          <w:u w:val="single"/>
          <w:rtl/>
        </w:rPr>
        <w:fldChar w:fldCharType="separate"/>
      </w:r>
      <w:r w:rsidR="00D3002D">
        <w:rPr>
          <w:rStyle w:val="Strong"/>
          <w:b w:val="0"/>
          <w:bCs w:val="0"/>
          <w:noProof/>
          <w:u w:val="single"/>
          <w:rtl/>
        </w:rPr>
        <w:t>שינויים במכשירים פיננסיים שמדידת השווי ההוגן שלהם סווגה ברמה 3</w:t>
      </w:r>
      <w:r w:rsidRPr="003D52A5">
        <w:rPr>
          <w:rStyle w:val="Strong"/>
          <w:b w:val="0"/>
          <w:bCs w:val="0"/>
          <w:u w:val="single"/>
          <w:rtl/>
        </w:rPr>
        <w:fldChar w:fldCharType="end"/>
      </w:r>
      <w:r w:rsidRPr="00DA006E">
        <w:rPr>
          <w:rStyle w:val="Strong"/>
          <w:b w:val="0"/>
          <w:bCs w:val="0"/>
          <w:rtl/>
        </w:rPr>
        <w:t xml:space="preserve"> </w:t>
      </w:r>
      <w:r w:rsidRPr="00DA006E">
        <w:rPr>
          <w:rtl/>
        </w:rPr>
        <w:t>(המשך)</w:t>
      </w:r>
    </w:p>
    <w:p w14:paraId="28EFCE4C" w14:textId="76A534DE" w:rsidR="004701C2" w:rsidRDefault="004701C2" w:rsidP="004701C2">
      <w:pPr>
        <w:spacing w:line="240" w:lineRule="auto"/>
        <w:ind w:left="2552" w:hanging="1134"/>
        <w:rPr>
          <w:rtl/>
        </w:rPr>
      </w:pPr>
      <w:r w:rsidRPr="00743F15">
        <w:rPr>
          <w:rStyle w:val="Strong"/>
          <w:b w:val="0"/>
          <w:bCs w:val="0"/>
          <w:noProof/>
        </w:rPr>
        <w:t>9.4.6.1</w:t>
      </w:r>
      <w:r>
        <w:rPr>
          <w:rtl/>
        </w:rPr>
        <w:tab/>
      </w:r>
      <w:r w:rsidRPr="003D52A5">
        <w:rPr>
          <w:rStyle w:val="Strong"/>
          <w:b w:val="0"/>
          <w:bCs w:val="0"/>
          <w:i/>
          <w:iCs/>
          <w:rtl/>
        </w:rPr>
        <w:fldChar w:fldCharType="begin" w:fldLock="1"/>
      </w:r>
      <w:r w:rsidRPr="003D52A5">
        <w:rPr>
          <w:rStyle w:val="Strong"/>
          <w:b w:val="0"/>
          <w:bCs w:val="0"/>
          <w:i/>
          <w:iCs/>
          <w:rtl/>
        </w:rPr>
        <w:instrText xml:space="preserve"> </w:instrText>
      </w:r>
      <w:r w:rsidRPr="003D52A5">
        <w:rPr>
          <w:rStyle w:val="Strong"/>
          <w:b w:val="0"/>
          <w:bCs w:val="0"/>
          <w:i/>
          <w:iCs/>
        </w:rPr>
        <w:instrText>STYLEREF</w:instrText>
      </w:r>
      <w:r w:rsidRPr="003D52A5">
        <w:rPr>
          <w:rStyle w:val="Strong"/>
          <w:b w:val="0"/>
          <w:bCs w:val="0"/>
          <w:i/>
          <w:iCs/>
          <w:rtl/>
        </w:rPr>
        <w:instrText xml:space="preserve">  "כותרת 6"  \* </w:instrText>
      </w:r>
      <w:r w:rsidRPr="003D52A5">
        <w:rPr>
          <w:rStyle w:val="Strong"/>
          <w:b w:val="0"/>
          <w:bCs w:val="0"/>
          <w:i/>
          <w:iCs/>
        </w:rPr>
        <w:instrText>MERGEFORMAT</w:instrText>
      </w:r>
      <w:r w:rsidRPr="003D52A5">
        <w:rPr>
          <w:rStyle w:val="Strong"/>
          <w:b w:val="0"/>
          <w:bCs w:val="0"/>
          <w:i/>
          <w:iCs/>
          <w:rtl/>
        </w:rPr>
        <w:instrText xml:space="preserve"> </w:instrText>
      </w:r>
      <w:r w:rsidRPr="003D52A5">
        <w:rPr>
          <w:rStyle w:val="Strong"/>
          <w:b w:val="0"/>
          <w:bCs w:val="0"/>
          <w:i/>
          <w:iCs/>
          <w:rtl/>
        </w:rPr>
        <w:fldChar w:fldCharType="separate"/>
      </w:r>
      <w:r w:rsidR="00D3002D">
        <w:rPr>
          <w:rStyle w:val="Strong"/>
          <w:b w:val="0"/>
          <w:bCs w:val="0"/>
          <w:i/>
          <w:iCs/>
          <w:noProof/>
          <w:rtl/>
        </w:rPr>
        <w:t>נכסים פיננסיים</w:t>
      </w:r>
      <w:r w:rsidRPr="003D52A5">
        <w:rPr>
          <w:rStyle w:val="Strong"/>
          <w:b w:val="0"/>
          <w:bCs w:val="0"/>
          <w:i/>
          <w:iCs/>
          <w:rtl/>
        </w:rPr>
        <w:fldChar w:fldCharType="end"/>
      </w:r>
      <w:r w:rsidRPr="004C5FA3">
        <w:rPr>
          <w:rStyle w:val="Strong"/>
          <w:b w:val="0"/>
          <w:bCs w:val="0"/>
          <w:rtl/>
        </w:rPr>
        <w:t xml:space="preserve"> </w:t>
      </w:r>
      <w:r w:rsidRPr="004C5FA3">
        <w:rPr>
          <w:rtl/>
        </w:rPr>
        <w:t>(המשך)</w:t>
      </w:r>
    </w:p>
    <w:tbl>
      <w:tblPr>
        <w:tblStyle w:val="TableGrid"/>
        <w:bidiVisual/>
        <w:tblW w:w="5000" w:type="pct"/>
        <w:tblLook w:val="04A0" w:firstRow="1" w:lastRow="0" w:firstColumn="1" w:lastColumn="0" w:noHBand="0" w:noVBand="1"/>
      </w:tblPr>
      <w:tblGrid>
        <w:gridCol w:w="1304"/>
        <w:gridCol w:w="3253"/>
        <w:gridCol w:w="1343"/>
        <w:gridCol w:w="742"/>
        <w:gridCol w:w="750"/>
        <w:gridCol w:w="642"/>
        <w:gridCol w:w="663"/>
        <w:gridCol w:w="1054"/>
        <w:gridCol w:w="655"/>
        <w:gridCol w:w="222"/>
        <w:gridCol w:w="742"/>
        <w:gridCol w:w="750"/>
        <w:gridCol w:w="642"/>
        <w:gridCol w:w="663"/>
        <w:gridCol w:w="1054"/>
        <w:gridCol w:w="657"/>
      </w:tblGrid>
      <w:tr w:rsidR="00B21A36" w:rsidRPr="00876C34" w14:paraId="43725EF5"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val="restart"/>
          </w:tcPr>
          <w:p w14:paraId="2D5C3FD1" w14:textId="77777777" w:rsidR="00B21A36" w:rsidRPr="00FA5551" w:rsidRDefault="00B21A36" w:rsidP="004701C2">
            <w:pPr>
              <w:bidi w:val="0"/>
              <w:spacing w:after="160" w:line="259" w:lineRule="auto"/>
              <w:rPr>
                <w:rFonts w:ascii="Arial" w:hAnsi="Arial"/>
                <w:rtl/>
              </w:rPr>
            </w:pPr>
          </w:p>
        </w:tc>
        <w:tc>
          <w:tcPr>
            <w:tcW w:w="1075" w:type="pct"/>
            <w:vMerge w:val="restart"/>
          </w:tcPr>
          <w:p w14:paraId="47091249" w14:textId="77777777" w:rsidR="00B21A36" w:rsidRPr="004C5FA3" w:rsidRDefault="00B21A36" w:rsidP="002D01AE">
            <w:pPr>
              <w:pStyle w:val="0"/>
              <w:cnfStyle w:val="100000000000" w:firstRow="1" w:lastRow="0" w:firstColumn="0" w:lastColumn="0" w:oddVBand="0" w:evenVBand="0" w:oddHBand="0" w:evenHBand="0" w:firstRowFirstColumn="0" w:firstRowLastColumn="0" w:lastRowFirstColumn="0" w:lastRowLastColumn="0"/>
              <w:rPr>
                <w:rStyle w:val="Strong"/>
                <w:rtl/>
              </w:rPr>
            </w:pPr>
          </w:p>
        </w:tc>
        <w:tc>
          <w:tcPr>
            <w:tcW w:w="444" w:type="pct"/>
            <w:vMerge w:val="restart"/>
          </w:tcPr>
          <w:p w14:paraId="420F60CC"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ביאור</w:t>
            </w:r>
          </w:p>
        </w:tc>
        <w:tc>
          <w:tcPr>
            <w:tcW w:w="3050" w:type="pct"/>
            <w:gridSpan w:val="13"/>
          </w:tcPr>
          <w:p w14:paraId="630149A0" w14:textId="7F22A284" w:rsidR="00B21A36" w:rsidRPr="001A3A1E" w:rsidRDefault="00B21A36" w:rsidP="005A031D">
            <w:pPr>
              <w:pStyle w:val="X1underline"/>
              <w:bidi w:val="0"/>
              <w:cnfStyle w:val="100000000000" w:firstRow="1" w:lastRow="0" w:firstColumn="0" w:lastColumn="0" w:oddVBand="0" w:evenVBand="0" w:oddHBand="0" w:evenHBand="0" w:firstRowFirstColumn="0" w:firstRowLastColumn="0" w:lastRowFirstColumn="0" w:lastRowLastColumn="0"/>
              <w:rPr>
                <w:sz w:val="20"/>
                <w:lang w:val="en-US"/>
              </w:rPr>
            </w:pPr>
            <w:r w:rsidRPr="001A3A1E">
              <w:rPr>
                <w:sz w:val="20"/>
                <w:rtl/>
              </w:rPr>
              <w:t>ל</w:t>
            </w:r>
            <w:r w:rsidR="007D01C4">
              <w:rPr>
                <w:rFonts w:hint="cs"/>
                <w:sz w:val="20"/>
                <w:rtl/>
              </w:rPr>
              <w:t>שלושה</w:t>
            </w:r>
            <w:r w:rsidR="007B3337">
              <w:rPr>
                <w:rFonts w:hint="cs"/>
                <w:sz w:val="20"/>
                <w:rtl/>
              </w:rPr>
              <w:t xml:space="preserve"> חודשים</w:t>
            </w:r>
            <w:r w:rsidRPr="001A3A1E">
              <w:rPr>
                <w:sz w:val="20"/>
                <w:rtl/>
              </w:rPr>
              <w:t xml:space="preserve"> שהסתיימ</w:t>
            </w:r>
            <w:r w:rsidR="007B3337">
              <w:rPr>
                <w:rFonts w:hint="cs"/>
                <w:sz w:val="20"/>
                <w:rtl/>
              </w:rPr>
              <w:t>ו</w:t>
            </w:r>
            <w:r w:rsidRPr="001A3A1E">
              <w:rPr>
                <w:sz w:val="20"/>
                <w:rtl/>
              </w:rPr>
              <w:t xml:space="preserve"> ביום 30 ביוני</w:t>
            </w:r>
          </w:p>
        </w:tc>
      </w:tr>
      <w:tr w:rsidR="00B21A36" w:rsidRPr="00876C34" w14:paraId="19722669"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15B1C30F" w14:textId="77777777" w:rsidR="00B21A36" w:rsidRPr="00FA5551" w:rsidRDefault="00B21A36" w:rsidP="002D01AE">
            <w:pPr>
              <w:rPr>
                <w:rFonts w:ascii="Arial" w:hAnsi="Arial"/>
                <w:rtl/>
              </w:rPr>
            </w:pPr>
          </w:p>
        </w:tc>
        <w:tc>
          <w:tcPr>
            <w:tcW w:w="1075" w:type="pct"/>
            <w:vMerge/>
          </w:tcPr>
          <w:p w14:paraId="5F94D90F" w14:textId="77777777" w:rsidR="00B21A36" w:rsidRPr="004C5FA3" w:rsidRDefault="00B21A36" w:rsidP="002D01AE">
            <w:pPr>
              <w:pStyle w:val="0"/>
              <w:cnfStyle w:val="100000000000" w:firstRow="1" w:lastRow="0" w:firstColumn="0" w:lastColumn="0" w:oddVBand="0" w:evenVBand="0" w:oddHBand="0" w:evenHBand="0" w:firstRowFirstColumn="0" w:firstRowLastColumn="0" w:lastRowFirstColumn="0" w:lastRowLastColumn="0"/>
              <w:rPr>
                <w:rtl/>
              </w:rPr>
            </w:pPr>
          </w:p>
        </w:tc>
        <w:tc>
          <w:tcPr>
            <w:tcW w:w="444" w:type="pct"/>
            <w:vMerge/>
          </w:tcPr>
          <w:p w14:paraId="6C5800A5"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488" w:type="pct"/>
            <w:gridSpan w:val="6"/>
          </w:tcPr>
          <w:p w14:paraId="071D9EE0" w14:textId="447301D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Pr>
              <w:fldChar w:fldCharType="begin" w:fldLock="1"/>
            </w:r>
            <w:r w:rsidRPr="001A3A1E">
              <w:rPr>
                <w:sz w:val="20"/>
              </w:rPr>
              <w:instrText xml:space="preserve"> DOCPROPERTY  CY  \* MERGEFORMAT </w:instrText>
            </w:r>
            <w:r w:rsidRPr="001A3A1E">
              <w:rPr>
                <w:sz w:val="20"/>
              </w:rPr>
              <w:fldChar w:fldCharType="separate"/>
            </w:r>
            <w:r w:rsidR="00D3002D">
              <w:rPr>
                <w:sz w:val="20"/>
              </w:rPr>
              <w:t>2026</w:t>
            </w:r>
            <w:r w:rsidRPr="001A3A1E">
              <w:rPr>
                <w:sz w:val="20"/>
              </w:rPr>
              <w:fldChar w:fldCharType="end"/>
            </w:r>
            <w:r w:rsidRPr="001A3A1E">
              <w:rPr>
                <w:sz w:val="20"/>
                <w:rtl/>
              </w:rPr>
              <w:t xml:space="preserve"> (בלתי מבוקר)</w:t>
            </w:r>
          </w:p>
        </w:tc>
        <w:tc>
          <w:tcPr>
            <w:tcW w:w="73" w:type="pct"/>
          </w:tcPr>
          <w:p w14:paraId="16649E44"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88" w:type="pct"/>
            <w:gridSpan w:val="6"/>
          </w:tcPr>
          <w:p w14:paraId="2D185498" w14:textId="0DC6469E"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Pr>
              <w:fldChar w:fldCharType="begin" w:fldLock="1"/>
            </w:r>
            <w:r w:rsidRPr="001A3A1E">
              <w:rPr>
                <w:sz w:val="20"/>
              </w:rPr>
              <w:instrText xml:space="preserve"> DOCPROPERTY  PY  \* MERGEFORMAT </w:instrText>
            </w:r>
            <w:r w:rsidRPr="001A3A1E">
              <w:rPr>
                <w:sz w:val="20"/>
              </w:rPr>
              <w:fldChar w:fldCharType="separate"/>
            </w:r>
            <w:r w:rsidR="00D3002D">
              <w:rPr>
                <w:sz w:val="20"/>
              </w:rPr>
              <w:t>2025</w:t>
            </w:r>
            <w:r w:rsidRPr="001A3A1E">
              <w:rPr>
                <w:sz w:val="20"/>
              </w:rPr>
              <w:fldChar w:fldCharType="end"/>
            </w:r>
            <w:r w:rsidRPr="001A3A1E">
              <w:rPr>
                <w:sz w:val="20"/>
                <w:rtl/>
              </w:rPr>
              <w:t xml:space="preserve"> (בלתי מבוקר)</w:t>
            </w:r>
          </w:p>
        </w:tc>
      </w:tr>
      <w:tr w:rsidR="00B21A36" w:rsidRPr="00876C34" w14:paraId="7F233DB5"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4B383FCB" w14:textId="77777777" w:rsidR="00B21A36" w:rsidRPr="00FA5551" w:rsidRDefault="00B21A36" w:rsidP="002D01AE">
            <w:pPr>
              <w:rPr>
                <w:rFonts w:ascii="Arial" w:hAnsi="Arial"/>
                <w:rtl/>
              </w:rPr>
            </w:pPr>
          </w:p>
        </w:tc>
        <w:tc>
          <w:tcPr>
            <w:tcW w:w="1075" w:type="pct"/>
            <w:vMerge/>
          </w:tcPr>
          <w:p w14:paraId="47F42AAF" w14:textId="77777777" w:rsidR="00B21A36" w:rsidRPr="004C5FA3" w:rsidRDefault="00B21A36" w:rsidP="002D01AE">
            <w:pPr>
              <w:pStyle w:val="0"/>
              <w:cnfStyle w:val="100000000000" w:firstRow="1" w:lastRow="0" w:firstColumn="0" w:lastColumn="0" w:oddVBand="0" w:evenVBand="0" w:oddHBand="0" w:evenHBand="0" w:firstRowFirstColumn="0" w:firstRowLastColumn="0" w:lastRowFirstColumn="0" w:lastRowLastColumn="0"/>
              <w:rPr>
                <w:rtl/>
              </w:rPr>
            </w:pPr>
          </w:p>
        </w:tc>
        <w:tc>
          <w:tcPr>
            <w:tcW w:w="444" w:type="pct"/>
            <w:vMerge/>
          </w:tcPr>
          <w:p w14:paraId="7D16508A"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493" w:type="pct"/>
            <w:gridSpan w:val="2"/>
          </w:tcPr>
          <w:p w14:paraId="5C1CBD96"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בשווי הוגן דרך רווח או הפסד</w:t>
            </w:r>
          </w:p>
        </w:tc>
        <w:tc>
          <w:tcPr>
            <w:tcW w:w="431" w:type="pct"/>
            <w:gridSpan w:val="2"/>
          </w:tcPr>
          <w:p w14:paraId="55A1FC48"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בשווי הוגן דרך רווח כולל אחר</w:t>
            </w:r>
          </w:p>
        </w:tc>
        <w:tc>
          <w:tcPr>
            <w:tcW w:w="348" w:type="pct"/>
            <w:vMerge w:val="restart"/>
          </w:tcPr>
          <w:p w14:paraId="4258395D"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 המשמשים כמכשירים מגדרים</w:t>
            </w:r>
          </w:p>
        </w:tc>
        <w:tc>
          <w:tcPr>
            <w:tcW w:w="216" w:type="pct"/>
            <w:vMerge w:val="restart"/>
          </w:tcPr>
          <w:p w14:paraId="4D9D6B24"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סה"כ</w:t>
            </w:r>
          </w:p>
        </w:tc>
        <w:tc>
          <w:tcPr>
            <w:tcW w:w="73" w:type="pct"/>
          </w:tcPr>
          <w:p w14:paraId="2B24336C"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493" w:type="pct"/>
            <w:gridSpan w:val="2"/>
          </w:tcPr>
          <w:p w14:paraId="26D58CEE"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בשווי הוגן דרך רווח או הפסד</w:t>
            </w:r>
          </w:p>
        </w:tc>
        <w:tc>
          <w:tcPr>
            <w:tcW w:w="431" w:type="pct"/>
            <w:gridSpan w:val="2"/>
          </w:tcPr>
          <w:p w14:paraId="698C4001"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בשווי הוגן דרך רווח כולל אחר</w:t>
            </w:r>
          </w:p>
        </w:tc>
        <w:tc>
          <w:tcPr>
            <w:tcW w:w="348" w:type="pct"/>
            <w:vMerge w:val="restart"/>
          </w:tcPr>
          <w:p w14:paraId="44805362"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 המשמשים כמכשירים מגדרים</w:t>
            </w:r>
          </w:p>
        </w:tc>
        <w:tc>
          <w:tcPr>
            <w:tcW w:w="216" w:type="pct"/>
            <w:vMerge w:val="restart"/>
          </w:tcPr>
          <w:p w14:paraId="0A0BBB75"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סה"כ</w:t>
            </w:r>
          </w:p>
        </w:tc>
      </w:tr>
      <w:tr w:rsidR="00D06177" w:rsidRPr="00393A4B" w14:paraId="30059C1D"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06035087" w14:textId="77777777" w:rsidR="00B21A36" w:rsidRPr="00FA5551" w:rsidRDefault="00B21A36" w:rsidP="002D01AE">
            <w:pPr>
              <w:rPr>
                <w:rFonts w:ascii="Arial" w:hAnsi="Arial"/>
                <w:rtl/>
              </w:rPr>
            </w:pPr>
          </w:p>
        </w:tc>
        <w:tc>
          <w:tcPr>
            <w:tcW w:w="1075" w:type="pct"/>
            <w:vMerge/>
          </w:tcPr>
          <w:p w14:paraId="4835039D" w14:textId="77777777" w:rsidR="00B21A36" w:rsidRPr="004C5FA3" w:rsidRDefault="00B21A36" w:rsidP="002D01AE">
            <w:pPr>
              <w:pStyle w:val="0"/>
              <w:cnfStyle w:val="100000000000" w:firstRow="1" w:lastRow="0" w:firstColumn="0" w:lastColumn="0" w:oddVBand="0" w:evenVBand="0" w:oddHBand="0" w:evenHBand="0" w:firstRowFirstColumn="0" w:firstRowLastColumn="0" w:lastRowFirstColumn="0" w:lastRowLastColumn="0"/>
              <w:rPr>
                <w:rtl/>
              </w:rPr>
            </w:pPr>
          </w:p>
        </w:tc>
        <w:tc>
          <w:tcPr>
            <w:tcW w:w="444" w:type="pct"/>
            <w:vMerge/>
          </w:tcPr>
          <w:p w14:paraId="34D87D32"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45" w:type="pct"/>
          </w:tcPr>
          <w:p w14:paraId="7047B4DD"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שיועדו</w:t>
            </w:r>
          </w:p>
        </w:tc>
        <w:tc>
          <w:tcPr>
            <w:tcW w:w="247" w:type="pct"/>
          </w:tcPr>
          <w:p w14:paraId="09F269FD"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w:t>
            </w:r>
          </w:p>
        </w:tc>
        <w:tc>
          <w:tcPr>
            <w:tcW w:w="212" w:type="pct"/>
          </w:tcPr>
          <w:p w14:paraId="33D8D15F"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אג"ח</w:t>
            </w:r>
          </w:p>
        </w:tc>
        <w:tc>
          <w:tcPr>
            <w:tcW w:w="219" w:type="pct"/>
          </w:tcPr>
          <w:p w14:paraId="1FE507C6"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מניות</w:t>
            </w:r>
          </w:p>
        </w:tc>
        <w:tc>
          <w:tcPr>
            <w:tcW w:w="348" w:type="pct"/>
            <w:vMerge/>
          </w:tcPr>
          <w:p w14:paraId="3067FDBD"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16" w:type="pct"/>
            <w:vMerge/>
          </w:tcPr>
          <w:p w14:paraId="207E0817"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73" w:type="pct"/>
          </w:tcPr>
          <w:p w14:paraId="1E091853"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45" w:type="pct"/>
          </w:tcPr>
          <w:p w14:paraId="5DF6E3F2"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שיועדו</w:t>
            </w:r>
          </w:p>
        </w:tc>
        <w:tc>
          <w:tcPr>
            <w:tcW w:w="247" w:type="pct"/>
          </w:tcPr>
          <w:p w14:paraId="639392CE"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w:t>
            </w:r>
          </w:p>
        </w:tc>
        <w:tc>
          <w:tcPr>
            <w:tcW w:w="212" w:type="pct"/>
          </w:tcPr>
          <w:p w14:paraId="2F73C526"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אג"ח</w:t>
            </w:r>
          </w:p>
        </w:tc>
        <w:tc>
          <w:tcPr>
            <w:tcW w:w="219" w:type="pct"/>
          </w:tcPr>
          <w:p w14:paraId="075F1441"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מניות</w:t>
            </w:r>
          </w:p>
        </w:tc>
        <w:tc>
          <w:tcPr>
            <w:tcW w:w="348" w:type="pct"/>
            <w:vMerge/>
          </w:tcPr>
          <w:p w14:paraId="6598C619"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16" w:type="pct"/>
            <w:vMerge/>
          </w:tcPr>
          <w:p w14:paraId="30F487AC"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r>
      <w:tr w:rsidR="00B21A36" w:rsidRPr="00393A4B" w14:paraId="7957B8D2"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31" w:type="pct"/>
            <w:vMerge/>
          </w:tcPr>
          <w:p w14:paraId="6242DB13" w14:textId="77777777" w:rsidR="00B21A36" w:rsidRPr="00FA5551" w:rsidRDefault="00B21A36" w:rsidP="002D01AE">
            <w:pPr>
              <w:rPr>
                <w:rFonts w:ascii="Arial" w:hAnsi="Arial"/>
                <w:rtl/>
              </w:rPr>
            </w:pPr>
          </w:p>
        </w:tc>
        <w:tc>
          <w:tcPr>
            <w:tcW w:w="1075" w:type="pct"/>
            <w:vMerge/>
          </w:tcPr>
          <w:p w14:paraId="39DB603D" w14:textId="77777777" w:rsidR="00B21A36" w:rsidRPr="004C5FA3" w:rsidRDefault="00B21A36" w:rsidP="002D01AE">
            <w:pPr>
              <w:pStyle w:val="0"/>
              <w:cnfStyle w:val="100000000000" w:firstRow="1" w:lastRow="0" w:firstColumn="0" w:lastColumn="0" w:oddVBand="0" w:evenVBand="0" w:oddHBand="0" w:evenHBand="0" w:firstRowFirstColumn="0" w:firstRowLastColumn="0" w:lastRowFirstColumn="0" w:lastRowLastColumn="0"/>
              <w:rPr>
                <w:rtl/>
              </w:rPr>
            </w:pPr>
          </w:p>
        </w:tc>
        <w:tc>
          <w:tcPr>
            <w:tcW w:w="444" w:type="pct"/>
            <w:vMerge/>
          </w:tcPr>
          <w:p w14:paraId="3007D310"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88" w:type="pct"/>
            <w:gridSpan w:val="6"/>
          </w:tcPr>
          <w:p w14:paraId="3738CA8E"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אלפי ש"ח</w:t>
            </w:r>
          </w:p>
        </w:tc>
        <w:tc>
          <w:tcPr>
            <w:tcW w:w="73" w:type="pct"/>
          </w:tcPr>
          <w:p w14:paraId="18BF76D7" w14:textId="77777777" w:rsidR="00B21A36" w:rsidRPr="001A3A1E" w:rsidRDefault="00B21A36"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88" w:type="pct"/>
            <w:gridSpan w:val="6"/>
          </w:tcPr>
          <w:p w14:paraId="043ED400" w14:textId="77777777" w:rsidR="00B21A36" w:rsidRPr="001A3A1E" w:rsidRDefault="00B21A36"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אלפי ש"ח</w:t>
            </w:r>
          </w:p>
        </w:tc>
      </w:tr>
      <w:tr w:rsidR="00D06177" w:rsidRPr="004C5FA3" w14:paraId="63D2743B" w14:textId="77777777" w:rsidTr="004701C2">
        <w:trPr>
          <w:trHeight w:hRule="exact" w:val="680"/>
        </w:trPr>
        <w:tc>
          <w:tcPr>
            <w:cnfStyle w:val="001000000000" w:firstRow="0" w:lastRow="0" w:firstColumn="1" w:lastColumn="0" w:oddVBand="0" w:evenVBand="0" w:oddHBand="0" w:evenHBand="0" w:firstRowFirstColumn="0" w:firstRowLastColumn="0" w:lastRowFirstColumn="0" w:lastRowLastColumn="0"/>
            <w:tcW w:w="431" w:type="pct"/>
          </w:tcPr>
          <w:p w14:paraId="37E118F4" w14:textId="77777777" w:rsidR="00B21A36" w:rsidRPr="00FA5551" w:rsidRDefault="00B21A36" w:rsidP="00015C9C">
            <w:pPr>
              <w:rPr>
                <w:rFonts w:ascii="Arial" w:hAnsi="Arial"/>
              </w:rPr>
            </w:pPr>
          </w:p>
        </w:tc>
        <w:tc>
          <w:tcPr>
            <w:tcW w:w="1075" w:type="pct"/>
          </w:tcPr>
          <w:p w14:paraId="51871D16" w14:textId="77777777" w:rsidR="00B21A36" w:rsidRPr="00876C34" w:rsidRDefault="00B21A36" w:rsidP="004C5127">
            <w:pPr>
              <w:pStyle w:val="0"/>
              <w:cnfStyle w:val="000000000000" w:firstRow="0" w:lastRow="0" w:firstColumn="0" w:lastColumn="0" w:oddVBand="0" w:evenVBand="0" w:oddHBand="0" w:evenHBand="0" w:firstRowFirstColumn="0" w:firstRowLastColumn="0" w:lastRowFirstColumn="0" w:lastRowLastColumn="0"/>
              <w:rPr>
                <w:rtl/>
              </w:rPr>
            </w:pPr>
          </w:p>
        </w:tc>
        <w:tc>
          <w:tcPr>
            <w:tcW w:w="444" w:type="pct"/>
          </w:tcPr>
          <w:p w14:paraId="4773A3AB" w14:textId="77777777" w:rsidR="00B21A36" w:rsidRPr="00876C34" w:rsidRDefault="00B21A3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A5AA652"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42AB7167"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462A5F8C"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62A0639C"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3E1A4B23"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11C15409"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40C19A56" w14:textId="77777777" w:rsidR="00B21A36" w:rsidRPr="004C5FA3" w:rsidRDefault="00B21A36" w:rsidP="0066244E">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5E4AB081"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726227D7"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3A9F6149"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0F6402DE"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0ACEADDB"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35F06EAB" w14:textId="77777777" w:rsidR="00B21A36" w:rsidRPr="004C5FA3" w:rsidRDefault="00B21A36" w:rsidP="0066244E">
            <w:pPr>
              <w:pStyle w:val="X1underline"/>
              <w:pBdr>
                <w:bottom w:val="none" w:sz="0" w:space="0" w:color="auto"/>
              </w:pBdr>
              <w:cnfStyle w:val="000000000000" w:firstRow="0" w:lastRow="0" w:firstColumn="0" w:lastColumn="0" w:oddVBand="0" w:evenVBand="0" w:oddHBand="0" w:evenHBand="0" w:firstRowFirstColumn="0" w:firstRowLastColumn="0" w:lastRowFirstColumn="0" w:lastRowLastColumn="0"/>
              <w:rPr>
                <w:sz w:val="20"/>
                <w:rtl/>
              </w:rPr>
            </w:pPr>
          </w:p>
        </w:tc>
      </w:tr>
      <w:tr w:rsidR="001A3A1E" w:rsidRPr="004C5FA3" w14:paraId="1492E779"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16B1CD46" w14:textId="77777777" w:rsidR="00F64EB6" w:rsidRPr="00FA5551" w:rsidRDefault="00F64EB6" w:rsidP="00015C9C">
            <w:pPr>
              <w:rPr>
                <w:rFonts w:ascii="Arial" w:hAnsi="Arial"/>
                <w:rtl/>
              </w:rPr>
            </w:pPr>
          </w:p>
        </w:tc>
        <w:tc>
          <w:tcPr>
            <w:tcW w:w="1075" w:type="pct"/>
          </w:tcPr>
          <w:p w14:paraId="3E1CB9F1" w14:textId="77777777" w:rsidR="00F64EB6" w:rsidRPr="00876C34"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876C34">
              <w:rPr>
                <w:rtl/>
              </w:rPr>
              <w:t>יתרה ליום 1 באפריל</w:t>
            </w:r>
          </w:p>
        </w:tc>
        <w:tc>
          <w:tcPr>
            <w:tcW w:w="444" w:type="pct"/>
          </w:tcPr>
          <w:p w14:paraId="6F161F46" w14:textId="77777777" w:rsidR="00F64EB6" w:rsidRPr="00876C34"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EBAC0A2"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D7CD89A"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598E45F0"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421DF8A8"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12D9112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2C741A5A"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7D23BAF8"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EC8B8D9"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5568474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1C84597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1C6849A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67DE39F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5362E90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1A3A1E" w:rsidRPr="004C5FA3" w14:paraId="1240AC12" w14:textId="77777777" w:rsidTr="004701C2">
        <w:trPr>
          <w:trHeight w:hRule="exact" w:val="680"/>
        </w:trPr>
        <w:tc>
          <w:tcPr>
            <w:cnfStyle w:val="001000000000" w:firstRow="0" w:lastRow="0" w:firstColumn="1" w:lastColumn="0" w:oddVBand="0" w:evenVBand="0" w:oddHBand="0" w:evenHBand="0" w:firstRowFirstColumn="0" w:firstRowLastColumn="0" w:lastRowFirstColumn="0" w:lastRowLastColumn="0"/>
            <w:tcW w:w="431" w:type="pct"/>
          </w:tcPr>
          <w:p w14:paraId="62C6C155" w14:textId="77777777" w:rsidR="00F64EB6" w:rsidRPr="00FA5551" w:rsidRDefault="00F64EB6" w:rsidP="00015C9C">
            <w:pPr>
              <w:rPr>
                <w:rFonts w:ascii="Arial" w:hAnsi="Arial"/>
                <w:rtl/>
              </w:rPr>
            </w:pPr>
          </w:p>
        </w:tc>
        <w:tc>
          <w:tcPr>
            <w:tcW w:w="1075" w:type="pct"/>
          </w:tcPr>
          <w:p w14:paraId="7DF3B271" w14:textId="1F2D30DA" w:rsidR="00F64EB6" w:rsidRPr="00876C34" w:rsidRDefault="00F64EB6" w:rsidP="004C5127">
            <w:pPr>
              <w:pStyle w:val="0"/>
              <w:cnfStyle w:val="000000000000" w:firstRow="0" w:lastRow="0" w:firstColumn="0" w:lastColumn="0" w:oddVBand="0" w:evenVBand="0" w:oddHBand="0" w:evenHBand="0" w:firstRowFirstColumn="0" w:firstRowLastColumn="0" w:lastRowFirstColumn="0" w:lastRowLastColumn="0"/>
              <w:rPr>
                <w:rtl/>
              </w:rPr>
            </w:pPr>
            <w:r w:rsidRPr="00876C34">
              <w:rPr>
                <w:rtl/>
              </w:rPr>
              <w:t xml:space="preserve">רווחים (הפסדים) שהוכרו ברווח או </w:t>
            </w:r>
            <w:r w:rsidRPr="003D6EDA">
              <w:rPr>
                <w:rtl/>
              </w:rPr>
              <w:t xml:space="preserve">הפסד בסעיף </w:t>
            </w:r>
            <w:r w:rsidR="003D6EDA">
              <w:rPr>
                <w:rFonts w:hint="cs"/>
                <w:rtl/>
              </w:rPr>
              <w:t>______</w:t>
            </w:r>
            <w:r w:rsidR="00862E99">
              <w:rPr>
                <w:rFonts w:hint="cs"/>
                <w:rtl/>
              </w:rPr>
              <w:t xml:space="preserve"> </w:t>
            </w:r>
            <w:r w:rsidR="003D6EDA">
              <w:rPr>
                <w:rFonts w:hint="cs"/>
                <w:rtl/>
              </w:rPr>
              <w:t>(*)</w:t>
            </w:r>
          </w:p>
        </w:tc>
        <w:tc>
          <w:tcPr>
            <w:tcW w:w="444" w:type="pct"/>
          </w:tcPr>
          <w:p w14:paraId="09118DB8" w14:textId="77777777" w:rsidR="00F64EB6" w:rsidRPr="00876C34"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01767848"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38F10A9E"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12312C8A"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0386609C"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5534F62B"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6BD4C3FB"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5C6F77C2"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B5225D1"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5981A2A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5D4AF2A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1F4C042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42472B7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3F5A9CD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1A3A1E" w:rsidRPr="004C5FA3" w14:paraId="14E43D24" w14:textId="77777777" w:rsidTr="004701C2">
        <w:trPr>
          <w:trHeight w:hRule="exact" w:val="454"/>
        </w:trPr>
        <w:tc>
          <w:tcPr>
            <w:cnfStyle w:val="001000000000" w:firstRow="0" w:lastRow="0" w:firstColumn="1" w:lastColumn="0" w:oddVBand="0" w:evenVBand="0" w:oddHBand="0" w:evenHBand="0" w:firstRowFirstColumn="0" w:firstRowLastColumn="0" w:lastRowFirstColumn="0" w:lastRowLastColumn="0"/>
            <w:tcW w:w="431" w:type="pct"/>
          </w:tcPr>
          <w:p w14:paraId="5615E396" w14:textId="77777777" w:rsidR="00F64EB6" w:rsidRPr="00FA5551" w:rsidRDefault="00F64EB6" w:rsidP="00015C9C">
            <w:pPr>
              <w:rPr>
                <w:rFonts w:ascii="Arial" w:hAnsi="Arial"/>
                <w:rtl/>
              </w:rPr>
            </w:pPr>
          </w:p>
        </w:tc>
        <w:tc>
          <w:tcPr>
            <w:tcW w:w="1075" w:type="pct"/>
          </w:tcPr>
          <w:p w14:paraId="20C8E269" w14:textId="77777777" w:rsidR="00F64EB6" w:rsidRPr="00876C34" w:rsidRDefault="00F64EB6" w:rsidP="00426644">
            <w:pPr>
              <w:pStyle w:val="0"/>
              <w:cnfStyle w:val="000000000000" w:firstRow="0" w:lastRow="0" w:firstColumn="0" w:lastColumn="0" w:oddVBand="0" w:evenVBand="0" w:oddHBand="0" w:evenHBand="0" w:firstRowFirstColumn="0" w:firstRowLastColumn="0" w:lastRowFirstColumn="0" w:lastRowLastColumn="0"/>
              <w:rPr>
                <w:rtl/>
              </w:rPr>
            </w:pPr>
            <w:r w:rsidRPr="00876C34">
              <w:rPr>
                <w:rtl/>
              </w:rPr>
              <w:t>רווחים (הפסדים) שהוכרו ברווח כולל אחר</w:t>
            </w:r>
          </w:p>
        </w:tc>
        <w:tc>
          <w:tcPr>
            <w:tcW w:w="444" w:type="pct"/>
          </w:tcPr>
          <w:p w14:paraId="55A2A5B8" w14:textId="77777777" w:rsidR="00F64EB6" w:rsidRPr="00876C34"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BBC59EF"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63D31AB6"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34B49FBE"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10611DE2"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78C4231E"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178422B2"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4333D69D"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6BD179B"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0F3F759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108F0B5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5AB3724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313508C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5A9EB07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1A3A1E" w:rsidRPr="004C5FA3" w14:paraId="75228655"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130A503E" w14:textId="77777777" w:rsidR="00F64EB6" w:rsidRPr="00FA5551" w:rsidRDefault="00F64EB6" w:rsidP="00015C9C">
            <w:pPr>
              <w:rPr>
                <w:rFonts w:ascii="Arial" w:hAnsi="Arial"/>
                <w:rtl/>
              </w:rPr>
            </w:pPr>
          </w:p>
        </w:tc>
        <w:tc>
          <w:tcPr>
            <w:tcW w:w="1075" w:type="pct"/>
          </w:tcPr>
          <w:p w14:paraId="0DB51CEA" w14:textId="77777777" w:rsidR="00F64EB6" w:rsidRPr="00876C34"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רכישות</w:t>
            </w:r>
          </w:p>
        </w:tc>
        <w:tc>
          <w:tcPr>
            <w:tcW w:w="444" w:type="pct"/>
          </w:tcPr>
          <w:p w14:paraId="7822EDEF" w14:textId="77777777" w:rsidR="00F64EB6" w:rsidRPr="00876C34"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6F0EDB1D"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27F8D9F4"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10CE2735"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4FC2CD42"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7F492EDF"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35980F4F"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25900B90" w14:textId="77777777" w:rsidR="00F64EB6" w:rsidRPr="004C5FA3" w:rsidRDefault="00F64EB6" w:rsidP="00D24FF4">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22186031" w14:textId="77777777" w:rsidR="00F64EB6" w:rsidRPr="004C5FA3" w:rsidRDefault="00F64EB6" w:rsidP="00D24FF4">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C2EF93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511B7C6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2680A24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2FDE91B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08886F4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30203A" w:rsidRPr="004C5FA3" w14:paraId="4D343E99"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48884EE8" w14:textId="77777777" w:rsidR="0030203A" w:rsidRPr="00FA5551" w:rsidRDefault="0030203A" w:rsidP="0030203A">
            <w:pPr>
              <w:rPr>
                <w:rFonts w:ascii="Arial" w:hAnsi="Arial"/>
                <w:rtl/>
              </w:rPr>
            </w:pPr>
          </w:p>
        </w:tc>
        <w:tc>
          <w:tcPr>
            <w:tcW w:w="1075" w:type="pct"/>
          </w:tcPr>
          <w:p w14:paraId="30480701" w14:textId="77777777" w:rsidR="0030203A" w:rsidRPr="00876C34"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מכירות</w:t>
            </w:r>
          </w:p>
        </w:tc>
        <w:tc>
          <w:tcPr>
            <w:tcW w:w="444" w:type="pct"/>
          </w:tcPr>
          <w:p w14:paraId="56417A58" w14:textId="77777777" w:rsidR="0030203A" w:rsidRPr="00876C34" w:rsidRDefault="0030203A" w:rsidP="0030203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28FF58AA" w14:textId="46A658CF"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66F92B4D" w14:textId="76A9D23D"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7FFF15FD" w14:textId="6BF37494"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77FB9620" w14:textId="75CC4CDF"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09BB3659" w14:textId="39ADF1A3"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6E20BD62" w14:textId="611BBFF9"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3" w:type="pct"/>
          </w:tcPr>
          <w:p w14:paraId="790E5C9F" w14:textId="77777777" w:rsidR="0030203A" w:rsidRPr="004C5FA3" w:rsidRDefault="0030203A" w:rsidP="0030203A">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37044210" w14:textId="00A0916C"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396734DB" w14:textId="2AF7872B"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2" w:type="pct"/>
          </w:tcPr>
          <w:p w14:paraId="4763959E" w14:textId="75095988"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9" w:type="pct"/>
          </w:tcPr>
          <w:p w14:paraId="526FA2FE" w14:textId="02BCA4BE"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48" w:type="pct"/>
          </w:tcPr>
          <w:p w14:paraId="1FCCC6E3" w14:textId="1A08BF4E"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6" w:type="pct"/>
          </w:tcPr>
          <w:p w14:paraId="0DF6B96D" w14:textId="5C9FC23E"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30203A" w:rsidRPr="004C5FA3" w14:paraId="631D1BB1"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68524FAB" w14:textId="77777777" w:rsidR="0030203A" w:rsidRPr="00FA5551" w:rsidRDefault="0030203A" w:rsidP="0030203A">
            <w:pPr>
              <w:rPr>
                <w:rFonts w:ascii="Arial" w:hAnsi="Arial"/>
                <w:rtl/>
              </w:rPr>
            </w:pPr>
          </w:p>
        </w:tc>
        <w:tc>
          <w:tcPr>
            <w:tcW w:w="1075" w:type="pct"/>
          </w:tcPr>
          <w:p w14:paraId="38C73607" w14:textId="77777777" w:rsidR="0030203A" w:rsidRPr="00876C34"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פירעון / סילוק</w:t>
            </w:r>
          </w:p>
        </w:tc>
        <w:tc>
          <w:tcPr>
            <w:tcW w:w="444" w:type="pct"/>
          </w:tcPr>
          <w:p w14:paraId="4D707B64" w14:textId="77777777" w:rsidR="0030203A" w:rsidRPr="00876C34" w:rsidRDefault="0030203A" w:rsidP="0030203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6F3A84CA" w14:textId="77EBAA20"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330534F1" w14:textId="26EA7328"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69CCC941" w14:textId="0B507DCE"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7051BC4B" w14:textId="29F70B20"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0AB188DA" w14:textId="05728273"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57DBD38F" w14:textId="1503359F"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3" w:type="pct"/>
          </w:tcPr>
          <w:p w14:paraId="274FEFEA" w14:textId="77777777" w:rsidR="0030203A" w:rsidRPr="004C5FA3" w:rsidRDefault="0030203A" w:rsidP="0030203A">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40B3AB1D" w14:textId="372CBEF2"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47B85FD6" w14:textId="4AA62DDE"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2" w:type="pct"/>
          </w:tcPr>
          <w:p w14:paraId="07416897" w14:textId="643A8353"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9" w:type="pct"/>
          </w:tcPr>
          <w:p w14:paraId="73562625" w14:textId="33CCF3A6"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48" w:type="pct"/>
          </w:tcPr>
          <w:p w14:paraId="4B02499C" w14:textId="58AC01BE"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16" w:type="pct"/>
          </w:tcPr>
          <w:p w14:paraId="31CEBC5D" w14:textId="59CBB914"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30203A" w:rsidRPr="004C5FA3" w14:paraId="69276880"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6EBC4252" w14:textId="77777777" w:rsidR="0030203A" w:rsidRPr="00FA5551" w:rsidRDefault="0030203A" w:rsidP="0030203A">
            <w:pPr>
              <w:rPr>
                <w:rFonts w:ascii="Arial" w:hAnsi="Arial"/>
                <w:rtl/>
              </w:rPr>
            </w:pPr>
          </w:p>
        </w:tc>
        <w:tc>
          <w:tcPr>
            <w:tcW w:w="1075" w:type="pct"/>
          </w:tcPr>
          <w:p w14:paraId="474928A4" w14:textId="77777777" w:rsidR="0030203A" w:rsidRPr="00876C34"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העברות לרמה 3</w:t>
            </w:r>
          </w:p>
        </w:tc>
        <w:tc>
          <w:tcPr>
            <w:tcW w:w="444" w:type="pct"/>
          </w:tcPr>
          <w:p w14:paraId="5CA9084C" w14:textId="4C86FBF3" w:rsidR="0030203A" w:rsidRPr="00876C34" w:rsidRDefault="0030203A" w:rsidP="0030203A">
            <w:pPr>
              <w:pStyle w:val="a2"/>
              <w:cnfStyle w:val="000000000000" w:firstRow="0" w:lastRow="0" w:firstColumn="0" w:lastColumn="0" w:oddVBand="0" w:evenVBand="0" w:oddHBand="0" w:evenHBand="0" w:firstRowFirstColumn="0" w:firstRowLastColumn="0" w:lastRowFirstColumn="0" w:lastRowLastColumn="0"/>
              <w:rPr>
                <w:sz w:val="20"/>
                <w:rtl/>
              </w:rPr>
            </w:pPr>
            <w:r w:rsidRPr="00876C34">
              <w:rPr>
                <w:sz w:val="20"/>
                <w:rtl/>
              </w:rPr>
              <w:fldChar w:fldCharType="begin" w:fldLock="1"/>
            </w:r>
            <w:r w:rsidRPr="00876C34">
              <w:rPr>
                <w:sz w:val="20"/>
                <w:rtl/>
              </w:rPr>
              <w:instrText xml:space="preserve"> </w:instrText>
            </w:r>
            <w:r w:rsidRPr="00876C34">
              <w:rPr>
                <w:sz w:val="20"/>
              </w:rPr>
              <w:instrText>REF</w:instrText>
            </w:r>
            <w:r w:rsidRPr="00876C34">
              <w:rPr>
                <w:sz w:val="20"/>
                <w:rtl/>
              </w:rPr>
              <w:instrText xml:space="preserve"> _</w:instrText>
            </w:r>
            <w:r w:rsidRPr="00876C34">
              <w:rPr>
                <w:sz w:val="20"/>
              </w:rPr>
              <w:instrText>Ref36551175 \w \h</w:instrText>
            </w:r>
            <w:r w:rsidRPr="00876C34">
              <w:rPr>
                <w:sz w:val="20"/>
                <w:rtl/>
              </w:rPr>
              <w:instrText xml:space="preserve">  \* </w:instrText>
            </w:r>
            <w:r w:rsidRPr="00876C34">
              <w:rPr>
                <w:sz w:val="20"/>
              </w:rPr>
              <w:instrText>MERGEFORMAT</w:instrText>
            </w:r>
            <w:r w:rsidRPr="00876C34">
              <w:rPr>
                <w:sz w:val="20"/>
                <w:rtl/>
              </w:rPr>
              <w:instrText xml:space="preserve"> </w:instrText>
            </w:r>
            <w:r w:rsidRPr="00876C34">
              <w:rPr>
                <w:sz w:val="20"/>
                <w:rtl/>
              </w:rPr>
            </w:r>
            <w:r w:rsidRPr="00876C34">
              <w:rPr>
                <w:sz w:val="20"/>
                <w:rtl/>
              </w:rPr>
              <w:fldChar w:fldCharType="separate"/>
            </w:r>
            <w:r w:rsidR="00D3002D">
              <w:rPr>
                <w:sz w:val="20"/>
                <w:cs/>
              </w:rPr>
              <w:t>‎</w:t>
            </w:r>
            <w:r w:rsidR="00D3002D">
              <w:rPr>
                <w:sz w:val="20"/>
              </w:rPr>
              <w:t>9.4.5</w:t>
            </w:r>
            <w:r w:rsidRPr="00876C34">
              <w:rPr>
                <w:sz w:val="20"/>
                <w:rtl/>
              </w:rPr>
              <w:fldChar w:fldCharType="end"/>
            </w:r>
          </w:p>
        </w:tc>
        <w:tc>
          <w:tcPr>
            <w:tcW w:w="245" w:type="pct"/>
          </w:tcPr>
          <w:p w14:paraId="5BB03AF4"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12D27956"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2F8591CA"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3236B90B"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7865997C"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6CBE169E"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53768CE1" w14:textId="77777777" w:rsidR="0030203A" w:rsidRPr="004C5FA3" w:rsidRDefault="0030203A" w:rsidP="0030203A">
            <w:pPr>
              <w:pStyle w:val="NoSpacing"/>
              <w:jc w:val="center"/>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060779B8" w14:textId="77777777" w:rsidR="0030203A" w:rsidRPr="004C5FA3" w:rsidRDefault="0030203A" w:rsidP="0030203A">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67D5437C" w14:textId="77777777"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2" w:type="pct"/>
          </w:tcPr>
          <w:p w14:paraId="7B8ADC5C" w14:textId="77777777"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9" w:type="pct"/>
          </w:tcPr>
          <w:p w14:paraId="1934C057" w14:textId="77777777"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48" w:type="pct"/>
          </w:tcPr>
          <w:p w14:paraId="17C39A75" w14:textId="77777777"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16" w:type="pct"/>
          </w:tcPr>
          <w:p w14:paraId="46092D9B" w14:textId="77777777"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30203A" w:rsidRPr="004C5FA3" w14:paraId="4ECFA3C4"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31" w:type="pct"/>
          </w:tcPr>
          <w:p w14:paraId="27E0E47F" w14:textId="77777777" w:rsidR="0030203A" w:rsidRPr="00FA5551" w:rsidRDefault="0030203A" w:rsidP="0030203A">
            <w:pPr>
              <w:rPr>
                <w:rFonts w:ascii="Arial" w:hAnsi="Arial"/>
                <w:rtl/>
              </w:rPr>
            </w:pPr>
          </w:p>
        </w:tc>
        <w:tc>
          <w:tcPr>
            <w:tcW w:w="1075" w:type="pct"/>
          </w:tcPr>
          <w:p w14:paraId="79AAA87C" w14:textId="77777777" w:rsidR="0030203A" w:rsidRPr="00876C34"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העברות מרמה 3</w:t>
            </w:r>
          </w:p>
        </w:tc>
        <w:tc>
          <w:tcPr>
            <w:tcW w:w="444" w:type="pct"/>
          </w:tcPr>
          <w:p w14:paraId="230EA0C6" w14:textId="4D4DC399" w:rsidR="0030203A" w:rsidRPr="00876C34" w:rsidRDefault="0030203A" w:rsidP="0030203A">
            <w:pPr>
              <w:pStyle w:val="a2"/>
              <w:cnfStyle w:val="000000000000" w:firstRow="0" w:lastRow="0" w:firstColumn="0" w:lastColumn="0" w:oddVBand="0" w:evenVBand="0" w:oddHBand="0" w:evenHBand="0" w:firstRowFirstColumn="0" w:firstRowLastColumn="0" w:lastRowFirstColumn="0" w:lastRowLastColumn="0"/>
              <w:rPr>
                <w:sz w:val="20"/>
              </w:rPr>
            </w:pPr>
            <w:r w:rsidRPr="00876C34">
              <w:rPr>
                <w:sz w:val="20"/>
                <w:rtl/>
              </w:rPr>
              <w:fldChar w:fldCharType="begin" w:fldLock="1"/>
            </w:r>
            <w:r w:rsidRPr="00876C34">
              <w:rPr>
                <w:sz w:val="20"/>
                <w:rtl/>
              </w:rPr>
              <w:instrText xml:space="preserve"> </w:instrText>
            </w:r>
            <w:r w:rsidRPr="00876C34">
              <w:rPr>
                <w:sz w:val="20"/>
              </w:rPr>
              <w:instrText>REF</w:instrText>
            </w:r>
            <w:r w:rsidRPr="00876C34">
              <w:rPr>
                <w:sz w:val="20"/>
                <w:rtl/>
              </w:rPr>
              <w:instrText xml:space="preserve"> _</w:instrText>
            </w:r>
            <w:r w:rsidRPr="00876C34">
              <w:rPr>
                <w:sz w:val="20"/>
              </w:rPr>
              <w:instrText>Ref36551175 \w \h</w:instrText>
            </w:r>
            <w:r w:rsidRPr="00876C34">
              <w:rPr>
                <w:sz w:val="20"/>
                <w:rtl/>
              </w:rPr>
              <w:instrText xml:space="preserve">  \* </w:instrText>
            </w:r>
            <w:r w:rsidRPr="00876C34">
              <w:rPr>
                <w:sz w:val="20"/>
              </w:rPr>
              <w:instrText>MERGEFORMAT</w:instrText>
            </w:r>
            <w:r w:rsidRPr="00876C34">
              <w:rPr>
                <w:sz w:val="20"/>
                <w:rtl/>
              </w:rPr>
              <w:instrText xml:space="preserve"> </w:instrText>
            </w:r>
            <w:r w:rsidRPr="00876C34">
              <w:rPr>
                <w:sz w:val="20"/>
                <w:rtl/>
              </w:rPr>
            </w:r>
            <w:r w:rsidRPr="00876C34">
              <w:rPr>
                <w:sz w:val="20"/>
                <w:rtl/>
              </w:rPr>
              <w:fldChar w:fldCharType="separate"/>
            </w:r>
            <w:r w:rsidR="00D3002D">
              <w:rPr>
                <w:sz w:val="20"/>
                <w:cs/>
              </w:rPr>
              <w:t>‎</w:t>
            </w:r>
            <w:r w:rsidR="00D3002D">
              <w:rPr>
                <w:sz w:val="20"/>
              </w:rPr>
              <w:t>9.4.5</w:t>
            </w:r>
            <w:r w:rsidRPr="00876C34">
              <w:rPr>
                <w:sz w:val="20"/>
                <w:rtl/>
              </w:rPr>
              <w:fldChar w:fldCharType="end"/>
            </w:r>
          </w:p>
        </w:tc>
        <w:tc>
          <w:tcPr>
            <w:tcW w:w="245" w:type="pct"/>
          </w:tcPr>
          <w:p w14:paraId="033A8BFF" w14:textId="7788130C"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781974B9" w14:textId="3A4FAAF2"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039FDB2B" w14:textId="1D5DDBDC"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26A7B1B3" w14:textId="34C84783"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0A58F8E5" w14:textId="026C3619"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12512D01" w14:textId="0C6417D4"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3" w:type="pct"/>
          </w:tcPr>
          <w:p w14:paraId="4F384199" w14:textId="77777777" w:rsidR="0030203A" w:rsidRPr="004C5FA3" w:rsidRDefault="0030203A" w:rsidP="0030203A">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3C397A4D" w14:textId="76F2E313"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47" w:type="pct"/>
          </w:tcPr>
          <w:p w14:paraId="0415AF26" w14:textId="5EFE568A"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2" w:type="pct"/>
          </w:tcPr>
          <w:p w14:paraId="4EECE9BE" w14:textId="5E4AC66B"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9" w:type="pct"/>
          </w:tcPr>
          <w:p w14:paraId="71D00CEA" w14:textId="75AAF25A"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48" w:type="pct"/>
          </w:tcPr>
          <w:p w14:paraId="558C669E" w14:textId="3A204DB9"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6" w:type="pct"/>
          </w:tcPr>
          <w:p w14:paraId="06498DC0" w14:textId="045282C2" w:rsidR="0030203A" w:rsidRPr="004C5FA3" w:rsidRDefault="0030203A" w:rsidP="0030203A">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r>
      <w:tr w:rsidR="001A3A1E" w:rsidRPr="004C5FA3" w14:paraId="5F880708" w14:textId="77777777" w:rsidTr="004701C2">
        <w:trPr>
          <w:trHeight w:hRule="exact" w:val="284"/>
        </w:trPr>
        <w:tc>
          <w:tcPr>
            <w:cnfStyle w:val="001000000000" w:firstRow="0" w:lastRow="0" w:firstColumn="1" w:lastColumn="0" w:oddVBand="0" w:evenVBand="0" w:oddHBand="0" w:evenHBand="0" w:firstRowFirstColumn="0" w:firstRowLastColumn="0" w:lastRowFirstColumn="0" w:lastRowLastColumn="0"/>
            <w:tcW w:w="431" w:type="pct"/>
          </w:tcPr>
          <w:p w14:paraId="0ECA65B5" w14:textId="77777777" w:rsidR="00F64EB6" w:rsidRPr="00FA5551" w:rsidRDefault="00F64EB6" w:rsidP="00015C9C">
            <w:pPr>
              <w:rPr>
                <w:rFonts w:ascii="Arial" w:hAnsi="Arial"/>
                <w:rtl/>
              </w:rPr>
            </w:pPr>
          </w:p>
        </w:tc>
        <w:tc>
          <w:tcPr>
            <w:tcW w:w="1075" w:type="pct"/>
          </w:tcPr>
          <w:p w14:paraId="05AC7985" w14:textId="77777777" w:rsidR="00F64EB6" w:rsidRPr="00876C34" w:rsidRDefault="00F64EB6" w:rsidP="004C5127">
            <w:pPr>
              <w:pStyle w:val="1-B"/>
              <w:cnfStyle w:val="000000000000" w:firstRow="0" w:lastRow="0" w:firstColumn="0" w:lastColumn="0" w:oddVBand="0" w:evenVBand="0" w:oddHBand="0" w:evenHBand="0" w:firstRowFirstColumn="0" w:firstRowLastColumn="0" w:lastRowFirstColumn="0" w:lastRowLastColumn="0"/>
              <w:rPr>
                <w:rtl/>
              </w:rPr>
            </w:pPr>
            <w:r w:rsidRPr="00876C34">
              <w:rPr>
                <w:rtl/>
              </w:rPr>
              <w:t>יתרה ליום 30 ביוני</w:t>
            </w:r>
          </w:p>
        </w:tc>
        <w:tc>
          <w:tcPr>
            <w:tcW w:w="444" w:type="pct"/>
          </w:tcPr>
          <w:p w14:paraId="44BE8F99" w14:textId="77777777" w:rsidR="00F64EB6" w:rsidRPr="00876C34" w:rsidRDefault="00F64EB6" w:rsidP="0020017A">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45" w:type="pct"/>
          </w:tcPr>
          <w:p w14:paraId="5D97C7D5"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47" w:type="pct"/>
          </w:tcPr>
          <w:p w14:paraId="22DA1BC2"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2" w:type="pct"/>
          </w:tcPr>
          <w:p w14:paraId="2467B21A"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9" w:type="pct"/>
          </w:tcPr>
          <w:p w14:paraId="39285401"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348" w:type="pct"/>
          </w:tcPr>
          <w:p w14:paraId="5B2B8BEB"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6" w:type="pct"/>
          </w:tcPr>
          <w:p w14:paraId="30A3A33E"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73" w:type="pct"/>
          </w:tcPr>
          <w:p w14:paraId="10BA587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57DFB580"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47" w:type="pct"/>
          </w:tcPr>
          <w:p w14:paraId="3C42D028"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2" w:type="pct"/>
          </w:tcPr>
          <w:p w14:paraId="6A387482"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9" w:type="pct"/>
          </w:tcPr>
          <w:p w14:paraId="12DA813C"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348" w:type="pct"/>
          </w:tcPr>
          <w:p w14:paraId="639CA4C0"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c>
          <w:tcPr>
            <w:tcW w:w="216" w:type="pct"/>
          </w:tcPr>
          <w:p w14:paraId="0B693E4F" w14:textId="77777777" w:rsidR="00F64EB6" w:rsidRPr="004C5FA3" w:rsidRDefault="00F64EB6" w:rsidP="00D24FF4">
            <w:pPr>
              <w:pStyle w:val="x2underline"/>
              <w:spacing w:after="0"/>
              <w:cnfStyle w:val="000000000000" w:firstRow="0" w:lastRow="0" w:firstColumn="0" w:lastColumn="0" w:oddVBand="0" w:evenVBand="0" w:oddHBand="0" w:evenHBand="0" w:firstRowFirstColumn="0" w:firstRowLastColumn="0" w:lastRowFirstColumn="0" w:lastRowLastColumn="0"/>
              <w:rPr>
                <w:rtl/>
              </w:rPr>
            </w:pPr>
          </w:p>
        </w:tc>
      </w:tr>
      <w:tr w:rsidR="001A3A1E" w:rsidRPr="004C5FA3" w14:paraId="58FE5DB9" w14:textId="77777777" w:rsidTr="004701C2">
        <w:trPr>
          <w:trHeight w:val="57"/>
        </w:trPr>
        <w:tc>
          <w:tcPr>
            <w:cnfStyle w:val="001000000000" w:firstRow="0" w:lastRow="0" w:firstColumn="1" w:lastColumn="0" w:oddVBand="0" w:evenVBand="0" w:oddHBand="0" w:evenHBand="0" w:firstRowFirstColumn="0" w:firstRowLastColumn="0" w:lastRowFirstColumn="0" w:lastRowLastColumn="0"/>
            <w:tcW w:w="431" w:type="pct"/>
          </w:tcPr>
          <w:p w14:paraId="0082AFCD" w14:textId="77777777" w:rsidR="00F64EB6" w:rsidRPr="00FA5551" w:rsidRDefault="00F64EB6" w:rsidP="00015C9C">
            <w:pPr>
              <w:rPr>
                <w:rFonts w:ascii="Arial" w:hAnsi="Arial"/>
                <w:rtl/>
              </w:rPr>
            </w:pPr>
          </w:p>
        </w:tc>
        <w:tc>
          <w:tcPr>
            <w:tcW w:w="1075" w:type="pct"/>
          </w:tcPr>
          <w:p w14:paraId="309F028C" w14:textId="64E8B805" w:rsidR="00F64EB6" w:rsidRPr="00876C34" w:rsidRDefault="003D6EDA" w:rsidP="004C5127">
            <w:pPr>
              <w:pStyle w:val="0"/>
              <w:cnfStyle w:val="000000000000" w:firstRow="0" w:lastRow="0" w:firstColumn="0" w:lastColumn="0" w:oddVBand="0" w:evenVBand="0" w:oddHBand="0" w:evenHBand="0" w:firstRowFirstColumn="0" w:firstRowLastColumn="0" w:lastRowFirstColumn="0" w:lastRowLastColumn="0"/>
              <w:rPr>
                <w:rtl/>
              </w:rPr>
            </w:pPr>
            <w:r>
              <w:rPr>
                <w:rFonts w:hint="cs"/>
                <w:rtl/>
              </w:rPr>
              <w:t>(*</w:t>
            </w:r>
            <w:r w:rsidR="007F7239">
              <w:rPr>
                <w:rFonts w:hint="cs"/>
                <w:rtl/>
              </w:rPr>
              <w:t>)</w:t>
            </w:r>
            <w:r w:rsidR="007F7239">
              <w:rPr>
                <w:rtl/>
              </w:rPr>
              <w:tab/>
            </w:r>
            <w:r w:rsidR="00F64EB6" w:rsidRPr="00876C34">
              <w:rPr>
                <w:rtl/>
              </w:rPr>
              <w:t>סך רווחים (הפסדים) שלא מומשו שהוכרו ברווח או הפסד לתקופה בגין נכסים המוחזקים בסוף התקופה</w:t>
            </w:r>
          </w:p>
        </w:tc>
        <w:tc>
          <w:tcPr>
            <w:tcW w:w="444" w:type="pct"/>
          </w:tcPr>
          <w:p w14:paraId="5F317BBE" w14:textId="77777777" w:rsidR="00F64EB6" w:rsidRPr="00876C34"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086506ED"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26C75444"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47F887F3"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2484478D"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01B9B0A3"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4BBA0A79"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73" w:type="pct"/>
          </w:tcPr>
          <w:p w14:paraId="3B3092B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45" w:type="pct"/>
          </w:tcPr>
          <w:p w14:paraId="517916EC"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47" w:type="pct"/>
          </w:tcPr>
          <w:p w14:paraId="2D714E87"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2" w:type="pct"/>
          </w:tcPr>
          <w:p w14:paraId="6EDE4F02"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9" w:type="pct"/>
          </w:tcPr>
          <w:p w14:paraId="6189E1E2"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48" w:type="pct"/>
          </w:tcPr>
          <w:p w14:paraId="01AB7325"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6" w:type="pct"/>
          </w:tcPr>
          <w:p w14:paraId="296D1654" w14:textId="77777777" w:rsidR="00F64EB6" w:rsidRPr="004C5FA3" w:rsidRDefault="00F64EB6" w:rsidP="0052498F">
            <w:pPr>
              <w:pStyle w:val="X1underline"/>
              <w:cnfStyle w:val="000000000000" w:firstRow="0" w:lastRow="0" w:firstColumn="0" w:lastColumn="0" w:oddVBand="0" w:evenVBand="0" w:oddHBand="0" w:evenHBand="0" w:firstRowFirstColumn="0" w:firstRowLastColumn="0" w:lastRowFirstColumn="0" w:lastRowLastColumn="0"/>
              <w:rPr>
                <w:sz w:val="20"/>
                <w:rtl/>
              </w:rPr>
            </w:pPr>
          </w:p>
        </w:tc>
      </w:tr>
    </w:tbl>
    <w:p w14:paraId="315E5E72" w14:textId="77777777" w:rsidR="00F64EB6" w:rsidRPr="004C5FA3" w:rsidRDefault="00F64EB6" w:rsidP="00015C9C">
      <w:pPr>
        <w:rPr>
          <w:rFonts w:ascii="Arial" w:hAnsi="Arial"/>
          <w:rtl/>
        </w:rPr>
        <w:sectPr w:rsidR="00F64EB6" w:rsidRPr="004C5FA3" w:rsidSect="009F69B1">
          <w:pgSz w:w="16838" w:h="11906" w:orient="landscape" w:code="9"/>
          <w:pgMar w:top="851" w:right="851" w:bottom="851" w:left="851" w:header="850" w:footer="567" w:gutter="0"/>
          <w:cols w:space="708"/>
          <w:bidi/>
          <w:rtlGutter/>
          <w:docGrid w:linePitch="360"/>
        </w:sectPr>
      </w:pPr>
    </w:p>
    <w:p w14:paraId="75CA44C4" w14:textId="77777777" w:rsidR="0074554D" w:rsidRDefault="0074554D" w:rsidP="0074554D">
      <w:pPr>
        <w:pageBreakBefore/>
        <w:spacing w:after="0" w:line="240" w:lineRule="auto"/>
        <w:ind w:left="1418"/>
        <w:jc w:val="left"/>
        <w:rPr>
          <w:rtl/>
        </w:rPr>
      </w:pPr>
    </w:p>
    <w:p w14:paraId="6BBCFD13" w14:textId="64A691AE" w:rsidR="0074554D" w:rsidRDefault="0074554D" w:rsidP="0074554D">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4C45B511" w14:textId="373CBF1C" w:rsidR="0074554D" w:rsidRDefault="0074554D" w:rsidP="0074554D">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29402E0F" w14:textId="28C72728" w:rsidR="0074554D" w:rsidRPr="00DA006E" w:rsidRDefault="0074554D" w:rsidP="0074554D">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9.4.6</w:t>
      </w:r>
      <w:r w:rsidRPr="00DA006E">
        <w:rPr>
          <w:rStyle w:val="Strong"/>
          <w:b w:val="0"/>
          <w:bCs w:val="0"/>
          <w:rtl/>
        </w:rPr>
        <w:fldChar w:fldCharType="end"/>
      </w:r>
      <w:r w:rsidRPr="00DA006E">
        <w:rPr>
          <w:rFonts w:ascii="Arial" w:hAnsi="Arial"/>
          <w:b/>
          <w:bCs/>
          <w:rtl/>
        </w:rPr>
        <w:tab/>
      </w:r>
      <w:r w:rsidRPr="003D52A5">
        <w:rPr>
          <w:rStyle w:val="Strong"/>
          <w:b w:val="0"/>
          <w:bCs w:val="0"/>
          <w:u w:val="single"/>
          <w:rtl/>
        </w:rPr>
        <w:fldChar w:fldCharType="begin" w:fldLock="1"/>
      </w:r>
      <w:r w:rsidRPr="003D52A5">
        <w:rPr>
          <w:rStyle w:val="Strong"/>
          <w:b w:val="0"/>
          <w:bCs w:val="0"/>
          <w:u w:val="single"/>
          <w:rtl/>
        </w:rPr>
        <w:instrText xml:space="preserve"> </w:instrText>
      </w:r>
      <w:r w:rsidRPr="003D52A5">
        <w:rPr>
          <w:rStyle w:val="Strong"/>
          <w:b w:val="0"/>
          <w:bCs w:val="0"/>
          <w:u w:val="single"/>
        </w:rPr>
        <w:instrText>STYLEREF</w:instrText>
      </w:r>
      <w:r w:rsidRPr="003D52A5">
        <w:rPr>
          <w:rStyle w:val="Strong"/>
          <w:b w:val="0"/>
          <w:bCs w:val="0"/>
          <w:u w:val="single"/>
          <w:rtl/>
        </w:rPr>
        <w:instrText xml:space="preserve">  "כותרת 5"  \* </w:instrText>
      </w:r>
      <w:r w:rsidRPr="003D52A5">
        <w:rPr>
          <w:rStyle w:val="Strong"/>
          <w:b w:val="0"/>
          <w:bCs w:val="0"/>
          <w:u w:val="single"/>
        </w:rPr>
        <w:instrText>MERGEFORMAT</w:instrText>
      </w:r>
      <w:r w:rsidRPr="003D52A5">
        <w:rPr>
          <w:rStyle w:val="Strong"/>
          <w:b w:val="0"/>
          <w:bCs w:val="0"/>
          <w:u w:val="single"/>
          <w:rtl/>
        </w:rPr>
        <w:instrText xml:space="preserve"> </w:instrText>
      </w:r>
      <w:r w:rsidRPr="003D52A5">
        <w:rPr>
          <w:rStyle w:val="Strong"/>
          <w:b w:val="0"/>
          <w:bCs w:val="0"/>
          <w:u w:val="single"/>
          <w:rtl/>
        </w:rPr>
        <w:fldChar w:fldCharType="separate"/>
      </w:r>
      <w:r w:rsidR="00D3002D">
        <w:rPr>
          <w:rStyle w:val="Strong"/>
          <w:b w:val="0"/>
          <w:bCs w:val="0"/>
          <w:noProof/>
          <w:u w:val="single"/>
          <w:rtl/>
        </w:rPr>
        <w:t>שינויים במכשירים פיננסיים שמדידת השווי ההוגן שלהם סווגה ברמה 3</w:t>
      </w:r>
      <w:r w:rsidRPr="003D52A5">
        <w:rPr>
          <w:rStyle w:val="Strong"/>
          <w:b w:val="0"/>
          <w:bCs w:val="0"/>
          <w:u w:val="single"/>
          <w:rtl/>
        </w:rPr>
        <w:fldChar w:fldCharType="end"/>
      </w:r>
      <w:r w:rsidRPr="00DA006E">
        <w:rPr>
          <w:rStyle w:val="Strong"/>
          <w:b w:val="0"/>
          <w:bCs w:val="0"/>
          <w:rtl/>
        </w:rPr>
        <w:t xml:space="preserve"> </w:t>
      </w:r>
      <w:r w:rsidRPr="00DA006E">
        <w:rPr>
          <w:rtl/>
        </w:rPr>
        <w:t>(המשך)</w:t>
      </w:r>
    </w:p>
    <w:p w14:paraId="0D25751B" w14:textId="6257433E" w:rsidR="0074554D" w:rsidRDefault="0074554D" w:rsidP="0074554D">
      <w:pPr>
        <w:spacing w:line="240" w:lineRule="auto"/>
        <w:ind w:left="2552" w:hanging="1134"/>
        <w:rPr>
          <w:rtl/>
        </w:rPr>
      </w:pPr>
      <w:r w:rsidRPr="00743F15">
        <w:rPr>
          <w:rStyle w:val="Strong"/>
          <w:b w:val="0"/>
          <w:bCs w:val="0"/>
          <w:noProof/>
        </w:rPr>
        <w:t>9.4.6.1</w:t>
      </w:r>
      <w:r>
        <w:rPr>
          <w:rtl/>
        </w:rPr>
        <w:tab/>
      </w:r>
      <w:r w:rsidRPr="003D52A5">
        <w:rPr>
          <w:rStyle w:val="Strong"/>
          <w:b w:val="0"/>
          <w:bCs w:val="0"/>
          <w:i/>
          <w:iCs/>
          <w:rtl/>
        </w:rPr>
        <w:fldChar w:fldCharType="begin" w:fldLock="1"/>
      </w:r>
      <w:r w:rsidRPr="003D52A5">
        <w:rPr>
          <w:rStyle w:val="Strong"/>
          <w:b w:val="0"/>
          <w:bCs w:val="0"/>
          <w:i/>
          <w:iCs/>
          <w:rtl/>
        </w:rPr>
        <w:instrText xml:space="preserve"> </w:instrText>
      </w:r>
      <w:r w:rsidRPr="003D52A5">
        <w:rPr>
          <w:rStyle w:val="Strong"/>
          <w:b w:val="0"/>
          <w:bCs w:val="0"/>
          <w:i/>
          <w:iCs/>
        </w:rPr>
        <w:instrText>STYLEREF</w:instrText>
      </w:r>
      <w:r w:rsidRPr="003D52A5">
        <w:rPr>
          <w:rStyle w:val="Strong"/>
          <w:b w:val="0"/>
          <w:bCs w:val="0"/>
          <w:i/>
          <w:iCs/>
          <w:rtl/>
        </w:rPr>
        <w:instrText xml:space="preserve">  "כותרת 6"  \* </w:instrText>
      </w:r>
      <w:r w:rsidRPr="003D52A5">
        <w:rPr>
          <w:rStyle w:val="Strong"/>
          <w:b w:val="0"/>
          <w:bCs w:val="0"/>
          <w:i/>
          <w:iCs/>
        </w:rPr>
        <w:instrText>MERGEFORMAT</w:instrText>
      </w:r>
      <w:r w:rsidRPr="003D52A5">
        <w:rPr>
          <w:rStyle w:val="Strong"/>
          <w:b w:val="0"/>
          <w:bCs w:val="0"/>
          <w:i/>
          <w:iCs/>
          <w:rtl/>
        </w:rPr>
        <w:instrText xml:space="preserve"> </w:instrText>
      </w:r>
      <w:r w:rsidRPr="003D52A5">
        <w:rPr>
          <w:rStyle w:val="Strong"/>
          <w:b w:val="0"/>
          <w:bCs w:val="0"/>
          <w:i/>
          <w:iCs/>
          <w:rtl/>
        </w:rPr>
        <w:fldChar w:fldCharType="separate"/>
      </w:r>
      <w:r w:rsidR="00D3002D">
        <w:rPr>
          <w:rStyle w:val="Strong"/>
          <w:b w:val="0"/>
          <w:bCs w:val="0"/>
          <w:i/>
          <w:iCs/>
          <w:noProof/>
          <w:rtl/>
        </w:rPr>
        <w:t>נכסים פיננסיים</w:t>
      </w:r>
      <w:r w:rsidRPr="003D52A5">
        <w:rPr>
          <w:rStyle w:val="Strong"/>
          <w:b w:val="0"/>
          <w:bCs w:val="0"/>
          <w:i/>
          <w:iCs/>
          <w:rtl/>
        </w:rPr>
        <w:fldChar w:fldCharType="end"/>
      </w:r>
      <w:r w:rsidRPr="004C5FA3">
        <w:rPr>
          <w:rStyle w:val="Strong"/>
          <w:b w:val="0"/>
          <w:bCs w:val="0"/>
          <w:rtl/>
        </w:rPr>
        <w:t xml:space="preserve"> </w:t>
      </w:r>
      <w:r w:rsidRPr="004C5FA3">
        <w:rPr>
          <w:rtl/>
        </w:rPr>
        <w:t>(המשך)</w:t>
      </w:r>
    </w:p>
    <w:tbl>
      <w:tblPr>
        <w:tblStyle w:val="TableGrid"/>
        <w:bidiVisual/>
        <w:tblW w:w="10206" w:type="dxa"/>
        <w:jc w:val="left"/>
        <w:tblLayout w:type="fixed"/>
        <w:tblLook w:val="04A0" w:firstRow="1" w:lastRow="0" w:firstColumn="1" w:lastColumn="0" w:noHBand="0" w:noVBand="1"/>
      </w:tblPr>
      <w:tblGrid>
        <w:gridCol w:w="1305"/>
        <w:gridCol w:w="2722"/>
        <w:gridCol w:w="737"/>
        <w:gridCol w:w="907"/>
        <w:gridCol w:w="907"/>
        <w:gridCol w:w="907"/>
        <w:gridCol w:w="907"/>
        <w:gridCol w:w="907"/>
        <w:gridCol w:w="907"/>
      </w:tblGrid>
      <w:tr w:rsidR="00670382" w:rsidRPr="004C5FA3" w14:paraId="6CBAB813"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5" w:type="dxa"/>
          </w:tcPr>
          <w:p w14:paraId="373F3B1F" w14:textId="77777777" w:rsidR="00670382" w:rsidRPr="00D85258" w:rsidRDefault="00670382" w:rsidP="00670382">
            <w:pPr>
              <w:tabs>
                <w:tab w:val="clear" w:pos="180"/>
                <w:tab w:val="clear" w:pos="360"/>
                <w:tab w:val="clear" w:pos="540"/>
              </w:tabs>
              <w:spacing w:after="0" w:line="240" w:lineRule="auto"/>
              <w:rPr>
                <w:rFonts w:asciiTheme="majorHAnsi" w:hAnsiTheme="majorHAnsi" w:cstheme="majorHAnsi"/>
                <w:sz w:val="18"/>
                <w:szCs w:val="18"/>
                <w:rtl/>
              </w:rPr>
            </w:pPr>
          </w:p>
        </w:tc>
        <w:tc>
          <w:tcPr>
            <w:tcW w:w="2722" w:type="dxa"/>
          </w:tcPr>
          <w:p w14:paraId="0FCBF586" w14:textId="77777777" w:rsidR="00670382" w:rsidRPr="00D85258" w:rsidRDefault="00670382" w:rsidP="00670382">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37" w:type="dxa"/>
          </w:tcPr>
          <w:p w14:paraId="1E96C051" w14:textId="77777777" w:rsidR="00670382" w:rsidRPr="00D85258" w:rsidRDefault="00670382" w:rsidP="00670382">
            <w:pPr>
              <w:tabs>
                <w:tab w:val="clear" w:pos="180"/>
                <w:tab w:val="clear" w:pos="360"/>
                <w:tab w:val="clear" w:pos="540"/>
              </w:tabs>
              <w:spacing w:after="0" w:line="240" w:lineRule="auto"/>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b w:val="0"/>
                <w:bCs w:val="0"/>
                <w:sz w:val="18"/>
                <w:szCs w:val="18"/>
                <w:rtl/>
              </w:rPr>
            </w:pPr>
          </w:p>
        </w:tc>
        <w:tc>
          <w:tcPr>
            <w:tcW w:w="5442" w:type="dxa"/>
            <w:gridSpan w:val="6"/>
          </w:tcPr>
          <w:p w14:paraId="2F3A5AD0" w14:textId="5DA6175E" w:rsidR="00670382" w:rsidRPr="00670382" w:rsidRDefault="00670382" w:rsidP="00670382">
            <w:pPr>
              <w:pStyle w:val="X1underline"/>
              <w:tabs>
                <w:tab w:val="clear" w:pos="180"/>
                <w:tab w:val="clear" w:pos="360"/>
                <w:tab w:val="clear" w:pos="540"/>
              </w:tabs>
              <w:spacing w:line="240" w:lineRule="auto"/>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 xml:space="preserve">לשנה שהסתיימה ביום 31 בדצמבר </w:t>
            </w:r>
            <w:r w:rsidRPr="00D85258">
              <w:rPr>
                <w:rFonts w:asciiTheme="majorHAnsi" w:hAnsiTheme="majorHAnsi" w:cstheme="majorHAnsi"/>
                <w:sz w:val="18"/>
                <w:szCs w:val="18"/>
              </w:rPr>
              <w:fldChar w:fldCharType="begin" w:fldLock="1"/>
            </w:r>
            <w:r w:rsidRPr="00D85258">
              <w:rPr>
                <w:rFonts w:asciiTheme="majorHAnsi" w:hAnsiTheme="majorHAnsi" w:cstheme="majorHAnsi"/>
                <w:sz w:val="18"/>
                <w:szCs w:val="18"/>
              </w:rPr>
              <w:instrText xml:space="preserve"> DOCPROPERTY  PY  \* MERGEFORMAT </w:instrText>
            </w:r>
            <w:r w:rsidRPr="00D85258">
              <w:rPr>
                <w:rFonts w:asciiTheme="majorHAnsi" w:hAnsiTheme="majorHAnsi" w:cstheme="majorHAnsi"/>
                <w:sz w:val="18"/>
                <w:szCs w:val="18"/>
              </w:rPr>
              <w:fldChar w:fldCharType="separate"/>
            </w:r>
            <w:r w:rsidR="00D3002D">
              <w:rPr>
                <w:rFonts w:asciiTheme="majorHAnsi" w:hAnsiTheme="majorHAnsi" w:cstheme="majorHAnsi"/>
                <w:sz w:val="18"/>
                <w:szCs w:val="18"/>
              </w:rPr>
              <w:t>2025</w:t>
            </w:r>
            <w:r w:rsidRPr="00D85258">
              <w:rPr>
                <w:rFonts w:asciiTheme="majorHAnsi" w:hAnsiTheme="majorHAnsi" w:cstheme="majorHAnsi"/>
                <w:sz w:val="18"/>
                <w:szCs w:val="18"/>
              </w:rPr>
              <w:fldChar w:fldCharType="end"/>
            </w:r>
          </w:p>
        </w:tc>
      </w:tr>
      <w:tr w:rsidR="00670382" w:rsidRPr="004C5FA3" w14:paraId="2F63CEE3"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EAEEAEF" w14:textId="77777777" w:rsidR="009B1EE0" w:rsidRPr="00D85258" w:rsidRDefault="009B1EE0"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tcPr>
          <w:p w14:paraId="2777B189" w14:textId="77777777" w:rsidR="009B1EE0" w:rsidRPr="00D85258" w:rsidRDefault="009B1EE0" w:rsidP="00670382">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37" w:type="dxa"/>
          </w:tcPr>
          <w:p w14:paraId="35E29F06" w14:textId="77777777" w:rsidR="009B1EE0" w:rsidRPr="00D85258" w:rsidRDefault="009B1EE0" w:rsidP="00670382">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p>
        </w:tc>
        <w:tc>
          <w:tcPr>
            <w:tcW w:w="1814" w:type="dxa"/>
            <w:gridSpan w:val="2"/>
          </w:tcPr>
          <w:p w14:paraId="51FB833E" w14:textId="66AF8348" w:rsidR="009B1EE0" w:rsidRPr="00670382" w:rsidRDefault="009B1EE0"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670382">
              <w:rPr>
                <w:rFonts w:asciiTheme="majorHAnsi" w:hAnsiTheme="majorHAnsi" w:cstheme="majorHAnsi"/>
                <w:b/>
                <w:bCs/>
                <w:sz w:val="18"/>
                <w:szCs w:val="18"/>
                <w:rtl/>
              </w:rPr>
              <w:t xml:space="preserve">בשווי הוגן דרך </w:t>
            </w:r>
            <w:r w:rsidR="00670382" w:rsidRPr="00670382">
              <w:rPr>
                <w:rFonts w:asciiTheme="majorHAnsi" w:hAnsiTheme="majorHAnsi" w:cstheme="majorHAnsi"/>
                <w:b/>
                <w:bCs/>
                <w:sz w:val="18"/>
                <w:szCs w:val="18"/>
                <w:rtl/>
              </w:rPr>
              <w:br/>
            </w:r>
            <w:r w:rsidRPr="00670382">
              <w:rPr>
                <w:rFonts w:asciiTheme="majorHAnsi" w:hAnsiTheme="majorHAnsi" w:cstheme="majorHAnsi"/>
                <w:b/>
                <w:bCs/>
                <w:sz w:val="18"/>
                <w:szCs w:val="18"/>
                <w:rtl/>
              </w:rPr>
              <w:t>רווח או הפסד</w:t>
            </w:r>
          </w:p>
        </w:tc>
        <w:tc>
          <w:tcPr>
            <w:tcW w:w="1814" w:type="dxa"/>
            <w:gridSpan w:val="2"/>
          </w:tcPr>
          <w:p w14:paraId="38E6C81A" w14:textId="764C5A3D" w:rsidR="009B1EE0" w:rsidRPr="00670382" w:rsidRDefault="009B1EE0"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670382">
              <w:rPr>
                <w:rFonts w:asciiTheme="majorHAnsi" w:hAnsiTheme="majorHAnsi" w:cstheme="majorHAnsi"/>
                <w:b/>
                <w:bCs/>
                <w:sz w:val="18"/>
                <w:szCs w:val="18"/>
                <w:rtl/>
              </w:rPr>
              <w:t xml:space="preserve">בשווי הוגן דרך </w:t>
            </w:r>
            <w:r w:rsidR="00670382" w:rsidRPr="00670382">
              <w:rPr>
                <w:rFonts w:asciiTheme="majorHAnsi" w:hAnsiTheme="majorHAnsi" w:cstheme="majorHAnsi"/>
                <w:b/>
                <w:bCs/>
                <w:sz w:val="18"/>
                <w:szCs w:val="18"/>
                <w:rtl/>
              </w:rPr>
              <w:br/>
            </w:r>
            <w:r w:rsidRPr="00670382">
              <w:rPr>
                <w:rFonts w:asciiTheme="majorHAnsi" w:hAnsiTheme="majorHAnsi" w:cstheme="majorHAnsi"/>
                <w:b/>
                <w:bCs/>
                <w:sz w:val="18"/>
                <w:szCs w:val="18"/>
                <w:rtl/>
              </w:rPr>
              <w:t>רווח כולל אחר</w:t>
            </w:r>
          </w:p>
        </w:tc>
        <w:tc>
          <w:tcPr>
            <w:tcW w:w="907" w:type="dxa"/>
          </w:tcPr>
          <w:p w14:paraId="08975A7A" w14:textId="1871B6EC" w:rsidR="009B1EE0" w:rsidRPr="00670382" w:rsidRDefault="009B1EE0" w:rsidP="00670382">
            <w:pPr>
              <w:pStyle w:val="X1underline"/>
              <w:pBdr>
                <w:bottom w:val="none" w:sz="0" w:space="0" w:color="auto"/>
              </w:pBdr>
              <w:tabs>
                <w:tab w:val="clear" w:pos="180"/>
                <w:tab w:val="clear" w:pos="360"/>
                <w:tab w:val="clear" w:pos="540"/>
              </w:tabs>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670382">
              <w:rPr>
                <w:rFonts w:asciiTheme="majorHAnsi" w:hAnsiTheme="majorHAnsi" w:cstheme="majorHAnsi"/>
                <w:b/>
                <w:bCs/>
                <w:sz w:val="18"/>
                <w:szCs w:val="18"/>
                <w:rtl/>
              </w:rPr>
              <w:t xml:space="preserve">נגזרים המשמשים </w:t>
            </w:r>
            <w:r w:rsidR="00BF1171" w:rsidRPr="00670382">
              <w:rPr>
                <w:rFonts w:asciiTheme="majorHAnsi" w:hAnsiTheme="majorHAnsi" w:cstheme="majorHAnsi"/>
                <w:b/>
                <w:bCs/>
                <w:sz w:val="18"/>
                <w:szCs w:val="18"/>
                <w:rtl/>
              </w:rPr>
              <w:t>כמכשירים</w:t>
            </w:r>
          </w:p>
        </w:tc>
        <w:tc>
          <w:tcPr>
            <w:tcW w:w="907" w:type="dxa"/>
          </w:tcPr>
          <w:p w14:paraId="3176A34F" w14:textId="3B7D933D" w:rsidR="009B1EE0" w:rsidRPr="00670382" w:rsidRDefault="009B1EE0" w:rsidP="00670382">
            <w:pPr>
              <w:pStyle w:val="X1underline"/>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p>
        </w:tc>
      </w:tr>
      <w:tr w:rsidR="00670382" w:rsidRPr="004C5FA3" w14:paraId="605D9D3B"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304B55B"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tcPr>
          <w:p w14:paraId="06AE2433" w14:textId="77777777" w:rsidR="00BF1171" w:rsidRPr="00D85258" w:rsidRDefault="00BF1171" w:rsidP="00670382">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37" w:type="dxa"/>
          </w:tcPr>
          <w:p w14:paraId="61AF7E95" w14:textId="77777777" w:rsidR="00BF1171" w:rsidRPr="00D85258" w:rsidRDefault="00BF1171" w:rsidP="00670382">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p>
        </w:tc>
        <w:tc>
          <w:tcPr>
            <w:tcW w:w="907" w:type="dxa"/>
          </w:tcPr>
          <w:p w14:paraId="249813F7"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שיועדו</w:t>
            </w:r>
          </w:p>
        </w:tc>
        <w:tc>
          <w:tcPr>
            <w:tcW w:w="907" w:type="dxa"/>
          </w:tcPr>
          <w:p w14:paraId="7942AB8A"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נגזרים</w:t>
            </w:r>
          </w:p>
        </w:tc>
        <w:tc>
          <w:tcPr>
            <w:tcW w:w="907" w:type="dxa"/>
          </w:tcPr>
          <w:p w14:paraId="0DBBD1E9"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אג"ח</w:t>
            </w:r>
          </w:p>
        </w:tc>
        <w:tc>
          <w:tcPr>
            <w:tcW w:w="907" w:type="dxa"/>
          </w:tcPr>
          <w:p w14:paraId="79708606"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מניות</w:t>
            </w:r>
          </w:p>
        </w:tc>
        <w:tc>
          <w:tcPr>
            <w:tcW w:w="907" w:type="dxa"/>
          </w:tcPr>
          <w:p w14:paraId="6CD27EBA" w14:textId="262FF25E"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מגדרים</w:t>
            </w:r>
          </w:p>
        </w:tc>
        <w:tc>
          <w:tcPr>
            <w:tcW w:w="907" w:type="dxa"/>
          </w:tcPr>
          <w:p w14:paraId="62548ACC" w14:textId="2BD72AFE"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סה"כ</w:t>
            </w:r>
          </w:p>
        </w:tc>
      </w:tr>
      <w:tr w:rsidR="00670382" w:rsidRPr="004C5FA3" w14:paraId="5ECB45B5"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D769308" w14:textId="77777777" w:rsidR="00670382" w:rsidRPr="00D85258" w:rsidRDefault="00670382" w:rsidP="00670382">
            <w:pPr>
              <w:tabs>
                <w:tab w:val="clear" w:pos="180"/>
                <w:tab w:val="clear" w:pos="360"/>
                <w:tab w:val="clear" w:pos="540"/>
              </w:tabs>
              <w:spacing w:after="0" w:line="240" w:lineRule="auto"/>
              <w:rPr>
                <w:rFonts w:asciiTheme="majorHAnsi" w:hAnsiTheme="majorHAnsi" w:cstheme="majorHAnsi"/>
                <w:sz w:val="18"/>
                <w:szCs w:val="18"/>
                <w:rtl/>
              </w:rPr>
            </w:pPr>
          </w:p>
        </w:tc>
        <w:tc>
          <w:tcPr>
            <w:tcW w:w="2722" w:type="dxa"/>
          </w:tcPr>
          <w:p w14:paraId="28F3940B" w14:textId="77777777" w:rsidR="00670382" w:rsidRPr="00D85258" w:rsidRDefault="00670382" w:rsidP="00670382">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37" w:type="dxa"/>
          </w:tcPr>
          <w:p w14:paraId="23832052" w14:textId="3BF97AAF" w:rsidR="00670382" w:rsidRPr="00D85258" w:rsidRDefault="00670382" w:rsidP="00670382">
            <w:pPr>
              <w:pStyle w:val="X1underline"/>
              <w:tabs>
                <w:tab w:val="clear" w:pos="180"/>
                <w:tab w:val="clear" w:pos="360"/>
                <w:tab w:val="clear" w:pos="540"/>
              </w:tabs>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lang w:val="en-US"/>
              </w:rPr>
              <w:t>ביאור</w:t>
            </w:r>
          </w:p>
        </w:tc>
        <w:tc>
          <w:tcPr>
            <w:tcW w:w="5442" w:type="dxa"/>
            <w:gridSpan w:val="6"/>
          </w:tcPr>
          <w:p w14:paraId="2FD6CEE0" w14:textId="6FAC799F" w:rsidR="00670382" w:rsidRPr="00D85258" w:rsidRDefault="00670382" w:rsidP="00670382">
            <w:pPr>
              <w:pStyle w:val="X1underline"/>
              <w:tabs>
                <w:tab w:val="clear" w:pos="180"/>
                <w:tab w:val="clear" w:pos="360"/>
                <w:tab w:val="clear" w:pos="540"/>
              </w:tabs>
              <w:spacing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85258">
              <w:rPr>
                <w:rFonts w:asciiTheme="majorHAnsi" w:hAnsiTheme="majorHAnsi" w:cstheme="majorHAnsi"/>
                <w:b/>
                <w:bCs/>
                <w:sz w:val="18"/>
                <w:szCs w:val="18"/>
                <w:rtl/>
              </w:rPr>
              <w:t>אלפי ש"ח</w:t>
            </w:r>
          </w:p>
        </w:tc>
      </w:tr>
      <w:tr w:rsidR="00670382" w:rsidRPr="004C5FA3" w14:paraId="507FFB91"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0BE50FC" w14:textId="77777777" w:rsidR="00670382" w:rsidRPr="00D85258" w:rsidRDefault="00670382" w:rsidP="00670382">
            <w:pPr>
              <w:spacing w:after="0" w:line="240" w:lineRule="auto"/>
              <w:rPr>
                <w:rFonts w:asciiTheme="majorHAnsi" w:hAnsiTheme="majorHAnsi" w:cstheme="majorHAnsi"/>
                <w:sz w:val="18"/>
                <w:szCs w:val="18"/>
                <w:rtl/>
              </w:rPr>
            </w:pPr>
          </w:p>
        </w:tc>
        <w:tc>
          <w:tcPr>
            <w:tcW w:w="2722" w:type="dxa"/>
            <w:vAlign w:val="center"/>
          </w:tcPr>
          <w:p w14:paraId="60359DB9" w14:textId="77777777" w:rsidR="00670382" w:rsidRPr="00D85258" w:rsidRDefault="00670382" w:rsidP="00670382">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37" w:type="dxa"/>
          </w:tcPr>
          <w:p w14:paraId="03F0BBAB" w14:textId="77777777" w:rsidR="00670382" w:rsidRPr="00D85258" w:rsidRDefault="00670382" w:rsidP="00670382">
            <w:pPr>
              <w:pStyle w:val="No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455C5375" w14:textId="77777777" w:rsidR="00670382" w:rsidRPr="00D85258" w:rsidRDefault="00670382" w:rsidP="00670382">
            <w:pPr>
              <w:pStyle w:val="NoSpacing"/>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1FA7C29" w14:textId="77777777" w:rsidR="00670382" w:rsidRPr="00D85258" w:rsidRDefault="00670382" w:rsidP="0067038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179DD68" w14:textId="77777777" w:rsidR="00670382" w:rsidRPr="00D85258" w:rsidRDefault="00670382" w:rsidP="0067038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3B2F8E37" w14:textId="77777777" w:rsidR="00670382" w:rsidRPr="00D85258" w:rsidRDefault="00670382" w:rsidP="0067038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2A6F9DA1" w14:textId="77777777" w:rsidR="00670382" w:rsidRPr="00D85258" w:rsidRDefault="00670382" w:rsidP="0067038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6FF056E" w14:textId="77777777" w:rsidR="00670382" w:rsidRPr="00D85258" w:rsidRDefault="00670382" w:rsidP="00670382">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6ED40F02"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E8470EB"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49ECC9E7" w14:textId="77777777" w:rsidR="00BF1171" w:rsidRPr="00D85258" w:rsidRDefault="00BF1171" w:rsidP="00670382">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יתרה ליום 1 בינואר</w:t>
            </w:r>
          </w:p>
        </w:tc>
        <w:tc>
          <w:tcPr>
            <w:tcW w:w="737" w:type="dxa"/>
          </w:tcPr>
          <w:p w14:paraId="1C0A774A" w14:textId="77777777" w:rsidR="00BF1171" w:rsidRPr="00D85258" w:rsidRDefault="00BF1171" w:rsidP="00670382">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88F1997" w14:textId="77777777"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4D5892E"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EFC5C97"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278CD26"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F62D86F"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3E160BEB"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17E1D5B1"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850BB5B"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2C30872C" w14:textId="5D5BA09B" w:rsidR="00BF1171" w:rsidRPr="00D85258" w:rsidRDefault="00BF1171" w:rsidP="0067038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רווחים (הפסדים) שהוכרו ברווח או הפסד בסעיף ______</w:t>
            </w:r>
            <w:r w:rsidR="00862E99">
              <w:rPr>
                <w:rFonts w:asciiTheme="majorHAnsi" w:hAnsiTheme="majorHAnsi" w:cstheme="majorHAnsi" w:hint="cs"/>
                <w:sz w:val="18"/>
                <w:szCs w:val="18"/>
                <w:rtl/>
              </w:rPr>
              <w:t xml:space="preserve"> </w:t>
            </w:r>
            <w:r w:rsidRPr="00D85258">
              <w:rPr>
                <w:rFonts w:asciiTheme="majorHAnsi" w:hAnsiTheme="majorHAnsi" w:cstheme="majorHAnsi"/>
                <w:sz w:val="18"/>
                <w:szCs w:val="18"/>
                <w:rtl/>
              </w:rPr>
              <w:t>(*)</w:t>
            </w:r>
          </w:p>
        </w:tc>
        <w:tc>
          <w:tcPr>
            <w:tcW w:w="737" w:type="dxa"/>
          </w:tcPr>
          <w:p w14:paraId="5CBE7927"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23AA2AA" w14:textId="77777777"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E7F10E6"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BB829CA"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327E2F5"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2C3A89CD"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CC54B2D"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75D58BCA"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DCFA0B2"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3154ABC0" w14:textId="77777777" w:rsidR="00BF1171" w:rsidRPr="00D85258" w:rsidRDefault="00BF1171" w:rsidP="0067038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רווחים (הפסדים) שהוכרו ברווח כולל אחר</w:t>
            </w:r>
          </w:p>
        </w:tc>
        <w:tc>
          <w:tcPr>
            <w:tcW w:w="737" w:type="dxa"/>
          </w:tcPr>
          <w:p w14:paraId="184DAB7C"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6B87981" w14:textId="77777777"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E1A3251"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E0908FE"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BAAE19F"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59E7997"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BAB4DD3"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6037D94A"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C60B334"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44C79E3E" w14:textId="77777777" w:rsidR="00BF1171" w:rsidRPr="00D85258" w:rsidRDefault="00BF1171" w:rsidP="0067038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רכישות</w:t>
            </w:r>
          </w:p>
        </w:tc>
        <w:tc>
          <w:tcPr>
            <w:tcW w:w="737" w:type="dxa"/>
          </w:tcPr>
          <w:p w14:paraId="390E8DE3"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E65FD60" w14:textId="77777777"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29B649C2"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13850F2"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88639F7"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06AA1B4"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25CA62AA"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511CEF53"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997DB4D"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31C4F6A2" w14:textId="77777777" w:rsidR="00BF1171" w:rsidRPr="00D85258" w:rsidRDefault="00BF1171" w:rsidP="0067038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מכירות</w:t>
            </w:r>
          </w:p>
        </w:tc>
        <w:tc>
          <w:tcPr>
            <w:tcW w:w="737" w:type="dxa"/>
          </w:tcPr>
          <w:p w14:paraId="6C3680A3"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1F1DA9D" w14:textId="596DA2DF"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365C7401" w14:textId="6EE2FF48"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13DB2256" w14:textId="33DDF0B0"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58C0EACC" w14:textId="4C6FCAD3"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7BFC7EBB" w14:textId="6DC95FB8"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2096B7FC" w14:textId="47B942AE"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r>
      <w:tr w:rsidR="00670382" w:rsidRPr="004C5FA3" w14:paraId="1595BD14"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5E162681"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12D01D86" w14:textId="77777777" w:rsidR="00BF1171" w:rsidRPr="00D85258" w:rsidRDefault="00BF1171" w:rsidP="0067038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פירעון / סילוק</w:t>
            </w:r>
          </w:p>
        </w:tc>
        <w:tc>
          <w:tcPr>
            <w:tcW w:w="737" w:type="dxa"/>
          </w:tcPr>
          <w:p w14:paraId="55095E6B"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3780650" w14:textId="5E0E27FE"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0E9703EE" w14:textId="1568706F"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527E8545" w14:textId="646765CE"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5ACB90AA" w14:textId="77C4E654"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4E79B97A" w14:textId="6169FFA4"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2ECD507E" w14:textId="293FF48A"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r>
      <w:tr w:rsidR="00670382" w:rsidRPr="004C5FA3" w14:paraId="21AF7C51"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2C8370CC"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498B155B" w14:textId="77777777" w:rsidR="00BF1171" w:rsidRPr="00D85258" w:rsidRDefault="00BF1171" w:rsidP="0067038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העברות לרמה 3</w:t>
            </w:r>
          </w:p>
        </w:tc>
        <w:tc>
          <w:tcPr>
            <w:tcW w:w="737" w:type="dxa"/>
          </w:tcPr>
          <w:p w14:paraId="77BF1654" w14:textId="43B313C1"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fldChar w:fldCharType="begin" w:fldLock="1"/>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Pr>
              <w:instrText>REF</w:instrText>
            </w:r>
            <w:r w:rsidRPr="00D85258">
              <w:rPr>
                <w:rFonts w:asciiTheme="majorHAnsi" w:hAnsiTheme="majorHAnsi" w:cstheme="majorHAnsi"/>
                <w:sz w:val="18"/>
                <w:szCs w:val="18"/>
                <w:rtl/>
              </w:rPr>
              <w:instrText xml:space="preserve"> _</w:instrText>
            </w:r>
            <w:r w:rsidRPr="00D85258">
              <w:rPr>
                <w:rFonts w:asciiTheme="majorHAnsi" w:hAnsiTheme="majorHAnsi" w:cstheme="majorHAnsi"/>
                <w:sz w:val="18"/>
                <w:szCs w:val="18"/>
              </w:rPr>
              <w:instrText>Ref36551175 \n \h</w:instrText>
            </w:r>
            <w:r w:rsidRPr="00D85258">
              <w:rPr>
                <w:rFonts w:asciiTheme="majorHAnsi" w:hAnsiTheme="majorHAnsi" w:cstheme="majorHAnsi"/>
                <w:sz w:val="18"/>
                <w:szCs w:val="18"/>
                <w:rtl/>
              </w:rPr>
              <w:instrText xml:space="preserve">  \* </w:instrText>
            </w:r>
            <w:r w:rsidRPr="00D85258">
              <w:rPr>
                <w:rFonts w:asciiTheme="majorHAnsi" w:hAnsiTheme="majorHAnsi" w:cstheme="majorHAnsi"/>
                <w:sz w:val="18"/>
                <w:szCs w:val="18"/>
              </w:rPr>
              <w:instrText>MERGEFORMAT</w:instrText>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tl/>
              </w:rPr>
            </w:r>
            <w:r w:rsidRPr="00D85258">
              <w:rPr>
                <w:rFonts w:asciiTheme="majorHAnsi" w:hAnsiTheme="majorHAnsi" w:cstheme="majorHAnsi"/>
                <w:sz w:val="18"/>
                <w:szCs w:val="18"/>
                <w:rtl/>
              </w:rPr>
              <w:fldChar w:fldCharType="separate"/>
            </w:r>
            <w:r w:rsidR="00D3002D">
              <w:rPr>
                <w:rFonts w:asciiTheme="majorHAnsi" w:hAnsiTheme="majorHAnsi" w:cstheme="majorHAnsi"/>
                <w:sz w:val="18"/>
                <w:szCs w:val="18"/>
                <w:cs/>
              </w:rPr>
              <w:t>‎</w:t>
            </w:r>
            <w:r w:rsidR="00D3002D">
              <w:rPr>
                <w:rFonts w:asciiTheme="majorHAnsi" w:hAnsiTheme="majorHAnsi" w:cstheme="majorHAnsi"/>
                <w:sz w:val="18"/>
                <w:szCs w:val="18"/>
              </w:rPr>
              <w:t>9.4.5</w:t>
            </w:r>
            <w:r w:rsidRPr="00D85258">
              <w:rPr>
                <w:rFonts w:asciiTheme="majorHAnsi" w:hAnsiTheme="majorHAnsi" w:cstheme="majorHAnsi"/>
                <w:sz w:val="18"/>
                <w:szCs w:val="18"/>
                <w:rtl/>
              </w:rPr>
              <w:fldChar w:fldCharType="end"/>
            </w:r>
          </w:p>
        </w:tc>
        <w:tc>
          <w:tcPr>
            <w:tcW w:w="907" w:type="dxa"/>
          </w:tcPr>
          <w:p w14:paraId="78C87F49" w14:textId="77777777"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3EC80D94"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BBDBC90"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8F792F6"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2CCDDF7B"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1032BAD"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3E08DC5B"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6440FBA0"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2C021EEA" w14:textId="77777777" w:rsidR="00BF1171" w:rsidRPr="00D85258" w:rsidRDefault="00BF1171" w:rsidP="00670382">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העברות מרמה 3</w:t>
            </w:r>
          </w:p>
        </w:tc>
        <w:tc>
          <w:tcPr>
            <w:tcW w:w="737" w:type="dxa"/>
          </w:tcPr>
          <w:p w14:paraId="6868BF29" w14:textId="353A29F4"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fldChar w:fldCharType="begin" w:fldLock="1"/>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Pr>
              <w:instrText>REF</w:instrText>
            </w:r>
            <w:r w:rsidRPr="00D85258">
              <w:rPr>
                <w:rFonts w:asciiTheme="majorHAnsi" w:hAnsiTheme="majorHAnsi" w:cstheme="majorHAnsi"/>
                <w:sz w:val="18"/>
                <w:szCs w:val="18"/>
                <w:rtl/>
              </w:rPr>
              <w:instrText xml:space="preserve"> _</w:instrText>
            </w:r>
            <w:r w:rsidRPr="00D85258">
              <w:rPr>
                <w:rFonts w:asciiTheme="majorHAnsi" w:hAnsiTheme="majorHAnsi" w:cstheme="majorHAnsi"/>
                <w:sz w:val="18"/>
                <w:szCs w:val="18"/>
              </w:rPr>
              <w:instrText>Ref36551175 \n \h</w:instrText>
            </w:r>
            <w:r w:rsidRPr="00D85258">
              <w:rPr>
                <w:rFonts w:asciiTheme="majorHAnsi" w:hAnsiTheme="majorHAnsi" w:cstheme="majorHAnsi"/>
                <w:sz w:val="18"/>
                <w:szCs w:val="18"/>
                <w:rtl/>
              </w:rPr>
              <w:instrText xml:space="preserve">  \* </w:instrText>
            </w:r>
            <w:r w:rsidRPr="00D85258">
              <w:rPr>
                <w:rFonts w:asciiTheme="majorHAnsi" w:hAnsiTheme="majorHAnsi" w:cstheme="majorHAnsi"/>
                <w:sz w:val="18"/>
                <w:szCs w:val="18"/>
              </w:rPr>
              <w:instrText>MERGEFORMAT</w:instrText>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tl/>
              </w:rPr>
            </w:r>
            <w:r w:rsidRPr="00D85258">
              <w:rPr>
                <w:rFonts w:asciiTheme="majorHAnsi" w:hAnsiTheme="majorHAnsi" w:cstheme="majorHAnsi"/>
                <w:sz w:val="18"/>
                <w:szCs w:val="18"/>
                <w:rtl/>
              </w:rPr>
              <w:fldChar w:fldCharType="separate"/>
            </w:r>
            <w:r w:rsidR="00D3002D">
              <w:rPr>
                <w:rFonts w:asciiTheme="majorHAnsi" w:hAnsiTheme="majorHAnsi" w:cstheme="majorHAnsi"/>
                <w:sz w:val="18"/>
                <w:szCs w:val="18"/>
                <w:cs/>
              </w:rPr>
              <w:t>‎</w:t>
            </w:r>
            <w:r w:rsidR="00D3002D">
              <w:rPr>
                <w:rFonts w:asciiTheme="majorHAnsi" w:hAnsiTheme="majorHAnsi" w:cstheme="majorHAnsi"/>
                <w:sz w:val="18"/>
                <w:szCs w:val="18"/>
              </w:rPr>
              <w:t>9.4.5</w:t>
            </w:r>
            <w:r w:rsidRPr="00D85258">
              <w:rPr>
                <w:rFonts w:asciiTheme="majorHAnsi" w:hAnsiTheme="majorHAnsi" w:cstheme="majorHAnsi"/>
                <w:sz w:val="18"/>
                <w:szCs w:val="18"/>
                <w:rtl/>
              </w:rPr>
              <w:fldChar w:fldCharType="end"/>
            </w:r>
          </w:p>
        </w:tc>
        <w:tc>
          <w:tcPr>
            <w:tcW w:w="907" w:type="dxa"/>
          </w:tcPr>
          <w:p w14:paraId="157A8507" w14:textId="60211316"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184E1E0F" w14:textId="62AE0ECA"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07E3E7FD" w14:textId="6DB96FD1"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4D4793C6" w14:textId="57C51103"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4DFCFBFB" w14:textId="3A8122B3"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907" w:type="dxa"/>
          </w:tcPr>
          <w:p w14:paraId="7D5B98FB" w14:textId="1595181E"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r>
      <w:tr w:rsidR="00670382" w:rsidRPr="004C5FA3" w14:paraId="7C5E78EE"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74FA5C9B"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43BFA670" w14:textId="77777777" w:rsidR="00BF1171" w:rsidRPr="00D85258" w:rsidRDefault="00BF1171" w:rsidP="00670382">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יתרה ליום 31 בדצמבר</w:t>
            </w:r>
          </w:p>
        </w:tc>
        <w:tc>
          <w:tcPr>
            <w:tcW w:w="737" w:type="dxa"/>
          </w:tcPr>
          <w:p w14:paraId="2A60E18B"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1B95694" w14:textId="77777777" w:rsidR="00BF1171" w:rsidRPr="00D85258" w:rsidRDefault="00BF1171" w:rsidP="00670382">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E3B57BD" w14:textId="77777777" w:rsidR="00BF1171" w:rsidRPr="00D85258" w:rsidRDefault="00BF1171" w:rsidP="00670382">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65A1BDAE" w14:textId="77777777" w:rsidR="00BF1171" w:rsidRPr="00D85258" w:rsidRDefault="00BF1171" w:rsidP="00670382">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8F6BC1E" w14:textId="77777777" w:rsidR="00BF1171" w:rsidRPr="00D85258" w:rsidRDefault="00BF1171" w:rsidP="00670382">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C9B80B2" w14:textId="77777777" w:rsidR="00BF1171" w:rsidRPr="00D85258" w:rsidRDefault="00BF1171" w:rsidP="00670382">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4A51689" w14:textId="77777777" w:rsidR="00BF1171" w:rsidRPr="00D85258" w:rsidRDefault="00BF1171" w:rsidP="00670382">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3ABDCC2C"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4F5249B5"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22E2795A" w14:textId="77777777" w:rsidR="00BF1171" w:rsidRPr="00D85258" w:rsidRDefault="00BF1171" w:rsidP="00670382">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37" w:type="dxa"/>
          </w:tcPr>
          <w:p w14:paraId="655627F1" w14:textId="77777777" w:rsidR="00BF1171" w:rsidRPr="00D85258" w:rsidRDefault="00BF1171" w:rsidP="00670382">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354735DF" w14:textId="77777777" w:rsidR="00BF1171" w:rsidRPr="00D85258" w:rsidRDefault="00BF1171" w:rsidP="00670382">
            <w:pPr>
              <w:pStyle w:val="NoSpacing"/>
              <w:tabs>
                <w:tab w:val="clear" w:pos="180"/>
                <w:tab w:val="clear" w:pos="360"/>
                <w:tab w:val="clear" w:pos="540"/>
              </w:tabs>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7EA8661"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4B31ECF6"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55C7C46"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8185A47"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394C2F42" w14:textId="77777777" w:rsidR="00BF1171" w:rsidRPr="00D85258" w:rsidRDefault="00BF1171" w:rsidP="00670382">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70382" w:rsidRPr="004C5FA3" w14:paraId="065FA50E" w14:textId="77777777" w:rsidTr="00670382">
        <w:trPr>
          <w:jc w:val="left"/>
        </w:trPr>
        <w:tc>
          <w:tcPr>
            <w:cnfStyle w:val="001000000000" w:firstRow="0" w:lastRow="0" w:firstColumn="1" w:lastColumn="0" w:oddVBand="0" w:evenVBand="0" w:oddHBand="0" w:evenHBand="0" w:firstRowFirstColumn="0" w:firstRowLastColumn="0" w:lastRowFirstColumn="0" w:lastRowLastColumn="0"/>
            <w:tcW w:w="1305" w:type="dxa"/>
          </w:tcPr>
          <w:p w14:paraId="1E4E7B9E" w14:textId="77777777" w:rsidR="00BF1171" w:rsidRPr="00D85258" w:rsidRDefault="00BF1171" w:rsidP="00670382">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722" w:type="dxa"/>
            <w:vAlign w:val="center"/>
          </w:tcPr>
          <w:p w14:paraId="43E928C0" w14:textId="46B90791" w:rsidR="00BF1171" w:rsidRPr="00D85258" w:rsidRDefault="00BF1171" w:rsidP="00670382">
            <w:pPr>
              <w:pStyle w:val="0"/>
              <w:tabs>
                <w:tab w:val="clear" w:pos="180"/>
                <w:tab w:val="clear" w:pos="360"/>
                <w:tab w:val="clear" w:pos="540"/>
              </w:tabs>
              <w:ind w:left="284" w:hanging="284"/>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tl/>
              </w:rPr>
              <w:tab/>
              <w:t>סך רווחים (הפסדים) שלא מומשו שהוכרו ברווח או הפסד לתקופה בגין נכסים המוחזקים בסוף התקופה</w:t>
            </w:r>
          </w:p>
        </w:tc>
        <w:tc>
          <w:tcPr>
            <w:tcW w:w="737" w:type="dxa"/>
          </w:tcPr>
          <w:p w14:paraId="62CD2B1C" w14:textId="77777777" w:rsidR="00BF1171" w:rsidRPr="00D85258" w:rsidRDefault="00BF1171" w:rsidP="00670382">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3FBB772"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1AB98E4C"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5B94B314"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72A6EC51"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8C4C867"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907" w:type="dxa"/>
          </w:tcPr>
          <w:p w14:paraId="0048DD55" w14:textId="77777777" w:rsidR="00BF1171" w:rsidRPr="00D85258" w:rsidRDefault="00BF1171" w:rsidP="00670382">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1E4BACC8" w14:textId="77777777" w:rsidR="00F64EB6" w:rsidRPr="004C5FA3" w:rsidRDefault="00F64EB6" w:rsidP="00015C9C">
      <w:pPr>
        <w:rPr>
          <w:rFonts w:ascii="Arial" w:hAnsi="Arial"/>
          <w:rtl/>
        </w:rPr>
      </w:pPr>
    </w:p>
    <w:p w14:paraId="4D3A689E" w14:textId="77777777" w:rsidR="00F64EB6" w:rsidRPr="004C5FA3" w:rsidRDefault="00F64EB6" w:rsidP="00015C9C">
      <w:pPr>
        <w:rPr>
          <w:rFonts w:ascii="Arial" w:hAnsi="Arial"/>
          <w:rtl/>
        </w:rPr>
      </w:pPr>
    </w:p>
    <w:p w14:paraId="54CC4B1E" w14:textId="77777777" w:rsidR="00F64EB6" w:rsidRPr="004C5FA3" w:rsidRDefault="00F64EB6" w:rsidP="00015C9C">
      <w:pPr>
        <w:rPr>
          <w:rFonts w:ascii="Arial" w:hAnsi="Arial"/>
          <w:rtl/>
        </w:rPr>
        <w:sectPr w:rsidR="00F64EB6" w:rsidRPr="004C5FA3" w:rsidSect="009F69B1">
          <w:pgSz w:w="11906" w:h="16838" w:code="9"/>
          <w:pgMar w:top="851" w:right="851" w:bottom="851" w:left="851" w:header="850" w:footer="567" w:gutter="0"/>
          <w:cols w:space="708"/>
          <w:bidi/>
          <w:rtlGutter/>
          <w:docGrid w:linePitch="360"/>
        </w:sectPr>
      </w:pPr>
    </w:p>
    <w:p w14:paraId="17D952B3" w14:textId="77777777" w:rsidR="004701C2" w:rsidRDefault="004701C2" w:rsidP="004701C2">
      <w:pPr>
        <w:pageBreakBefore/>
        <w:spacing w:after="0" w:line="240" w:lineRule="auto"/>
        <w:ind w:left="1418"/>
        <w:jc w:val="left"/>
        <w:rPr>
          <w:rtl/>
        </w:rPr>
      </w:pPr>
    </w:p>
    <w:p w14:paraId="07466B7B" w14:textId="3738BD51"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339607FB" w14:textId="77BEC507"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1DBCE7CD" w14:textId="3222B598"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9.4.6</w:t>
      </w:r>
      <w:r w:rsidRPr="00DA006E">
        <w:rPr>
          <w:rStyle w:val="Strong"/>
          <w:b w:val="0"/>
          <w:bCs w:val="0"/>
          <w:rtl/>
        </w:rPr>
        <w:fldChar w:fldCharType="end"/>
      </w:r>
      <w:r w:rsidRPr="00DA006E">
        <w:rPr>
          <w:rFonts w:ascii="Arial" w:hAnsi="Arial"/>
          <w:b/>
          <w:bCs/>
          <w:rtl/>
        </w:rPr>
        <w:tab/>
      </w:r>
      <w:r w:rsidRPr="003D52A5">
        <w:rPr>
          <w:rStyle w:val="Strong"/>
          <w:b w:val="0"/>
          <w:bCs w:val="0"/>
          <w:u w:val="single"/>
          <w:rtl/>
        </w:rPr>
        <w:fldChar w:fldCharType="begin" w:fldLock="1"/>
      </w:r>
      <w:r w:rsidRPr="003D52A5">
        <w:rPr>
          <w:rStyle w:val="Strong"/>
          <w:b w:val="0"/>
          <w:bCs w:val="0"/>
          <w:u w:val="single"/>
          <w:rtl/>
        </w:rPr>
        <w:instrText xml:space="preserve"> </w:instrText>
      </w:r>
      <w:r w:rsidRPr="003D52A5">
        <w:rPr>
          <w:rStyle w:val="Strong"/>
          <w:b w:val="0"/>
          <w:bCs w:val="0"/>
          <w:u w:val="single"/>
        </w:rPr>
        <w:instrText>STYLEREF</w:instrText>
      </w:r>
      <w:r w:rsidRPr="003D52A5">
        <w:rPr>
          <w:rStyle w:val="Strong"/>
          <w:b w:val="0"/>
          <w:bCs w:val="0"/>
          <w:u w:val="single"/>
          <w:rtl/>
        </w:rPr>
        <w:instrText xml:space="preserve">  "כותרת 5"  \* </w:instrText>
      </w:r>
      <w:r w:rsidRPr="003D52A5">
        <w:rPr>
          <w:rStyle w:val="Strong"/>
          <w:b w:val="0"/>
          <w:bCs w:val="0"/>
          <w:u w:val="single"/>
        </w:rPr>
        <w:instrText>MERGEFORMAT</w:instrText>
      </w:r>
      <w:r w:rsidRPr="003D52A5">
        <w:rPr>
          <w:rStyle w:val="Strong"/>
          <w:b w:val="0"/>
          <w:bCs w:val="0"/>
          <w:u w:val="single"/>
          <w:rtl/>
        </w:rPr>
        <w:instrText xml:space="preserve"> </w:instrText>
      </w:r>
      <w:r w:rsidRPr="003D52A5">
        <w:rPr>
          <w:rStyle w:val="Strong"/>
          <w:b w:val="0"/>
          <w:bCs w:val="0"/>
          <w:u w:val="single"/>
          <w:rtl/>
        </w:rPr>
        <w:fldChar w:fldCharType="separate"/>
      </w:r>
      <w:r w:rsidR="00D3002D">
        <w:rPr>
          <w:rStyle w:val="Strong"/>
          <w:b w:val="0"/>
          <w:bCs w:val="0"/>
          <w:noProof/>
          <w:u w:val="single"/>
          <w:rtl/>
        </w:rPr>
        <w:t>שינויים במכשירים פיננסיים שמדידת השווי ההוגן שלהם סווגה ברמה 3</w:t>
      </w:r>
      <w:r w:rsidRPr="003D52A5">
        <w:rPr>
          <w:rStyle w:val="Strong"/>
          <w:b w:val="0"/>
          <w:bCs w:val="0"/>
          <w:u w:val="single"/>
          <w:rtl/>
        </w:rPr>
        <w:fldChar w:fldCharType="end"/>
      </w:r>
      <w:r w:rsidRPr="00DA006E">
        <w:rPr>
          <w:rStyle w:val="Strong"/>
          <w:b w:val="0"/>
          <w:bCs w:val="0"/>
          <w:rtl/>
        </w:rPr>
        <w:t xml:space="preserve"> </w:t>
      </w:r>
      <w:r w:rsidRPr="00DA006E">
        <w:rPr>
          <w:rtl/>
        </w:rPr>
        <w:t>(המשך)</w:t>
      </w:r>
    </w:p>
    <w:p w14:paraId="74C76C6D" w14:textId="77777777" w:rsidR="00F64EB6" w:rsidRPr="004C5FA3" w:rsidRDefault="00F64EB6" w:rsidP="00A37534">
      <w:pPr>
        <w:pStyle w:val="Heading6"/>
        <w:rPr>
          <w:rtl/>
        </w:rPr>
      </w:pPr>
      <w:r w:rsidRPr="004C5FA3">
        <w:rPr>
          <w:rtl/>
        </w:rPr>
        <w:t>התחייבויות פיננסיות</w:t>
      </w:r>
    </w:p>
    <w:tbl>
      <w:tblPr>
        <w:tblStyle w:val="TableGrid"/>
        <w:bidiVisual/>
        <w:tblW w:w="5000" w:type="pct"/>
        <w:tblLayout w:type="fixed"/>
        <w:tblLook w:val="04A0" w:firstRow="1" w:lastRow="0" w:firstColumn="1" w:lastColumn="0" w:noHBand="0" w:noVBand="1"/>
      </w:tblPr>
      <w:tblGrid>
        <w:gridCol w:w="1340"/>
        <w:gridCol w:w="3762"/>
        <w:gridCol w:w="786"/>
        <w:gridCol w:w="884"/>
        <w:gridCol w:w="932"/>
        <w:gridCol w:w="1023"/>
        <w:gridCol w:w="1159"/>
        <w:gridCol w:w="645"/>
        <w:gridCol w:w="236"/>
        <w:gridCol w:w="854"/>
        <w:gridCol w:w="854"/>
        <w:gridCol w:w="854"/>
        <w:gridCol w:w="1114"/>
        <w:gridCol w:w="693"/>
      </w:tblGrid>
      <w:tr w:rsidR="00287182" w:rsidRPr="004C5FA3" w14:paraId="69F541DB" w14:textId="77777777" w:rsidTr="00BD3367">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val="restart"/>
          </w:tcPr>
          <w:p w14:paraId="219794B9" w14:textId="77777777" w:rsidR="00F64EB6" w:rsidRPr="00FA5551" w:rsidRDefault="00F64EB6" w:rsidP="00015C9C">
            <w:pPr>
              <w:rPr>
                <w:rFonts w:ascii="Arial" w:hAnsi="Arial"/>
                <w:rtl/>
              </w:rPr>
            </w:pPr>
          </w:p>
        </w:tc>
        <w:tc>
          <w:tcPr>
            <w:tcW w:w="1243" w:type="pct"/>
            <w:vMerge w:val="restart"/>
          </w:tcPr>
          <w:p w14:paraId="4F315240" w14:textId="77777777" w:rsidR="00F64EB6" w:rsidRPr="004C5FA3" w:rsidRDefault="00F64EB6" w:rsidP="004C5127">
            <w:pPr>
              <w:pStyle w:val="0"/>
              <w:spacing w:after="120"/>
              <w:contextualSpacing w:val="0"/>
              <w:cnfStyle w:val="100000000000" w:firstRow="1" w:lastRow="0" w:firstColumn="0" w:lastColumn="0" w:oddVBand="0" w:evenVBand="0" w:oddHBand="0" w:evenHBand="0" w:firstRowFirstColumn="0" w:firstRowLastColumn="0" w:lastRowFirstColumn="0" w:lastRowLastColumn="0"/>
              <w:rPr>
                <w:rStyle w:val="Strong"/>
                <w:rtl/>
              </w:rPr>
            </w:pPr>
          </w:p>
        </w:tc>
        <w:tc>
          <w:tcPr>
            <w:tcW w:w="260" w:type="pct"/>
            <w:vMerge w:val="restart"/>
          </w:tcPr>
          <w:p w14:paraId="322D414F" w14:textId="77777777" w:rsidR="00F64EB6" w:rsidRPr="00876C34" w:rsidRDefault="00F64EB6"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ביאור</w:t>
            </w:r>
          </w:p>
        </w:tc>
        <w:tc>
          <w:tcPr>
            <w:tcW w:w="3053" w:type="pct"/>
            <w:gridSpan w:val="11"/>
          </w:tcPr>
          <w:p w14:paraId="0D2F484C" w14:textId="636479B7" w:rsidR="00F64EB6" w:rsidRPr="00876C34" w:rsidRDefault="00F64EB6"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ל</w:t>
            </w:r>
            <w:r w:rsidR="00C962AB">
              <w:rPr>
                <w:rFonts w:hint="cs"/>
                <w:sz w:val="20"/>
                <w:rtl/>
              </w:rPr>
              <w:t>שישה חודשים</w:t>
            </w:r>
            <w:r w:rsidRPr="00876C34">
              <w:rPr>
                <w:sz w:val="20"/>
                <w:rtl/>
              </w:rPr>
              <w:t xml:space="preserve"> שהסתיימ</w:t>
            </w:r>
            <w:r w:rsidR="00C962AB">
              <w:rPr>
                <w:rFonts w:hint="cs"/>
                <w:sz w:val="20"/>
                <w:rtl/>
              </w:rPr>
              <w:t>ו</w:t>
            </w:r>
            <w:r w:rsidRPr="00876C34">
              <w:rPr>
                <w:sz w:val="20"/>
                <w:rtl/>
              </w:rPr>
              <w:t xml:space="preserve"> ביום 30 ביוני</w:t>
            </w:r>
          </w:p>
        </w:tc>
      </w:tr>
      <w:tr w:rsidR="00CF750E" w:rsidRPr="004C5FA3" w14:paraId="794A1AEA" w14:textId="77777777" w:rsidTr="00BD3367">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00EC5BE2" w14:textId="77777777" w:rsidR="00F64EB6" w:rsidRPr="00FA5551" w:rsidRDefault="00F64EB6" w:rsidP="00015C9C">
            <w:pPr>
              <w:rPr>
                <w:rFonts w:ascii="Arial" w:hAnsi="Arial"/>
                <w:rtl/>
              </w:rPr>
            </w:pPr>
          </w:p>
        </w:tc>
        <w:tc>
          <w:tcPr>
            <w:tcW w:w="1243" w:type="pct"/>
            <w:vMerge/>
          </w:tcPr>
          <w:p w14:paraId="068DA11B" w14:textId="77777777" w:rsidR="00F64EB6" w:rsidRPr="004C5FA3" w:rsidRDefault="00F64EB6" w:rsidP="004C5127">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026A3E8A" w14:textId="77777777" w:rsidR="00F64EB6" w:rsidRPr="00876C34" w:rsidRDefault="00F64EB6"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534" w:type="pct"/>
            <w:gridSpan w:val="5"/>
          </w:tcPr>
          <w:p w14:paraId="40EDD5CF" w14:textId="47BF3705" w:rsidR="00F64EB6" w:rsidRPr="00876C34" w:rsidRDefault="00924697"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Pr>
              <w:fldChar w:fldCharType="begin" w:fldLock="1"/>
            </w:r>
            <w:r w:rsidRPr="00876C34">
              <w:rPr>
                <w:sz w:val="20"/>
              </w:rPr>
              <w:instrText xml:space="preserve"> DOCPROPERTY  CY  \* MERGEFORMAT </w:instrText>
            </w:r>
            <w:r w:rsidRPr="00876C34">
              <w:rPr>
                <w:sz w:val="20"/>
              </w:rPr>
              <w:fldChar w:fldCharType="separate"/>
            </w:r>
            <w:r w:rsidR="00D3002D">
              <w:rPr>
                <w:sz w:val="20"/>
              </w:rPr>
              <w:t>2026</w:t>
            </w:r>
            <w:r w:rsidRPr="00876C34">
              <w:rPr>
                <w:sz w:val="20"/>
              </w:rPr>
              <w:fldChar w:fldCharType="end"/>
            </w:r>
            <w:r w:rsidR="00F64EB6" w:rsidRPr="00876C34">
              <w:rPr>
                <w:sz w:val="20"/>
                <w:rtl/>
              </w:rPr>
              <w:t xml:space="preserve"> (בלתי מבוקר)</w:t>
            </w:r>
          </w:p>
        </w:tc>
        <w:tc>
          <w:tcPr>
            <w:tcW w:w="77" w:type="pct"/>
          </w:tcPr>
          <w:p w14:paraId="7F303E11" w14:textId="77777777" w:rsidR="00F64EB6" w:rsidRPr="00876C34"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42" w:type="pct"/>
            <w:gridSpan w:val="5"/>
          </w:tcPr>
          <w:p w14:paraId="78CA05B6" w14:textId="7CD1CAFA" w:rsidR="00F64EB6" w:rsidRPr="00876C34" w:rsidRDefault="00924697"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Pr>
              <w:fldChar w:fldCharType="begin" w:fldLock="1"/>
            </w:r>
            <w:r w:rsidRPr="00876C34">
              <w:rPr>
                <w:sz w:val="20"/>
              </w:rPr>
              <w:instrText xml:space="preserve"> DOCPROPERTY  PY  \* MERGEFORMAT </w:instrText>
            </w:r>
            <w:r w:rsidRPr="00876C34">
              <w:rPr>
                <w:sz w:val="20"/>
              </w:rPr>
              <w:fldChar w:fldCharType="separate"/>
            </w:r>
            <w:r w:rsidR="00D3002D">
              <w:rPr>
                <w:sz w:val="20"/>
              </w:rPr>
              <w:t>2025</w:t>
            </w:r>
            <w:r w:rsidRPr="00876C34">
              <w:rPr>
                <w:sz w:val="20"/>
              </w:rPr>
              <w:fldChar w:fldCharType="end"/>
            </w:r>
            <w:r w:rsidR="00F64EB6" w:rsidRPr="00876C34">
              <w:rPr>
                <w:sz w:val="20"/>
                <w:rtl/>
              </w:rPr>
              <w:t xml:space="preserve"> (בלתי מבוקר)</w:t>
            </w:r>
          </w:p>
        </w:tc>
      </w:tr>
      <w:tr w:rsidR="00287182" w:rsidRPr="004C5FA3" w14:paraId="327BB4FE" w14:textId="77777777" w:rsidTr="001F2A59">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2AF77054" w14:textId="77777777" w:rsidR="00EF2425" w:rsidRPr="00FA5551" w:rsidRDefault="00EF2425" w:rsidP="00015C9C">
            <w:pPr>
              <w:rPr>
                <w:rFonts w:ascii="Arial" w:hAnsi="Arial"/>
                <w:rtl/>
              </w:rPr>
            </w:pPr>
          </w:p>
        </w:tc>
        <w:tc>
          <w:tcPr>
            <w:tcW w:w="1243" w:type="pct"/>
            <w:vMerge/>
          </w:tcPr>
          <w:p w14:paraId="719D20F4" w14:textId="77777777" w:rsidR="00EF2425" w:rsidRPr="004C5FA3" w:rsidRDefault="00EF2425" w:rsidP="004C5127">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340613B2" w14:textId="77777777" w:rsidR="00EF2425" w:rsidRPr="00876C34" w:rsidRDefault="00EF2425"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938" w:type="pct"/>
            <w:gridSpan w:val="3"/>
          </w:tcPr>
          <w:p w14:paraId="58EF36BD" w14:textId="598E53FF" w:rsidR="00EF2425" w:rsidRPr="00876C34" w:rsidRDefault="00EF2425" w:rsidP="00D96075">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בשווי הוגן דרך רווח או הפסד</w:t>
            </w:r>
          </w:p>
        </w:tc>
        <w:tc>
          <w:tcPr>
            <w:tcW w:w="383" w:type="pct"/>
            <w:vMerge w:val="restart"/>
          </w:tcPr>
          <w:p w14:paraId="6C13E4B9" w14:textId="77777777" w:rsidR="00EF2425" w:rsidRPr="00876C34" w:rsidRDefault="00EF2425"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נגזרים המשמשים כמכשירים מגדרים</w:t>
            </w:r>
          </w:p>
        </w:tc>
        <w:tc>
          <w:tcPr>
            <w:tcW w:w="213" w:type="pct"/>
            <w:vMerge w:val="restart"/>
          </w:tcPr>
          <w:p w14:paraId="523A74E8" w14:textId="77777777" w:rsidR="00EF2425" w:rsidRPr="00876C34" w:rsidRDefault="00EF2425"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סה"כ</w:t>
            </w:r>
          </w:p>
        </w:tc>
        <w:tc>
          <w:tcPr>
            <w:tcW w:w="77" w:type="pct"/>
          </w:tcPr>
          <w:p w14:paraId="27A3D11C" w14:textId="77777777" w:rsidR="00EF2425" w:rsidRPr="00876C34" w:rsidRDefault="00EF2425"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846" w:type="pct"/>
            <w:gridSpan w:val="3"/>
          </w:tcPr>
          <w:p w14:paraId="72DC9458" w14:textId="7C6AE382" w:rsidR="00EF2425" w:rsidRPr="00876C34" w:rsidRDefault="00EF2425" w:rsidP="00355856">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בשווי הוגן דרך רווח או הפסד</w:t>
            </w:r>
          </w:p>
        </w:tc>
        <w:tc>
          <w:tcPr>
            <w:tcW w:w="368" w:type="pct"/>
            <w:vMerge w:val="restart"/>
          </w:tcPr>
          <w:p w14:paraId="1333E6C3" w14:textId="77777777" w:rsidR="00EF2425" w:rsidRPr="00876C34" w:rsidRDefault="00EF2425"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נגזרים המשמשים כמכשירים מגדרים</w:t>
            </w:r>
          </w:p>
        </w:tc>
        <w:tc>
          <w:tcPr>
            <w:tcW w:w="229" w:type="pct"/>
            <w:vMerge w:val="restart"/>
          </w:tcPr>
          <w:p w14:paraId="492884CE" w14:textId="77777777" w:rsidR="00EF2425" w:rsidRPr="00876C34" w:rsidRDefault="00EF2425"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סה"כ</w:t>
            </w:r>
          </w:p>
        </w:tc>
      </w:tr>
      <w:tr w:rsidR="00287182" w:rsidRPr="004C5FA3" w14:paraId="7D10DF52" w14:textId="77777777" w:rsidTr="001F2A59">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4EDB4C2A" w14:textId="77777777" w:rsidR="00747392" w:rsidRPr="00FA5551" w:rsidRDefault="00747392" w:rsidP="00015C9C">
            <w:pPr>
              <w:rPr>
                <w:rFonts w:ascii="Arial" w:hAnsi="Arial"/>
                <w:rtl/>
              </w:rPr>
            </w:pPr>
          </w:p>
        </w:tc>
        <w:tc>
          <w:tcPr>
            <w:tcW w:w="1243" w:type="pct"/>
            <w:vMerge/>
          </w:tcPr>
          <w:p w14:paraId="4E05C392" w14:textId="77777777" w:rsidR="00747392" w:rsidRPr="004C5FA3" w:rsidRDefault="00747392" w:rsidP="004C5127">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4E2C897C"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92" w:type="pct"/>
          </w:tcPr>
          <w:p w14:paraId="1DA344E6"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שיועדו</w:t>
            </w:r>
          </w:p>
        </w:tc>
        <w:tc>
          <w:tcPr>
            <w:tcW w:w="308" w:type="pct"/>
          </w:tcPr>
          <w:p w14:paraId="1B96DFC8"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נגזרים</w:t>
            </w:r>
          </w:p>
        </w:tc>
        <w:tc>
          <w:tcPr>
            <w:tcW w:w="338" w:type="pct"/>
          </w:tcPr>
          <w:p w14:paraId="3FAAB510" w14:textId="3ED9D790" w:rsidR="00747392" w:rsidRPr="00876C34" w:rsidRDefault="00CF750E" w:rsidP="00CF750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rFonts w:hint="cs"/>
                <w:sz w:val="20"/>
                <w:rtl/>
              </w:rPr>
              <w:t>תמורה מותנית בצירוף עסקים</w:t>
            </w:r>
          </w:p>
        </w:tc>
        <w:tc>
          <w:tcPr>
            <w:tcW w:w="383" w:type="pct"/>
            <w:vMerge/>
          </w:tcPr>
          <w:p w14:paraId="12F0F8CA"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13" w:type="pct"/>
            <w:vMerge/>
          </w:tcPr>
          <w:p w14:paraId="418505EB"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77" w:type="pct"/>
          </w:tcPr>
          <w:p w14:paraId="2740EC7A" w14:textId="77777777" w:rsidR="00747392" w:rsidRPr="00876C34" w:rsidRDefault="00747392"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82" w:type="pct"/>
          </w:tcPr>
          <w:p w14:paraId="00BCD193"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שיועדו</w:t>
            </w:r>
          </w:p>
        </w:tc>
        <w:tc>
          <w:tcPr>
            <w:tcW w:w="282" w:type="pct"/>
          </w:tcPr>
          <w:p w14:paraId="66C0B24B" w14:textId="77777777" w:rsidR="00747392" w:rsidRPr="00876C34" w:rsidRDefault="00747392"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נגזרים</w:t>
            </w:r>
          </w:p>
        </w:tc>
        <w:tc>
          <w:tcPr>
            <w:tcW w:w="282" w:type="pct"/>
          </w:tcPr>
          <w:p w14:paraId="452403CD" w14:textId="5986B8F8" w:rsidR="00747392" w:rsidRPr="00876C34" w:rsidRDefault="00CF750E" w:rsidP="00CF750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תמורה מותנית בצירוף עסקים</w:t>
            </w:r>
          </w:p>
        </w:tc>
        <w:tc>
          <w:tcPr>
            <w:tcW w:w="368" w:type="pct"/>
            <w:vMerge/>
          </w:tcPr>
          <w:p w14:paraId="11B2A365" w14:textId="77777777" w:rsidR="00747392" w:rsidRPr="00876C34" w:rsidRDefault="00747392"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29" w:type="pct"/>
            <w:vMerge/>
          </w:tcPr>
          <w:p w14:paraId="0D331DF4" w14:textId="77777777" w:rsidR="00747392" w:rsidRPr="00876C34" w:rsidRDefault="00747392"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r>
      <w:tr w:rsidR="00CF750E" w:rsidRPr="004C5FA3" w14:paraId="329C764D" w14:textId="77777777" w:rsidTr="00BD3367">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0B544A26" w14:textId="77777777" w:rsidR="00F64EB6" w:rsidRPr="00FA5551" w:rsidRDefault="00F64EB6" w:rsidP="00015C9C">
            <w:pPr>
              <w:rPr>
                <w:rFonts w:ascii="Arial" w:hAnsi="Arial"/>
                <w:rtl/>
              </w:rPr>
            </w:pPr>
          </w:p>
        </w:tc>
        <w:tc>
          <w:tcPr>
            <w:tcW w:w="1243" w:type="pct"/>
            <w:vMerge/>
          </w:tcPr>
          <w:p w14:paraId="3BAD42EF" w14:textId="77777777" w:rsidR="00F64EB6" w:rsidRPr="004C5FA3" w:rsidRDefault="00F64EB6" w:rsidP="004C5127">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00EDAE55" w14:textId="77777777" w:rsidR="00F64EB6" w:rsidRPr="00876C34"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534" w:type="pct"/>
            <w:gridSpan w:val="5"/>
          </w:tcPr>
          <w:p w14:paraId="3945AEBF" w14:textId="77777777" w:rsidR="00F64EB6" w:rsidRPr="00876C34" w:rsidRDefault="00F64EB6"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אלפי ש"ח</w:t>
            </w:r>
          </w:p>
        </w:tc>
        <w:tc>
          <w:tcPr>
            <w:tcW w:w="77" w:type="pct"/>
          </w:tcPr>
          <w:p w14:paraId="414DB43F" w14:textId="77777777" w:rsidR="00F64EB6" w:rsidRPr="00876C34"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42" w:type="pct"/>
            <w:gridSpan w:val="5"/>
          </w:tcPr>
          <w:p w14:paraId="5D08B88A" w14:textId="77777777" w:rsidR="00F64EB6" w:rsidRPr="00876C34" w:rsidRDefault="00F64EB6" w:rsidP="00D24FF4">
            <w:pPr>
              <w:pStyle w:val="X1underline"/>
              <w:cnfStyle w:val="100000000000" w:firstRow="1" w:lastRow="0" w:firstColumn="0" w:lastColumn="0" w:oddVBand="0" w:evenVBand="0" w:oddHBand="0" w:evenHBand="0" w:firstRowFirstColumn="0" w:firstRowLastColumn="0" w:lastRowFirstColumn="0" w:lastRowLastColumn="0"/>
              <w:rPr>
                <w:sz w:val="20"/>
                <w:rtl/>
              </w:rPr>
            </w:pPr>
            <w:r w:rsidRPr="00876C34">
              <w:rPr>
                <w:sz w:val="20"/>
                <w:rtl/>
              </w:rPr>
              <w:t>אלפי ש"ח</w:t>
            </w:r>
          </w:p>
        </w:tc>
      </w:tr>
      <w:tr w:rsidR="00287182" w:rsidRPr="004C5FA3" w14:paraId="5DB81752"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37733E97" w14:textId="77777777" w:rsidR="00747392" w:rsidRPr="00FA5551" w:rsidRDefault="00747392" w:rsidP="00015C9C">
            <w:pPr>
              <w:rPr>
                <w:rFonts w:ascii="Arial" w:hAnsi="Arial"/>
                <w:rtl/>
              </w:rPr>
            </w:pPr>
          </w:p>
        </w:tc>
        <w:tc>
          <w:tcPr>
            <w:tcW w:w="1243" w:type="pct"/>
          </w:tcPr>
          <w:p w14:paraId="5B34FFCB" w14:textId="77777777" w:rsidR="00747392" w:rsidRPr="00876C34" w:rsidRDefault="00747392" w:rsidP="004C5127">
            <w:pPr>
              <w:pStyle w:val="0-B0"/>
              <w:spacing w:after="120"/>
              <w:contextualSpacing w:val="0"/>
              <w:cnfStyle w:val="000000000000" w:firstRow="0" w:lastRow="0" w:firstColumn="0" w:lastColumn="0" w:oddVBand="0" w:evenVBand="0" w:oddHBand="0" w:evenHBand="0" w:firstRowFirstColumn="0" w:firstRowLastColumn="0" w:lastRowFirstColumn="0" w:lastRowLastColumn="0"/>
              <w:rPr>
                <w:rtl/>
              </w:rPr>
            </w:pPr>
            <w:r w:rsidRPr="00876C34">
              <w:rPr>
                <w:rtl/>
              </w:rPr>
              <w:t>יתרה ליום 1 בינואר</w:t>
            </w:r>
          </w:p>
        </w:tc>
        <w:tc>
          <w:tcPr>
            <w:tcW w:w="260" w:type="pct"/>
          </w:tcPr>
          <w:p w14:paraId="1B45FFE4"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67768BF1"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49E38CA5"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00212EEC"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1411B7C7"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06C40EEF"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2A7DAD2A"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268F516"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7F8F2E52"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6251A854"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71B379C7"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9" w:type="pct"/>
          </w:tcPr>
          <w:p w14:paraId="0D53AA47"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287182" w:rsidRPr="004C5FA3" w14:paraId="5E330259" w14:textId="77777777" w:rsidTr="004D3DB0">
        <w:tc>
          <w:tcPr>
            <w:cnfStyle w:val="001000000000" w:firstRow="0" w:lastRow="0" w:firstColumn="1" w:lastColumn="0" w:oddVBand="0" w:evenVBand="0" w:oddHBand="0" w:evenHBand="0" w:firstRowFirstColumn="0" w:firstRowLastColumn="0" w:lastRowFirstColumn="0" w:lastRowLastColumn="0"/>
            <w:tcW w:w="443" w:type="pct"/>
          </w:tcPr>
          <w:p w14:paraId="7A638119" w14:textId="77777777" w:rsidR="00747392" w:rsidRPr="00FA5551" w:rsidRDefault="00747392" w:rsidP="00015C9C">
            <w:pPr>
              <w:rPr>
                <w:rFonts w:ascii="Arial" w:hAnsi="Arial"/>
                <w:rtl/>
              </w:rPr>
            </w:pPr>
            <w:r w:rsidRPr="00FA5551">
              <w:rPr>
                <w:rFonts w:ascii="Arial" w:hAnsi="Arial"/>
              </w:rPr>
              <w:t>IFRS 13.93(e)(</w:t>
            </w:r>
            <w:proofErr w:type="spellStart"/>
            <w:r w:rsidRPr="00FA5551">
              <w:rPr>
                <w:rFonts w:ascii="Arial" w:hAnsi="Arial"/>
              </w:rPr>
              <w:t>i</w:t>
            </w:r>
            <w:proofErr w:type="spellEnd"/>
            <w:r w:rsidRPr="00FA5551">
              <w:rPr>
                <w:rFonts w:ascii="Arial" w:hAnsi="Arial"/>
              </w:rPr>
              <w:t>)</w:t>
            </w:r>
          </w:p>
        </w:tc>
        <w:tc>
          <w:tcPr>
            <w:tcW w:w="1243" w:type="pct"/>
          </w:tcPr>
          <w:p w14:paraId="565C93E4" w14:textId="22E59A42" w:rsidR="00747392" w:rsidRPr="00876C34" w:rsidRDefault="003950FF" w:rsidP="004C5127">
            <w:pPr>
              <w:pStyle w:val="0"/>
              <w:spacing w:after="120"/>
              <w:contextualSpacing w:val="0"/>
              <w:cnfStyle w:val="000000000000" w:firstRow="0" w:lastRow="0" w:firstColumn="0" w:lastColumn="0" w:oddVBand="0" w:evenVBand="0" w:oddHBand="0" w:evenHBand="0" w:firstRowFirstColumn="0" w:firstRowLastColumn="0" w:lastRowFirstColumn="0" w:lastRowLastColumn="0"/>
              <w:rPr>
                <w:rtl/>
              </w:rPr>
            </w:pPr>
            <w:r>
              <w:rPr>
                <w:rFonts w:hint="cs"/>
                <w:rtl/>
              </w:rPr>
              <w:t>(</w:t>
            </w:r>
            <w:r w:rsidR="00747392" w:rsidRPr="00876C34">
              <w:rPr>
                <w:rtl/>
              </w:rPr>
              <w:t>רווחים</w:t>
            </w:r>
            <w:r w:rsidR="0039468B">
              <w:rPr>
                <w:rFonts w:hint="cs"/>
                <w:rtl/>
              </w:rPr>
              <w:t>)</w:t>
            </w:r>
            <w:r w:rsidR="00747392" w:rsidRPr="00876C34">
              <w:rPr>
                <w:rtl/>
              </w:rPr>
              <w:t xml:space="preserve"> הפסדים שהוכרו ברווח או הפסד בסעיף </w:t>
            </w:r>
            <w:r w:rsidR="003D6EDA">
              <w:rPr>
                <w:rFonts w:hint="cs"/>
                <w:rtl/>
              </w:rPr>
              <w:t>_____</w:t>
            </w:r>
            <w:r w:rsidR="00862E99">
              <w:rPr>
                <w:rFonts w:hint="cs"/>
                <w:rtl/>
              </w:rPr>
              <w:t xml:space="preserve"> </w:t>
            </w:r>
            <w:r w:rsidR="007F7239">
              <w:rPr>
                <w:rFonts w:hint="cs"/>
                <w:rtl/>
              </w:rPr>
              <w:t>(*)</w:t>
            </w:r>
            <w:r w:rsidR="007F7239">
              <w:t xml:space="preserve"> </w:t>
            </w:r>
          </w:p>
        </w:tc>
        <w:tc>
          <w:tcPr>
            <w:tcW w:w="260" w:type="pct"/>
          </w:tcPr>
          <w:p w14:paraId="38A27CC0"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4C98B34E"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1923A436"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705FD26F"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2718CCFC"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7D7C9F4F"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30F889A5"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9C540CE"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2F53EBB7"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61D7F69F"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351D0BE7"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9" w:type="pct"/>
          </w:tcPr>
          <w:p w14:paraId="365E641A"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287182" w:rsidRPr="004C5FA3" w14:paraId="11072241"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65EE066B" w14:textId="77777777" w:rsidR="00747392" w:rsidRPr="00FA5551" w:rsidRDefault="00747392" w:rsidP="00015C9C">
            <w:pPr>
              <w:rPr>
                <w:rFonts w:ascii="Arial" w:hAnsi="Arial"/>
                <w:rtl/>
              </w:rPr>
            </w:pPr>
            <w:r w:rsidRPr="00FA5551">
              <w:rPr>
                <w:rFonts w:ascii="Arial" w:hAnsi="Arial"/>
              </w:rPr>
              <w:t>IFRS 13.93(e)(ii)</w:t>
            </w:r>
          </w:p>
        </w:tc>
        <w:tc>
          <w:tcPr>
            <w:tcW w:w="1243" w:type="pct"/>
          </w:tcPr>
          <w:p w14:paraId="77791AE6" w14:textId="046A7344" w:rsidR="00747392" w:rsidRPr="00876C34" w:rsidRDefault="007C0C81" w:rsidP="004C512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w:t>
            </w:r>
            <w:r w:rsidR="00747392" w:rsidRPr="00876C34">
              <w:rPr>
                <w:rFonts w:ascii="Arial" w:hAnsi="Arial"/>
                <w:rtl/>
              </w:rPr>
              <w:t>רווחים</w:t>
            </w:r>
            <w:r>
              <w:rPr>
                <w:rFonts w:ascii="Arial" w:hAnsi="Arial" w:hint="cs"/>
                <w:rtl/>
              </w:rPr>
              <w:t>)</w:t>
            </w:r>
            <w:r w:rsidR="00747392" w:rsidRPr="00876C34">
              <w:rPr>
                <w:rFonts w:ascii="Arial" w:hAnsi="Arial"/>
                <w:rtl/>
              </w:rPr>
              <w:t xml:space="preserve"> הפסדים שהוכרו ברווח כולל אחר</w:t>
            </w:r>
          </w:p>
        </w:tc>
        <w:tc>
          <w:tcPr>
            <w:tcW w:w="260" w:type="pct"/>
          </w:tcPr>
          <w:p w14:paraId="7C09D633"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206B4B0E"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4F2B1A8C"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5D9CAB11"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5E5B9DF7"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7BC7F10E"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4077AE9B"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A724859"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1D4E6895"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2A80D97A"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2C23F0DE"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9" w:type="pct"/>
          </w:tcPr>
          <w:p w14:paraId="79DC3C6D"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287182" w:rsidRPr="004C5FA3" w14:paraId="4A4E10B8"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59B9C671" w14:textId="77777777" w:rsidR="00747392" w:rsidRPr="00FA5551" w:rsidRDefault="00747392" w:rsidP="00015C9C">
            <w:pPr>
              <w:rPr>
                <w:rFonts w:ascii="Arial" w:hAnsi="Arial"/>
                <w:rtl/>
              </w:rPr>
            </w:pPr>
            <w:r w:rsidRPr="00FA5551">
              <w:rPr>
                <w:rFonts w:ascii="Arial" w:hAnsi="Arial"/>
              </w:rPr>
              <w:t>IFRS 13.93(e)(iii)</w:t>
            </w:r>
          </w:p>
        </w:tc>
        <w:tc>
          <w:tcPr>
            <w:tcW w:w="1243" w:type="pct"/>
          </w:tcPr>
          <w:p w14:paraId="46FECB0C" w14:textId="77777777" w:rsidR="00747392" w:rsidRPr="00876C34" w:rsidRDefault="00747392" w:rsidP="004C512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רכישות</w:t>
            </w:r>
          </w:p>
        </w:tc>
        <w:tc>
          <w:tcPr>
            <w:tcW w:w="260" w:type="pct"/>
          </w:tcPr>
          <w:p w14:paraId="37C057B6"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68F1BE7A"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1D25349A"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6BE703EA"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188E0E10"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1CBE3E93"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4973612C"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6A63B1AB"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0DA3E16A"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43F1656D"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1ECCE5FC"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9" w:type="pct"/>
          </w:tcPr>
          <w:p w14:paraId="359FB0CA"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BD3367" w:rsidRPr="004C5FA3" w14:paraId="2EDA4F6A"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2FE44CCB" w14:textId="77777777" w:rsidR="00BD3367" w:rsidRPr="00FA5551" w:rsidRDefault="00BD3367" w:rsidP="00BD3367">
            <w:pPr>
              <w:rPr>
                <w:rFonts w:ascii="Arial" w:hAnsi="Arial"/>
                <w:rtl/>
              </w:rPr>
            </w:pPr>
            <w:r w:rsidRPr="00FA5551">
              <w:rPr>
                <w:rFonts w:ascii="Arial" w:hAnsi="Arial"/>
              </w:rPr>
              <w:t>IFRS 13.93(e)(iii)</w:t>
            </w:r>
          </w:p>
        </w:tc>
        <w:tc>
          <w:tcPr>
            <w:tcW w:w="1243" w:type="pct"/>
          </w:tcPr>
          <w:p w14:paraId="6462DB70" w14:textId="77777777" w:rsidR="00BD3367" w:rsidRPr="00876C34" w:rsidRDefault="00BD3367" w:rsidP="00BD336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מכירות</w:t>
            </w:r>
          </w:p>
        </w:tc>
        <w:tc>
          <w:tcPr>
            <w:tcW w:w="260" w:type="pct"/>
          </w:tcPr>
          <w:p w14:paraId="3F8953C5" w14:textId="77777777" w:rsidR="00BD3367" w:rsidRPr="00876C34" w:rsidRDefault="00BD3367" w:rsidP="00BD336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125F7E9E" w14:textId="102E620E"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08" w:type="pct"/>
          </w:tcPr>
          <w:p w14:paraId="748922E6" w14:textId="1DC5054E"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38" w:type="pct"/>
          </w:tcPr>
          <w:p w14:paraId="23C3869F" w14:textId="1EA21A79"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83" w:type="pct"/>
          </w:tcPr>
          <w:p w14:paraId="1F10431A" w14:textId="19BF370A"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3" w:type="pct"/>
          </w:tcPr>
          <w:p w14:paraId="4DEAFEE8" w14:textId="27DBCABE"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7" w:type="pct"/>
          </w:tcPr>
          <w:p w14:paraId="4B41E88A" w14:textId="77777777" w:rsidR="00BD3367" w:rsidRPr="004C5FA3" w:rsidRDefault="00BD3367" w:rsidP="00BD3367">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A82E34E" w14:textId="00B36F76"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4A56F3C3" w14:textId="7EC7B0D8"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82" w:type="pct"/>
          </w:tcPr>
          <w:p w14:paraId="1659A7C8" w14:textId="4DD84A6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68" w:type="pct"/>
          </w:tcPr>
          <w:p w14:paraId="08865530" w14:textId="7DAB2110"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29" w:type="pct"/>
          </w:tcPr>
          <w:p w14:paraId="247EC863" w14:textId="2920663D"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BD3367" w:rsidRPr="004C5FA3" w14:paraId="687942D7"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082559FF" w14:textId="77777777" w:rsidR="00BD3367" w:rsidRPr="00FA5551" w:rsidRDefault="00BD3367" w:rsidP="00BD3367">
            <w:pPr>
              <w:rPr>
                <w:rFonts w:ascii="Arial" w:hAnsi="Arial"/>
                <w:rtl/>
              </w:rPr>
            </w:pPr>
            <w:r w:rsidRPr="00FA5551">
              <w:rPr>
                <w:rFonts w:ascii="Arial" w:hAnsi="Arial"/>
              </w:rPr>
              <w:t>IFRS 13.93(e)(iii)</w:t>
            </w:r>
          </w:p>
        </w:tc>
        <w:tc>
          <w:tcPr>
            <w:tcW w:w="1243" w:type="pct"/>
          </w:tcPr>
          <w:p w14:paraId="1BFA3FDD" w14:textId="77777777" w:rsidR="00BD3367" w:rsidRPr="00876C34" w:rsidRDefault="00BD3367" w:rsidP="00BD336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סילוק</w:t>
            </w:r>
          </w:p>
        </w:tc>
        <w:tc>
          <w:tcPr>
            <w:tcW w:w="260" w:type="pct"/>
          </w:tcPr>
          <w:p w14:paraId="6A70CBE9" w14:textId="77777777" w:rsidR="00BD3367" w:rsidRPr="00876C34" w:rsidRDefault="00BD3367" w:rsidP="00BD336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044BA68E" w14:textId="263EAC22"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08" w:type="pct"/>
          </w:tcPr>
          <w:p w14:paraId="65414131" w14:textId="2A694466"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38" w:type="pct"/>
          </w:tcPr>
          <w:p w14:paraId="21164BEB" w14:textId="4BDE4FF9"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83" w:type="pct"/>
          </w:tcPr>
          <w:p w14:paraId="6F6B439F" w14:textId="57AF47E2"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3" w:type="pct"/>
          </w:tcPr>
          <w:p w14:paraId="010E0F05" w14:textId="35FDA833"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7" w:type="pct"/>
          </w:tcPr>
          <w:p w14:paraId="1362E7CB" w14:textId="77777777" w:rsidR="00BD3367" w:rsidRPr="004C5FA3" w:rsidRDefault="00BD3367" w:rsidP="00BD3367">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54631A55" w14:textId="5AFEFCB6"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78F60E12" w14:textId="0331C80F"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82" w:type="pct"/>
          </w:tcPr>
          <w:p w14:paraId="59654076" w14:textId="27D4972E"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68" w:type="pct"/>
          </w:tcPr>
          <w:p w14:paraId="1C66C2A4" w14:textId="21B88E3E"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29" w:type="pct"/>
          </w:tcPr>
          <w:p w14:paraId="2D45C3E7" w14:textId="4035926D"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BD3367" w:rsidRPr="004C5FA3" w14:paraId="1CA75A29"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0F062EB7" w14:textId="77777777" w:rsidR="00BD3367" w:rsidRPr="00FA5551" w:rsidRDefault="00BD3367" w:rsidP="00BD3367">
            <w:pPr>
              <w:rPr>
                <w:rFonts w:ascii="Arial" w:hAnsi="Arial"/>
                <w:rtl/>
              </w:rPr>
            </w:pPr>
            <w:r w:rsidRPr="00FA5551">
              <w:rPr>
                <w:rFonts w:ascii="Arial" w:hAnsi="Arial"/>
              </w:rPr>
              <w:t>IFRS 13.93(e)(iii)</w:t>
            </w:r>
          </w:p>
        </w:tc>
        <w:tc>
          <w:tcPr>
            <w:tcW w:w="1243" w:type="pct"/>
          </w:tcPr>
          <w:p w14:paraId="7B3AD893" w14:textId="77777777" w:rsidR="00BD3367" w:rsidRPr="00876C34" w:rsidRDefault="00BD3367" w:rsidP="00BD336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הנפקות</w:t>
            </w:r>
          </w:p>
        </w:tc>
        <w:tc>
          <w:tcPr>
            <w:tcW w:w="260" w:type="pct"/>
          </w:tcPr>
          <w:p w14:paraId="1B938527" w14:textId="77777777" w:rsidR="00BD3367" w:rsidRPr="00876C34" w:rsidRDefault="00BD3367" w:rsidP="00BD3367">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0567E57D"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7DDBA859"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32C16AD3"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412BF9E4"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4F1E867B"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6119F0AD" w14:textId="77777777" w:rsidR="00BD3367" w:rsidRPr="004C5FA3" w:rsidRDefault="00BD3367" w:rsidP="00BD3367">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B330E71"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0BDC69D"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7774DD50"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595B346E"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9" w:type="pct"/>
          </w:tcPr>
          <w:p w14:paraId="1AF74F3B"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BD3367" w:rsidRPr="004C5FA3" w14:paraId="1FE734B9"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5B3A948F" w14:textId="77777777" w:rsidR="00BD3367" w:rsidRPr="00FA5551" w:rsidRDefault="00BD3367" w:rsidP="00BD3367">
            <w:pPr>
              <w:rPr>
                <w:rFonts w:ascii="Arial" w:hAnsi="Arial"/>
                <w:rtl/>
              </w:rPr>
            </w:pPr>
            <w:r w:rsidRPr="00FA5551">
              <w:rPr>
                <w:rFonts w:ascii="Arial" w:hAnsi="Arial"/>
              </w:rPr>
              <w:t>IFRS 13.93(e)(iv)</w:t>
            </w:r>
          </w:p>
        </w:tc>
        <w:tc>
          <w:tcPr>
            <w:tcW w:w="1243" w:type="pct"/>
          </w:tcPr>
          <w:p w14:paraId="71621E98" w14:textId="77777777" w:rsidR="00BD3367" w:rsidRPr="00876C34" w:rsidRDefault="00BD3367" w:rsidP="00BD336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העברות לרמה 3</w:t>
            </w:r>
          </w:p>
        </w:tc>
        <w:tc>
          <w:tcPr>
            <w:tcW w:w="260" w:type="pct"/>
          </w:tcPr>
          <w:p w14:paraId="5C3C9598" w14:textId="121D55FB" w:rsidR="00BD3367" w:rsidRPr="00876C34" w:rsidRDefault="00BD3367" w:rsidP="00BD3367">
            <w:pPr>
              <w:pStyle w:val="a2"/>
              <w:cnfStyle w:val="000000000000" w:firstRow="0" w:lastRow="0" w:firstColumn="0" w:lastColumn="0" w:oddVBand="0" w:evenVBand="0" w:oddHBand="0" w:evenHBand="0" w:firstRowFirstColumn="0" w:firstRowLastColumn="0" w:lastRowFirstColumn="0" w:lastRowLastColumn="0"/>
              <w:rPr>
                <w:sz w:val="20"/>
                <w:rtl/>
              </w:rPr>
            </w:pPr>
            <w:r w:rsidRPr="00876C34">
              <w:rPr>
                <w:sz w:val="20"/>
                <w:rtl/>
              </w:rPr>
              <w:fldChar w:fldCharType="begin" w:fldLock="1"/>
            </w:r>
            <w:r w:rsidRPr="00876C34">
              <w:rPr>
                <w:sz w:val="20"/>
                <w:rtl/>
              </w:rPr>
              <w:instrText xml:space="preserve"> </w:instrText>
            </w:r>
            <w:r w:rsidRPr="00876C34">
              <w:rPr>
                <w:sz w:val="20"/>
              </w:rPr>
              <w:instrText>REF</w:instrText>
            </w:r>
            <w:r w:rsidRPr="00876C34">
              <w:rPr>
                <w:sz w:val="20"/>
                <w:rtl/>
              </w:rPr>
              <w:instrText xml:space="preserve"> _</w:instrText>
            </w:r>
            <w:r w:rsidRPr="00876C34">
              <w:rPr>
                <w:sz w:val="20"/>
              </w:rPr>
              <w:instrText>Ref36551175 \w \h</w:instrText>
            </w:r>
            <w:r w:rsidRPr="00876C34">
              <w:rPr>
                <w:sz w:val="20"/>
                <w:rtl/>
              </w:rPr>
              <w:instrText xml:space="preserve">  \* </w:instrText>
            </w:r>
            <w:r w:rsidRPr="00876C34">
              <w:rPr>
                <w:sz w:val="20"/>
              </w:rPr>
              <w:instrText>MERGEFORMAT</w:instrText>
            </w:r>
            <w:r w:rsidRPr="00876C34">
              <w:rPr>
                <w:sz w:val="20"/>
                <w:rtl/>
              </w:rPr>
              <w:instrText xml:space="preserve"> </w:instrText>
            </w:r>
            <w:r w:rsidRPr="00876C34">
              <w:rPr>
                <w:sz w:val="20"/>
                <w:rtl/>
              </w:rPr>
            </w:r>
            <w:r w:rsidRPr="00876C34">
              <w:rPr>
                <w:sz w:val="20"/>
                <w:rtl/>
              </w:rPr>
              <w:fldChar w:fldCharType="separate"/>
            </w:r>
            <w:r w:rsidR="00D3002D">
              <w:rPr>
                <w:sz w:val="20"/>
                <w:cs/>
              </w:rPr>
              <w:t>‎</w:t>
            </w:r>
            <w:r w:rsidR="00D3002D">
              <w:rPr>
                <w:sz w:val="20"/>
              </w:rPr>
              <w:t>9.4.5</w:t>
            </w:r>
            <w:r w:rsidRPr="00876C34">
              <w:rPr>
                <w:sz w:val="20"/>
                <w:rtl/>
              </w:rPr>
              <w:fldChar w:fldCharType="end"/>
            </w:r>
          </w:p>
        </w:tc>
        <w:tc>
          <w:tcPr>
            <w:tcW w:w="292" w:type="pct"/>
          </w:tcPr>
          <w:p w14:paraId="1B43C31C"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11A0C950"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22A520BC"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33E58D1C"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08634996"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640AADDF" w14:textId="77777777" w:rsidR="00BD3367" w:rsidRPr="004C5FA3" w:rsidRDefault="00BD3367" w:rsidP="00BD3367">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08BD2E90" w14:textId="77777777" w:rsidR="00BD3367" w:rsidRPr="004C5FA3" w:rsidRDefault="00BD3367" w:rsidP="00BD3367">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5CB00907"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7358FE12"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3817FEF6"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9" w:type="pct"/>
          </w:tcPr>
          <w:p w14:paraId="0B9CF81D"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BD3367" w:rsidRPr="004C5FA3" w14:paraId="672278A1" w14:textId="77777777" w:rsidTr="00B60685">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03DE5BED" w14:textId="77777777" w:rsidR="00BD3367" w:rsidRPr="00FA5551" w:rsidRDefault="00BD3367" w:rsidP="00BD3367">
            <w:pPr>
              <w:rPr>
                <w:rFonts w:ascii="Arial" w:hAnsi="Arial"/>
                <w:rtl/>
              </w:rPr>
            </w:pPr>
            <w:r w:rsidRPr="00FA5551">
              <w:rPr>
                <w:rFonts w:ascii="Arial" w:hAnsi="Arial"/>
              </w:rPr>
              <w:t>IFRS 13.93(e)(iv)</w:t>
            </w:r>
          </w:p>
        </w:tc>
        <w:tc>
          <w:tcPr>
            <w:tcW w:w="1243" w:type="pct"/>
          </w:tcPr>
          <w:p w14:paraId="047947DA" w14:textId="77777777" w:rsidR="00BD3367" w:rsidRPr="00876C34" w:rsidRDefault="00BD3367" w:rsidP="00BD336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העברות מרמה 3</w:t>
            </w:r>
          </w:p>
        </w:tc>
        <w:tc>
          <w:tcPr>
            <w:tcW w:w="260" w:type="pct"/>
          </w:tcPr>
          <w:p w14:paraId="3BC624E0" w14:textId="440CA46A" w:rsidR="00BD3367" w:rsidRPr="00876C34" w:rsidRDefault="00BD3367" w:rsidP="00BD3367">
            <w:pPr>
              <w:pStyle w:val="a2"/>
              <w:cnfStyle w:val="000000000000" w:firstRow="0" w:lastRow="0" w:firstColumn="0" w:lastColumn="0" w:oddVBand="0" w:evenVBand="0" w:oddHBand="0" w:evenHBand="0" w:firstRowFirstColumn="0" w:firstRowLastColumn="0" w:lastRowFirstColumn="0" w:lastRowLastColumn="0"/>
              <w:rPr>
                <w:sz w:val="20"/>
                <w:rtl/>
              </w:rPr>
            </w:pPr>
            <w:r w:rsidRPr="00876C34">
              <w:rPr>
                <w:sz w:val="20"/>
                <w:rtl/>
              </w:rPr>
              <w:fldChar w:fldCharType="begin" w:fldLock="1"/>
            </w:r>
            <w:r w:rsidRPr="00876C34">
              <w:rPr>
                <w:sz w:val="20"/>
                <w:rtl/>
              </w:rPr>
              <w:instrText xml:space="preserve"> </w:instrText>
            </w:r>
            <w:r w:rsidRPr="00876C34">
              <w:rPr>
                <w:sz w:val="20"/>
              </w:rPr>
              <w:instrText>REF</w:instrText>
            </w:r>
            <w:r w:rsidRPr="00876C34">
              <w:rPr>
                <w:sz w:val="20"/>
                <w:rtl/>
              </w:rPr>
              <w:instrText xml:space="preserve"> _</w:instrText>
            </w:r>
            <w:r w:rsidRPr="00876C34">
              <w:rPr>
                <w:sz w:val="20"/>
              </w:rPr>
              <w:instrText>Ref36551175 \w \h</w:instrText>
            </w:r>
            <w:r w:rsidRPr="00876C34">
              <w:rPr>
                <w:sz w:val="20"/>
                <w:rtl/>
              </w:rPr>
              <w:instrText xml:space="preserve">  \* </w:instrText>
            </w:r>
            <w:r w:rsidRPr="00876C34">
              <w:rPr>
                <w:sz w:val="20"/>
              </w:rPr>
              <w:instrText>MERGEFORMAT</w:instrText>
            </w:r>
            <w:r w:rsidRPr="00876C34">
              <w:rPr>
                <w:sz w:val="20"/>
                <w:rtl/>
              </w:rPr>
              <w:instrText xml:space="preserve"> </w:instrText>
            </w:r>
            <w:r w:rsidRPr="00876C34">
              <w:rPr>
                <w:sz w:val="20"/>
                <w:rtl/>
              </w:rPr>
            </w:r>
            <w:r w:rsidRPr="00876C34">
              <w:rPr>
                <w:sz w:val="20"/>
                <w:rtl/>
              </w:rPr>
              <w:fldChar w:fldCharType="separate"/>
            </w:r>
            <w:r w:rsidR="00D3002D">
              <w:rPr>
                <w:sz w:val="20"/>
                <w:cs/>
              </w:rPr>
              <w:t>‎</w:t>
            </w:r>
            <w:r w:rsidR="00D3002D">
              <w:rPr>
                <w:sz w:val="20"/>
              </w:rPr>
              <w:t>9.4.5</w:t>
            </w:r>
            <w:r w:rsidRPr="00876C34">
              <w:rPr>
                <w:sz w:val="20"/>
                <w:rtl/>
              </w:rPr>
              <w:fldChar w:fldCharType="end"/>
            </w:r>
          </w:p>
        </w:tc>
        <w:tc>
          <w:tcPr>
            <w:tcW w:w="292" w:type="pct"/>
          </w:tcPr>
          <w:p w14:paraId="3B81856F" w14:textId="44A45AD2"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08" w:type="pct"/>
          </w:tcPr>
          <w:p w14:paraId="72E8C7EA" w14:textId="2371C656"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38" w:type="pct"/>
          </w:tcPr>
          <w:p w14:paraId="2B2AB081" w14:textId="2AAEF041"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83" w:type="pct"/>
          </w:tcPr>
          <w:p w14:paraId="1FC21F3B" w14:textId="7A658D5A"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3" w:type="pct"/>
          </w:tcPr>
          <w:p w14:paraId="7534D027" w14:textId="5F2A89D0"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7" w:type="pct"/>
          </w:tcPr>
          <w:p w14:paraId="06227171" w14:textId="77777777" w:rsidR="00BD3367" w:rsidRPr="004C5FA3" w:rsidRDefault="00BD3367" w:rsidP="00BD3367">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7266A688" w14:textId="623F3863"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670FAF3B" w14:textId="2E63112C"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3FD548A6" w14:textId="29968B58"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68" w:type="pct"/>
          </w:tcPr>
          <w:p w14:paraId="7450CC69" w14:textId="0F6C77F4"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29" w:type="pct"/>
          </w:tcPr>
          <w:p w14:paraId="5ABEDC9E" w14:textId="4F427BF8"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r>
      <w:tr w:rsidR="00BD3367" w:rsidRPr="004C5FA3" w14:paraId="1448D324" w14:textId="77777777" w:rsidTr="00B60685">
        <w:trPr>
          <w:trHeight w:hRule="exact" w:val="284"/>
        </w:trPr>
        <w:tc>
          <w:tcPr>
            <w:cnfStyle w:val="001000000000" w:firstRow="0" w:lastRow="0" w:firstColumn="1" w:lastColumn="0" w:oddVBand="0" w:evenVBand="0" w:oddHBand="0" w:evenHBand="0" w:firstRowFirstColumn="0" w:firstRowLastColumn="0" w:lastRowFirstColumn="0" w:lastRowLastColumn="0"/>
            <w:tcW w:w="443" w:type="pct"/>
          </w:tcPr>
          <w:p w14:paraId="307AB386" w14:textId="77777777" w:rsidR="00BD3367" w:rsidRPr="00FA5551" w:rsidRDefault="00BD3367" w:rsidP="00BD3367">
            <w:pPr>
              <w:rPr>
                <w:rFonts w:ascii="Arial" w:hAnsi="Arial"/>
                <w:rtl/>
              </w:rPr>
            </w:pPr>
            <w:r w:rsidRPr="00FA5551">
              <w:rPr>
                <w:rFonts w:ascii="Arial" w:hAnsi="Arial"/>
              </w:rPr>
              <w:t>IFRS 13.93(a)</w:t>
            </w:r>
          </w:p>
        </w:tc>
        <w:tc>
          <w:tcPr>
            <w:tcW w:w="1243" w:type="pct"/>
          </w:tcPr>
          <w:p w14:paraId="6E45D8E5" w14:textId="77777777" w:rsidR="00BD3367" w:rsidRPr="007F7239" w:rsidRDefault="00BD3367" w:rsidP="00BD3367">
            <w:pPr>
              <w:pStyle w:val="1-B"/>
              <w:spacing w:after="120"/>
              <w:contextualSpacing w:val="0"/>
              <w:cnfStyle w:val="000000000000" w:firstRow="0" w:lastRow="0" w:firstColumn="0" w:lastColumn="0" w:oddVBand="0" w:evenVBand="0" w:oddHBand="0" w:evenHBand="0" w:firstRowFirstColumn="0" w:firstRowLastColumn="0" w:lastRowFirstColumn="0" w:lastRowLastColumn="0"/>
              <w:rPr>
                <w:rtl/>
              </w:rPr>
            </w:pPr>
            <w:r w:rsidRPr="007F7239">
              <w:rPr>
                <w:rtl/>
              </w:rPr>
              <w:t>יתרה ליום 30 ביוני</w:t>
            </w:r>
          </w:p>
        </w:tc>
        <w:tc>
          <w:tcPr>
            <w:tcW w:w="260" w:type="pct"/>
          </w:tcPr>
          <w:p w14:paraId="089EB265" w14:textId="77777777" w:rsidR="00BD3367" w:rsidRPr="00876C34" w:rsidRDefault="00BD3367" w:rsidP="00BD3367">
            <w:pPr>
              <w:pStyle w:val="a2"/>
              <w:cnfStyle w:val="000000000000" w:firstRow="0" w:lastRow="0" w:firstColumn="0" w:lastColumn="0" w:oddVBand="0" w:evenVBand="0" w:oddHBand="0" w:evenHBand="0" w:firstRowFirstColumn="0" w:firstRowLastColumn="0" w:lastRowFirstColumn="0" w:lastRowLastColumn="0"/>
              <w:rPr>
                <w:sz w:val="20"/>
              </w:rPr>
            </w:pPr>
          </w:p>
        </w:tc>
        <w:tc>
          <w:tcPr>
            <w:tcW w:w="292" w:type="pct"/>
          </w:tcPr>
          <w:p w14:paraId="4B2E8111"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308" w:type="pct"/>
          </w:tcPr>
          <w:p w14:paraId="521A41BE"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338" w:type="pct"/>
          </w:tcPr>
          <w:p w14:paraId="713C16DF"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383" w:type="pct"/>
          </w:tcPr>
          <w:p w14:paraId="2946573C"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213" w:type="pct"/>
          </w:tcPr>
          <w:p w14:paraId="0A8D53C5"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77" w:type="pct"/>
          </w:tcPr>
          <w:p w14:paraId="6AD35E2B"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49D07AE7"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282" w:type="pct"/>
          </w:tcPr>
          <w:p w14:paraId="5E07BD51"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282" w:type="pct"/>
          </w:tcPr>
          <w:p w14:paraId="39FB8658"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368" w:type="pct"/>
          </w:tcPr>
          <w:p w14:paraId="015DBABC"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c>
          <w:tcPr>
            <w:tcW w:w="229" w:type="pct"/>
          </w:tcPr>
          <w:p w14:paraId="03D16CD5" w14:textId="77777777" w:rsidR="00BD3367" w:rsidRPr="004C5FA3" w:rsidRDefault="00BD3367" w:rsidP="00BD3367">
            <w:pPr>
              <w:pStyle w:val="x2underline"/>
              <w:cnfStyle w:val="000000000000" w:firstRow="0" w:lastRow="0" w:firstColumn="0" w:lastColumn="0" w:oddVBand="0" w:evenVBand="0" w:oddHBand="0" w:evenHBand="0" w:firstRowFirstColumn="0" w:firstRowLastColumn="0" w:lastRowFirstColumn="0" w:lastRowLastColumn="0"/>
              <w:rPr>
                <w:rtl/>
              </w:rPr>
            </w:pPr>
          </w:p>
        </w:tc>
      </w:tr>
      <w:tr w:rsidR="00BD3367" w:rsidRPr="004C5FA3" w14:paraId="7F333B32" w14:textId="77777777" w:rsidTr="00B60685">
        <w:trPr>
          <w:trHeight w:val="57"/>
        </w:trPr>
        <w:tc>
          <w:tcPr>
            <w:cnfStyle w:val="001000000000" w:firstRow="0" w:lastRow="0" w:firstColumn="1" w:lastColumn="0" w:oddVBand="0" w:evenVBand="0" w:oddHBand="0" w:evenHBand="0" w:firstRowFirstColumn="0" w:firstRowLastColumn="0" w:lastRowFirstColumn="0" w:lastRowLastColumn="0"/>
            <w:tcW w:w="443" w:type="pct"/>
          </w:tcPr>
          <w:p w14:paraId="48D8CE0C" w14:textId="77777777" w:rsidR="00BD3367" w:rsidRPr="00FA5551" w:rsidRDefault="00BD3367" w:rsidP="00BD3367">
            <w:pPr>
              <w:rPr>
                <w:rFonts w:ascii="Arial" w:hAnsi="Arial"/>
                <w:rtl/>
              </w:rPr>
            </w:pPr>
            <w:r w:rsidRPr="00FA5551">
              <w:rPr>
                <w:rFonts w:ascii="Arial" w:hAnsi="Arial"/>
              </w:rPr>
              <w:t>IFRS 13.93(f)</w:t>
            </w:r>
          </w:p>
        </w:tc>
        <w:tc>
          <w:tcPr>
            <w:tcW w:w="1243" w:type="pct"/>
          </w:tcPr>
          <w:p w14:paraId="4065853F" w14:textId="1A505F9F" w:rsidR="00BD3367" w:rsidRPr="007F7239" w:rsidRDefault="00000283" w:rsidP="00000283">
            <w:pPr>
              <w:pStyle w:val="1"/>
              <w:tabs>
                <w:tab w:val="clear" w:pos="180"/>
                <w:tab w:val="clear" w:pos="360"/>
                <w:tab w:val="clear" w:pos="540"/>
              </w:tabs>
              <w:spacing w:after="120"/>
              <w:ind w:left="119" w:hanging="119"/>
              <w:contextualSpacing w:val="0"/>
              <w:cnfStyle w:val="000000000000" w:firstRow="0" w:lastRow="0" w:firstColumn="0" w:lastColumn="0" w:oddVBand="0" w:evenVBand="0" w:oddHBand="0" w:evenHBand="0" w:firstRowFirstColumn="0" w:firstRowLastColumn="0" w:lastRowFirstColumn="0" w:lastRowLastColumn="0"/>
              <w:rPr>
                <w:b/>
                <w:bCs/>
                <w:rtl/>
              </w:rPr>
            </w:pPr>
            <w:r w:rsidRPr="007F7239">
              <w:rPr>
                <w:rFonts w:hint="cs"/>
                <w:rtl/>
              </w:rPr>
              <w:t>(*)</w:t>
            </w:r>
            <w:r w:rsidR="007F7239" w:rsidRPr="007F7239">
              <w:rPr>
                <w:rtl/>
              </w:rPr>
              <w:tab/>
            </w:r>
            <w:r w:rsidR="00BD3367" w:rsidRPr="007F7239">
              <w:rPr>
                <w:rtl/>
              </w:rPr>
              <w:t>סך רווחים (הפסדים) שלא מומשו שהוכרו ברווח או הפסד לתקופה בגין התחייבויות הכלולות בדוח על המצב הכספי בסוף התקופה</w:t>
            </w:r>
          </w:p>
        </w:tc>
        <w:tc>
          <w:tcPr>
            <w:tcW w:w="260" w:type="pct"/>
          </w:tcPr>
          <w:p w14:paraId="11B59A9B" w14:textId="77777777" w:rsidR="00BD3367" w:rsidRPr="00CB2B7A" w:rsidRDefault="00BD3367" w:rsidP="00BD3367">
            <w:pPr>
              <w:pStyle w:val="a2"/>
              <w:cnfStyle w:val="000000000000" w:firstRow="0" w:lastRow="0" w:firstColumn="0" w:lastColumn="0" w:oddVBand="0" w:evenVBand="0" w:oddHBand="0" w:evenHBand="0" w:firstRowFirstColumn="0" w:firstRowLastColumn="0" w:lastRowFirstColumn="0" w:lastRowLastColumn="0"/>
              <w:rPr>
                <w:sz w:val="18"/>
                <w:szCs w:val="18"/>
                <w:rtl/>
              </w:rPr>
            </w:pPr>
          </w:p>
        </w:tc>
        <w:tc>
          <w:tcPr>
            <w:tcW w:w="292" w:type="pct"/>
          </w:tcPr>
          <w:p w14:paraId="7EF8E22E"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2D09EF8E"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081968C2"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51D4A089"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651F7B3D"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77" w:type="pct"/>
          </w:tcPr>
          <w:p w14:paraId="03C7BA57" w14:textId="77777777" w:rsidR="00BD3367" w:rsidRPr="004C5FA3" w:rsidRDefault="00BD3367" w:rsidP="00BD3367">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204453A7"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784A0269"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8C94B87"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68" w:type="pct"/>
          </w:tcPr>
          <w:p w14:paraId="6D636317"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29" w:type="pct"/>
          </w:tcPr>
          <w:p w14:paraId="18DD5C86" w14:textId="77777777" w:rsidR="00BD3367" w:rsidRPr="004C5FA3" w:rsidRDefault="00BD3367" w:rsidP="00BD3367">
            <w:pPr>
              <w:pStyle w:val="X1underline"/>
              <w:cnfStyle w:val="000000000000" w:firstRow="0" w:lastRow="0" w:firstColumn="0" w:lastColumn="0" w:oddVBand="0" w:evenVBand="0" w:oddHBand="0" w:evenHBand="0" w:firstRowFirstColumn="0" w:firstRowLastColumn="0" w:lastRowFirstColumn="0" w:lastRowLastColumn="0"/>
              <w:rPr>
                <w:sz w:val="20"/>
                <w:rtl/>
              </w:rPr>
            </w:pPr>
          </w:p>
        </w:tc>
      </w:tr>
    </w:tbl>
    <w:p w14:paraId="74EE7AD1" w14:textId="2154BB3D" w:rsidR="000B5815" w:rsidRDefault="000B5815">
      <w:pPr>
        <w:rPr>
          <w:rtl/>
        </w:rPr>
      </w:pPr>
    </w:p>
    <w:p w14:paraId="4A9FC8BC" w14:textId="77777777" w:rsidR="000B5815" w:rsidRDefault="000B5815">
      <w:pPr>
        <w:spacing w:after="160" w:line="259" w:lineRule="auto"/>
        <w:rPr>
          <w:rtl/>
        </w:rPr>
      </w:pPr>
      <w:r>
        <w:rPr>
          <w:rtl/>
        </w:rPr>
        <w:br w:type="page"/>
      </w:r>
    </w:p>
    <w:p w14:paraId="36F8B4FA" w14:textId="77777777" w:rsidR="004701C2" w:rsidRDefault="004701C2" w:rsidP="004701C2">
      <w:pPr>
        <w:pageBreakBefore/>
        <w:spacing w:after="0" w:line="240" w:lineRule="auto"/>
        <w:ind w:left="1418"/>
        <w:jc w:val="left"/>
        <w:rPr>
          <w:rtl/>
        </w:rPr>
      </w:pPr>
    </w:p>
    <w:p w14:paraId="7E439E2D" w14:textId="51FA4C6F"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03182FDE" w14:textId="1C62E005"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51F11384" w14:textId="30605952"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9.4.6</w:t>
      </w:r>
      <w:r w:rsidRPr="00DA006E">
        <w:rPr>
          <w:rStyle w:val="Strong"/>
          <w:b w:val="0"/>
          <w:bCs w:val="0"/>
          <w:rtl/>
        </w:rPr>
        <w:fldChar w:fldCharType="end"/>
      </w:r>
      <w:r w:rsidRPr="00DA006E">
        <w:rPr>
          <w:rFonts w:ascii="Arial" w:hAnsi="Arial"/>
          <w:b/>
          <w:bCs/>
          <w:rtl/>
        </w:rPr>
        <w:tab/>
      </w:r>
      <w:r w:rsidRPr="003D52A5">
        <w:rPr>
          <w:rStyle w:val="Strong"/>
          <w:b w:val="0"/>
          <w:bCs w:val="0"/>
          <w:u w:val="single"/>
          <w:rtl/>
        </w:rPr>
        <w:fldChar w:fldCharType="begin" w:fldLock="1"/>
      </w:r>
      <w:r w:rsidRPr="003D52A5">
        <w:rPr>
          <w:rStyle w:val="Strong"/>
          <w:b w:val="0"/>
          <w:bCs w:val="0"/>
          <w:u w:val="single"/>
          <w:rtl/>
        </w:rPr>
        <w:instrText xml:space="preserve"> </w:instrText>
      </w:r>
      <w:r w:rsidRPr="003D52A5">
        <w:rPr>
          <w:rStyle w:val="Strong"/>
          <w:b w:val="0"/>
          <w:bCs w:val="0"/>
          <w:u w:val="single"/>
        </w:rPr>
        <w:instrText>STYLEREF</w:instrText>
      </w:r>
      <w:r w:rsidRPr="003D52A5">
        <w:rPr>
          <w:rStyle w:val="Strong"/>
          <w:b w:val="0"/>
          <w:bCs w:val="0"/>
          <w:u w:val="single"/>
          <w:rtl/>
        </w:rPr>
        <w:instrText xml:space="preserve">  "כותרת 5"  \* </w:instrText>
      </w:r>
      <w:r w:rsidRPr="003D52A5">
        <w:rPr>
          <w:rStyle w:val="Strong"/>
          <w:b w:val="0"/>
          <w:bCs w:val="0"/>
          <w:u w:val="single"/>
        </w:rPr>
        <w:instrText>MERGEFORMAT</w:instrText>
      </w:r>
      <w:r w:rsidRPr="003D52A5">
        <w:rPr>
          <w:rStyle w:val="Strong"/>
          <w:b w:val="0"/>
          <w:bCs w:val="0"/>
          <w:u w:val="single"/>
          <w:rtl/>
        </w:rPr>
        <w:instrText xml:space="preserve"> </w:instrText>
      </w:r>
      <w:r w:rsidRPr="003D52A5">
        <w:rPr>
          <w:rStyle w:val="Strong"/>
          <w:b w:val="0"/>
          <w:bCs w:val="0"/>
          <w:u w:val="single"/>
          <w:rtl/>
        </w:rPr>
        <w:fldChar w:fldCharType="separate"/>
      </w:r>
      <w:r w:rsidR="00D3002D">
        <w:rPr>
          <w:rStyle w:val="Strong"/>
          <w:b w:val="0"/>
          <w:bCs w:val="0"/>
          <w:noProof/>
          <w:u w:val="single"/>
          <w:rtl/>
        </w:rPr>
        <w:t>שינויים במכשירים פיננסיים שמדידת השווי ההוגן שלהם סווגה ברמה 3</w:t>
      </w:r>
      <w:r w:rsidRPr="003D52A5">
        <w:rPr>
          <w:rStyle w:val="Strong"/>
          <w:b w:val="0"/>
          <w:bCs w:val="0"/>
          <w:u w:val="single"/>
          <w:rtl/>
        </w:rPr>
        <w:fldChar w:fldCharType="end"/>
      </w:r>
      <w:r w:rsidRPr="00DA006E">
        <w:rPr>
          <w:rStyle w:val="Strong"/>
          <w:b w:val="0"/>
          <w:bCs w:val="0"/>
          <w:rtl/>
        </w:rPr>
        <w:t xml:space="preserve"> </w:t>
      </w:r>
      <w:r w:rsidRPr="00DA006E">
        <w:rPr>
          <w:rtl/>
        </w:rPr>
        <w:t>(המשך)</w:t>
      </w:r>
    </w:p>
    <w:p w14:paraId="28868DD1" w14:textId="7E11BA80" w:rsidR="004701C2" w:rsidRDefault="004701C2" w:rsidP="004701C2">
      <w:pPr>
        <w:spacing w:line="240" w:lineRule="auto"/>
        <w:ind w:left="2552" w:hanging="1134"/>
        <w:rPr>
          <w:rtl/>
        </w:rPr>
      </w:pPr>
      <w:r w:rsidRPr="004C5FA3">
        <w:rPr>
          <w:rStyle w:val="Strong"/>
          <w:b w:val="0"/>
          <w:bCs w:val="0"/>
          <w:rtl/>
        </w:rPr>
        <w:fldChar w:fldCharType="begin" w:fldLock="1"/>
      </w:r>
      <w:r w:rsidRPr="004C5FA3">
        <w:rPr>
          <w:rStyle w:val="Strong"/>
          <w:b w:val="0"/>
          <w:bCs w:val="0"/>
          <w:rtl/>
        </w:rPr>
        <w:instrText xml:space="preserve"> </w:instrText>
      </w:r>
      <w:r w:rsidRPr="004C5FA3">
        <w:rPr>
          <w:rStyle w:val="Strong"/>
          <w:b w:val="0"/>
          <w:bCs w:val="0"/>
        </w:rPr>
        <w:instrText>STYLEREF</w:instrText>
      </w:r>
      <w:r w:rsidRPr="004C5FA3">
        <w:rPr>
          <w:rStyle w:val="Strong"/>
          <w:b w:val="0"/>
          <w:bCs w:val="0"/>
          <w:rtl/>
        </w:rPr>
        <w:instrText xml:space="preserve">  "כותרת 6" \</w:instrText>
      </w:r>
      <w:r w:rsidRPr="004C5FA3">
        <w:rPr>
          <w:rStyle w:val="Strong"/>
          <w:b w:val="0"/>
          <w:bCs w:val="0"/>
        </w:rPr>
        <w:instrText>w  \* MERGEFORMAT</w:instrText>
      </w:r>
      <w:r w:rsidRPr="004C5FA3">
        <w:rPr>
          <w:rStyle w:val="Strong"/>
          <w:b w:val="0"/>
          <w:bCs w:val="0"/>
          <w:rtl/>
        </w:rPr>
        <w:instrText xml:space="preserve"> </w:instrText>
      </w:r>
      <w:r w:rsidRPr="004C5FA3">
        <w:rPr>
          <w:rStyle w:val="Strong"/>
          <w:b w:val="0"/>
          <w:bCs w:val="0"/>
          <w:rtl/>
        </w:rPr>
        <w:fldChar w:fldCharType="separate"/>
      </w:r>
      <w:r w:rsidR="00D3002D" w:rsidRPr="00D3002D">
        <w:rPr>
          <w:rStyle w:val="Strong"/>
          <w:noProof/>
          <w:cs/>
        </w:rPr>
        <w:t>‎</w:t>
      </w:r>
      <w:r w:rsidR="00D3002D">
        <w:rPr>
          <w:rStyle w:val="Strong"/>
          <w:b w:val="0"/>
          <w:bCs w:val="0"/>
          <w:noProof/>
        </w:rPr>
        <w:t>9.4.6.2</w:t>
      </w:r>
      <w:r w:rsidRPr="004C5FA3">
        <w:rPr>
          <w:rStyle w:val="Strong"/>
          <w:b w:val="0"/>
          <w:bCs w:val="0"/>
          <w:rtl/>
        </w:rPr>
        <w:fldChar w:fldCharType="end"/>
      </w:r>
      <w:r>
        <w:rPr>
          <w:rtl/>
        </w:rPr>
        <w:tab/>
      </w:r>
      <w:r w:rsidRPr="003D52A5">
        <w:rPr>
          <w:rStyle w:val="Strong"/>
          <w:b w:val="0"/>
          <w:bCs w:val="0"/>
          <w:i/>
          <w:iCs/>
          <w:rtl/>
        </w:rPr>
        <w:fldChar w:fldCharType="begin" w:fldLock="1"/>
      </w:r>
      <w:r w:rsidRPr="003D52A5">
        <w:rPr>
          <w:rStyle w:val="Strong"/>
          <w:b w:val="0"/>
          <w:bCs w:val="0"/>
          <w:i/>
          <w:iCs/>
          <w:rtl/>
        </w:rPr>
        <w:instrText xml:space="preserve"> </w:instrText>
      </w:r>
      <w:r w:rsidRPr="003D52A5">
        <w:rPr>
          <w:rStyle w:val="Strong"/>
          <w:b w:val="0"/>
          <w:bCs w:val="0"/>
          <w:i/>
          <w:iCs/>
        </w:rPr>
        <w:instrText>STYLEREF</w:instrText>
      </w:r>
      <w:r w:rsidRPr="003D52A5">
        <w:rPr>
          <w:rStyle w:val="Strong"/>
          <w:b w:val="0"/>
          <w:bCs w:val="0"/>
          <w:i/>
          <w:iCs/>
          <w:rtl/>
        </w:rPr>
        <w:instrText xml:space="preserve">  "כותרת 6"  \* </w:instrText>
      </w:r>
      <w:r w:rsidRPr="003D52A5">
        <w:rPr>
          <w:rStyle w:val="Strong"/>
          <w:b w:val="0"/>
          <w:bCs w:val="0"/>
          <w:i/>
          <w:iCs/>
        </w:rPr>
        <w:instrText>MERGEFORMAT</w:instrText>
      </w:r>
      <w:r w:rsidRPr="003D52A5">
        <w:rPr>
          <w:rStyle w:val="Strong"/>
          <w:b w:val="0"/>
          <w:bCs w:val="0"/>
          <w:i/>
          <w:iCs/>
          <w:rtl/>
        </w:rPr>
        <w:instrText xml:space="preserve"> </w:instrText>
      </w:r>
      <w:r w:rsidRPr="003D52A5">
        <w:rPr>
          <w:rStyle w:val="Strong"/>
          <w:b w:val="0"/>
          <w:bCs w:val="0"/>
          <w:i/>
          <w:iCs/>
          <w:rtl/>
        </w:rPr>
        <w:fldChar w:fldCharType="separate"/>
      </w:r>
      <w:r w:rsidR="00D3002D">
        <w:rPr>
          <w:rStyle w:val="Strong"/>
          <w:b w:val="0"/>
          <w:bCs w:val="0"/>
          <w:i/>
          <w:iCs/>
          <w:noProof/>
          <w:rtl/>
        </w:rPr>
        <w:t>התחייבויות פיננסיות</w:t>
      </w:r>
      <w:r w:rsidRPr="003D52A5">
        <w:rPr>
          <w:rStyle w:val="Strong"/>
          <w:b w:val="0"/>
          <w:bCs w:val="0"/>
          <w:i/>
          <w:iCs/>
          <w:rtl/>
        </w:rPr>
        <w:fldChar w:fldCharType="end"/>
      </w:r>
      <w:r w:rsidRPr="004C5FA3">
        <w:rPr>
          <w:rStyle w:val="Strong"/>
          <w:b w:val="0"/>
          <w:bCs w:val="0"/>
          <w:rtl/>
        </w:rPr>
        <w:t xml:space="preserve"> </w:t>
      </w:r>
      <w:r w:rsidRPr="004C5FA3">
        <w:rPr>
          <w:rtl/>
        </w:rPr>
        <w:t>(המשך)</w:t>
      </w:r>
    </w:p>
    <w:tbl>
      <w:tblPr>
        <w:tblStyle w:val="TableGrid"/>
        <w:bidiVisual/>
        <w:tblW w:w="5000" w:type="pct"/>
        <w:tblLayout w:type="fixed"/>
        <w:tblLook w:val="04A0" w:firstRow="1" w:lastRow="0" w:firstColumn="1" w:lastColumn="0" w:noHBand="0" w:noVBand="1"/>
      </w:tblPr>
      <w:tblGrid>
        <w:gridCol w:w="1341"/>
        <w:gridCol w:w="3763"/>
        <w:gridCol w:w="787"/>
        <w:gridCol w:w="884"/>
        <w:gridCol w:w="932"/>
        <w:gridCol w:w="1023"/>
        <w:gridCol w:w="1159"/>
        <w:gridCol w:w="645"/>
        <w:gridCol w:w="236"/>
        <w:gridCol w:w="854"/>
        <w:gridCol w:w="854"/>
        <w:gridCol w:w="854"/>
        <w:gridCol w:w="1114"/>
        <w:gridCol w:w="690"/>
      </w:tblGrid>
      <w:tr w:rsidR="00532257" w:rsidRPr="00D96075" w14:paraId="2E2E4D80"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val="restart"/>
          </w:tcPr>
          <w:p w14:paraId="3DE6FFFD" w14:textId="77777777" w:rsidR="00532257" w:rsidRPr="00DC0FD6" w:rsidRDefault="00532257" w:rsidP="004701C2">
            <w:pPr>
              <w:bidi w:val="0"/>
              <w:spacing w:after="160" w:line="259" w:lineRule="auto"/>
              <w:rPr>
                <w:rFonts w:ascii="Arial" w:hAnsi="Arial"/>
                <w:rtl/>
              </w:rPr>
            </w:pPr>
          </w:p>
        </w:tc>
        <w:tc>
          <w:tcPr>
            <w:tcW w:w="1243" w:type="pct"/>
            <w:vMerge w:val="restart"/>
          </w:tcPr>
          <w:p w14:paraId="61F75510" w14:textId="77777777" w:rsidR="00532257" w:rsidRPr="004C5FA3" w:rsidRDefault="00532257" w:rsidP="002D01AE">
            <w:pPr>
              <w:pStyle w:val="0"/>
              <w:spacing w:after="120"/>
              <w:contextualSpacing w:val="0"/>
              <w:cnfStyle w:val="100000000000" w:firstRow="1" w:lastRow="0" w:firstColumn="0" w:lastColumn="0" w:oddVBand="0" w:evenVBand="0" w:oddHBand="0" w:evenHBand="0" w:firstRowFirstColumn="0" w:firstRowLastColumn="0" w:lastRowFirstColumn="0" w:lastRowLastColumn="0"/>
              <w:rPr>
                <w:rStyle w:val="Strong"/>
                <w:rtl/>
              </w:rPr>
            </w:pPr>
          </w:p>
        </w:tc>
        <w:tc>
          <w:tcPr>
            <w:tcW w:w="260" w:type="pct"/>
            <w:vMerge w:val="restart"/>
          </w:tcPr>
          <w:p w14:paraId="688743F1"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ביאור</w:t>
            </w:r>
          </w:p>
        </w:tc>
        <w:tc>
          <w:tcPr>
            <w:tcW w:w="3054" w:type="pct"/>
            <w:gridSpan w:val="11"/>
          </w:tcPr>
          <w:p w14:paraId="28465B6E" w14:textId="68AEA1EE" w:rsidR="00532257" w:rsidRPr="001A3A1E" w:rsidRDefault="00124D41"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ל</w:t>
            </w:r>
            <w:r>
              <w:rPr>
                <w:rFonts w:hint="cs"/>
                <w:sz w:val="20"/>
                <w:rtl/>
              </w:rPr>
              <w:t>שלושה חודשים</w:t>
            </w:r>
            <w:r w:rsidRPr="001A3A1E">
              <w:rPr>
                <w:sz w:val="20"/>
                <w:rtl/>
              </w:rPr>
              <w:t xml:space="preserve"> </w:t>
            </w:r>
            <w:r w:rsidR="00532257" w:rsidRPr="001A3A1E">
              <w:rPr>
                <w:sz w:val="20"/>
                <w:rtl/>
              </w:rPr>
              <w:t>שהסתיימ</w:t>
            </w:r>
            <w:r>
              <w:rPr>
                <w:rFonts w:hint="cs"/>
                <w:sz w:val="20"/>
                <w:rtl/>
              </w:rPr>
              <w:t>ו</w:t>
            </w:r>
            <w:r w:rsidR="00532257" w:rsidRPr="001A3A1E">
              <w:rPr>
                <w:sz w:val="20"/>
                <w:rtl/>
              </w:rPr>
              <w:t xml:space="preserve"> ביום 30 ביוני</w:t>
            </w:r>
          </w:p>
        </w:tc>
      </w:tr>
      <w:tr w:rsidR="00532257" w:rsidRPr="00D96075" w14:paraId="004EA224"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415FE65D" w14:textId="77777777" w:rsidR="00532257" w:rsidRPr="00FA5551" w:rsidRDefault="00532257" w:rsidP="002D01AE">
            <w:pPr>
              <w:rPr>
                <w:rFonts w:ascii="Arial" w:hAnsi="Arial"/>
                <w:rtl/>
              </w:rPr>
            </w:pPr>
          </w:p>
        </w:tc>
        <w:tc>
          <w:tcPr>
            <w:tcW w:w="1243" w:type="pct"/>
            <w:vMerge/>
          </w:tcPr>
          <w:p w14:paraId="171566D6" w14:textId="77777777" w:rsidR="00532257" w:rsidRPr="004C5FA3" w:rsidRDefault="00532257" w:rsidP="002D01AE">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2B16EC8C"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534" w:type="pct"/>
            <w:gridSpan w:val="5"/>
          </w:tcPr>
          <w:p w14:paraId="297D714E" w14:textId="15960361"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Pr>
              <w:fldChar w:fldCharType="begin" w:fldLock="1"/>
            </w:r>
            <w:r w:rsidRPr="001A3A1E">
              <w:rPr>
                <w:sz w:val="20"/>
              </w:rPr>
              <w:instrText xml:space="preserve"> DOCPROPERTY  CY  \* MERGEFORMAT </w:instrText>
            </w:r>
            <w:r w:rsidRPr="001A3A1E">
              <w:rPr>
                <w:sz w:val="20"/>
              </w:rPr>
              <w:fldChar w:fldCharType="separate"/>
            </w:r>
            <w:r w:rsidR="00D3002D">
              <w:rPr>
                <w:sz w:val="20"/>
              </w:rPr>
              <w:t>2026</w:t>
            </w:r>
            <w:r w:rsidRPr="001A3A1E">
              <w:rPr>
                <w:sz w:val="20"/>
              </w:rPr>
              <w:fldChar w:fldCharType="end"/>
            </w:r>
            <w:r w:rsidRPr="001A3A1E">
              <w:rPr>
                <w:sz w:val="20"/>
                <w:rtl/>
              </w:rPr>
              <w:t xml:space="preserve"> (בלתי מבוקר)</w:t>
            </w:r>
          </w:p>
        </w:tc>
        <w:tc>
          <w:tcPr>
            <w:tcW w:w="78" w:type="pct"/>
          </w:tcPr>
          <w:p w14:paraId="4C708AE3" w14:textId="77777777" w:rsidR="00532257" w:rsidRPr="001A3A1E" w:rsidRDefault="00532257"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442" w:type="pct"/>
            <w:gridSpan w:val="5"/>
          </w:tcPr>
          <w:p w14:paraId="148D003B" w14:textId="731ED52B"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Pr>
              <w:fldChar w:fldCharType="begin" w:fldLock="1"/>
            </w:r>
            <w:r w:rsidRPr="001A3A1E">
              <w:rPr>
                <w:sz w:val="20"/>
              </w:rPr>
              <w:instrText xml:space="preserve"> DOCPROPERTY  PY  \* MERGEFORMAT </w:instrText>
            </w:r>
            <w:r w:rsidRPr="001A3A1E">
              <w:rPr>
                <w:sz w:val="20"/>
              </w:rPr>
              <w:fldChar w:fldCharType="separate"/>
            </w:r>
            <w:r w:rsidR="00D3002D">
              <w:rPr>
                <w:sz w:val="20"/>
              </w:rPr>
              <w:t>2025</w:t>
            </w:r>
            <w:r w:rsidRPr="001A3A1E">
              <w:rPr>
                <w:sz w:val="20"/>
              </w:rPr>
              <w:fldChar w:fldCharType="end"/>
            </w:r>
            <w:r w:rsidRPr="001A3A1E">
              <w:rPr>
                <w:sz w:val="20"/>
                <w:rtl/>
              </w:rPr>
              <w:t xml:space="preserve"> (בלתי מבוקר)</w:t>
            </w:r>
          </w:p>
        </w:tc>
      </w:tr>
      <w:tr w:rsidR="00532257" w:rsidRPr="00D96075" w14:paraId="1C71F391"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63AEF639" w14:textId="77777777" w:rsidR="00532257" w:rsidRPr="00FA5551" w:rsidRDefault="00532257" w:rsidP="002D01AE">
            <w:pPr>
              <w:rPr>
                <w:rFonts w:ascii="Arial" w:hAnsi="Arial"/>
                <w:rtl/>
              </w:rPr>
            </w:pPr>
          </w:p>
        </w:tc>
        <w:tc>
          <w:tcPr>
            <w:tcW w:w="1243" w:type="pct"/>
            <w:vMerge/>
          </w:tcPr>
          <w:p w14:paraId="4A28DCEC" w14:textId="77777777" w:rsidR="00532257" w:rsidRPr="004C5FA3" w:rsidRDefault="00532257" w:rsidP="002D01AE">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1CB02766"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938" w:type="pct"/>
            <w:gridSpan w:val="3"/>
          </w:tcPr>
          <w:p w14:paraId="2CE4297B"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בשווי הוגן דרך רווח או הפסד</w:t>
            </w:r>
          </w:p>
        </w:tc>
        <w:tc>
          <w:tcPr>
            <w:tcW w:w="383" w:type="pct"/>
            <w:vMerge w:val="restart"/>
          </w:tcPr>
          <w:p w14:paraId="48181AB7"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 המשמשים כמכשירים מגדרים</w:t>
            </w:r>
          </w:p>
        </w:tc>
        <w:tc>
          <w:tcPr>
            <w:tcW w:w="213" w:type="pct"/>
            <w:vMerge w:val="restart"/>
          </w:tcPr>
          <w:p w14:paraId="5FC5BFD0"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סה"כ</w:t>
            </w:r>
          </w:p>
        </w:tc>
        <w:tc>
          <w:tcPr>
            <w:tcW w:w="78" w:type="pct"/>
          </w:tcPr>
          <w:p w14:paraId="405C6687" w14:textId="77777777" w:rsidR="00532257" w:rsidRPr="001A3A1E" w:rsidRDefault="00532257"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846" w:type="pct"/>
            <w:gridSpan w:val="3"/>
          </w:tcPr>
          <w:p w14:paraId="33D62C53"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בשווי הוגן דרך רווח או הפסד</w:t>
            </w:r>
          </w:p>
        </w:tc>
        <w:tc>
          <w:tcPr>
            <w:tcW w:w="368" w:type="pct"/>
            <w:vMerge w:val="restart"/>
          </w:tcPr>
          <w:p w14:paraId="3A6F397B"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 המשמשים כמכשירים מגדרים</w:t>
            </w:r>
          </w:p>
        </w:tc>
        <w:tc>
          <w:tcPr>
            <w:tcW w:w="228" w:type="pct"/>
            <w:vMerge w:val="restart"/>
          </w:tcPr>
          <w:p w14:paraId="57FCE88B"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סה"כ</w:t>
            </w:r>
          </w:p>
        </w:tc>
      </w:tr>
      <w:tr w:rsidR="00532257" w:rsidRPr="00D96075" w14:paraId="366D08A9" w14:textId="77777777" w:rsidTr="004701C2">
        <w:trPr>
          <w:cnfStyle w:val="100000000000" w:firstRow="1" w:lastRow="0" w:firstColumn="0" w:lastColumn="0" w:oddVBand="0" w:evenVBand="0" w:oddHBand="0" w:evenHBand="0" w:firstRowFirstColumn="0" w:firstRowLastColumn="0" w:lastRowFirstColumn="0" w:lastRowLastColumn="0"/>
          <w:trHeight w:val="57"/>
          <w:tblHeader/>
        </w:trPr>
        <w:tc>
          <w:tcPr>
            <w:cnfStyle w:val="001000000100" w:firstRow="0" w:lastRow="0" w:firstColumn="1" w:lastColumn="0" w:oddVBand="0" w:evenVBand="0" w:oddHBand="0" w:evenHBand="0" w:firstRowFirstColumn="1" w:firstRowLastColumn="0" w:lastRowFirstColumn="0" w:lastRowLastColumn="0"/>
            <w:tcW w:w="443" w:type="pct"/>
            <w:vMerge/>
          </w:tcPr>
          <w:p w14:paraId="5A99B7B3" w14:textId="77777777" w:rsidR="00532257" w:rsidRPr="00FA5551" w:rsidRDefault="00532257" w:rsidP="002D01AE">
            <w:pPr>
              <w:rPr>
                <w:rFonts w:ascii="Arial" w:hAnsi="Arial"/>
                <w:rtl/>
              </w:rPr>
            </w:pPr>
          </w:p>
        </w:tc>
        <w:tc>
          <w:tcPr>
            <w:tcW w:w="1243" w:type="pct"/>
            <w:vMerge/>
          </w:tcPr>
          <w:p w14:paraId="56292671" w14:textId="77777777" w:rsidR="00532257" w:rsidRPr="004C5FA3" w:rsidRDefault="00532257" w:rsidP="002D01AE">
            <w:pPr>
              <w:pStyle w:val="0"/>
              <w:spacing w:after="120"/>
              <w:contextualSpacing w:val="0"/>
              <w:cnfStyle w:val="100000000000" w:firstRow="1" w:lastRow="0" w:firstColumn="0" w:lastColumn="0" w:oddVBand="0" w:evenVBand="0" w:oddHBand="0" w:evenHBand="0" w:firstRowFirstColumn="0" w:firstRowLastColumn="0" w:lastRowFirstColumn="0" w:lastRowLastColumn="0"/>
              <w:rPr>
                <w:rtl/>
              </w:rPr>
            </w:pPr>
          </w:p>
        </w:tc>
        <w:tc>
          <w:tcPr>
            <w:tcW w:w="260" w:type="pct"/>
            <w:vMerge/>
          </w:tcPr>
          <w:p w14:paraId="03B4A3C8"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92" w:type="pct"/>
          </w:tcPr>
          <w:p w14:paraId="43FBE442"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שיועדו</w:t>
            </w:r>
          </w:p>
        </w:tc>
        <w:tc>
          <w:tcPr>
            <w:tcW w:w="308" w:type="pct"/>
          </w:tcPr>
          <w:p w14:paraId="31707F16"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w:t>
            </w:r>
          </w:p>
        </w:tc>
        <w:tc>
          <w:tcPr>
            <w:tcW w:w="338" w:type="pct"/>
          </w:tcPr>
          <w:p w14:paraId="43C830EE"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rFonts w:hint="cs"/>
                <w:sz w:val="20"/>
                <w:rtl/>
              </w:rPr>
              <w:t>תמורה מותנית בצירוף עסקים</w:t>
            </w:r>
          </w:p>
        </w:tc>
        <w:tc>
          <w:tcPr>
            <w:tcW w:w="383" w:type="pct"/>
            <w:vMerge/>
          </w:tcPr>
          <w:p w14:paraId="7209EE4E"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213" w:type="pct"/>
            <w:vMerge/>
          </w:tcPr>
          <w:p w14:paraId="020809FF"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78" w:type="pct"/>
          </w:tcPr>
          <w:p w14:paraId="09741F3B" w14:textId="77777777" w:rsidR="00532257" w:rsidRPr="001A3A1E" w:rsidRDefault="00532257"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82" w:type="pct"/>
          </w:tcPr>
          <w:p w14:paraId="46DED8A0"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שיועדו</w:t>
            </w:r>
          </w:p>
        </w:tc>
        <w:tc>
          <w:tcPr>
            <w:tcW w:w="282" w:type="pct"/>
          </w:tcPr>
          <w:p w14:paraId="6E2959D0"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נגזרים</w:t>
            </w:r>
          </w:p>
        </w:tc>
        <w:tc>
          <w:tcPr>
            <w:tcW w:w="282" w:type="pct"/>
          </w:tcPr>
          <w:p w14:paraId="43678077" w14:textId="77777777" w:rsidR="00532257" w:rsidRPr="001A3A1E" w:rsidRDefault="00532257" w:rsidP="002D01AE">
            <w:pPr>
              <w:pStyle w:val="X1underline"/>
              <w:cnfStyle w:val="100000000000" w:firstRow="1" w:lastRow="0" w:firstColumn="0" w:lastColumn="0" w:oddVBand="0" w:evenVBand="0" w:oddHBand="0" w:evenHBand="0" w:firstRowFirstColumn="0" w:firstRowLastColumn="0" w:lastRowFirstColumn="0" w:lastRowLastColumn="0"/>
              <w:rPr>
                <w:sz w:val="20"/>
                <w:rtl/>
              </w:rPr>
            </w:pPr>
            <w:r w:rsidRPr="001A3A1E">
              <w:rPr>
                <w:sz w:val="20"/>
                <w:rtl/>
              </w:rPr>
              <w:t>תמורה מותנית בצירוף עסקים</w:t>
            </w:r>
          </w:p>
        </w:tc>
        <w:tc>
          <w:tcPr>
            <w:tcW w:w="368" w:type="pct"/>
            <w:vMerge/>
          </w:tcPr>
          <w:p w14:paraId="74B83177" w14:textId="77777777" w:rsidR="00532257" w:rsidRPr="001A3A1E" w:rsidRDefault="00532257"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28" w:type="pct"/>
            <w:vMerge/>
          </w:tcPr>
          <w:p w14:paraId="594E9312" w14:textId="77777777" w:rsidR="00532257" w:rsidRPr="001A3A1E" w:rsidRDefault="00532257" w:rsidP="002D01AE">
            <w:pPr>
              <w:cnfStyle w:val="100000000000" w:firstRow="1" w:lastRow="0" w:firstColumn="0" w:lastColumn="0" w:oddVBand="0" w:evenVBand="0" w:oddHBand="0" w:evenHBand="0" w:firstRowFirstColumn="0" w:firstRowLastColumn="0" w:lastRowFirstColumn="0" w:lastRowLastColumn="0"/>
              <w:rPr>
                <w:rFonts w:ascii="Arial" w:hAnsi="Arial"/>
                <w:rtl/>
              </w:rPr>
            </w:pPr>
          </w:p>
        </w:tc>
      </w:tr>
      <w:tr w:rsidR="00532257" w:rsidRPr="004C5FA3" w14:paraId="6E2E48BE" w14:textId="77777777" w:rsidTr="004701C2">
        <w:trPr>
          <w:trHeight w:val="57"/>
        </w:trPr>
        <w:tc>
          <w:tcPr>
            <w:cnfStyle w:val="001000000000" w:firstRow="0" w:lastRow="0" w:firstColumn="1" w:lastColumn="0" w:oddVBand="0" w:evenVBand="0" w:oddHBand="0" w:evenHBand="0" w:firstRowFirstColumn="0" w:firstRowLastColumn="0" w:lastRowFirstColumn="0" w:lastRowLastColumn="0"/>
            <w:tcW w:w="443" w:type="pct"/>
          </w:tcPr>
          <w:p w14:paraId="67826C9F" w14:textId="77777777" w:rsidR="00532257" w:rsidRPr="00FA5551" w:rsidRDefault="00532257" w:rsidP="00015C9C">
            <w:pPr>
              <w:rPr>
                <w:rFonts w:ascii="Arial" w:hAnsi="Arial"/>
              </w:rPr>
            </w:pPr>
          </w:p>
        </w:tc>
        <w:tc>
          <w:tcPr>
            <w:tcW w:w="1243" w:type="pct"/>
          </w:tcPr>
          <w:p w14:paraId="118E1117" w14:textId="77777777" w:rsidR="00532257" w:rsidRPr="00876C34" w:rsidRDefault="00532257" w:rsidP="004C5127">
            <w:pPr>
              <w:pStyle w:val="0-B0"/>
              <w:spacing w:after="120"/>
              <w:contextualSpacing w:val="0"/>
              <w:cnfStyle w:val="000000000000" w:firstRow="0" w:lastRow="0" w:firstColumn="0" w:lastColumn="0" w:oddVBand="0" w:evenVBand="0" w:oddHBand="0" w:evenHBand="0" w:firstRowFirstColumn="0" w:firstRowLastColumn="0" w:lastRowFirstColumn="0" w:lastRowLastColumn="0"/>
              <w:rPr>
                <w:rtl/>
              </w:rPr>
            </w:pPr>
          </w:p>
        </w:tc>
        <w:tc>
          <w:tcPr>
            <w:tcW w:w="260" w:type="pct"/>
            <w:vMerge/>
          </w:tcPr>
          <w:p w14:paraId="12326677" w14:textId="77777777" w:rsidR="00532257" w:rsidRPr="001A3A1E" w:rsidRDefault="00532257"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1534" w:type="pct"/>
            <w:gridSpan w:val="5"/>
          </w:tcPr>
          <w:p w14:paraId="253589AF" w14:textId="60AC5132" w:rsidR="00532257" w:rsidRPr="001A3A1E" w:rsidRDefault="00532257" w:rsidP="00532257">
            <w:pPr>
              <w:pStyle w:val="NoSpacing"/>
              <w:pBdr>
                <w:bottom w:val="single" w:sz="4" w:space="1" w:color="auto"/>
              </w:pBdr>
              <w:spacing w:beforeLines="20" w:before="48"/>
              <w:jc w:val="center"/>
              <w:cnfStyle w:val="000000000000" w:firstRow="0" w:lastRow="0" w:firstColumn="0" w:lastColumn="0" w:oddVBand="0" w:evenVBand="0" w:oddHBand="0" w:evenHBand="0" w:firstRowFirstColumn="0" w:firstRowLastColumn="0" w:lastRowFirstColumn="0" w:lastRowLastColumn="0"/>
              <w:rPr>
                <w:b/>
                <w:bCs/>
                <w:sz w:val="20"/>
                <w:rtl/>
              </w:rPr>
            </w:pPr>
            <w:r w:rsidRPr="001A3A1E">
              <w:rPr>
                <w:b/>
                <w:bCs/>
                <w:sz w:val="20"/>
                <w:rtl/>
              </w:rPr>
              <w:t>אלפי ש"ח</w:t>
            </w:r>
          </w:p>
        </w:tc>
        <w:tc>
          <w:tcPr>
            <w:tcW w:w="78" w:type="pct"/>
          </w:tcPr>
          <w:p w14:paraId="11EFD784" w14:textId="77777777" w:rsidR="00532257" w:rsidRPr="001A3A1E" w:rsidRDefault="00532257"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1442" w:type="pct"/>
            <w:gridSpan w:val="5"/>
          </w:tcPr>
          <w:p w14:paraId="38960443" w14:textId="4CC8F899" w:rsidR="00532257" w:rsidRPr="001A3A1E" w:rsidRDefault="00532257" w:rsidP="00532257">
            <w:pPr>
              <w:pBdr>
                <w:bottom w:val="single" w:sz="4" w:space="1" w:color="auto"/>
              </w:pBdr>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r w:rsidRPr="001A3A1E">
              <w:rPr>
                <w:b/>
                <w:bCs/>
                <w:rtl/>
              </w:rPr>
              <w:t>אלפי ש"ח</w:t>
            </w:r>
          </w:p>
        </w:tc>
      </w:tr>
      <w:tr w:rsidR="00287182" w:rsidRPr="004C5FA3" w14:paraId="5161EE5D"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6B72E80B" w14:textId="77777777" w:rsidR="00747392" w:rsidRPr="00FA5551" w:rsidRDefault="00747392" w:rsidP="00015C9C">
            <w:pPr>
              <w:rPr>
                <w:rFonts w:ascii="Arial" w:hAnsi="Arial"/>
              </w:rPr>
            </w:pPr>
          </w:p>
        </w:tc>
        <w:tc>
          <w:tcPr>
            <w:tcW w:w="1243" w:type="pct"/>
          </w:tcPr>
          <w:p w14:paraId="323CEA01" w14:textId="77777777" w:rsidR="00747392" w:rsidRPr="00876C34" w:rsidRDefault="00747392" w:rsidP="004C5127">
            <w:pPr>
              <w:pStyle w:val="0-B0"/>
              <w:spacing w:after="120"/>
              <w:contextualSpacing w:val="0"/>
              <w:cnfStyle w:val="000000000000" w:firstRow="0" w:lastRow="0" w:firstColumn="0" w:lastColumn="0" w:oddVBand="0" w:evenVBand="0" w:oddHBand="0" w:evenHBand="0" w:firstRowFirstColumn="0" w:firstRowLastColumn="0" w:lastRowFirstColumn="0" w:lastRowLastColumn="0"/>
              <w:rPr>
                <w:rtl/>
              </w:rPr>
            </w:pPr>
            <w:r w:rsidRPr="00876C34">
              <w:rPr>
                <w:rtl/>
              </w:rPr>
              <w:t>יתרה ליום 1 באפריל</w:t>
            </w:r>
          </w:p>
        </w:tc>
        <w:tc>
          <w:tcPr>
            <w:tcW w:w="260" w:type="pct"/>
          </w:tcPr>
          <w:p w14:paraId="65E9F384"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5B2FEFE9"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59139921"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289E22D4"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55AAF57B"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1A98610D"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62D002BE"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610616C0" w14:textId="77777777" w:rsidR="00747392" w:rsidRPr="004C5FA3" w:rsidRDefault="00747392" w:rsidP="00CB2B7A">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1A3BAE3" w14:textId="77777777" w:rsidR="00747392" w:rsidRPr="004C5FA3" w:rsidRDefault="00747392" w:rsidP="00CB2B7A">
            <w:pPr>
              <w:pBdr>
                <w:bottom w:val="double" w:sz="4" w:space="1" w:color="auto"/>
              </w:pBd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1ED87EAF" w14:textId="77777777" w:rsidR="00747392" w:rsidRPr="004C5FA3" w:rsidRDefault="00747392" w:rsidP="00CB2B7A">
            <w:pPr>
              <w:pBdr>
                <w:bottom w:val="double" w:sz="4" w:space="1" w:color="auto"/>
              </w:pBd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7280C6D4" w14:textId="77777777" w:rsidR="00747392" w:rsidRPr="004C5FA3" w:rsidRDefault="00747392" w:rsidP="00CB2B7A">
            <w:pPr>
              <w:pBdr>
                <w:bottom w:val="double" w:sz="4" w:space="1" w:color="auto"/>
              </w:pBd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8" w:type="pct"/>
          </w:tcPr>
          <w:p w14:paraId="5158A940" w14:textId="77777777" w:rsidR="00747392" w:rsidRPr="004C5FA3" w:rsidRDefault="00747392" w:rsidP="00CB2B7A">
            <w:pPr>
              <w:pBdr>
                <w:bottom w:val="double" w:sz="4" w:space="1" w:color="auto"/>
              </w:pBd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287182" w:rsidRPr="004C5FA3" w14:paraId="6DCB6D17" w14:textId="77777777" w:rsidTr="004701C2">
        <w:tc>
          <w:tcPr>
            <w:cnfStyle w:val="001000000000" w:firstRow="0" w:lastRow="0" w:firstColumn="1" w:lastColumn="0" w:oddVBand="0" w:evenVBand="0" w:oddHBand="0" w:evenHBand="0" w:firstRowFirstColumn="0" w:firstRowLastColumn="0" w:lastRowFirstColumn="0" w:lastRowLastColumn="0"/>
            <w:tcW w:w="443" w:type="pct"/>
          </w:tcPr>
          <w:p w14:paraId="35025820" w14:textId="77777777" w:rsidR="00747392" w:rsidRPr="00FA5551" w:rsidRDefault="00747392" w:rsidP="00015C9C">
            <w:pPr>
              <w:rPr>
                <w:rFonts w:ascii="Arial" w:hAnsi="Arial"/>
                <w:rtl/>
              </w:rPr>
            </w:pPr>
          </w:p>
        </w:tc>
        <w:tc>
          <w:tcPr>
            <w:tcW w:w="1243" w:type="pct"/>
          </w:tcPr>
          <w:p w14:paraId="35FBA482" w14:textId="06310DA8" w:rsidR="00747392" w:rsidRPr="00876C34" w:rsidRDefault="005931A6" w:rsidP="004C5127">
            <w:pPr>
              <w:pStyle w:val="0"/>
              <w:spacing w:after="120"/>
              <w:contextualSpacing w:val="0"/>
              <w:cnfStyle w:val="000000000000" w:firstRow="0" w:lastRow="0" w:firstColumn="0" w:lastColumn="0" w:oddVBand="0" w:evenVBand="0" w:oddHBand="0" w:evenHBand="0" w:firstRowFirstColumn="0" w:firstRowLastColumn="0" w:lastRowFirstColumn="0" w:lastRowLastColumn="0"/>
              <w:rPr>
                <w:rtl/>
              </w:rPr>
            </w:pPr>
            <w:r>
              <w:rPr>
                <w:rFonts w:hint="cs"/>
                <w:rtl/>
              </w:rPr>
              <w:t>(</w:t>
            </w:r>
            <w:r w:rsidR="00747392" w:rsidRPr="00876C34">
              <w:rPr>
                <w:rtl/>
              </w:rPr>
              <w:t>רווחים</w:t>
            </w:r>
            <w:r>
              <w:rPr>
                <w:rFonts w:hint="cs"/>
                <w:rtl/>
              </w:rPr>
              <w:t>)</w:t>
            </w:r>
            <w:r w:rsidR="00747392" w:rsidRPr="00876C34">
              <w:rPr>
                <w:rtl/>
              </w:rPr>
              <w:t xml:space="preserve"> הפסדים </w:t>
            </w:r>
            <w:r w:rsidR="00747392" w:rsidRPr="007F7239">
              <w:rPr>
                <w:rtl/>
              </w:rPr>
              <w:t xml:space="preserve">שהוכרו ברווח או הפסד בסעיף </w:t>
            </w:r>
            <w:r w:rsidR="007F7239" w:rsidRPr="007F7239">
              <w:rPr>
                <w:rFonts w:hint="cs"/>
                <w:rtl/>
              </w:rPr>
              <w:t>______</w:t>
            </w:r>
            <w:r w:rsidR="00862E99">
              <w:rPr>
                <w:rFonts w:hint="cs"/>
                <w:rtl/>
              </w:rPr>
              <w:t xml:space="preserve"> </w:t>
            </w:r>
            <w:r w:rsidR="007F7239" w:rsidRPr="007F7239">
              <w:rPr>
                <w:rFonts w:hint="cs"/>
                <w:rtl/>
              </w:rPr>
              <w:t>(*)</w:t>
            </w:r>
            <w:r w:rsidR="007F7239" w:rsidRPr="007F7239">
              <w:t xml:space="preserve"> </w:t>
            </w:r>
          </w:p>
        </w:tc>
        <w:tc>
          <w:tcPr>
            <w:tcW w:w="260" w:type="pct"/>
          </w:tcPr>
          <w:p w14:paraId="11E2E3C0"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4847EC08"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0A36B9FD"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725EB160"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35C7A763"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476D5004"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47A37521"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64D15E5C"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F1DD46D"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18C6AB31"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18A23020"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8" w:type="pct"/>
          </w:tcPr>
          <w:p w14:paraId="211CED61"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287182" w:rsidRPr="004C5FA3" w14:paraId="7BD15E71"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3024F6CE" w14:textId="77777777" w:rsidR="00747392" w:rsidRPr="00FA5551" w:rsidRDefault="00747392" w:rsidP="00015C9C">
            <w:pPr>
              <w:rPr>
                <w:rFonts w:ascii="Arial" w:hAnsi="Arial"/>
                <w:rtl/>
              </w:rPr>
            </w:pPr>
          </w:p>
        </w:tc>
        <w:tc>
          <w:tcPr>
            <w:tcW w:w="1243" w:type="pct"/>
          </w:tcPr>
          <w:p w14:paraId="151D0299" w14:textId="5D60A81F" w:rsidR="00747392" w:rsidRPr="00876C34" w:rsidRDefault="001272F7" w:rsidP="004C512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Pr>
                <w:rFonts w:ascii="Arial" w:hAnsi="Arial" w:hint="cs"/>
                <w:rtl/>
              </w:rPr>
              <w:t>(</w:t>
            </w:r>
            <w:r w:rsidR="00747392" w:rsidRPr="00876C34">
              <w:rPr>
                <w:rFonts w:ascii="Arial" w:hAnsi="Arial"/>
                <w:rtl/>
              </w:rPr>
              <w:t>רווחים</w:t>
            </w:r>
            <w:r>
              <w:rPr>
                <w:rFonts w:ascii="Arial" w:hAnsi="Arial" w:hint="cs"/>
                <w:rtl/>
              </w:rPr>
              <w:t>)</w:t>
            </w:r>
            <w:r w:rsidR="00747392" w:rsidRPr="00876C34">
              <w:rPr>
                <w:rFonts w:ascii="Arial" w:hAnsi="Arial"/>
                <w:rtl/>
              </w:rPr>
              <w:t xml:space="preserve"> הפסדים שהוכרו ברווח כולל אחר</w:t>
            </w:r>
          </w:p>
        </w:tc>
        <w:tc>
          <w:tcPr>
            <w:tcW w:w="260" w:type="pct"/>
          </w:tcPr>
          <w:p w14:paraId="14F95F2F"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3DC53902"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5228DEA3"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5178F43D"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283EA5BF"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06696536"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145C6D69"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8DE0FBD"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A0EA126"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319E61F8"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24213D90"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8" w:type="pct"/>
          </w:tcPr>
          <w:p w14:paraId="2A438851"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287182" w:rsidRPr="004C5FA3" w14:paraId="2B8A6109"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2A211F25" w14:textId="77777777" w:rsidR="00747392" w:rsidRPr="00FA5551" w:rsidRDefault="00747392" w:rsidP="00015C9C">
            <w:pPr>
              <w:rPr>
                <w:rFonts w:ascii="Arial" w:hAnsi="Arial"/>
                <w:rtl/>
              </w:rPr>
            </w:pPr>
          </w:p>
        </w:tc>
        <w:tc>
          <w:tcPr>
            <w:tcW w:w="1243" w:type="pct"/>
          </w:tcPr>
          <w:p w14:paraId="53B49F4A" w14:textId="77777777" w:rsidR="00747392" w:rsidRPr="00876C34" w:rsidRDefault="00747392" w:rsidP="004C5127">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רכישות</w:t>
            </w:r>
          </w:p>
        </w:tc>
        <w:tc>
          <w:tcPr>
            <w:tcW w:w="260" w:type="pct"/>
          </w:tcPr>
          <w:p w14:paraId="534FB359" w14:textId="77777777" w:rsidR="00747392" w:rsidRPr="00876C34" w:rsidRDefault="00747392" w:rsidP="00C73EA0">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33A03287"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23BF2CAD"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403142E3"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3CDFE4E4"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745CE447"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2AAE75C0" w14:textId="77777777" w:rsidR="00747392" w:rsidRPr="004C5FA3" w:rsidRDefault="00747392" w:rsidP="00D24FF4">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01E80744" w14:textId="77777777" w:rsidR="00747392" w:rsidRPr="004C5FA3" w:rsidRDefault="00747392" w:rsidP="00D24FF4">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3D6B7E3D"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4EDF0904"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5D69C88D"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8" w:type="pct"/>
          </w:tcPr>
          <w:p w14:paraId="3E3FAADB" w14:textId="77777777" w:rsidR="00747392" w:rsidRPr="004C5FA3" w:rsidRDefault="00747392"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C65F59" w:rsidRPr="004C5FA3" w14:paraId="46CDFEA1"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76B96910" w14:textId="77777777" w:rsidR="00C65F59" w:rsidRPr="00FA5551" w:rsidRDefault="00C65F59" w:rsidP="00C65F59">
            <w:pPr>
              <w:rPr>
                <w:rFonts w:ascii="Arial" w:hAnsi="Arial"/>
                <w:rtl/>
              </w:rPr>
            </w:pPr>
          </w:p>
        </w:tc>
        <w:tc>
          <w:tcPr>
            <w:tcW w:w="1243" w:type="pct"/>
          </w:tcPr>
          <w:p w14:paraId="42008000" w14:textId="77777777" w:rsidR="00C65F59" w:rsidRPr="00876C34" w:rsidRDefault="00C65F59" w:rsidP="00C65F59">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מכירות</w:t>
            </w:r>
          </w:p>
        </w:tc>
        <w:tc>
          <w:tcPr>
            <w:tcW w:w="260" w:type="pct"/>
          </w:tcPr>
          <w:p w14:paraId="283B5D23" w14:textId="77777777"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0870D917" w14:textId="52CAD280"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08" w:type="pct"/>
          </w:tcPr>
          <w:p w14:paraId="6C4504DF" w14:textId="49FA5509"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38" w:type="pct"/>
          </w:tcPr>
          <w:p w14:paraId="4BF32C76" w14:textId="239D20A0"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83" w:type="pct"/>
          </w:tcPr>
          <w:p w14:paraId="4AFD84EE" w14:textId="5DF9523F"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3" w:type="pct"/>
          </w:tcPr>
          <w:p w14:paraId="7AE18509" w14:textId="40D51699"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8" w:type="pct"/>
          </w:tcPr>
          <w:p w14:paraId="38B99DA9" w14:textId="77777777" w:rsidR="00C65F59" w:rsidRPr="004C5FA3" w:rsidRDefault="00C65F59" w:rsidP="00C65F59">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3E22BBE" w14:textId="49D0D202"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56B4FF93" w14:textId="6B157C2D"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82" w:type="pct"/>
          </w:tcPr>
          <w:p w14:paraId="19AF4E63" w14:textId="3249C84E"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68" w:type="pct"/>
          </w:tcPr>
          <w:p w14:paraId="755EF205" w14:textId="539618D9"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28" w:type="pct"/>
          </w:tcPr>
          <w:p w14:paraId="5677A3A6" w14:textId="404425BB"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C65F59" w:rsidRPr="004C5FA3" w14:paraId="7A5ADB1A"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67AE52D5" w14:textId="77777777" w:rsidR="00C65F59" w:rsidRPr="00FA5551" w:rsidRDefault="00C65F59" w:rsidP="00C65F59">
            <w:pPr>
              <w:rPr>
                <w:rFonts w:ascii="Arial" w:hAnsi="Arial"/>
                <w:rtl/>
              </w:rPr>
            </w:pPr>
          </w:p>
        </w:tc>
        <w:tc>
          <w:tcPr>
            <w:tcW w:w="1243" w:type="pct"/>
          </w:tcPr>
          <w:p w14:paraId="25ACA83F" w14:textId="77777777" w:rsidR="00C65F59" w:rsidRPr="00876C34" w:rsidRDefault="00C65F59" w:rsidP="00C65F59">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סילוק</w:t>
            </w:r>
          </w:p>
        </w:tc>
        <w:tc>
          <w:tcPr>
            <w:tcW w:w="260" w:type="pct"/>
          </w:tcPr>
          <w:p w14:paraId="6BBF3DD2" w14:textId="77777777"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22B37F54" w14:textId="11685C2A"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08" w:type="pct"/>
          </w:tcPr>
          <w:p w14:paraId="5B286B7E" w14:textId="6BA479F1"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38" w:type="pct"/>
          </w:tcPr>
          <w:p w14:paraId="6B0B607D" w14:textId="1FE705B8"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83" w:type="pct"/>
          </w:tcPr>
          <w:p w14:paraId="2E818882" w14:textId="7CD31E5C"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3" w:type="pct"/>
          </w:tcPr>
          <w:p w14:paraId="3A5EA8B0" w14:textId="4A40AA4E"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8" w:type="pct"/>
          </w:tcPr>
          <w:p w14:paraId="5C7A2A06" w14:textId="77777777" w:rsidR="00C65F59" w:rsidRPr="004C5FA3" w:rsidRDefault="00C65F59" w:rsidP="00C65F59">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55AB09F6" w14:textId="2DD247FB"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1DA9FDC8" w14:textId="77203342"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82" w:type="pct"/>
          </w:tcPr>
          <w:p w14:paraId="5FD06330" w14:textId="295B6B55"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368" w:type="pct"/>
          </w:tcPr>
          <w:p w14:paraId="587A24E4" w14:textId="33315533"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c>
          <w:tcPr>
            <w:tcW w:w="228" w:type="pct"/>
          </w:tcPr>
          <w:p w14:paraId="60E633B7" w14:textId="069E5DA6"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r w:rsidRPr="006D7DD5">
              <w:rPr>
                <w:rFonts w:hint="cs"/>
                <w:rtl/>
              </w:rPr>
              <w:t>(</w:t>
            </w:r>
            <w:r w:rsidRPr="006D7DD5">
              <w:ptab w:relativeTo="margin" w:alignment="right" w:leader="none"/>
            </w:r>
            <w:r w:rsidRPr="006D7DD5">
              <w:rPr>
                <w:rFonts w:hint="cs"/>
                <w:rtl/>
              </w:rPr>
              <w:t>)</w:t>
            </w:r>
          </w:p>
        </w:tc>
      </w:tr>
      <w:tr w:rsidR="00C65F59" w:rsidRPr="004C5FA3" w14:paraId="14F7AEFA"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0A947CAB" w14:textId="77777777" w:rsidR="00C65F59" w:rsidRPr="00FA5551" w:rsidRDefault="00C65F59" w:rsidP="00C65F59">
            <w:pPr>
              <w:rPr>
                <w:rFonts w:ascii="Arial" w:hAnsi="Arial"/>
                <w:rtl/>
              </w:rPr>
            </w:pPr>
          </w:p>
        </w:tc>
        <w:tc>
          <w:tcPr>
            <w:tcW w:w="1243" w:type="pct"/>
          </w:tcPr>
          <w:p w14:paraId="7D7F6849" w14:textId="77777777" w:rsidR="00C65F59" w:rsidRPr="00876C34" w:rsidRDefault="00C65F59" w:rsidP="00C65F59">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הנפקות</w:t>
            </w:r>
          </w:p>
        </w:tc>
        <w:tc>
          <w:tcPr>
            <w:tcW w:w="260" w:type="pct"/>
          </w:tcPr>
          <w:p w14:paraId="1BD0B341" w14:textId="77777777"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30798C79"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420EB8DA"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3E68C334"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54156ED7"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554A1CD9"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17419C82" w14:textId="77777777" w:rsidR="00C65F59" w:rsidRPr="004C5FA3" w:rsidRDefault="00C65F59" w:rsidP="00C65F59">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B1DDB60"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5375DBE6"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70A9F2F0"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42D9DA0C"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8" w:type="pct"/>
          </w:tcPr>
          <w:p w14:paraId="3A8ED7C0"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C65F59" w:rsidRPr="004C5FA3" w14:paraId="76B4695D" w14:textId="77777777" w:rsidTr="004701C2">
        <w:trPr>
          <w:trHeight w:hRule="exact" w:val="227"/>
        </w:trPr>
        <w:tc>
          <w:tcPr>
            <w:cnfStyle w:val="001000000000" w:firstRow="0" w:lastRow="0" w:firstColumn="1" w:lastColumn="0" w:oddVBand="0" w:evenVBand="0" w:oddHBand="0" w:evenHBand="0" w:firstRowFirstColumn="0" w:firstRowLastColumn="0" w:lastRowFirstColumn="0" w:lastRowLastColumn="0"/>
            <w:tcW w:w="443" w:type="pct"/>
          </w:tcPr>
          <w:p w14:paraId="7D007892" w14:textId="77777777" w:rsidR="00C65F59" w:rsidRPr="00FA5551" w:rsidRDefault="00C65F59" w:rsidP="00C65F59">
            <w:pPr>
              <w:rPr>
                <w:rFonts w:ascii="Arial" w:hAnsi="Arial"/>
                <w:rtl/>
              </w:rPr>
            </w:pPr>
          </w:p>
        </w:tc>
        <w:tc>
          <w:tcPr>
            <w:tcW w:w="1243" w:type="pct"/>
          </w:tcPr>
          <w:p w14:paraId="161E6B62" w14:textId="77777777" w:rsidR="00C65F59" w:rsidRPr="00876C34" w:rsidRDefault="00C65F59" w:rsidP="00C65F59">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העברות לרמה 3</w:t>
            </w:r>
          </w:p>
        </w:tc>
        <w:tc>
          <w:tcPr>
            <w:tcW w:w="260" w:type="pct"/>
          </w:tcPr>
          <w:p w14:paraId="280A4946" w14:textId="663F1166"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tl/>
              </w:rPr>
            </w:pPr>
            <w:r w:rsidRPr="00876C34">
              <w:rPr>
                <w:sz w:val="20"/>
                <w:rtl/>
              </w:rPr>
              <w:fldChar w:fldCharType="begin" w:fldLock="1"/>
            </w:r>
            <w:r w:rsidRPr="00876C34">
              <w:rPr>
                <w:sz w:val="20"/>
                <w:rtl/>
              </w:rPr>
              <w:instrText xml:space="preserve"> </w:instrText>
            </w:r>
            <w:r w:rsidRPr="00876C34">
              <w:rPr>
                <w:sz w:val="20"/>
              </w:rPr>
              <w:instrText>REF</w:instrText>
            </w:r>
            <w:r w:rsidRPr="00876C34">
              <w:rPr>
                <w:sz w:val="20"/>
                <w:rtl/>
              </w:rPr>
              <w:instrText xml:space="preserve"> _</w:instrText>
            </w:r>
            <w:r w:rsidRPr="00876C34">
              <w:rPr>
                <w:sz w:val="20"/>
              </w:rPr>
              <w:instrText>Ref36551175 \w \h</w:instrText>
            </w:r>
            <w:r w:rsidRPr="00876C34">
              <w:rPr>
                <w:sz w:val="20"/>
                <w:rtl/>
              </w:rPr>
              <w:instrText xml:space="preserve">  \* </w:instrText>
            </w:r>
            <w:r w:rsidRPr="00876C34">
              <w:rPr>
                <w:sz w:val="20"/>
              </w:rPr>
              <w:instrText>MERGEFORMAT</w:instrText>
            </w:r>
            <w:r w:rsidRPr="00876C34">
              <w:rPr>
                <w:sz w:val="20"/>
                <w:rtl/>
              </w:rPr>
              <w:instrText xml:space="preserve"> </w:instrText>
            </w:r>
            <w:r w:rsidRPr="00876C34">
              <w:rPr>
                <w:sz w:val="20"/>
                <w:rtl/>
              </w:rPr>
            </w:r>
            <w:r w:rsidRPr="00876C34">
              <w:rPr>
                <w:sz w:val="20"/>
                <w:rtl/>
              </w:rPr>
              <w:fldChar w:fldCharType="separate"/>
            </w:r>
            <w:r w:rsidR="00D3002D">
              <w:rPr>
                <w:sz w:val="20"/>
                <w:cs/>
              </w:rPr>
              <w:t>‎</w:t>
            </w:r>
            <w:r w:rsidR="00D3002D">
              <w:rPr>
                <w:sz w:val="20"/>
              </w:rPr>
              <w:t>9.4.5</w:t>
            </w:r>
            <w:r w:rsidRPr="00876C34">
              <w:rPr>
                <w:sz w:val="20"/>
                <w:rtl/>
              </w:rPr>
              <w:fldChar w:fldCharType="end"/>
            </w:r>
          </w:p>
        </w:tc>
        <w:tc>
          <w:tcPr>
            <w:tcW w:w="292" w:type="pct"/>
          </w:tcPr>
          <w:p w14:paraId="2DA9BE86"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63FEE814"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1A1B1074"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1B52E88B"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56AFCB07"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310C9DAA" w14:textId="77777777" w:rsidR="00C65F59" w:rsidRPr="004C5FA3" w:rsidRDefault="00C65F59" w:rsidP="00C65F59">
            <w:pPr>
              <w:pStyle w:val="NoSpacing"/>
              <w:spacing w:beforeLines="20" w:before="48"/>
              <w:jc w:val="center"/>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4C095F98" w14:textId="77777777" w:rsidR="00C65F59" w:rsidRPr="004C5FA3" w:rsidRDefault="00C65F59" w:rsidP="00C65F59">
            <w:pPr>
              <w:pStyle w:val="NoSpacing"/>
              <w:spacing w:beforeLines="20" w:before="48"/>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1EA52615"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24BB1AB3"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68" w:type="pct"/>
          </w:tcPr>
          <w:p w14:paraId="38FC1D5E"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28" w:type="pct"/>
          </w:tcPr>
          <w:p w14:paraId="3AFF7EE8"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C65F59" w:rsidRPr="004C5FA3" w14:paraId="32BD009F" w14:textId="77777777" w:rsidTr="004701C2">
        <w:trPr>
          <w:trHeight w:hRule="exact" w:val="284"/>
        </w:trPr>
        <w:tc>
          <w:tcPr>
            <w:cnfStyle w:val="001000000000" w:firstRow="0" w:lastRow="0" w:firstColumn="1" w:lastColumn="0" w:oddVBand="0" w:evenVBand="0" w:oddHBand="0" w:evenHBand="0" w:firstRowFirstColumn="0" w:firstRowLastColumn="0" w:lastRowFirstColumn="0" w:lastRowLastColumn="0"/>
            <w:tcW w:w="443" w:type="pct"/>
          </w:tcPr>
          <w:p w14:paraId="023B01E3" w14:textId="77777777" w:rsidR="00C65F59" w:rsidRPr="00FA5551" w:rsidRDefault="00C65F59" w:rsidP="00C65F59">
            <w:pPr>
              <w:rPr>
                <w:rFonts w:ascii="Arial" w:hAnsi="Arial"/>
                <w:rtl/>
              </w:rPr>
            </w:pPr>
          </w:p>
        </w:tc>
        <w:tc>
          <w:tcPr>
            <w:tcW w:w="1243" w:type="pct"/>
          </w:tcPr>
          <w:p w14:paraId="2CC40090" w14:textId="77777777" w:rsidR="00C65F59" w:rsidRPr="00876C34" w:rsidRDefault="00C65F59" w:rsidP="00C65F59">
            <w:pPr>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876C34">
              <w:rPr>
                <w:rFonts w:ascii="Arial" w:hAnsi="Arial"/>
                <w:rtl/>
              </w:rPr>
              <w:t>העברות מרמה 3</w:t>
            </w:r>
          </w:p>
        </w:tc>
        <w:tc>
          <w:tcPr>
            <w:tcW w:w="260" w:type="pct"/>
          </w:tcPr>
          <w:p w14:paraId="76565666" w14:textId="2AD4DB2E"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Pr>
            </w:pPr>
            <w:r w:rsidRPr="00876C34">
              <w:rPr>
                <w:sz w:val="20"/>
                <w:rtl/>
              </w:rPr>
              <w:fldChar w:fldCharType="begin" w:fldLock="1"/>
            </w:r>
            <w:r w:rsidRPr="00876C34">
              <w:rPr>
                <w:sz w:val="20"/>
                <w:rtl/>
              </w:rPr>
              <w:instrText xml:space="preserve"> </w:instrText>
            </w:r>
            <w:r w:rsidRPr="00876C34">
              <w:rPr>
                <w:sz w:val="20"/>
              </w:rPr>
              <w:instrText>REF</w:instrText>
            </w:r>
            <w:r w:rsidRPr="00876C34">
              <w:rPr>
                <w:sz w:val="20"/>
                <w:rtl/>
              </w:rPr>
              <w:instrText xml:space="preserve"> _</w:instrText>
            </w:r>
            <w:r w:rsidRPr="00876C34">
              <w:rPr>
                <w:sz w:val="20"/>
              </w:rPr>
              <w:instrText>Ref36551175 \w \h</w:instrText>
            </w:r>
            <w:r w:rsidRPr="00876C34">
              <w:rPr>
                <w:sz w:val="20"/>
                <w:rtl/>
              </w:rPr>
              <w:instrText xml:space="preserve">  \* </w:instrText>
            </w:r>
            <w:r w:rsidRPr="00876C34">
              <w:rPr>
                <w:sz w:val="20"/>
              </w:rPr>
              <w:instrText>MERGEFORMAT</w:instrText>
            </w:r>
            <w:r w:rsidRPr="00876C34">
              <w:rPr>
                <w:sz w:val="20"/>
                <w:rtl/>
              </w:rPr>
              <w:instrText xml:space="preserve"> </w:instrText>
            </w:r>
            <w:r w:rsidRPr="00876C34">
              <w:rPr>
                <w:sz w:val="20"/>
                <w:rtl/>
              </w:rPr>
            </w:r>
            <w:r w:rsidRPr="00876C34">
              <w:rPr>
                <w:sz w:val="20"/>
                <w:rtl/>
              </w:rPr>
              <w:fldChar w:fldCharType="separate"/>
            </w:r>
            <w:r w:rsidR="00D3002D">
              <w:rPr>
                <w:sz w:val="20"/>
                <w:cs/>
              </w:rPr>
              <w:t>‎</w:t>
            </w:r>
            <w:r w:rsidR="00D3002D">
              <w:rPr>
                <w:sz w:val="20"/>
              </w:rPr>
              <w:t>9.4.5</w:t>
            </w:r>
            <w:r w:rsidRPr="00876C34">
              <w:rPr>
                <w:sz w:val="20"/>
                <w:rtl/>
              </w:rPr>
              <w:fldChar w:fldCharType="end"/>
            </w:r>
          </w:p>
        </w:tc>
        <w:tc>
          <w:tcPr>
            <w:tcW w:w="292" w:type="pct"/>
          </w:tcPr>
          <w:p w14:paraId="693D7FD6" w14:textId="047B4DCC"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08" w:type="pct"/>
          </w:tcPr>
          <w:p w14:paraId="775E2D73" w14:textId="09645032"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38" w:type="pct"/>
          </w:tcPr>
          <w:p w14:paraId="42EF6BF7" w14:textId="686553C5"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83" w:type="pct"/>
          </w:tcPr>
          <w:p w14:paraId="760DBFDD" w14:textId="124BA2F5"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13" w:type="pct"/>
          </w:tcPr>
          <w:p w14:paraId="08867906" w14:textId="7AB7442D"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78" w:type="pct"/>
          </w:tcPr>
          <w:p w14:paraId="29DD98D9"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353D831E" w14:textId="63BF74DF"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13DBD7EA" w14:textId="42F37909"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82" w:type="pct"/>
          </w:tcPr>
          <w:p w14:paraId="610DC809" w14:textId="117728F0"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368" w:type="pct"/>
          </w:tcPr>
          <w:p w14:paraId="68BFF1E2" w14:textId="236A2A6C"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c>
          <w:tcPr>
            <w:tcW w:w="228" w:type="pct"/>
          </w:tcPr>
          <w:p w14:paraId="26AF6B88" w14:textId="3AEA43A8"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r w:rsidRPr="006D7DD5">
              <w:rPr>
                <w:rFonts w:hint="cs"/>
                <w:rtl/>
              </w:rPr>
              <w:t>(</w:t>
            </w:r>
            <w:r w:rsidRPr="006D7DD5">
              <w:ptab w:relativeTo="margin" w:alignment="right" w:leader="none"/>
            </w:r>
            <w:r w:rsidRPr="006D7DD5">
              <w:rPr>
                <w:rFonts w:hint="cs"/>
                <w:rtl/>
              </w:rPr>
              <w:t>)</w:t>
            </w:r>
          </w:p>
        </w:tc>
      </w:tr>
      <w:tr w:rsidR="00C65F59" w:rsidRPr="004C5FA3" w14:paraId="76F1A872" w14:textId="77777777" w:rsidTr="004701C2">
        <w:trPr>
          <w:trHeight w:hRule="exact" w:val="340"/>
        </w:trPr>
        <w:tc>
          <w:tcPr>
            <w:cnfStyle w:val="001000000000" w:firstRow="0" w:lastRow="0" w:firstColumn="1" w:lastColumn="0" w:oddVBand="0" w:evenVBand="0" w:oddHBand="0" w:evenHBand="0" w:firstRowFirstColumn="0" w:firstRowLastColumn="0" w:lastRowFirstColumn="0" w:lastRowLastColumn="0"/>
            <w:tcW w:w="443" w:type="pct"/>
          </w:tcPr>
          <w:p w14:paraId="17CDA0CA" w14:textId="77777777" w:rsidR="00C65F59" w:rsidRPr="00FA5551" w:rsidRDefault="00C65F59" w:rsidP="00C65F59">
            <w:pPr>
              <w:rPr>
                <w:rFonts w:ascii="Arial" w:hAnsi="Arial"/>
                <w:rtl/>
              </w:rPr>
            </w:pPr>
          </w:p>
        </w:tc>
        <w:tc>
          <w:tcPr>
            <w:tcW w:w="1243" w:type="pct"/>
          </w:tcPr>
          <w:p w14:paraId="469E34BB" w14:textId="77777777" w:rsidR="00C65F59" w:rsidRPr="00876C34" w:rsidRDefault="00C65F59" w:rsidP="00C65F59">
            <w:pPr>
              <w:pStyle w:val="1-B"/>
              <w:spacing w:after="120"/>
              <w:contextualSpacing w:val="0"/>
              <w:cnfStyle w:val="000000000000" w:firstRow="0" w:lastRow="0" w:firstColumn="0" w:lastColumn="0" w:oddVBand="0" w:evenVBand="0" w:oddHBand="0" w:evenHBand="0" w:firstRowFirstColumn="0" w:firstRowLastColumn="0" w:lastRowFirstColumn="0" w:lastRowLastColumn="0"/>
              <w:rPr>
                <w:rtl/>
              </w:rPr>
            </w:pPr>
            <w:r w:rsidRPr="00876C34">
              <w:rPr>
                <w:rtl/>
              </w:rPr>
              <w:t>יתרה ליום 30 ביוני</w:t>
            </w:r>
          </w:p>
        </w:tc>
        <w:tc>
          <w:tcPr>
            <w:tcW w:w="260" w:type="pct"/>
          </w:tcPr>
          <w:p w14:paraId="3E59D17C" w14:textId="77777777"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16C65CF0"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308" w:type="pct"/>
          </w:tcPr>
          <w:p w14:paraId="52E82353"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338" w:type="pct"/>
          </w:tcPr>
          <w:p w14:paraId="4E1BC1DF"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383" w:type="pct"/>
          </w:tcPr>
          <w:p w14:paraId="19E96F31"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213" w:type="pct"/>
          </w:tcPr>
          <w:p w14:paraId="2B5B62D9"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78" w:type="pct"/>
          </w:tcPr>
          <w:p w14:paraId="6BEBF393"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55EC38F3"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282" w:type="pct"/>
          </w:tcPr>
          <w:p w14:paraId="6251A781"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282" w:type="pct"/>
          </w:tcPr>
          <w:p w14:paraId="525B25CF"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368" w:type="pct"/>
          </w:tcPr>
          <w:p w14:paraId="0DC65716"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c>
          <w:tcPr>
            <w:tcW w:w="228" w:type="pct"/>
          </w:tcPr>
          <w:p w14:paraId="0D079527" w14:textId="77777777" w:rsidR="00C65F59" w:rsidRPr="004C5FA3" w:rsidRDefault="00C65F59" w:rsidP="00C65F59">
            <w:pPr>
              <w:pStyle w:val="x2underline"/>
              <w:spacing w:beforeLines="20" w:before="48" w:after="0"/>
              <w:cnfStyle w:val="000000000000" w:firstRow="0" w:lastRow="0" w:firstColumn="0" w:lastColumn="0" w:oddVBand="0" w:evenVBand="0" w:oddHBand="0" w:evenHBand="0" w:firstRowFirstColumn="0" w:firstRowLastColumn="0" w:lastRowFirstColumn="0" w:lastRowLastColumn="0"/>
              <w:rPr>
                <w:rtl/>
              </w:rPr>
            </w:pPr>
          </w:p>
        </w:tc>
      </w:tr>
      <w:tr w:rsidR="00C65F59" w:rsidRPr="004C5FA3" w14:paraId="58E6A8E1" w14:textId="77777777" w:rsidTr="004701C2">
        <w:trPr>
          <w:trHeight w:val="57"/>
        </w:trPr>
        <w:tc>
          <w:tcPr>
            <w:cnfStyle w:val="001000000000" w:firstRow="0" w:lastRow="0" w:firstColumn="1" w:lastColumn="0" w:oddVBand="0" w:evenVBand="0" w:oddHBand="0" w:evenHBand="0" w:firstRowFirstColumn="0" w:firstRowLastColumn="0" w:lastRowFirstColumn="0" w:lastRowLastColumn="0"/>
            <w:tcW w:w="443" w:type="pct"/>
          </w:tcPr>
          <w:p w14:paraId="2FD80EDB" w14:textId="77777777" w:rsidR="00C65F59" w:rsidRPr="00FA5551" w:rsidRDefault="00C65F59" w:rsidP="00C65F59">
            <w:pPr>
              <w:rPr>
                <w:rFonts w:ascii="Arial" w:hAnsi="Arial"/>
                <w:rtl/>
              </w:rPr>
            </w:pPr>
          </w:p>
        </w:tc>
        <w:tc>
          <w:tcPr>
            <w:tcW w:w="1243" w:type="pct"/>
          </w:tcPr>
          <w:p w14:paraId="0EBEC1B3" w14:textId="1D56C3D4" w:rsidR="00C65F59" w:rsidRPr="00876C34" w:rsidRDefault="007F7239" w:rsidP="00C65F59">
            <w:pPr>
              <w:pStyle w:val="0"/>
              <w:spacing w:after="120"/>
              <w:contextualSpacing w:val="0"/>
              <w:cnfStyle w:val="000000000000" w:firstRow="0" w:lastRow="0" w:firstColumn="0" w:lastColumn="0" w:oddVBand="0" w:evenVBand="0" w:oddHBand="0" w:evenHBand="0" w:firstRowFirstColumn="0" w:firstRowLastColumn="0" w:lastRowFirstColumn="0" w:lastRowLastColumn="0"/>
              <w:rPr>
                <w:rtl/>
              </w:rPr>
            </w:pPr>
            <w:r w:rsidRPr="007F7239">
              <w:rPr>
                <w:rFonts w:hint="cs"/>
                <w:rtl/>
              </w:rPr>
              <w:t>(*)</w:t>
            </w:r>
            <w:r w:rsidRPr="007F7239">
              <w:rPr>
                <w:rtl/>
              </w:rPr>
              <w:tab/>
            </w:r>
            <w:r w:rsidR="00C65F59" w:rsidRPr="007F7239">
              <w:rPr>
                <w:rtl/>
              </w:rPr>
              <w:t>סך רווחים (הפסדים</w:t>
            </w:r>
            <w:r w:rsidR="00C65F59" w:rsidRPr="00876C34">
              <w:rPr>
                <w:rtl/>
              </w:rPr>
              <w:t>) שלא מומשו שהוכרו ברווח או הפסד לתקופה בגין התחייבויות הכלולות בדוח על המצב הכספי בסוף התקופה</w:t>
            </w:r>
          </w:p>
        </w:tc>
        <w:tc>
          <w:tcPr>
            <w:tcW w:w="260" w:type="pct"/>
          </w:tcPr>
          <w:p w14:paraId="4719B736" w14:textId="77777777" w:rsidR="00C65F59" w:rsidRPr="00876C34" w:rsidRDefault="00C65F59" w:rsidP="00C65F59">
            <w:pPr>
              <w:pStyle w:val="a2"/>
              <w:cnfStyle w:val="000000000000" w:firstRow="0" w:lastRow="0" w:firstColumn="0" w:lastColumn="0" w:oddVBand="0" w:evenVBand="0" w:oddHBand="0" w:evenHBand="0" w:firstRowFirstColumn="0" w:firstRowLastColumn="0" w:lastRowFirstColumn="0" w:lastRowLastColumn="0"/>
              <w:rPr>
                <w:sz w:val="20"/>
                <w:rtl/>
              </w:rPr>
            </w:pPr>
          </w:p>
        </w:tc>
        <w:tc>
          <w:tcPr>
            <w:tcW w:w="292" w:type="pct"/>
          </w:tcPr>
          <w:p w14:paraId="40965B86"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08" w:type="pct"/>
          </w:tcPr>
          <w:p w14:paraId="6341F367"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38" w:type="pct"/>
          </w:tcPr>
          <w:p w14:paraId="14E8F410"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83" w:type="pct"/>
          </w:tcPr>
          <w:p w14:paraId="47E7CBF9"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13" w:type="pct"/>
          </w:tcPr>
          <w:p w14:paraId="2288F835"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78" w:type="pct"/>
          </w:tcPr>
          <w:p w14:paraId="7BA6E08B" w14:textId="77777777" w:rsidR="00C65F59" w:rsidRPr="004C5FA3" w:rsidRDefault="00C65F59" w:rsidP="00C65F59">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282" w:type="pct"/>
          </w:tcPr>
          <w:p w14:paraId="4C0125CA"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6313826F"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82" w:type="pct"/>
          </w:tcPr>
          <w:p w14:paraId="0695C2C0"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368" w:type="pct"/>
          </w:tcPr>
          <w:p w14:paraId="3A5CEF7B"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c>
          <w:tcPr>
            <w:tcW w:w="228" w:type="pct"/>
          </w:tcPr>
          <w:p w14:paraId="1A5C1036" w14:textId="77777777" w:rsidR="00C65F59" w:rsidRPr="004C5FA3" w:rsidRDefault="00C65F59" w:rsidP="00C65F59">
            <w:pPr>
              <w:pStyle w:val="X1underline"/>
              <w:cnfStyle w:val="000000000000" w:firstRow="0" w:lastRow="0" w:firstColumn="0" w:lastColumn="0" w:oddVBand="0" w:evenVBand="0" w:oddHBand="0" w:evenHBand="0" w:firstRowFirstColumn="0" w:firstRowLastColumn="0" w:lastRowFirstColumn="0" w:lastRowLastColumn="0"/>
              <w:rPr>
                <w:sz w:val="20"/>
                <w:rtl/>
              </w:rPr>
            </w:pPr>
          </w:p>
        </w:tc>
      </w:tr>
    </w:tbl>
    <w:p w14:paraId="23E9A199" w14:textId="77777777" w:rsidR="00F64EB6" w:rsidRPr="004C5FA3" w:rsidRDefault="00F64EB6" w:rsidP="00015C9C">
      <w:pPr>
        <w:rPr>
          <w:rFonts w:ascii="Arial" w:hAnsi="Arial"/>
          <w:rtl/>
        </w:rPr>
        <w:sectPr w:rsidR="00F64EB6" w:rsidRPr="004C5FA3" w:rsidSect="009F69B1">
          <w:pgSz w:w="16838" w:h="11906" w:orient="landscape" w:code="9"/>
          <w:pgMar w:top="851" w:right="851" w:bottom="851" w:left="851" w:header="850" w:footer="567" w:gutter="0"/>
          <w:cols w:space="708"/>
          <w:bidi/>
          <w:rtlGutter/>
          <w:docGrid w:linePitch="360"/>
        </w:sectPr>
      </w:pPr>
    </w:p>
    <w:p w14:paraId="3415BFE9" w14:textId="77777777" w:rsidR="004701C2" w:rsidRDefault="004701C2" w:rsidP="004701C2">
      <w:pPr>
        <w:pageBreakBefore/>
        <w:spacing w:after="0" w:line="240" w:lineRule="auto"/>
        <w:ind w:left="1418"/>
        <w:jc w:val="left"/>
        <w:rPr>
          <w:rtl/>
        </w:rPr>
      </w:pPr>
    </w:p>
    <w:p w14:paraId="4170260F" w14:textId="6F9EE8DD"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0670F42E" w14:textId="03D8511B"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36543D50" w14:textId="070743E3"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9.4.6</w:t>
      </w:r>
      <w:r w:rsidRPr="00DA006E">
        <w:rPr>
          <w:rStyle w:val="Strong"/>
          <w:b w:val="0"/>
          <w:bCs w:val="0"/>
          <w:rtl/>
        </w:rPr>
        <w:fldChar w:fldCharType="end"/>
      </w:r>
      <w:r w:rsidRPr="00DA006E">
        <w:rPr>
          <w:rFonts w:ascii="Arial" w:hAnsi="Arial"/>
          <w:b/>
          <w:bCs/>
          <w:rtl/>
        </w:rPr>
        <w:tab/>
      </w:r>
      <w:r w:rsidRPr="003D52A5">
        <w:rPr>
          <w:rStyle w:val="Strong"/>
          <w:b w:val="0"/>
          <w:bCs w:val="0"/>
          <w:u w:val="single"/>
          <w:rtl/>
        </w:rPr>
        <w:fldChar w:fldCharType="begin" w:fldLock="1"/>
      </w:r>
      <w:r w:rsidRPr="003D52A5">
        <w:rPr>
          <w:rStyle w:val="Strong"/>
          <w:b w:val="0"/>
          <w:bCs w:val="0"/>
          <w:u w:val="single"/>
          <w:rtl/>
        </w:rPr>
        <w:instrText xml:space="preserve"> </w:instrText>
      </w:r>
      <w:r w:rsidRPr="003D52A5">
        <w:rPr>
          <w:rStyle w:val="Strong"/>
          <w:b w:val="0"/>
          <w:bCs w:val="0"/>
          <w:u w:val="single"/>
        </w:rPr>
        <w:instrText>STYLEREF</w:instrText>
      </w:r>
      <w:r w:rsidRPr="003D52A5">
        <w:rPr>
          <w:rStyle w:val="Strong"/>
          <w:b w:val="0"/>
          <w:bCs w:val="0"/>
          <w:u w:val="single"/>
          <w:rtl/>
        </w:rPr>
        <w:instrText xml:space="preserve">  "כותרת 5"  \* </w:instrText>
      </w:r>
      <w:r w:rsidRPr="003D52A5">
        <w:rPr>
          <w:rStyle w:val="Strong"/>
          <w:b w:val="0"/>
          <w:bCs w:val="0"/>
          <w:u w:val="single"/>
        </w:rPr>
        <w:instrText>MERGEFORMAT</w:instrText>
      </w:r>
      <w:r w:rsidRPr="003D52A5">
        <w:rPr>
          <w:rStyle w:val="Strong"/>
          <w:b w:val="0"/>
          <w:bCs w:val="0"/>
          <w:u w:val="single"/>
          <w:rtl/>
        </w:rPr>
        <w:instrText xml:space="preserve"> </w:instrText>
      </w:r>
      <w:r w:rsidRPr="003D52A5">
        <w:rPr>
          <w:rStyle w:val="Strong"/>
          <w:b w:val="0"/>
          <w:bCs w:val="0"/>
          <w:u w:val="single"/>
          <w:rtl/>
        </w:rPr>
        <w:fldChar w:fldCharType="separate"/>
      </w:r>
      <w:r w:rsidR="00D3002D">
        <w:rPr>
          <w:rStyle w:val="Strong"/>
          <w:b w:val="0"/>
          <w:bCs w:val="0"/>
          <w:noProof/>
          <w:u w:val="single"/>
          <w:rtl/>
        </w:rPr>
        <w:t>שינויים במכשירים פיננסיים שמדידת השווי ההוגן שלהם סווגה ברמה 3</w:t>
      </w:r>
      <w:r w:rsidRPr="003D52A5">
        <w:rPr>
          <w:rStyle w:val="Strong"/>
          <w:b w:val="0"/>
          <w:bCs w:val="0"/>
          <w:u w:val="single"/>
          <w:rtl/>
        </w:rPr>
        <w:fldChar w:fldCharType="end"/>
      </w:r>
      <w:r w:rsidRPr="00DA006E">
        <w:rPr>
          <w:rStyle w:val="Strong"/>
          <w:b w:val="0"/>
          <w:bCs w:val="0"/>
          <w:rtl/>
        </w:rPr>
        <w:t xml:space="preserve"> </w:t>
      </w:r>
      <w:r w:rsidRPr="00DA006E">
        <w:rPr>
          <w:rtl/>
        </w:rPr>
        <w:t>(המשך)</w:t>
      </w:r>
    </w:p>
    <w:p w14:paraId="58C0ED2B" w14:textId="73387871" w:rsidR="004701C2" w:rsidRDefault="004701C2" w:rsidP="004701C2">
      <w:pPr>
        <w:spacing w:line="240" w:lineRule="auto"/>
        <w:ind w:left="2552" w:hanging="1134"/>
        <w:rPr>
          <w:rtl/>
        </w:rPr>
      </w:pPr>
      <w:r w:rsidRPr="004C5FA3">
        <w:rPr>
          <w:rStyle w:val="Strong"/>
          <w:b w:val="0"/>
          <w:bCs w:val="0"/>
          <w:rtl/>
        </w:rPr>
        <w:fldChar w:fldCharType="begin" w:fldLock="1"/>
      </w:r>
      <w:r w:rsidRPr="004C5FA3">
        <w:rPr>
          <w:rStyle w:val="Strong"/>
          <w:b w:val="0"/>
          <w:bCs w:val="0"/>
          <w:rtl/>
        </w:rPr>
        <w:instrText xml:space="preserve"> </w:instrText>
      </w:r>
      <w:r w:rsidRPr="004C5FA3">
        <w:rPr>
          <w:rStyle w:val="Strong"/>
          <w:b w:val="0"/>
          <w:bCs w:val="0"/>
        </w:rPr>
        <w:instrText>STYLEREF</w:instrText>
      </w:r>
      <w:r w:rsidRPr="004C5FA3">
        <w:rPr>
          <w:rStyle w:val="Strong"/>
          <w:b w:val="0"/>
          <w:bCs w:val="0"/>
          <w:rtl/>
        </w:rPr>
        <w:instrText xml:space="preserve">  "כותרת 6" \</w:instrText>
      </w:r>
      <w:r w:rsidRPr="004C5FA3">
        <w:rPr>
          <w:rStyle w:val="Strong"/>
          <w:b w:val="0"/>
          <w:bCs w:val="0"/>
        </w:rPr>
        <w:instrText>w  \* MERGEFORMAT</w:instrText>
      </w:r>
      <w:r w:rsidRPr="004C5FA3">
        <w:rPr>
          <w:rStyle w:val="Strong"/>
          <w:b w:val="0"/>
          <w:bCs w:val="0"/>
          <w:rtl/>
        </w:rPr>
        <w:instrText xml:space="preserve"> </w:instrText>
      </w:r>
      <w:r w:rsidRPr="004C5FA3">
        <w:rPr>
          <w:rStyle w:val="Strong"/>
          <w:b w:val="0"/>
          <w:bCs w:val="0"/>
          <w:rtl/>
        </w:rPr>
        <w:fldChar w:fldCharType="separate"/>
      </w:r>
      <w:r w:rsidR="00D3002D" w:rsidRPr="00D3002D">
        <w:rPr>
          <w:rStyle w:val="Strong"/>
          <w:noProof/>
          <w:cs/>
        </w:rPr>
        <w:t>‎</w:t>
      </w:r>
      <w:r w:rsidR="00D3002D">
        <w:rPr>
          <w:rStyle w:val="Strong"/>
          <w:b w:val="0"/>
          <w:bCs w:val="0"/>
          <w:noProof/>
        </w:rPr>
        <w:t>9.4.6.2</w:t>
      </w:r>
      <w:r w:rsidRPr="004C5FA3">
        <w:rPr>
          <w:rStyle w:val="Strong"/>
          <w:b w:val="0"/>
          <w:bCs w:val="0"/>
          <w:rtl/>
        </w:rPr>
        <w:fldChar w:fldCharType="end"/>
      </w:r>
      <w:r>
        <w:rPr>
          <w:rtl/>
        </w:rPr>
        <w:tab/>
      </w:r>
      <w:r w:rsidRPr="003D52A5">
        <w:rPr>
          <w:rStyle w:val="Strong"/>
          <w:b w:val="0"/>
          <w:bCs w:val="0"/>
          <w:i/>
          <w:iCs/>
          <w:rtl/>
        </w:rPr>
        <w:fldChar w:fldCharType="begin" w:fldLock="1"/>
      </w:r>
      <w:r w:rsidRPr="003D52A5">
        <w:rPr>
          <w:rStyle w:val="Strong"/>
          <w:b w:val="0"/>
          <w:bCs w:val="0"/>
          <w:i/>
          <w:iCs/>
          <w:rtl/>
        </w:rPr>
        <w:instrText xml:space="preserve"> </w:instrText>
      </w:r>
      <w:r w:rsidRPr="003D52A5">
        <w:rPr>
          <w:rStyle w:val="Strong"/>
          <w:b w:val="0"/>
          <w:bCs w:val="0"/>
          <w:i/>
          <w:iCs/>
        </w:rPr>
        <w:instrText>STYLEREF</w:instrText>
      </w:r>
      <w:r w:rsidRPr="003D52A5">
        <w:rPr>
          <w:rStyle w:val="Strong"/>
          <w:b w:val="0"/>
          <w:bCs w:val="0"/>
          <w:i/>
          <w:iCs/>
          <w:rtl/>
        </w:rPr>
        <w:instrText xml:space="preserve">  "כותרת 6"  \* </w:instrText>
      </w:r>
      <w:r w:rsidRPr="003D52A5">
        <w:rPr>
          <w:rStyle w:val="Strong"/>
          <w:b w:val="0"/>
          <w:bCs w:val="0"/>
          <w:i/>
          <w:iCs/>
        </w:rPr>
        <w:instrText>MERGEFORMAT</w:instrText>
      </w:r>
      <w:r w:rsidRPr="003D52A5">
        <w:rPr>
          <w:rStyle w:val="Strong"/>
          <w:b w:val="0"/>
          <w:bCs w:val="0"/>
          <w:i/>
          <w:iCs/>
          <w:rtl/>
        </w:rPr>
        <w:instrText xml:space="preserve"> </w:instrText>
      </w:r>
      <w:r w:rsidRPr="003D52A5">
        <w:rPr>
          <w:rStyle w:val="Strong"/>
          <w:b w:val="0"/>
          <w:bCs w:val="0"/>
          <w:i/>
          <w:iCs/>
          <w:rtl/>
        </w:rPr>
        <w:fldChar w:fldCharType="separate"/>
      </w:r>
      <w:r w:rsidR="00D3002D">
        <w:rPr>
          <w:rStyle w:val="Strong"/>
          <w:b w:val="0"/>
          <w:bCs w:val="0"/>
          <w:i/>
          <w:iCs/>
          <w:noProof/>
          <w:rtl/>
        </w:rPr>
        <w:t>התחייבויות פיננסיות</w:t>
      </w:r>
      <w:r w:rsidRPr="003D52A5">
        <w:rPr>
          <w:rStyle w:val="Strong"/>
          <w:b w:val="0"/>
          <w:bCs w:val="0"/>
          <w:i/>
          <w:iCs/>
          <w:rtl/>
        </w:rPr>
        <w:fldChar w:fldCharType="end"/>
      </w:r>
      <w:r w:rsidRPr="004C5FA3">
        <w:rPr>
          <w:rStyle w:val="Strong"/>
          <w:b w:val="0"/>
          <w:bCs w:val="0"/>
          <w:rtl/>
        </w:rPr>
        <w:t xml:space="preserve"> </w:t>
      </w:r>
      <w:r w:rsidRPr="004C5FA3">
        <w:rPr>
          <w:rtl/>
        </w:rPr>
        <w:t>(המשך)</w:t>
      </w:r>
    </w:p>
    <w:tbl>
      <w:tblPr>
        <w:tblStyle w:val="TableGrid"/>
        <w:bidiVisual/>
        <w:tblW w:w="10206" w:type="dxa"/>
        <w:jc w:val="left"/>
        <w:tblLayout w:type="fixed"/>
        <w:tblLook w:val="04A0" w:firstRow="1" w:lastRow="0" w:firstColumn="1" w:lastColumn="0" w:noHBand="0" w:noVBand="1"/>
      </w:tblPr>
      <w:tblGrid>
        <w:gridCol w:w="1341"/>
        <w:gridCol w:w="2857"/>
        <w:gridCol w:w="758"/>
        <w:gridCol w:w="1050"/>
        <w:gridCol w:w="1050"/>
        <w:gridCol w:w="1050"/>
        <w:gridCol w:w="1050"/>
        <w:gridCol w:w="1050"/>
      </w:tblGrid>
      <w:tr w:rsidR="00862E99" w:rsidRPr="004C5FA3" w14:paraId="7ABD3A9C" w14:textId="77777777" w:rsidTr="00006CC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41" w:type="dxa"/>
          </w:tcPr>
          <w:p w14:paraId="63990284" w14:textId="77777777" w:rsidR="00862E99" w:rsidRPr="00D85258" w:rsidRDefault="00862E99" w:rsidP="00862E99">
            <w:pPr>
              <w:spacing w:after="0" w:line="240" w:lineRule="auto"/>
              <w:rPr>
                <w:rFonts w:asciiTheme="majorHAnsi" w:hAnsiTheme="majorHAnsi" w:cstheme="majorHAnsi"/>
                <w:sz w:val="18"/>
                <w:szCs w:val="18"/>
                <w:rtl/>
              </w:rPr>
            </w:pPr>
          </w:p>
        </w:tc>
        <w:tc>
          <w:tcPr>
            <w:tcW w:w="2857" w:type="dxa"/>
            <w:vAlign w:val="center"/>
          </w:tcPr>
          <w:p w14:paraId="000267C9" w14:textId="77777777" w:rsidR="00862E99" w:rsidRPr="00D85258" w:rsidRDefault="00862E99" w:rsidP="00862E99">
            <w:pPr>
              <w:pStyle w:val="0-B0"/>
              <w:ind w:left="113" w:hanging="113"/>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58" w:type="dxa"/>
          </w:tcPr>
          <w:p w14:paraId="775437B9" w14:textId="77777777" w:rsidR="00862E99" w:rsidRPr="00D85258" w:rsidRDefault="00862E99" w:rsidP="00862E99">
            <w:pPr>
              <w:pStyle w:val="NoSpacing"/>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5250" w:type="dxa"/>
            <w:gridSpan w:val="5"/>
          </w:tcPr>
          <w:p w14:paraId="22AA4F9F" w14:textId="169DD785" w:rsidR="00862E99" w:rsidRPr="00862E99" w:rsidRDefault="00862E99" w:rsidP="00862E99">
            <w:pPr>
              <w:pBdr>
                <w:bottom w:val="single" w:sz="4" w:space="1" w:color="auto"/>
              </w:pBdr>
              <w:spacing w:after="0" w:line="240" w:lineRule="auto"/>
              <w:cnfStyle w:val="100000000000" w:firstRow="1" w:lastRow="0" w:firstColumn="0" w:lastColumn="0" w:oddVBand="0" w:evenVBand="0" w:oddHBand="0" w:evenHBand="0" w:firstRowFirstColumn="0" w:firstRowLastColumn="0" w:lastRowFirstColumn="0" w:lastRowLastColumn="0"/>
              <w:rPr>
                <w:rFonts w:asciiTheme="majorHAnsi" w:hAnsiTheme="majorHAnsi"/>
                <w:sz w:val="18"/>
                <w:szCs w:val="18"/>
                <w:rtl/>
              </w:rPr>
            </w:pPr>
            <w:r w:rsidRPr="00862E99">
              <w:rPr>
                <w:rFonts w:asciiTheme="majorHAnsi" w:hAnsiTheme="majorHAnsi" w:cstheme="majorHAnsi"/>
                <w:sz w:val="18"/>
                <w:szCs w:val="18"/>
                <w:rtl/>
              </w:rPr>
              <w:t xml:space="preserve">לשנה שהסתיימה ביום 31 בדצמבר </w:t>
            </w:r>
            <w:r w:rsidRPr="00862E99">
              <w:rPr>
                <w:rFonts w:asciiTheme="majorHAnsi" w:hAnsiTheme="majorHAnsi" w:cstheme="majorHAnsi"/>
                <w:sz w:val="18"/>
                <w:szCs w:val="18"/>
              </w:rPr>
              <w:fldChar w:fldCharType="begin" w:fldLock="1"/>
            </w:r>
            <w:r w:rsidRPr="00862E99">
              <w:rPr>
                <w:rFonts w:asciiTheme="majorHAnsi" w:hAnsiTheme="majorHAnsi" w:cstheme="majorHAnsi"/>
                <w:sz w:val="18"/>
                <w:szCs w:val="18"/>
              </w:rPr>
              <w:instrText xml:space="preserve"> DOCPROPERTY  PY  \* MERGEFORMAT </w:instrText>
            </w:r>
            <w:r w:rsidRPr="00862E99">
              <w:rPr>
                <w:rFonts w:asciiTheme="majorHAnsi" w:hAnsiTheme="majorHAnsi" w:cstheme="majorHAnsi"/>
                <w:sz w:val="18"/>
                <w:szCs w:val="18"/>
              </w:rPr>
              <w:fldChar w:fldCharType="separate"/>
            </w:r>
            <w:r w:rsidR="00D3002D">
              <w:rPr>
                <w:rFonts w:asciiTheme="majorHAnsi" w:hAnsiTheme="majorHAnsi" w:cstheme="majorHAnsi"/>
                <w:sz w:val="18"/>
                <w:szCs w:val="18"/>
              </w:rPr>
              <w:t>2025</w:t>
            </w:r>
            <w:r w:rsidRPr="00862E99">
              <w:rPr>
                <w:rFonts w:asciiTheme="majorHAnsi" w:hAnsiTheme="majorHAnsi" w:cstheme="majorHAnsi"/>
                <w:sz w:val="18"/>
                <w:szCs w:val="18"/>
              </w:rPr>
              <w:fldChar w:fldCharType="end"/>
            </w:r>
          </w:p>
        </w:tc>
      </w:tr>
      <w:tr w:rsidR="00862E99" w:rsidRPr="004C5FA3" w14:paraId="235B142D"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30DB8CF1" w14:textId="77777777" w:rsidR="00862E99" w:rsidRPr="00D85258" w:rsidRDefault="00862E99" w:rsidP="00862E99">
            <w:pPr>
              <w:spacing w:after="0" w:line="240" w:lineRule="auto"/>
              <w:rPr>
                <w:rFonts w:asciiTheme="majorHAnsi" w:hAnsiTheme="majorHAnsi" w:cstheme="majorHAnsi"/>
                <w:sz w:val="18"/>
                <w:szCs w:val="18"/>
                <w:rtl/>
              </w:rPr>
            </w:pPr>
          </w:p>
        </w:tc>
        <w:tc>
          <w:tcPr>
            <w:tcW w:w="2857" w:type="dxa"/>
            <w:vAlign w:val="center"/>
          </w:tcPr>
          <w:p w14:paraId="71BAD39D" w14:textId="77777777" w:rsidR="00862E99" w:rsidRPr="00D85258" w:rsidRDefault="00862E99" w:rsidP="00862E99">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58" w:type="dxa"/>
          </w:tcPr>
          <w:p w14:paraId="2755149D" w14:textId="77777777" w:rsidR="00862E99" w:rsidRPr="00D85258" w:rsidRDefault="00862E99" w:rsidP="00862E99">
            <w:pPr>
              <w:pStyle w:val="NoSpacing"/>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3150" w:type="dxa"/>
            <w:gridSpan w:val="3"/>
          </w:tcPr>
          <w:p w14:paraId="25910F57" w14:textId="61B533A6" w:rsidR="00862E99" w:rsidRPr="00862E99" w:rsidRDefault="00862E99" w:rsidP="00862E99">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b/>
                <w:bCs/>
                <w:sz w:val="18"/>
                <w:szCs w:val="18"/>
                <w:rtl/>
              </w:rPr>
            </w:pPr>
            <w:r w:rsidRPr="00862E99">
              <w:rPr>
                <w:rFonts w:asciiTheme="majorHAnsi" w:hAnsiTheme="majorHAnsi"/>
                <w:b/>
                <w:bCs/>
                <w:sz w:val="18"/>
                <w:szCs w:val="18"/>
                <w:rtl/>
              </w:rPr>
              <w:t>בשווי הוגן דרך רווח או הפסד</w:t>
            </w:r>
          </w:p>
        </w:tc>
        <w:tc>
          <w:tcPr>
            <w:tcW w:w="1050" w:type="dxa"/>
          </w:tcPr>
          <w:p w14:paraId="49063194" w14:textId="77777777" w:rsidR="00862E99" w:rsidRPr="00862E99" w:rsidRDefault="00862E99" w:rsidP="00862E9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b/>
                <w:bCs/>
                <w:sz w:val="18"/>
                <w:szCs w:val="18"/>
                <w:rtl/>
              </w:rPr>
            </w:pPr>
          </w:p>
        </w:tc>
        <w:tc>
          <w:tcPr>
            <w:tcW w:w="1050" w:type="dxa"/>
          </w:tcPr>
          <w:p w14:paraId="0DA8E4B8" w14:textId="77777777" w:rsidR="00862E99" w:rsidRPr="00862E99" w:rsidRDefault="00862E99" w:rsidP="00862E9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ajorHAnsi" w:hAnsiTheme="majorHAnsi"/>
                <w:b/>
                <w:bCs/>
                <w:sz w:val="18"/>
                <w:szCs w:val="18"/>
                <w:rtl/>
              </w:rPr>
            </w:pPr>
          </w:p>
        </w:tc>
      </w:tr>
      <w:tr w:rsidR="00862E99" w:rsidRPr="004C5FA3" w14:paraId="135D9501"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5418413F"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418BF6F0" w14:textId="77777777" w:rsidR="00862E99" w:rsidRPr="00D85258" w:rsidRDefault="00862E99" w:rsidP="00862E99">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58" w:type="dxa"/>
          </w:tcPr>
          <w:p w14:paraId="318D21FD" w14:textId="77777777" w:rsidR="00862E99" w:rsidRPr="00D85258" w:rsidRDefault="00862E99" w:rsidP="00862E99">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0E5DC7B9" w14:textId="74973D2E" w:rsidR="00862E99" w:rsidRPr="00862E99" w:rsidRDefault="00862E99" w:rsidP="00862E99">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שיועדו</w:t>
            </w:r>
          </w:p>
        </w:tc>
        <w:tc>
          <w:tcPr>
            <w:tcW w:w="1050" w:type="dxa"/>
          </w:tcPr>
          <w:p w14:paraId="3EC3AB65" w14:textId="536C3191" w:rsidR="00862E99" w:rsidRPr="00862E99" w:rsidRDefault="00862E99" w:rsidP="00862E99">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נגזרים</w:t>
            </w:r>
          </w:p>
        </w:tc>
        <w:tc>
          <w:tcPr>
            <w:tcW w:w="1050" w:type="dxa"/>
          </w:tcPr>
          <w:p w14:paraId="73931B74" w14:textId="1AA57C92" w:rsidR="00862E99" w:rsidRPr="00862E99" w:rsidRDefault="00862E99" w:rsidP="00862E99">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תמורה מותנית בצירוף עסקים</w:t>
            </w:r>
          </w:p>
        </w:tc>
        <w:tc>
          <w:tcPr>
            <w:tcW w:w="1050" w:type="dxa"/>
          </w:tcPr>
          <w:p w14:paraId="6D912234" w14:textId="5FA50119" w:rsidR="00862E99" w:rsidRPr="00862E99" w:rsidRDefault="00862E99" w:rsidP="00862E99">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נגזרים המשמשים כמכשירים מגדרים</w:t>
            </w:r>
          </w:p>
        </w:tc>
        <w:tc>
          <w:tcPr>
            <w:tcW w:w="1050" w:type="dxa"/>
          </w:tcPr>
          <w:p w14:paraId="73DA28D6" w14:textId="347C0192" w:rsidR="00862E99" w:rsidRPr="00862E99" w:rsidRDefault="00862E99" w:rsidP="00862E99">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סה"כ</w:t>
            </w:r>
          </w:p>
        </w:tc>
      </w:tr>
      <w:tr w:rsidR="00862E99" w:rsidRPr="004C5FA3" w14:paraId="634E4F89"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7DC623F7"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355EBDB5" w14:textId="77777777" w:rsidR="00862E99" w:rsidRPr="00D85258" w:rsidRDefault="00862E99" w:rsidP="00862E99">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58" w:type="dxa"/>
          </w:tcPr>
          <w:p w14:paraId="0EA08FB7" w14:textId="792362D4" w:rsidR="00862E99" w:rsidRPr="00862E99" w:rsidRDefault="00862E99" w:rsidP="00862E99">
            <w:pPr>
              <w:pStyle w:val="NoSpacing"/>
              <w:pBdr>
                <w:bottom w:val="single" w:sz="4" w:space="1" w:color="auto"/>
              </w:pBdr>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ביאור</w:t>
            </w:r>
          </w:p>
        </w:tc>
        <w:tc>
          <w:tcPr>
            <w:tcW w:w="5250" w:type="dxa"/>
            <w:gridSpan w:val="5"/>
          </w:tcPr>
          <w:p w14:paraId="0E29592A" w14:textId="11E73B41" w:rsidR="00862E99" w:rsidRPr="00862E99" w:rsidRDefault="00862E99" w:rsidP="00862E99">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862E99">
              <w:rPr>
                <w:rFonts w:asciiTheme="majorHAnsi" w:hAnsiTheme="majorHAnsi"/>
                <w:b/>
                <w:bCs/>
                <w:sz w:val="18"/>
                <w:szCs w:val="18"/>
                <w:rtl/>
              </w:rPr>
              <w:t>אלפי ש"ח</w:t>
            </w:r>
          </w:p>
        </w:tc>
      </w:tr>
      <w:tr w:rsidR="00862E99" w:rsidRPr="004C5FA3" w14:paraId="74367A59"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46A506BE"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440090D2" w14:textId="77777777" w:rsidR="00862E99" w:rsidRPr="00D85258" w:rsidRDefault="00862E99" w:rsidP="00862E99">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58" w:type="dxa"/>
          </w:tcPr>
          <w:p w14:paraId="64C0B469" w14:textId="77777777" w:rsidR="00862E99" w:rsidRPr="00D85258" w:rsidRDefault="00862E99" w:rsidP="00862E99">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F82231B"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E899FB9"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20C138AD"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2FA80EBA"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D49D327"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331D0175"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59E6A7EE"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00C53FDD" w14:textId="77777777" w:rsidR="00862E99" w:rsidRPr="00D85258" w:rsidRDefault="00862E99" w:rsidP="00862E99">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יתרה ליום 1 בינואר</w:t>
            </w:r>
          </w:p>
        </w:tc>
        <w:tc>
          <w:tcPr>
            <w:tcW w:w="758" w:type="dxa"/>
          </w:tcPr>
          <w:p w14:paraId="2A2FB211" w14:textId="77777777" w:rsidR="00862E99" w:rsidRPr="00D85258" w:rsidRDefault="00862E99" w:rsidP="00862E99">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853986A"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A0B1043"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57BA2CC"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63213862"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0C7D045C"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2C2F9B61"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7ACDBCA4"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41CAE94C" w14:textId="1CAF2527" w:rsidR="00862E99" w:rsidRPr="00D85258" w:rsidRDefault="00862E99" w:rsidP="00862E9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רווחים (הפסדים) שהוכרו ברווח או הפסד בסעיף ______</w:t>
            </w:r>
            <w:r>
              <w:rPr>
                <w:rFonts w:asciiTheme="majorHAnsi" w:hAnsiTheme="majorHAnsi" w:cstheme="majorHAnsi" w:hint="cs"/>
                <w:sz w:val="18"/>
                <w:szCs w:val="18"/>
                <w:rtl/>
              </w:rPr>
              <w:t xml:space="preserve"> </w:t>
            </w:r>
            <w:r w:rsidRPr="00D85258">
              <w:rPr>
                <w:rFonts w:asciiTheme="majorHAnsi" w:hAnsiTheme="majorHAnsi" w:cstheme="majorHAnsi"/>
                <w:sz w:val="18"/>
                <w:szCs w:val="18"/>
                <w:rtl/>
              </w:rPr>
              <w:t>(*)</w:t>
            </w:r>
          </w:p>
        </w:tc>
        <w:tc>
          <w:tcPr>
            <w:tcW w:w="758" w:type="dxa"/>
          </w:tcPr>
          <w:p w14:paraId="2064DD0E"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6F387809"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6461F13F"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C70E105"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1753C35"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9938A5A"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3B37320A"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3968954E"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7C34AC98" w14:textId="77777777" w:rsidR="00862E99" w:rsidRPr="00D85258" w:rsidRDefault="00862E99" w:rsidP="00862E99">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רווחים (הפסדים) שהוכרו ברווח כולל אחר</w:t>
            </w:r>
          </w:p>
        </w:tc>
        <w:tc>
          <w:tcPr>
            <w:tcW w:w="758" w:type="dxa"/>
          </w:tcPr>
          <w:p w14:paraId="0BCE4C91"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9B38F33"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8898F56"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04CC117"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0B9869F3"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125338A"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20A224B0"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4F877BAE"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1BA09815" w14:textId="77777777" w:rsidR="00862E99" w:rsidRPr="00D85258" w:rsidRDefault="00862E99" w:rsidP="00862E99">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רכישות</w:t>
            </w:r>
          </w:p>
        </w:tc>
        <w:tc>
          <w:tcPr>
            <w:tcW w:w="758" w:type="dxa"/>
          </w:tcPr>
          <w:p w14:paraId="7AF7173F"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6624D51B"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2E1059D5"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4452FEDF"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F087738"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42D280C0"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3F6D1922"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07662CBD"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75CEF5FF" w14:textId="77777777" w:rsidR="00862E99" w:rsidRPr="00D85258" w:rsidRDefault="00862E99" w:rsidP="00862E99">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מכירות</w:t>
            </w:r>
          </w:p>
        </w:tc>
        <w:tc>
          <w:tcPr>
            <w:tcW w:w="758" w:type="dxa"/>
          </w:tcPr>
          <w:p w14:paraId="1FC01F57"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2D71DD70"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0448D880"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79A64C8F"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7BD414A3"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1228B9D0"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r>
      <w:tr w:rsidR="00862E99" w:rsidRPr="004C5FA3" w14:paraId="5FF9A55B"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576A0C82"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1A6ECB4B" w14:textId="7501276B" w:rsidR="00862E99" w:rsidRPr="00D85258" w:rsidRDefault="00862E99" w:rsidP="00862E99">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סילוק</w:t>
            </w:r>
          </w:p>
        </w:tc>
        <w:tc>
          <w:tcPr>
            <w:tcW w:w="758" w:type="dxa"/>
          </w:tcPr>
          <w:p w14:paraId="2779BD96"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4049FE7"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107727BA"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463BD6FF"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00B3D8F8"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0E975DE4"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r>
      <w:tr w:rsidR="00862E99" w:rsidRPr="004C5FA3" w14:paraId="48138598" w14:textId="77777777" w:rsidTr="00006CC7">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3FE993D0" w14:textId="77777777" w:rsidR="00862E99" w:rsidRPr="00D85258" w:rsidRDefault="00862E99" w:rsidP="00006CC7">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7ED8734B" w14:textId="2784652B" w:rsidR="00862E99" w:rsidRPr="00D85258" w:rsidRDefault="00862E99" w:rsidP="00006CC7">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Pr>
                <w:rFonts w:asciiTheme="majorHAnsi" w:hAnsiTheme="majorHAnsi" w:cstheme="majorHAnsi" w:hint="cs"/>
                <w:sz w:val="18"/>
                <w:szCs w:val="18"/>
                <w:rtl/>
              </w:rPr>
              <w:t>הנפקות</w:t>
            </w:r>
          </w:p>
        </w:tc>
        <w:tc>
          <w:tcPr>
            <w:tcW w:w="758" w:type="dxa"/>
          </w:tcPr>
          <w:p w14:paraId="50CBF131" w14:textId="361E24B5" w:rsidR="00862E99" w:rsidRPr="00D85258" w:rsidRDefault="00862E99"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AF0C2D6" w14:textId="77777777" w:rsidR="00862E99" w:rsidRPr="00D85258" w:rsidRDefault="00862E99"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416F6402" w14:textId="77777777" w:rsidR="00862E99" w:rsidRPr="00D85258" w:rsidRDefault="00862E99"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695C7984" w14:textId="77777777" w:rsidR="00862E99" w:rsidRPr="00D85258" w:rsidRDefault="00862E99"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BAEA029" w14:textId="77777777" w:rsidR="00862E99" w:rsidRPr="00D85258" w:rsidRDefault="00862E99"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5430B41" w14:textId="77777777" w:rsidR="00862E99" w:rsidRPr="00D85258" w:rsidRDefault="00862E99"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0BABF1E5"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07497BE0"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2921FA12" w14:textId="77777777" w:rsidR="00862E99" w:rsidRPr="00D85258" w:rsidRDefault="00862E99" w:rsidP="00862E99">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העברות לרמה 3</w:t>
            </w:r>
          </w:p>
        </w:tc>
        <w:tc>
          <w:tcPr>
            <w:tcW w:w="758" w:type="dxa"/>
          </w:tcPr>
          <w:p w14:paraId="17835923" w14:textId="7F77F638"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fldChar w:fldCharType="begin" w:fldLock="1"/>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Pr>
              <w:instrText>REF</w:instrText>
            </w:r>
            <w:r w:rsidRPr="00D85258">
              <w:rPr>
                <w:rFonts w:asciiTheme="majorHAnsi" w:hAnsiTheme="majorHAnsi" w:cstheme="majorHAnsi"/>
                <w:sz w:val="18"/>
                <w:szCs w:val="18"/>
                <w:rtl/>
              </w:rPr>
              <w:instrText xml:space="preserve"> _</w:instrText>
            </w:r>
            <w:r w:rsidRPr="00D85258">
              <w:rPr>
                <w:rFonts w:asciiTheme="majorHAnsi" w:hAnsiTheme="majorHAnsi" w:cstheme="majorHAnsi"/>
                <w:sz w:val="18"/>
                <w:szCs w:val="18"/>
              </w:rPr>
              <w:instrText>Ref36551175 \n \h</w:instrText>
            </w:r>
            <w:r w:rsidRPr="00D85258">
              <w:rPr>
                <w:rFonts w:asciiTheme="majorHAnsi" w:hAnsiTheme="majorHAnsi" w:cstheme="majorHAnsi"/>
                <w:sz w:val="18"/>
                <w:szCs w:val="18"/>
                <w:rtl/>
              </w:rPr>
              <w:instrText xml:space="preserve">  \* </w:instrText>
            </w:r>
            <w:r w:rsidRPr="00D85258">
              <w:rPr>
                <w:rFonts w:asciiTheme="majorHAnsi" w:hAnsiTheme="majorHAnsi" w:cstheme="majorHAnsi"/>
                <w:sz w:val="18"/>
                <w:szCs w:val="18"/>
              </w:rPr>
              <w:instrText>MERGEFORMAT</w:instrText>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tl/>
              </w:rPr>
            </w:r>
            <w:r w:rsidRPr="00D85258">
              <w:rPr>
                <w:rFonts w:asciiTheme="majorHAnsi" w:hAnsiTheme="majorHAnsi" w:cstheme="majorHAnsi"/>
                <w:sz w:val="18"/>
                <w:szCs w:val="18"/>
                <w:rtl/>
              </w:rPr>
              <w:fldChar w:fldCharType="separate"/>
            </w:r>
            <w:r w:rsidR="00D3002D">
              <w:rPr>
                <w:rFonts w:asciiTheme="majorHAnsi" w:hAnsiTheme="majorHAnsi" w:cstheme="majorHAnsi"/>
                <w:sz w:val="18"/>
                <w:szCs w:val="18"/>
                <w:cs/>
              </w:rPr>
              <w:t>‎</w:t>
            </w:r>
            <w:r w:rsidR="00D3002D">
              <w:rPr>
                <w:rFonts w:asciiTheme="majorHAnsi" w:hAnsiTheme="majorHAnsi" w:cstheme="majorHAnsi"/>
                <w:sz w:val="18"/>
                <w:szCs w:val="18"/>
              </w:rPr>
              <w:t>9.4.5</w:t>
            </w:r>
            <w:r w:rsidRPr="00D85258">
              <w:rPr>
                <w:rFonts w:asciiTheme="majorHAnsi" w:hAnsiTheme="majorHAnsi" w:cstheme="majorHAnsi"/>
                <w:sz w:val="18"/>
                <w:szCs w:val="18"/>
                <w:rtl/>
              </w:rPr>
              <w:fldChar w:fldCharType="end"/>
            </w:r>
          </w:p>
        </w:tc>
        <w:tc>
          <w:tcPr>
            <w:tcW w:w="1050" w:type="dxa"/>
          </w:tcPr>
          <w:p w14:paraId="70C54FAF"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C8EED4D"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2327F35"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6470519"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D9B58D6"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3BDEB8B3"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5E6BA419"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62833EFA" w14:textId="77777777" w:rsidR="00862E99" w:rsidRPr="00D85258" w:rsidRDefault="00862E99" w:rsidP="00862E99">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העברות מרמה 3</w:t>
            </w:r>
          </w:p>
        </w:tc>
        <w:tc>
          <w:tcPr>
            <w:tcW w:w="758" w:type="dxa"/>
          </w:tcPr>
          <w:p w14:paraId="6013EC3D" w14:textId="4C627FA4"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fldChar w:fldCharType="begin" w:fldLock="1"/>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Pr>
              <w:instrText>REF</w:instrText>
            </w:r>
            <w:r w:rsidRPr="00D85258">
              <w:rPr>
                <w:rFonts w:asciiTheme="majorHAnsi" w:hAnsiTheme="majorHAnsi" w:cstheme="majorHAnsi"/>
                <w:sz w:val="18"/>
                <w:szCs w:val="18"/>
                <w:rtl/>
              </w:rPr>
              <w:instrText xml:space="preserve"> _</w:instrText>
            </w:r>
            <w:r w:rsidRPr="00D85258">
              <w:rPr>
                <w:rFonts w:asciiTheme="majorHAnsi" w:hAnsiTheme="majorHAnsi" w:cstheme="majorHAnsi"/>
                <w:sz w:val="18"/>
                <w:szCs w:val="18"/>
              </w:rPr>
              <w:instrText>Ref36551175 \n \h</w:instrText>
            </w:r>
            <w:r w:rsidRPr="00D85258">
              <w:rPr>
                <w:rFonts w:asciiTheme="majorHAnsi" w:hAnsiTheme="majorHAnsi" w:cstheme="majorHAnsi"/>
                <w:sz w:val="18"/>
                <w:szCs w:val="18"/>
                <w:rtl/>
              </w:rPr>
              <w:instrText xml:space="preserve">  \* </w:instrText>
            </w:r>
            <w:r w:rsidRPr="00D85258">
              <w:rPr>
                <w:rFonts w:asciiTheme="majorHAnsi" w:hAnsiTheme="majorHAnsi" w:cstheme="majorHAnsi"/>
                <w:sz w:val="18"/>
                <w:szCs w:val="18"/>
              </w:rPr>
              <w:instrText>MERGEFORMAT</w:instrText>
            </w:r>
            <w:r w:rsidRPr="00D85258">
              <w:rPr>
                <w:rFonts w:asciiTheme="majorHAnsi" w:hAnsiTheme="majorHAnsi" w:cstheme="majorHAnsi"/>
                <w:sz w:val="18"/>
                <w:szCs w:val="18"/>
                <w:rtl/>
              </w:rPr>
              <w:instrText xml:space="preserve"> </w:instrText>
            </w:r>
            <w:r w:rsidRPr="00D85258">
              <w:rPr>
                <w:rFonts w:asciiTheme="majorHAnsi" w:hAnsiTheme="majorHAnsi" w:cstheme="majorHAnsi"/>
                <w:sz w:val="18"/>
                <w:szCs w:val="18"/>
                <w:rtl/>
              </w:rPr>
            </w:r>
            <w:r w:rsidRPr="00D85258">
              <w:rPr>
                <w:rFonts w:asciiTheme="majorHAnsi" w:hAnsiTheme="majorHAnsi" w:cstheme="majorHAnsi"/>
                <w:sz w:val="18"/>
                <w:szCs w:val="18"/>
                <w:rtl/>
              </w:rPr>
              <w:fldChar w:fldCharType="separate"/>
            </w:r>
            <w:r w:rsidR="00D3002D">
              <w:rPr>
                <w:rFonts w:asciiTheme="majorHAnsi" w:hAnsiTheme="majorHAnsi" w:cstheme="majorHAnsi"/>
                <w:sz w:val="18"/>
                <w:szCs w:val="18"/>
                <w:cs/>
              </w:rPr>
              <w:t>‎</w:t>
            </w:r>
            <w:r w:rsidR="00D3002D">
              <w:rPr>
                <w:rFonts w:asciiTheme="majorHAnsi" w:hAnsiTheme="majorHAnsi" w:cstheme="majorHAnsi"/>
                <w:sz w:val="18"/>
                <w:szCs w:val="18"/>
              </w:rPr>
              <w:t>9.4.5</w:t>
            </w:r>
            <w:r w:rsidRPr="00D85258">
              <w:rPr>
                <w:rFonts w:asciiTheme="majorHAnsi" w:hAnsiTheme="majorHAnsi" w:cstheme="majorHAnsi"/>
                <w:sz w:val="18"/>
                <w:szCs w:val="18"/>
                <w:rtl/>
              </w:rPr>
              <w:fldChar w:fldCharType="end"/>
            </w:r>
          </w:p>
        </w:tc>
        <w:tc>
          <w:tcPr>
            <w:tcW w:w="1050" w:type="dxa"/>
          </w:tcPr>
          <w:p w14:paraId="6F30FD13"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4569AF5F"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0279B7E4"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12905A48"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c>
          <w:tcPr>
            <w:tcW w:w="1050" w:type="dxa"/>
          </w:tcPr>
          <w:p w14:paraId="46E43554"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Pr>
              <w:ptab w:relativeTo="margin" w:alignment="right" w:leader="none"/>
            </w:r>
            <w:r w:rsidRPr="00D85258">
              <w:rPr>
                <w:rFonts w:asciiTheme="majorHAnsi" w:hAnsiTheme="majorHAnsi" w:cstheme="majorHAnsi"/>
                <w:sz w:val="18"/>
                <w:szCs w:val="18"/>
                <w:rtl/>
              </w:rPr>
              <w:t>)</w:t>
            </w:r>
          </w:p>
        </w:tc>
      </w:tr>
      <w:tr w:rsidR="00862E99" w:rsidRPr="004C5FA3" w14:paraId="2A065CB6"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6A60750E"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1177859C" w14:textId="77777777" w:rsidR="00862E99" w:rsidRPr="00D85258" w:rsidRDefault="00862E99" w:rsidP="00862E99">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יתרה ליום 31 בדצמבר</w:t>
            </w:r>
          </w:p>
        </w:tc>
        <w:tc>
          <w:tcPr>
            <w:tcW w:w="758" w:type="dxa"/>
          </w:tcPr>
          <w:p w14:paraId="314D7E40"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2C49715" w14:textId="77777777" w:rsidR="00862E99" w:rsidRPr="00D85258" w:rsidRDefault="00862E99" w:rsidP="00862E9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3AE4D945" w14:textId="77777777" w:rsidR="00862E99" w:rsidRPr="00D85258" w:rsidRDefault="00862E99" w:rsidP="00862E9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8700155" w14:textId="77777777" w:rsidR="00862E99" w:rsidRPr="00D85258" w:rsidRDefault="00862E99" w:rsidP="00862E9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BF00ED7" w14:textId="77777777" w:rsidR="00862E99" w:rsidRPr="00D85258" w:rsidRDefault="00862E99" w:rsidP="00862E9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43763CC6" w14:textId="77777777" w:rsidR="00862E99" w:rsidRPr="00D85258" w:rsidRDefault="00862E99" w:rsidP="00862E99">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541C7667"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511F715B"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3E4C9596" w14:textId="77777777" w:rsidR="00862E99" w:rsidRPr="00D85258" w:rsidRDefault="00862E99" w:rsidP="00862E99">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58" w:type="dxa"/>
          </w:tcPr>
          <w:p w14:paraId="1B137A0E" w14:textId="77777777" w:rsidR="00862E99" w:rsidRPr="00D85258" w:rsidRDefault="00862E99" w:rsidP="00862E99">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4C7A7CB9"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20FAB0A"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E214C56"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5E7A77CD"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B52D75B" w14:textId="77777777" w:rsidR="00862E99" w:rsidRPr="00D85258" w:rsidRDefault="00862E99" w:rsidP="00862E99">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862E99" w:rsidRPr="004C5FA3" w14:paraId="2F0D20D6" w14:textId="77777777" w:rsidTr="00862E99">
        <w:trPr>
          <w:jc w:val="left"/>
        </w:trPr>
        <w:tc>
          <w:tcPr>
            <w:cnfStyle w:val="001000000000" w:firstRow="0" w:lastRow="0" w:firstColumn="1" w:lastColumn="0" w:oddVBand="0" w:evenVBand="0" w:oddHBand="0" w:evenHBand="0" w:firstRowFirstColumn="0" w:firstRowLastColumn="0" w:lastRowFirstColumn="0" w:lastRowLastColumn="0"/>
            <w:tcW w:w="1341" w:type="dxa"/>
          </w:tcPr>
          <w:p w14:paraId="62F73E09" w14:textId="77777777" w:rsidR="00862E99" w:rsidRPr="00D85258" w:rsidRDefault="00862E99" w:rsidP="00862E99">
            <w:pPr>
              <w:tabs>
                <w:tab w:val="clear" w:pos="180"/>
                <w:tab w:val="clear" w:pos="360"/>
                <w:tab w:val="clear" w:pos="540"/>
              </w:tabs>
              <w:spacing w:after="0" w:line="240" w:lineRule="auto"/>
              <w:contextualSpacing w:val="0"/>
              <w:rPr>
                <w:rFonts w:asciiTheme="majorHAnsi" w:hAnsiTheme="majorHAnsi" w:cstheme="majorHAnsi"/>
                <w:sz w:val="18"/>
                <w:szCs w:val="18"/>
                <w:rtl/>
              </w:rPr>
            </w:pPr>
          </w:p>
        </w:tc>
        <w:tc>
          <w:tcPr>
            <w:tcW w:w="2857" w:type="dxa"/>
            <w:vAlign w:val="center"/>
          </w:tcPr>
          <w:p w14:paraId="4213B955" w14:textId="38588F32" w:rsidR="00862E99" w:rsidRPr="00D85258" w:rsidRDefault="00862E99" w:rsidP="00862E99">
            <w:pPr>
              <w:pStyle w:val="0"/>
              <w:tabs>
                <w:tab w:val="clear" w:pos="180"/>
                <w:tab w:val="clear" w:pos="360"/>
                <w:tab w:val="clear" w:pos="540"/>
              </w:tabs>
              <w:ind w:left="284" w:hanging="284"/>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85258">
              <w:rPr>
                <w:rFonts w:asciiTheme="majorHAnsi" w:hAnsiTheme="majorHAnsi" w:cstheme="majorHAnsi"/>
                <w:sz w:val="18"/>
                <w:szCs w:val="18"/>
                <w:rtl/>
              </w:rPr>
              <w:t>(*)</w:t>
            </w:r>
            <w:r w:rsidRPr="00D85258">
              <w:rPr>
                <w:rFonts w:asciiTheme="majorHAnsi" w:hAnsiTheme="majorHAnsi" w:cstheme="majorHAnsi"/>
                <w:sz w:val="18"/>
                <w:szCs w:val="18"/>
                <w:rtl/>
              </w:rPr>
              <w:tab/>
            </w:r>
            <w:r w:rsidRPr="00862E99">
              <w:rPr>
                <w:rFonts w:asciiTheme="majorHAnsi" w:hAnsiTheme="majorHAnsi"/>
                <w:sz w:val="18"/>
                <w:szCs w:val="18"/>
                <w:rtl/>
              </w:rPr>
              <w:t>סך רווחים (הפסדים) שלא מומשו שהוכרו ברווח או הפסד לתקופה בגין התחייבויות הכלולות בדוח על המצב הכספי בסוף התקופה</w:t>
            </w:r>
          </w:p>
        </w:tc>
        <w:tc>
          <w:tcPr>
            <w:tcW w:w="758" w:type="dxa"/>
          </w:tcPr>
          <w:p w14:paraId="09B9D876" w14:textId="77777777" w:rsidR="00862E99" w:rsidRPr="00D85258" w:rsidRDefault="00862E99" w:rsidP="00862E99">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7526A9C1"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674B38AA"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4BC9ACCC"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12F6DC30"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50" w:type="dxa"/>
          </w:tcPr>
          <w:p w14:paraId="2369DB41" w14:textId="77777777" w:rsidR="00862E99" w:rsidRPr="00D85258" w:rsidRDefault="00862E99" w:rsidP="00862E99">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25B16B84" w14:textId="77777777" w:rsidR="00670382" w:rsidRPr="004C5FA3" w:rsidRDefault="00670382" w:rsidP="00AA1B3D">
      <w:pPr>
        <w:spacing w:after="0" w:line="240" w:lineRule="auto"/>
        <w:ind w:left="1418"/>
        <w:rPr>
          <w:rFonts w:ascii="Arial" w:hAnsi="Arial"/>
          <w:rtl/>
        </w:rPr>
      </w:pPr>
    </w:p>
    <w:p w14:paraId="7C5772EB" w14:textId="77777777" w:rsidR="004701C2" w:rsidRDefault="004701C2" w:rsidP="004701C2">
      <w:pPr>
        <w:pageBreakBefore/>
        <w:spacing w:after="0" w:line="240" w:lineRule="auto"/>
        <w:ind w:left="1418"/>
        <w:jc w:val="left"/>
        <w:rPr>
          <w:rtl/>
        </w:rPr>
      </w:pPr>
    </w:p>
    <w:p w14:paraId="41E09B94" w14:textId="39EBFE5B"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60BD607E" w14:textId="30093127"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0DF8234B" w14:textId="77777777" w:rsidR="00F64EB6" w:rsidRPr="004C5FA3" w:rsidRDefault="00F64EB6" w:rsidP="008D74DC">
      <w:pPr>
        <w:pStyle w:val="Heading5"/>
      </w:pPr>
      <w:r w:rsidRPr="004C5FA3">
        <w:rPr>
          <w:rtl/>
        </w:rPr>
        <w:t>מידע כמותי לגבי מדידות שווי הוגן המסווגות ברמה 3</w:t>
      </w:r>
    </w:p>
    <w:p w14:paraId="036EA0E8" w14:textId="77777777" w:rsidR="00F64EB6" w:rsidRPr="004C5FA3" w:rsidRDefault="00F64EB6" w:rsidP="00A37534">
      <w:pPr>
        <w:pStyle w:val="Heading6"/>
        <w:rPr>
          <w:rtl/>
        </w:rPr>
      </w:pPr>
      <w:r w:rsidRPr="004C5FA3">
        <w:rPr>
          <w:rtl/>
        </w:rPr>
        <w:t>נתונים משמעותיים שאינם ניתנים לצפייה ששימשו במדידות השווי ההוגן</w:t>
      </w:r>
    </w:p>
    <w:tbl>
      <w:tblPr>
        <w:tblStyle w:val="TableGrid"/>
        <w:bidiVisual/>
        <w:tblW w:w="5000" w:type="pct"/>
        <w:tblLook w:val="04A0" w:firstRow="1" w:lastRow="0" w:firstColumn="1" w:lastColumn="0" w:noHBand="0" w:noVBand="1"/>
      </w:tblPr>
      <w:tblGrid>
        <w:gridCol w:w="1161"/>
        <w:gridCol w:w="1992"/>
        <w:gridCol w:w="1310"/>
        <w:gridCol w:w="1118"/>
        <w:gridCol w:w="2443"/>
        <w:gridCol w:w="1092"/>
        <w:gridCol w:w="1088"/>
      </w:tblGrid>
      <w:tr w:rsidR="00F64EB6" w:rsidRPr="004C5FA3" w14:paraId="439A1D28" w14:textId="77777777" w:rsidTr="00C80936">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100" w:firstRow="0" w:lastRow="0" w:firstColumn="1" w:lastColumn="0" w:oddVBand="0" w:evenVBand="0" w:oddHBand="0" w:evenHBand="0" w:firstRowFirstColumn="1" w:firstRowLastColumn="0" w:lastRowFirstColumn="0" w:lastRowLastColumn="0"/>
            <w:tcW w:w="569" w:type="pct"/>
            <w:vMerge w:val="restart"/>
            <w:vAlign w:val="top"/>
          </w:tcPr>
          <w:p w14:paraId="461FA1A6" w14:textId="77777777" w:rsidR="00F64EB6" w:rsidRPr="00FA5551" w:rsidRDefault="00F64EB6" w:rsidP="00015C9C">
            <w:pPr>
              <w:rPr>
                <w:rFonts w:ascii="Arial" w:hAnsi="Arial"/>
                <w:b/>
                <w:bCs/>
              </w:rPr>
            </w:pPr>
            <w:r w:rsidRPr="00FA5551">
              <w:rPr>
                <w:rFonts w:ascii="Arial" w:hAnsi="Arial"/>
              </w:rPr>
              <w:t>IFRS 13.93(d)</w:t>
            </w:r>
          </w:p>
        </w:tc>
        <w:tc>
          <w:tcPr>
            <w:tcW w:w="976" w:type="pct"/>
            <w:vMerge w:val="restart"/>
          </w:tcPr>
          <w:p w14:paraId="46892E14"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3455" w:type="pct"/>
            <w:gridSpan w:val="5"/>
          </w:tcPr>
          <w:p w14:paraId="17B987C4" w14:textId="46382671"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30 ביוני </w:t>
            </w:r>
            <w:r w:rsidR="00924697" w:rsidRPr="004C5FA3">
              <w:rPr>
                <w:sz w:val="20"/>
              </w:rPr>
              <w:fldChar w:fldCharType="begin" w:fldLock="1"/>
            </w:r>
            <w:r w:rsidR="00924697" w:rsidRPr="004C5FA3">
              <w:rPr>
                <w:sz w:val="20"/>
              </w:rPr>
              <w:instrText xml:space="preserve"> DOCPROPERTY  CY  \* MERGEFORMAT </w:instrText>
            </w:r>
            <w:r w:rsidR="00924697" w:rsidRPr="004C5FA3">
              <w:rPr>
                <w:sz w:val="20"/>
              </w:rPr>
              <w:fldChar w:fldCharType="separate"/>
            </w:r>
            <w:r w:rsidR="00D3002D">
              <w:rPr>
                <w:sz w:val="20"/>
              </w:rPr>
              <w:t>2026</w:t>
            </w:r>
            <w:r w:rsidR="00924697" w:rsidRPr="004C5FA3">
              <w:rPr>
                <w:sz w:val="20"/>
              </w:rPr>
              <w:fldChar w:fldCharType="end"/>
            </w:r>
            <w:r w:rsidRPr="004C5FA3">
              <w:rPr>
                <w:sz w:val="20"/>
                <w:rtl/>
              </w:rPr>
              <w:t xml:space="preserve"> (בלתי מבוקר)</w:t>
            </w:r>
          </w:p>
        </w:tc>
      </w:tr>
      <w:tr w:rsidR="00F64EB6" w:rsidRPr="004C5FA3" w14:paraId="35AF1E4D" w14:textId="77777777" w:rsidTr="00C80936">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100" w:firstRow="0" w:lastRow="0" w:firstColumn="1" w:lastColumn="0" w:oddVBand="0" w:evenVBand="0" w:oddHBand="0" w:evenHBand="0" w:firstRowFirstColumn="1" w:firstRowLastColumn="0" w:lastRowFirstColumn="0" w:lastRowLastColumn="0"/>
            <w:tcW w:w="569" w:type="pct"/>
            <w:vMerge/>
          </w:tcPr>
          <w:p w14:paraId="0A5D4ECB" w14:textId="77777777" w:rsidR="00F64EB6" w:rsidRPr="00FA5551" w:rsidRDefault="00F64EB6" w:rsidP="00015C9C">
            <w:pPr>
              <w:rPr>
                <w:rFonts w:ascii="Arial" w:hAnsi="Arial"/>
                <w:rtl/>
              </w:rPr>
            </w:pPr>
          </w:p>
        </w:tc>
        <w:tc>
          <w:tcPr>
            <w:tcW w:w="976" w:type="pct"/>
            <w:vMerge/>
          </w:tcPr>
          <w:p w14:paraId="38A46B42"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42" w:type="pct"/>
          </w:tcPr>
          <w:p w14:paraId="16B38E95"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שווי הוגן (אלפי ש"ח)</w:t>
            </w:r>
          </w:p>
        </w:tc>
        <w:tc>
          <w:tcPr>
            <w:tcW w:w="548" w:type="pct"/>
          </w:tcPr>
          <w:p w14:paraId="0171A82C"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טכניקת הערכת שווי</w:t>
            </w:r>
          </w:p>
        </w:tc>
        <w:tc>
          <w:tcPr>
            <w:tcW w:w="1197" w:type="pct"/>
          </w:tcPr>
          <w:p w14:paraId="004D62C0"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נתונים שאינם ניתנים לצפייה</w:t>
            </w:r>
            <w:r w:rsidRPr="004C5FA3">
              <w:rPr>
                <w:rStyle w:val="FootnoteReference"/>
                <w:sz w:val="20"/>
                <w:szCs w:val="20"/>
                <w:rtl/>
              </w:rPr>
              <w:footnoteReference w:id="168"/>
            </w:r>
          </w:p>
        </w:tc>
        <w:tc>
          <w:tcPr>
            <w:tcW w:w="535" w:type="pct"/>
          </w:tcPr>
          <w:p w14:paraId="33D20D29"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טווח</w:t>
            </w:r>
          </w:p>
        </w:tc>
        <w:tc>
          <w:tcPr>
            <w:tcW w:w="533" w:type="pct"/>
          </w:tcPr>
          <w:p w14:paraId="1C4F9FB8"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ממוצע משוקלל</w:t>
            </w:r>
          </w:p>
        </w:tc>
      </w:tr>
      <w:tr w:rsidR="00F64EB6" w:rsidRPr="004C5FA3" w14:paraId="321D0855"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1A2A3C41" w14:textId="77777777" w:rsidR="00F64EB6" w:rsidRPr="00FA5551" w:rsidRDefault="00F64EB6" w:rsidP="00015C9C">
            <w:pPr>
              <w:rPr>
                <w:rFonts w:ascii="Arial" w:hAnsi="Arial"/>
                <w:rtl/>
              </w:rPr>
            </w:pPr>
          </w:p>
        </w:tc>
        <w:tc>
          <w:tcPr>
            <w:tcW w:w="976" w:type="pct"/>
          </w:tcPr>
          <w:p w14:paraId="615639A4"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נכסים</w:t>
            </w:r>
          </w:p>
        </w:tc>
        <w:tc>
          <w:tcPr>
            <w:tcW w:w="642" w:type="pct"/>
          </w:tcPr>
          <w:p w14:paraId="43EE32F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242677F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97" w:type="pct"/>
          </w:tcPr>
          <w:p w14:paraId="72D4FBB8"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6FC9BC8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95161A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957EC50"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1ED58098" w14:textId="77777777" w:rsidR="00F64EB6" w:rsidRPr="00FA5551" w:rsidRDefault="00F64EB6" w:rsidP="00015C9C">
            <w:pPr>
              <w:rPr>
                <w:rFonts w:ascii="Arial" w:hAnsi="Arial"/>
                <w:rtl/>
              </w:rPr>
            </w:pPr>
          </w:p>
        </w:tc>
        <w:tc>
          <w:tcPr>
            <w:tcW w:w="976" w:type="pct"/>
          </w:tcPr>
          <w:p w14:paraId="7FB30747" w14:textId="77777777" w:rsidR="00F64EB6" w:rsidRPr="004C5FA3" w:rsidRDefault="00F64EB6" w:rsidP="00FA556F">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מכשירים הוניים:</w:t>
            </w:r>
          </w:p>
        </w:tc>
        <w:tc>
          <w:tcPr>
            <w:tcW w:w="642" w:type="pct"/>
          </w:tcPr>
          <w:p w14:paraId="122B3A9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1F744A6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97" w:type="pct"/>
          </w:tcPr>
          <w:p w14:paraId="4B5792E2"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79AAC1C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6D94C7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34DFFF8"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3D11ACE7" w14:textId="77777777" w:rsidR="00F64EB6" w:rsidRPr="00FA5551" w:rsidRDefault="00F64EB6" w:rsidP="00015C9C">
            <w:pPr>
              <w:rPr>
                <w:rFonts w:ascii="Arial" w:hAnsi="Arial"/>
                <w:rtl/>
              </w:rPr>
            </w:pPr>
          </w:p>
        </w:tc>
        <w:tc>
          <w:tcPr>
            <w:tcW w:w="976" w:type="pct"/>
            <w:vMerge w:val="restart"/>
          </w:tcPr>
          <w:p w14:paraId="6A22ECDD" w14:textId="77777777" w:rsidR="00F64EB6" w:rsidRPr="004C5FA3" w:rsidRDefault="00F64EB6" w:rsidP="004340B5">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מניות</w:t>
            </w:r>
          </w:p>
        </w:tc>
        <w:tc>
          <w:tcPr>
            <w:tcW w:w="642" w:type="pct"/>
          </w:tcPr>
          <w:p w14:paraId="58E5B70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7FAC1C40"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08C4BBBD"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מחיר הון משוקלל (</w:t>
            </w:r>
            <w:r w:rsidRPr="004C5FA3">
              <w:t>WACC</w:t>
            </w:r>
            <w:r w:rsidRPr="004C5FA3">
              <w:rPr>
                <w:rtl/>
              </w:rPr>
              <w:t>)</w:t>
            </w:r>
          </w:p>
          <w:p w14:paraId="7E62F821"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שיעור צמיחה לטווח ארוך של ההכנסות</w:t>
            </w:r>
          </w:p>
          <w:p w14:paraId="35D60C37"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שיעור רווח תפעולי לפני מס לטווח ארוך</w:t>
            </w:r>
          </w:p>
        </w:tc>
        <w:tc>
          <w:tcPr>
            <w:tcW w:w="535" w:type="pct"/>
          </w:tcPr>
          <w:p w14:paraId="6F9F682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516AA52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16D4894"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62616ECF" w14:textId="77777777" w:rsidR="00F64EB6" w:rsidRPr="00FA5551" w:rsidRDefault="00F64EB6" w:rsidP="00015C9C">
            <w:pPr>
              <w:rPr>
                <w:rFonts w:ascii="Arial" w:hAnsi="Arial"/>
                <w:rtl/>
              </w:rPr>
            </w:pPr>
          </w:p>
        </w:tc>
        <w:tc>
          <w:tcPr>
            <w:tcW w:w="976" w:type="pct"/>
            <w:vMerge/>
          </w:tcPr>
          <w:p w14:paraId="4EE4F15D" w14:textId="77777777" w:rsidR="00F64EB6" w:rsidRPr="004C5FA3" w:rsidRDefault="00F64EB6" w:rsidP="00FA556F">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400C586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34A906B2"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חברות נסחרות דומות בשוק</w:t>
            </w:r>
          </w:p>
        </w:tc>
        <w:tc>
          <w:tcPr>
            <w:tcW w:w="1197" w:type="pct"/>
          </w:tcPr>
          <w:p w14:paraId="53729DE0"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מכפיל </w:t>
            </w:r>
            <w:r w:rsidRPr="004C5FA3">
              <w:t>EBITDA</w:t>
            </w:r>
          </w:p>
          <w:p w14:paraId="6F1F7197"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מכפיל הכנסות</w:t>
            </w:r>
          </w:p>
          <w:p w14:paraId="2455982E"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ניכיון בשל סחירות נמוכה</w:t>
            </w:r>
          </w:p>
        </w:tc>
        <w:tc>
          <w:tcPr>
            <w:tcW w:w="535" w:type="pct"/>
          </w:tcPr>
          <w:p w14:paraId="02BBECF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7E7E617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63BF7A6"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68863167" w14:textId="77777777" w:rsidR="00F64EB6" w:rsidRPr="00FA5551" w:rsidRDefault="00F64EB6" w:rsidP="00015C9C">
            <w:pPr>
              <w:rPr>
                <w:rFonts w:ascii="Arial" w:hAnsi="Arial"/>
                <w:rtl/>
              </w:rPr>
            </w:pPr>
          </w:p>
        </w:tc>
        <w:tc>
          <w:tcPr>
            <w:tcW w:w="976" w:type="pct"/>
          </w:tcPr>
          <w:p w14:paraId="7F221BE0" w14:textId="77777777" w:rsidR="00F64EB6" w:rsidRPr="004C5FA3" w:rsidRDefault="00F64EB6" w:rsidP="00FA556F">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מכשירי חוב:</w:t>
            </w:r>
          </w:p>
        </w:tc>
        <w:tc>
          <w:tcPr>
            <w:tcW w:w="642" w:type="pct"/>
          </w:tcPr>
          <w:p w14:paraId="5A9449F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5E5C693"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5AFF99F7"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1AC28B2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3460F24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71FCE55"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45984AF6" w14:textId="77777777" w:rsidR="00F64EB6" w:rsidRPr="00FA5551" w:rsidRDefault="00F64EB6" w:rsidP="00015C9C">
            <w:pPr>
              <w:rPr>
                <w:rFonts w:ascii="Arial" w:hAnsi="Arial"/>
                <w:rtl/>
              </w:rPr>
            </w:pPr>
          </w:p>
        </w:tc>
        <w:tc>
          <w:tcPr>
            <w:tcW w:w="976" w:type="pct"/>
          </w:tcPr>
          <w:p w14:paraId="7E8086EC" w14:textId="77777777" w:rsidR="00F64EB6" w:rsidRPr="004C5FA3" w:rsidRDefault="00F64EB6" w:rsidP="00B14F34">
            <w:pPr>
              <w:pStyle w:val="1"/>
              <w:cnfStyle w:val="000000000000" w:firstRow="0" w:lastRow="0" w:firstColumn="0" w:lastColumn="0" w:oddVBand="0" w:evenVBand="0" w:oddHBand="0" w:evenHBand="0" w:firstRowFirstColumn="0" w:firstRowLastColumn="0" w:lastRowFirstColumn="0" w:lastRowLastColumn="0"/>
              <w:rPr>
                <w:rtl/>
              </w:rPr>
            </w:pPr>
            <w:r w:rsidRPr="004C5FA3">
              <w:rPr>
                <w:rtl/>
              </w:rPr>
              <w:t>איגרות חוב של חברות זרות</w:t>
            </w:r>
          </w:p>
        </w:tc>
        <w:tc>
          <w:tcPr>
            <w:tcW w:w="642" w:type="pct"/>
          </w:tcPr>
          <w:p w14:paraId="23C4F77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6570B50"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6459EFE6"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מרווח אשראי</w:t>
            </w:r>
          </w:p>
          <w:p w14:paraId="695543B6"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תשואה</w:t>
            </w:r>
          </w:p>
        </w:tc>
        <w:tc>
          <w:tcPr>
            <w:tcW w:w="535" w:type="pct"/>
          </w:tcPr>
          <w:p w14:paraId="0713924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4E0977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621FCACA"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6A3B5065" w14:textId="77777777" w:rsidR="00F64EB6" w:rsidRPr="00FA5551" w:rsidRDefault="00F64EB6" w:rsidP="00015C9C">
            <w:pPr>
              <w:rPr>
                <w:rFonts w:ascii="Arial" w:hAnsi="Arial"/>
                <w:rtl/>
              </w:rPr>
            </w:pPr>
          </w:p>
        </w:tc>
        <w:tc>
          <w:tcPr>
            <w:tcW w:w="976" w:type="pct"/>
          </w:tcPr>
          <w:p w14:paraId="00881168" w14:textId="77777777" w:rsidR="00F64EB6" w:rsidRPr="004C5FA3" w:rsidRDefault="00F64EB6" w:rsidP="00C251FE">
            <w:pPr>
              <w:pStyle w:val="1"/>
              <w:cnfStyle w:val="000000000000" w:firstRow="0" w:lastRow="0" w:firstColumn="0" w:lastColumn="0" w:oddVBand="0" w:evenVBand="0" w:oddHBand="0" w:evenHBand="0" w:firstRowFirstColumn="0" w:firstRowLastColumn="0" w:lastRowFirstColumn="0" w:lastRowLastColumn="0"/>
              <w:rPr>
                <w:rtl/>
              </w:rPr>
            </w:pPr>
            <w:r w:rsidRPr="004C5FA3">
              <w:rPr>
                <w:rtl/>
              </w:rPr>
              <w:t>איגרות חוב של חברות ישראליות</w:t>
            </w:r>
          </w:p>
        </w:tc>
        <w:tc>
          <w:tcPr>
            <w:tcW w:w="642" w:type="pct"/>
          </w:tcPr>
          <w:p w14:paraId="7F1066A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333FAE8D"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2D1822FA"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12029CC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09461EF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60952B9"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78B3A363" w14:textId="77777777" w:rsidR="00F64EB6" w:rsidRPr="00FA5551" w:rsidRDefault="00F64EB6" w:rsidP="00015C9C">
            <w:pPr>
              <w:rPr>
                <w:rFonts w:ascii="Arial" w:hAnsi="Arial"/>
                <w:rtl/>
              </w:rPr>
            </w:pPr>
          </w:p>
        </w:tc>
        <w:tc>
          <w:tcPr>
            <w:tcW w:w="976" w:type="pct"/>
          </w:tcPr>
          <w:p w14:paraId="1E8FFE69" w14:textId="77777777" w:rsidR="00F64EB6" w:rsidRPr="004C5FA3" w:rsidRDefault="00F64EB6" w:rsidP="00FA556F">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151FB5E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7C92E5EA"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2A8B3147"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38EE409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730CBD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8F3191B"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7EB74597" w14:textId="77777777" w:rsidR="00F64EB6" w:rsidRPr="00FA5551" w:rsidRDefault="00F64EB6" w:rsidP="00015C9C">
            <w:pPr>
              <w:rPr>
                <w:rFonts w:ascii="Arial" w:hAnsi="Arial"/>
                <w:rtl/>
              </w:rPr>
            </w:pPr>
          </w:p>
        </w:tc>
        <w:tc>
          <w:tcPr>
            <w:tcW w:w="976" w:type="pct"/>
          </w:tcPr>
          <w:p w14:paraId="57F5AF82"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התחייבויות</w:t>
            </w:r>
          </w:p>
        </w:tc>
        <w:tc>
          <w:tcPr>
            <w:tcW w:w="642" w:type="pct"/>
          </w:tcPr>
          <w:p w14:paraId="075AFF9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490C3D3D"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759630E3"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1DDE6B9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78D2C59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EB95708"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31170656" w14:textId="77777777" w:rsidR="00F64EB6" w:rsidRPr="00FA5551" w:rsidRDefault="00F64EB6" w:rsidP="00015C9C">
            <w:pPr>
              <w:rPr>
                <w:rFonts w:ascii="Arial" w:hAnsi="Arial"/>
                <w:rtl/>
              </w:rPr>
            </w:pPr>
          </w:p>
        </w:tc>
        <w:tc>
          <w:tcPr>
            <w:tcW w:w="976" w:type="pct"/>
          </w:tcPr>
          <w:p w14:paraId="5B5AEFCD" w14:textId="77777777" w:rsidR="00F64EB6" w:rsidRPr="004C5FA3" w:rsidRDefault="00F64EB6" w:rsidP="00DF0D45">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תמורה מותנית בצירוף עסקים</w:t>
            </w:r>
          </w:p>
        </w:tc>
        <w:tc>
          <w:tcPr>
            <w:tcW w:w="642" w:type="pct"/>
          </w:tcPr>
          <w:p w14:paraId="4AAE6E2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20C4B07A"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34B2F7C9"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50D8AE1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39B7A8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C72DE69"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474C7F49" w14:textId="77777777" w:rsidR="00F64EB6" w:rsidRPr="00FA5551" w:rsidRDefault="00F64EB6" w:rsidP="00015C9C">
            <w:pPr>
              <w:rPr>
                <w:rFonts w:ascii="Arial" w:hAnsi="Arial"/>
                <w:rtl/>
              </w:rPr>
            </w:pPr>
          </w:p>
        </w:tc>
        <w:tc>
          <w:tcPr>
            <w:tcW w:w="976" w:type="pct"/>
          </w:tcPr>
          <w:p w14:paraId="5CBBE1E5" w14:textId="77777777" w:rsidR="00F64EB6" w:rsidRPr="004C5FA3" w:rsidRDefault="00F64EB6" w:rsidP="00FA556F">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2ED5E7E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F2D8CD6"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7180CF5F"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75A0635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51046A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F02AF17"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5DCB645E" w14:textId="77777777" w:rsidR="00F64EB6" w:rsidRPr="00FA5551" w:rsidRDefault="00F64EB6" w:rsidP="00015C9C">
            <w:pPr>
              <w:rPr>
                <w:rFonts w:ascii="Arial" w:hAnsi="Arial"/>
                <w:rtl/>
              </w:rPr>
            </w:pPr>
          </w:p>
        </w:tc>
        <w:tc>
          <w:tcPr>
            <w:tcW w:w="976" w:type="pct"/>
          </w:tcPr>
          <w:p w14:paraId="5ED65EA9" w14:textId="77777777" w:rsidR="00F64EB6" w:rsidRPr="004C5FA3" w:rsidRDefault="00F64EB6" w:rsidP="003561E1">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מכשירים נגזרים (נטו)</w:t>
            </w:r>
          </w:p>
        </w:tc>
        <w:tc>
          <w:tcPr>
            <w:tcW w:w="642" w:type="pct"/>
          </w:tcPr>
          <w:p w14:paraId="60FA648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0EFF899"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1120BFBB"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30681A9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4D1C86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6333253"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4503CB00" w14:textId="77777777" w:rsidR="00F64EB6" w:rsidRPr="00FA5551" w:rsidRDefault="00F64EB6" w:rsidP="00015C9C">
            <w:pPr>
              <w:rPr>
                <w:rFonts w:ascii="Arial" w:hAnsi="Arial"/>
                <w:rtl/>
              </w:rPr>
            </w:pPr>
          </w:p>
        </w:tc>
        <w:tc>
          <w:tcPr>
            <w:tcW w:w="976" w:type="pct"/>
          </w:tcPr>
          <w:p w14:paraId="3D8FA5B1" w14:textId="77777777" w:rsidR="00F64EB6" w:rsidRPr="004C5FA3" w:rsidRDefault="00F64EB6" w:rsidP="004340B5">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חוזי ריבית - שקל-מדד</w:t>
            </w:r>
          </w:p>
        </w:tc>
        <w:tc>
          <w:tcPr>
            <w:tcW w:w="642" w:type="pct"/>
          </w:tcPr>
          <w:p w14:paraId="4AD43BA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4B00A8DE"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735B1F84"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ציפיות אינפלציה</w:t>
            </w:r>
          </w:p>
          <w:p w14:paraId="09D5071D"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סיכון אשראי של צד נגדי</w:t>
            </w:r>
          </w:p>
        </w:tc>
        <w:tc>
          <w:tcPr>
            <w:tcW w:w="535" w:type="pct"/>
          </w:tcPr>
          <w:p w14:paraId="4C7E964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F57610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CAD9A02"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351E64A2" w14:textId="77777777" w:rsidR="00F64EB6" w:rsidRPr="00FA5551" w:rsidRDefault="00F64EB6" w:rsidP="00015C9C">
            <w:pPr>
              <w:rPr>
                <w:rFonts w:ascii="Arial" w:hAnsi="Arial"/>
                <w:rtl/>
              </w:rPr>
            </w:pPr>
          </w:p>
        </w:tc>
        <w:tc>
          <w:tcPr>
            <w:tcW w:w="976" w:type="pct"/>
          </w:tcPr>
          <w:p w14:paraId="6A076374" w14:textId="77777777" w:rsidR="00F64EB6" w:rsidRPr="004C5FA3" w:rsidRDefault="00F64EB6" w:rsidP="004340B5">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חוזי מטבע חוץ</w:t>
            </w:r>
          </w:p>
        </w:tc>
        <w:tc>
          <w:tcPr>
            <w:tcW w:w="642" w:type="pct"/>
          </w:tcPr>
          <w:p w14:paraId="387F59B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8A1B5FF"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מודל פנימי</w:t>
            </w:r>
          </w:p>
        </w:tc>
        <w:tc>
          <w:tcPr>
            <w:tcW w:w="1197" w:type="pct"/>
          </w:tcPr>
          <w:p w14:paraId="3ECFBC6C"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סטיית תקן שער חליפין</w:t>
            </w:r>
          </w:p>
        </w:tc>
        <w:tc>
          <w:tcPr>
            <w:tcW w:w="535" w:type="pct"/>
          </w:tcPr>
          <w:p w14:paraId="427C4B5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3562DC6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1248CEE"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1AFA029D" w14:textId="77777777" w:rsidR="00F64EB6" w:rsidRPr="00FA5551" w:rsidRDefault="00F64EB6" w:rsidP="00015C9C">
            <w:pPr>
              <w:rPr>
                <w:rFonts w:ascii="Arial" w:hAnsi="Arial"/>
                <w:rtl/>
              </w:rPr>
            </w:pPr>
          </w:p>
        </w:tc>
        <w:tc>
          <w:tcPr>
            <w:tcW w:w="976" w:type="pct"/>
          </w:tcPr>
          <w:p w14:paraId="04430A3E" w14:textId="77777777" w:rsidR="00F64EB6" w:rsidRPr="004C5FA3" w:rsidRDefault="00F64EB6" w:rsidP="004340B5">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אופציות בגין מניות</w:t>
            </w:r>
          </w:p>
        </w:tc>
        <w:tc>
          <w:tcPr>
            <w:tcW w:w="642" w:type="pct"/>
          </w:tcPr>
          <w:p w14:paraId="1AECB1C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56C3307"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מודל תמחור אופציות</w:t>
            </w:r>
          </w:p>
        </w:tc>
        <w:tc>
          <w:tcPr>
            <w:tcW w:w="1197" w:type="pct"/>
          </w:tcPr>
          <w:p w14:paraId="22EE34F7"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סטיית תקן מניה</w:t>
            </w:r>
          </w:p>
          <w:p w14:paraId="27729BA8"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תשואת דיבידנד</w:t>
            </w:r>
          </w:p>
        </w:tc>
        <w:tc>
          <w:tcPr>
            <w:tcW w:w="535" w:type="pct"/>
          </w:tcPr>
          <w:p w14:paraId="72CA512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569805D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9452EB6" w14:textId="77777777" w:rsidTr="00C80936">
        <w:tc>
          <w:tcPr>
            <w:cnfStyle w:val="001000000000" w:firstRow="0" w:lastRow="0" w:firstColumn="1" w:lastColumn="0" w:oddVBand="0" w:evenVBand="0" w:oddHBand="0" w:evenHBand="0" w:firstRowFirstColumn="0" w:firstRowLastColumn="0" w:lastRowFirstColumn="0" w:lastRowLastColumn="0"/>
            <w:tcW w:w="569" w:type="pct"/>
          </w:tcPr>
          <w:p w14:paraId="123F440E" w14:textId="77777777" w:rsidR="00F64EB6" w:rsidRPr="00FA5551" w:rsidRDefault="00F64EB6" w:rsidP="00015C9C">
            <w:pPr>
              <w:rPr>
                <w:rFonts w:ascii="Arial" w:hAnsi="Arial"/>
                <w:rtl/>
              </w:rPr>
            </w:pPr>
          </w:p>
        </w:tc>
        <w:tc>
          <w:tcPr>
            <w:tcW w:w="976" w:type="pct"/>
          </w:tcPr>
          <w:p w14:paraId="20228C67" w14:textId="77777777" w:rsidR="00F64EB6" w:rsidRPr="004C5FA3" w:rsidRDefault="00F64EB6" w:rsidP="004340B5">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חוזי סחורות ואחרים</w:t>
            </w:r>
          </w:p>
        </w:tc>
        <w:tc>
          <w:tcPr>
            <w:tcW w:w="642" w:type="pct"/>
          </w:tcPr>
          <w:p w14:paraId="6871118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4BB28A9" w14:textId="77777777" w:rsidR="00F64EB6" w:rsidRPr="004C5FA3" w:rsidRDefault="00F64EB6" w:rsidP="00BB7829">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2B13BE74" w14:textId="77777777" w:rsidR="00F64EB6" w:rsidRPr="004C5FA3" w:rsidRDefault="00F64EB6" w:rsidP="00836C8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2F7E209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4B4058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4E1DE311" w14:textId="77777777" w:rsidR="00F64EB6" w:rsidRPr="004C5FA3" w:rsidRDefault="00F64EB6" w:rsidP="004701C2">
      <w:pPr>
        <w:spacing w:after="0"/>
        <w:ind w:left="1418"/>
        <w:rPr>
          <w:rFonts w:ascii="Arial" w:hAnsi="Arial"/>
          <w:rtl/>
        </w:rPr>
      </w:pPr>
    </w:p>
    <w:p w14:paraId="7A753B71" w14:textId="77777777" w:rsidR="004701C2" w:rsidRDefault="004701C2" w:rsidP="004701C2">
      <w:pPr>
        <w:pageBreakBefore/>
        <w:spacing w:after="0" w:line="240" w:lineRule="auto"/>
        <w:ind w:left="1418"/>
        <w:jc w:val="left"/>
        <w:rPr>
          <w:rtl/>
        </w:rPr>
      </w:pPr>
    </w:p>
    <w:p w14:paraId="7E766418" w14:textId="4133E073"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1EEAEB46" w14:textId="042E94DA"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3550AE54" w14:textId="0B70C0DA"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9.4.7</w:t>
      </w:r>
      <w:r w:rsidRPr="00DA006E">
        <w:rPr>
          <w:rStyle w:val="Strong"/>
          <w:b w:val="0"/>
          <w:bCs w:val="0"/>
          <w:rtl/>
        </w:rPr>
        <w:fldChar w:fldCharType="end"/>
      </w:r>
      <w:r w:rsidRPr="00DA006E">
        <w:rPr>
          <w:rFonts w:ascii="Arial" w:hAnsi="Arial"/>
          <w:b/>
          <w:bCs/>
          <w:rtl/>
        </w:rPr>
        <w:tab/>
      </w:r>
      <w:r w:rsidRPr="00CE67D5">
        <w:rPr>
          <w:rStyle w:val="Strong"/>
          <w:b w:val="0"/>
          <w:bCs w:val="0"/>
          <w:u w:val="single"/>
          <w:rtl/>
        </w:rPr>
        <w:fldChar w:fldCharType="begin" w:fldLock="1"/>
      </w:r>
      <w:r w:rsidRPr="00CE67D5">
        <w:rPr>
          <w:rStyle w:val="Strong"/>
          <w:b w:val="0"/>
          <w:bCs w:val="0"/>
          <w:u w:val="single"/>
          <w:rtl/>
        </w:rPr>
        <w:instrText xml:space="preserve"> </w:instrText>
      </w:r>
      <w:r w:rsidRPr="00CE67D5">
        <w:rPr>
          <w:rStyle w:val="Strong"/>
          <w:b w:val="0"/>
          <w:bCs w:val="0"/>
          <w:u w:val="single"/>
        </w:rPr>
        <w:instrText>STYLEREF</w:instrText>
      </w:r>
      <w:r w:rsidRPr="00CE67D5">
        <w:rPr>
          <w:rStyle w:val="Strong"/>
          <w:b w:val="0"/>
          <w:bCs w:val="0"/>
          <w:u w:val="single"/>
          <w:rtl/>
        </w:rPr>
        <w:instrText xml:space="preserve">  "כותרת 5"  \* </w:instrText>
      </w:r>
      <w:r w:rsidRPr="00CE67D5">
        <w:rPr>
          <w:rStyle w:val="Strong"/>
          <w:b w:val="0"/>
          <w:bCs w:val="0"/>
          <w:u w:val="single"/>
        </w:rPr>
        <w:instrText>MERGEFORMAT</w:instrText>
      </w:r>
      <w:r w:rsidRPr="00CE67D5">
        <w:rPr>
          <w:rStyle w:val="Strong"/>
          <w:b w:val="0"/>
          <w:bCs w:val="0"/>
          <w:u w:val="single"/>
          <w:rtl/>
        </w:rPr>
        <w:instrText xml:space="preserve"> </w:instrText>
      </w:r>
      <w:r w:rsidRPr="00CE67D5">
        <w:rPr>
          <w:rStyle w:val="Strong"/>
          <w:b w:val="0"/>
          <w:bCs w:val="0"/>
          <w:u w:val="single"/>
          <w:rtl/>
        </w:rPr>
        <w:fldChar w:fldCharType="separate"/>
      </w:r>
      <w:r w:rsidR="00D3002D">
        <w:rPr>
          <w:rStyle w:val="Strong"/>
          <w:b w:val="0"/>
          <w:bCs w:val="0"/>
          <w:noProof/>
          <w:u w:val="single"/>
          <w:rtl/>
        </w:rPr>
        <w:t>מידע כמותי לגבי מדידות שווי הוגן המסווגות ברמה 3</w:t>
      </w:r>
      <w:r w:rsidRPr="00CE67D5">
        <w:rPr>
          <w:rStyle w:val="Strong"/>
          <w:b w:val="0"/>
          <w:bCs w:val="0"/>
          <w:u w:val="single"/>
          <w:rtl/>
        </w:rPr>
        <w:fldChar w:fldCharType="end"/>
      </w:r>
      <w:r w:rsidRPr="00DA006E">
        <w:rPr>
          <w:rStyle w:val="Strong"/>
          <w:b w:val="0"/>
          <w:bCs w:val="0"/>
          <w:rtl/>
        </w:rPr>
        <w:t xml:space="preserve"> </w:t>
      </w:r>
      <w:r w:rsidRPr="00DA006E">
        <w:rPr>
          <w:rtl/>
        </w:rPr>
        <w:t>(המשך)</w:t>
      </w:r>
    </w:p>
    <w:p w14:paraId="733C9472" w14:textId="1E9DD456" w:rsidR="004701C2" w:rsidRDefault="004701C2" w:rsidP="004701C2">
      <w:pPr>
        <w:spacing w:line="240" w:lineRule="auto"/>
        <w:ind w:left="2552" w:hanging="1134"/>
        <w:rPr>
          <w:rtl/>
        </w:rPr>
      </w:pPr>
      <w:r w:rsidRPr="004C5FA3">
        <w:rPr>
          <w:rStyle w:val="Strong"/>
          <w:b w:val="0"/>
          <w:bCs w:val="0"/>
          <w:rtl/>
        </w:rPr>
        <w:fldChar w:fldCharType="begin" w:fldLock="1"/>
      </w:r>
      <w:r w:rsidRPr="004C5FA3">
        <w:rPr>
          <w:rStyle w:val="Strong"/>
          <w:b w:val="0"/>
          <w:bCs w:val="0"/>
          <w:rtl/>
        </w:rPr>
        <w:instrText xml:space="preserve"> </w:instrText>
      </w:r>
      <w:r w:rsidRPr="004C5FA3">
        <w:rPr>
          <w:rStyle w:val="Strong"/>
          <w:b w:val="0"/>
          <w:bCs w:val="0"/>
        </w:rPr>
        <w:instrText>STYLEREF</w:instrText>
      </w:r>
      <w:r w:rsidRPr="004C5FA3">
        <w:rPr>
          <w:rStyle w:val="Strong"/>
          <w:b w:val="0"/>
          <w:bCs w:val="0"/>
          <w:rtl/>
        </w:rPr>
        <w:instrText xml:space="preserve">  "כותרת 6" \</w:instrText>
      </w:r>
      <w:r w:rsidRPr="004C5FA3">
        <w:rPr>
          <w:rStyle w:val="Strong"/>
          <w:b w:val="0"/>
          <w:bCs w:val="0"/>
        </w:rPr>
        <w:instrText>w  \* MERGEFORMAT</w:instrText>
      </w:r>
      <w:r w:rsidRPr="004C5FA3">
        <w:rPr>
          <w:rStyle w:val="Strong"/>
          <w:b w:val="0"/>
          <w:bCs w:val="0"/>
          <w:rtl/>
        </w:rPr>
        <w:instrText xml:space="preserve"> </w:instrText>
      </w:r>
      <w:r w:rsidRPr="004C5FA3">
        <w:rPr>
          <w:rStyle w:val="Strong"/>
          <w:b w:val="0"/>
          <w:bCs w:val="0"/>
          <w:rtl/>
        </w:rPr>
        <w:fldChar w:fldCharType="separate"/>
      </w:r>
      <w:r w:rsidR="00D3002D" w:rsidRPr="00D3002D">
        <w:rPr>
          <w:rStyle w:val="Strong"/>
          <w:noProof/>
          <w:cs/>
        </w:rPr>
        <w:t>‎</w:t>
      </w:r>
      <w:r w:rsidR="00D3002D">
        <w:rPr>
          <w:rStyle w:val="Strong"/>
          <w:b w:val="0"/>
          <w:bCs w:val="0"/>
          <w:noProof/>
        </w:rPr>
        <w:t>9.4.7.1</w:t>
      </w:r>
      <w:r w:rsidRPr="004C5FA3">
        <w:rPr>
          <w:rStyle w:val="Strong"/>
          <w:b w:val="0"/>
          <w:bCs w:val="0"/>
          <w:rtl/>
        </w:rPr>
        <w:fldChar w:fldCharType="end"/>
      </w:r>
      <w:r>
        <w:rPr>
          <w:rtl/>
        </w:rPr>
        <w:tab/>
      </w:r>
      <w:r w:rsidRPr="00CE67D5">
        <w:rPr>
          <w:rStyle w:val="Strong"/>
          <w:b w:val="0"/>
          <w:bCs w:val="0"/>
          <w:i/>
          <w:iCs/>
          <w:rtl/>
        </w:rPr>
        <w:fldChar w:fldCharType="begin" w:fldLock="1"/>
      </w:r>
      <w:r w:rsidRPr="00CE67D5">
        <w:rPr>
          <w:rStyle w:val="Strong"/>
          <w:b w:val="0"/>
          <w:bCs w:val="0"/>
          <w:i/>
          <w:iCs/>
          <w:rtl/>
        </w:rPr>
        <w:instrText xml:space="preserve"> </w:instrText>
      </w:r>
      <w:r w:rsidRPr="00CE67D5">
        <w:rPr>
          <w:rStyle w:val="Strong"/>
          <w:b w:val="0"/>
          <w:bCs w:val="0"/>
          <w:i/>
          <w:iCs/>
        </w:rPr>
        <w:instrText>STYLEREF</w:instrText>
      </w:r>
      <w:r w:rsidRPr="00CE67D5">
        <w:rPr>
          <w:rStyle w:val="Strong"/>
          <w:b w:val="0"/>
          <w:bCs w:val="0"/>
          <w:i/>
          <w:iCs/>
          <w:rtl/>
        </w:rPr>
        <w:instrText xml:space="preserve">  "כותרת 6"  \* </w:instrText>
      </w:r>
      <w:r w:rsidRPr="00CE67D5">
        <w:rPr>
          <w:rStyle w:val="Strong"/>
          <w:b w:val="0"/>
          <w:bCs w:val="0"/>
          <w:i/>
          <w:iCs/>
        </w:rPr>
        <w:instrText>MERGEFORMAT</w:instrText>
      </w:r>
      <w:r w:rsidRPr="00CE67D5">
        <w:rPr>
          <w:rStyle w:val="Strong"/>
          <w:b w:val="0"/>
          <w:bCs w:val="0"/>
          <w:i/>
          <w:iCs/>
          <w:rtl/>
        </w:rPr>
        <w:instrText xml:space="preserve"> </w:instrText>
      </w:r>
      <w:r w:rsidRPr="00CE67D5">
        <w:rPr>
          <w:rStyle w:val="Strong"/>
          <w:b w:val="0"/>
          <w:bCs w:val="0"/>
          <w:i/>
          <w:iCs/>
          <w:rtl/>
        </w:rPr>
        <w:fldChar w:fldCharType="separate"/>
      </w:r>
      <w:r w:rsidR="00D3002D">
        <w:rPr>
          <w:rStyle w:val="Strong"/>
          <w:b w:val="0"/>
          <w:bCs w:val="0"/>
          <w:i/>
          <w:iCs/>
          <w:noProof/>
          <w:rtl/>
        </w:rPr>
        <w:t>נתונים משמעותיים שאינם ניתנים לצפייה ששימשו במדידות השווי ההוגן</w:t>
      </w:r>
      <w:r w:rsidRPr="00CE67D5">
        <w:rPr>
          <w:rStyle w:val="Strong"/>
          <w:b w:val="0"/>
          <w:bCs w:val="0"/>
          <w:i/>
          <w:iCs/>
          <w:rtl/>
        </w:rPr>
        <w:fldChar w:fldCharType="end"/>
      </w:r>
      <w:r w:rsidRPr="004C5FA3">
        <w:rPr>
          <w:rStyle w:val="Strong"/>
          <w:b w:val="0"/>
          <w:bCs w:val="0"/>
          <w:rtl/>
        </w:rPr>
        <w:t xml:space="preserve"> </w:t>
      </w:r>
      <w:r w:rsidRPr="004C5FA3">
        <w:rPr>
          <w:rtl/>
        </w:rPr>
        <w:t>(המשך)</w:t>
      </w:r>
    </w:p>
    <w:tbl>
      <w:tblPr>
        <w:tblStyle w:val="TableGrid"/>
        <w:bidiVisual/>
        <w:tblW w:w="5000" w:type="pct"/>
        <w:tblLook w:val="04A0" w:firstRow="1" w:lastRow="0" w:firstColumn="1" w:lastColumn="0" w:noHBand="0" w:noVBand="1"/>
      </w:tblPr>
      <w:tblGrid>
        <w:gridCol w:w="1161"/>
        <w:gridCol w:w="1992"/>
        <w:gridCol w:w="1310"/>
        <w:gridCol w:w="1118"/>
        <w:gridCol w:w="2443"/>
        <w:gridCol w:w="1092"/>
        <w:gridCol w:w="1088"/>
      </w:tblGrid>
      <w:tr w:rsidR="00F64EB6" w:rsidRPr="004C5FA3" w14:paraId="718BB4C6" w14:textId="77777777" w:rsidTr="001E2207">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100" w:firstRow="0" w:lastRow="0" w:firstColumn="1" w:lastColumn="0" w:oddVBand="0" w:evenVBand="0" w:oddHBand="0" w:evenHBand="0" w:firstRowFirstColumn="1" w:firstRowLastColumn="0" w:lastRowFirstColumn="0" w:lastRowLastColumn="0"/>
            <w:tcW w:w="569" w:type="pct"/>
            <w:vMerge w:val="restart"/>
          </w:tcPr>
          <w:p w14:paraId="618767CF" w14:textId="77777777" w:rsidR="00F64EB6" w:rsidRPr="00FA5551" w:rsidRDefault="00F64EB6" w:rsidP="004701C2">
            <w:pPr>
              <w:bidi w:val="0"/>
              <w:spacing w:after="160" w:line="259" w:lineRule="auto"/>
              <w:rPr>
                <w:rFonts w:ascii="Arial" w:hAnsi="Arial"/>
                <w:rtl/>
              </w:rPr>
            </w:pPr>
          </w:p>
        </w:tc>
        <w:tc>
          <w:tcPr>
            <w:tcW w:w="976" w:type="pct"/>
            <w:vMerge w:val="restart"/>
          </w:tcPr>
          <w:p w14:paraId="22A650DC"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3455" w:type="pct"/>
            <w:gridSpan w:val="5"/>
          </w:tcPr>
          <w:p w14:paraId="6178C789" w14:textId="7BBCCFCA"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30 ביוני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r w:rsidRPr="004C5FA3">
              <w:rPr>
                <w:sz w:val="20"/>
                <w:rtl/>
              </w:rPr>
              <w:t xml:space="preserve"> (בלתי מבוקר)</w:t>
            </w:r>
          </w:p>
        </w:tc>
      </w:tr>
      <w:tr w:rsidR="00F64EB6" w:rsidRPr="004C5FA3" w14:paraId="3927F997" w14:textId="77777777" w:rsidTr="001E2207">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100" w:firstRow="0" w:lastRow="0" w:firstColumn="1" w:lastColumn="0" w:oddVBand="0" w:evenVBand="0" w:oddHBand="0" w:evenHBand="0" w:firstRowFirstColumn="1" w:firstRowLastColumn="0" w:lastRowFirstColumn="0" w:lastRowLastColumn="0"/>
            <w:tcW w:w="569" w:type="pct"/>
            <w:vMerge/>
          </w:tcPr>
          <w:p w14:paraId="17A30040" w14:textId="77777777" w:rsidR="00F64EB6" w:rsidRPr="00FA5551" w:rsidRDefault="00F64EB6" w:rsidP="00015C9C">
            <w:pPr>
              <w:rPr>
                <w:rFonts w:ascii="Arial" w:hAnsi="Arial"/>
                <w:rtl/>
              </w:rPr>
            </w:pPr>
          </w:p>
        </w:tc>
        <w:tc>
          <w:tcPr>
            <w:tcW w:w="976" w:type="pct"/>
            <w:vMerge/>
          </w:tcPr>
          <w:p w14:paraId="634D5583"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42" w:type="pct"/>
          </w:tcPr>
          <w:p w14:paraId="28D6809F"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שווי הוגן</w:t>
            </w:r>
          </w:p>
          <w:p w14:paraId="48111B2B"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c>
          <w:tcPr>
            <w:tcW w:w="548" w:type="pct"/>
          </w:tcPr>
          <w:p w14:paraId="534C1E6E"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טכניקת הערכת שווי</w:t>
            </w:r>
          </w:p>
        </w:tc>
        <w:tc>
          <w:tcPr>
            <w:tcW w:w="1197" w:type="pct"/>
          </w:tcPr>
          <w:p w14:paraId="2A384BB0"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נתונים שאינם ניתנים </w:t>
            </w:r>
            <w:r w:rsidRPr="004C5FA3">
              <w:rPr>
                <w:sz w:val="20"/>
                <w:rtl/>
              </w:rPr>
              <w:br/>
              <w:t>לצפייה</w:t>
            </w:r>
          </w:p>
        </w:tc>
        <w:tc>
          <w:tcPr>
            <w:tcW w:w="535" w:type="pct"/>
          </w:tcPr>
          <w:p w14:paraId="4CBC5DBA"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טווח</w:t>
            </w:r>
          </w:p>
        </w:tc>
        <w:tc>
          <w:tcPr>
            <w:tcW w:w="533" w:type="pct"/>
          </w:tcPr>
          <w:p w14:paraId="71648AA6"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ממוצע משוקלל</w:t>
            </w:r>
          </w:p>
        </w:tc>
      </w:tr>
      <w:tr w:rsidR="00F64EB6" w:rsidRPr="004C5FA3" w14:paraId="6C553650"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4D9EF64A" w14:textId="77777777" w:rsidR="00F64EB6" w:rsidRPr="00FA5551" w:rsidRDefault="00F64EB6" w:rsidP="00015C9C">
            <w:pPr>
              <w:rPr>
                <w:rFonts w:ascii="Arial" w:hAnsi="Arial"/>
                <w:rtl/>
              </w:rPr>
            </w:pPr>
          </w:p>
        </w:tc>
        <w:tc>
          <w:tcPr>
            <w:tcW w:w="976" w:type="pct"/>
          </w:tcPr>
          <w:p w14:paraId="665B45F4"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נכסים</w:t>
            </w:r>
          </w:p>
        </w:tc>
        <w:tc>
          <w:tcPr>
            <w:tcW w:w="642" w:type="pct"/>
          </w:tcPr>
          <w:p w14:paraId="5697900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F7C8BEC"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3810A57E"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71A9948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1B51E3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346690F"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1C119174" w14:textId="77777777" w:rsidR="00F64EB6" w:rsidRPr="00FA5551" w:rsidRDefault="00F64EB6" w:rsidP="00015C9C">
            <w:pPr>
              <w:rPr>
                <w:rFonts w:ascii="Arial" w:hAnsi="Arial"/>
                <w:rtl/>
              </w:rPr>
            </w:pPr>
          </w:p>
        </w:tc>
        <w:tc>
          <w:tcPr>
            <w:tcW w:w="976" w:type="pct"/>
          </w:tcPr>
          <w:p w14:paraId="6905C251"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מכשירים הוניים:</w:t>
            </w:r>
          </w:p>
        </w:tc>
        <w:tc>
          <w:tcPr>
            <w:tcW w:w="642" w:type="pct"/>
          </w:tcPr>
          <w:p w14:paraId="1CFC799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1CD1595E"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265E37E0"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0792663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6681DA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62A6E11E"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2F3932AD" w14:textId="77777777" w:rsidR="00F64EB6" w:rsidRPr="00FA5551" w:rsidRDefault="00F64EB6" w:rsidP="00015C9C">
            <w:pPr>
              <w:rPr>
                <w:rFonts w:ascii="Arial" w:hAnsi="Arial"/>
                <w:rtl/>
              </w:rPr>
            </w:pPr>
          </w:p>
        </w:tc>
        <w:tc>
          <w:tcPr>
            <w:tcW w:w="976" w:type="pct"/>
            <w:vMerge w:val="restart"/>
          </w:tcPr>
          <w:p w14:paraId="4059E29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מניות</w:t>
            </w:r>
          </w:p>
        </w:tc>
        <w:tc>
          <w:tcPr>
            <w:tcW w:w="642" w:type="pct"/>
          </w:tcPr>
          <w:p w14:paraId="5356F9E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4ABEB39E"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10FD88EC"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מחיר הון משוקלל (</w:t>
            </w:r>
            <w:r w:rsidRPr="004C5FA3">
              <w:t>WACC</w:t>
            </w:r>
            <w:r w:rsidRPr="004C5FA3">
              <w:rPr>
                <w:rtl/>
              </w:rPr>
              <w:t>)</w:t>
            </w:r>
          </w:p>
          <w:p w14:paraId="697A7503"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שיעור צמיחה לטווח ארוך של ההכנסות</w:t>
            </w:r>
          </w:p>
          <w:p w14:paraId="19E7E589"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שיעור רווח תפעולי לפני מס לטווח ארוך</w:t>
            </w:r>
          </w:p>
        </w:tc>
        <w:tc>
          <w:tcPr>
            <w:tcW w:w="535" w:type="pct"/>
          </w:tcPr>
          <w:p w14:paraId="705D6C6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4B143E4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086FB2E"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3717313D" w14:textId="77777777" w:rsidR="00F64EB6" w:rsidRPr="00FA5551" w:rsidRDefault="00F64EB6" w:rsidP="00015C9C">
            <w:pPr>
              <w:rPr>
                <w:rFonts w:ascii="Arial" w:hAnsi="Arial"/>
                <w:rtl/>
              </w:rPr>
            </w:pPr>
          </w:p>
        </w:tc>
        <w:tc>
          <w:tcPr>
            <w:tcW w:w="976" w:type="pct"/>
            <w:vMerge/>
          </w:tcPr>
          <w:p w14:paraId="0FC8B5DF"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21F5F52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73CA4AB4"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חברות נסחרות דומות בשוק</w:t>
            </w:r>
          </w:p>
        </w:tc>
        <w:tc>
          <w:tcPr>
            <w:tcW w:w="1197" w:type="pct"/>
          </w:tcPr>
          <w:p w14:paraId="32A0D96C"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מכפיל </w:t>
            </w:r>
            <w:r w:rsidRPr="004C5FA3">
              <w:t>EBITDA</w:t>
            </w:r>
          </w:p>
          <w:p w14:paraId="5FC1CBC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מכפיל הכנסות</w:t>
            </w:r>
          </w:p>
          <w:p w14:paraId="28B3F022"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ניכיון בשל סחירות נמוכה</w:t>
            </w:r>
          </w:p>
        </w:tc>
        <w:tc>
          <w:tcPr>
            <w:tcW w:w="535" w:type="pct"/>
          </w:tcPr>
          <w:p w14:paraId="1A10037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7361F87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BA67E28"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255EBB80" w14:textId="77777777" w:rsidR="00F64EB6" w:rsidRPr="00FA5551" w:rsidRDefault="00F64EB6" w:rsidP="00015C9C">
            <w:pPr>
              <w:rPr>
                <w:rFonts w:ascii="Arial" w:hAnsi="Arial"/>
                <w:rtl/>
              </w:rPr>
            </w:pPr>
          </w:p>
        </w:tc>
        <w:tc>
          <w:tcPr>
            <w:tcW w:w="976" w:type="pct"/>
          </w:tcPr>
          <w:p w14:paraId="3E4BE249"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מכשירי חוב:</w:t>
            </w:r>
          </w:p>
        </w:tc>
        <w:tc>
          <w:tcPr>
            <w:tcW w:w="642" w:type="pct"/>
          </w:tcPr>
          <w:p w14:paraId="0034DA9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6B3BFE9"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38D5FF53"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04B0E56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15DEF0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6B439968"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1D42B65A" w14:textId="77777777" w:rsidR="00F64EB6" w:rsidRPr="00FA5551" w:rsidRDefault="00F64EB6" w:rsidP="00015C9C">
            <w:pPr>
              <w:rPr>
                <w:rFonts w:ascii="Arial" w:hAnsi="Arial"/>
                <w:rtl/>
              </w:rPr>
            </w:pPr>
          </w:p>
        </w:tc>
        <w:tc>
          <w:tcPr>
            <w:tcW w:w="976" w:type="pct"/>
          </w:tcPr>
          <w:p w14:paraId="235A4ACD" w14:textId="77777777" w:rsidR="00F64EB6" w:rsidRPr="004C5FA3" w:rsidRDefault="00F64EB6" w:rsidP="004340B5">
            <w:pPr>
              <w:pStyle w:val="1"/>
              <w:cnfStyle w:val="000000000000" w:firstRow="0" w:lastRow="0" w:firstColumn="0" w:lastColumn="0" w:oddVBand="0" w:evenVBand="0" w:oddHBand="0" w:evenHBand="0" w:firstRowFirstColumn="0" w:firstRowLastColumn="0" w:lastRowFirstColumn="0" w:lastRowLastColumn="0"/>
              <w:rPr>
                <w:rtl/>
              </w:rPr>
            </w:pPr>
            <w:r w:rsidRPr="004C5FA3">
              <w:rPr>
                <w:rtl/>
              </w:rPr>
              <w:t>איגרות חוב של חברות זרות</w:t>
            </w:r>
          </w:p>
        </w:tc>
        <w:tc>
          <w:tcPr>
            <w:tcW w:w="642" w:type="pct"/>
          </w:tcPr>
          <w:p w14:paraId="59F4657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FE5CC58"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7DDD0955"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מרווח אשראי</w:t>
            </w:r>
          </w:p>
          <w:p w14:paraId="23BBF904"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תשואה</w:t>
            </w:r>
          </w:p>
        </w:tc>
        <w:tc>
          <w:tcPr>
            <w:tcW w:w="535" w:type="pct"/>
          </w:tcPr>
          <w:p w14:paraId="7D4CE11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0964635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C1C3C85"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1B610958" w14:textId="77777777" w:rsidR="00F64EB6" w:rsidRPr="00FA5551" w:rsidRDefault="00F64EB6" w:rsidP="00015C9C">
            <w:pPr>
              <w:rPr>
                <w:rFonts w:ascii="Arial" w:hAnsi="Arial"/>
                <w:rtl/>
              </w:rPr>
            </w:pPr>
          </w:p>
        </w:tc>
        <w:tc>
          <w:tcPr>
            <w:tcW w:w="976" w:type="pct"/>
          </w:tcPr>
          <w:p w14:paraId="74B0316F" w14:textId="77777777" w:rsidR="00F64EB6" w:rsidRPr="004C5FA3" w:rsidRDefault="00F64EB6" w:rsidP="004340B5">
            <w:pPr>
              <w:pStyle w:val="1"/>
              <w:cnfStyle w:val="000000000000" w:firstRow="0" w:lastRow="0" w:firstColumn="0" w:lastColumn="0" w:oddVBand="0" w:evenVBand="0" w:oddHBand="0" w:evenHBand="0" w:firstRowFirstColumn="0" w:firstRowLastColumn="0" w:lastRowFirstColumn="0" w:lastRowLastColumn="0"/>
              <w:rPr>
                <w:rtl/>
              </w:rPr>
            </w:pPr>
            <w:r w:rsidRPr="004C5FA3">
              <w:rPr>
                <w:rtl/>
              </w:rPr>
              <w:t>איגרות חוב של חברות ישראליות</w:t>
            </w:r>
          </w:p>
        </w:tc>
        <w:tc>
          <w:tcPr>
            <w:tcW w:w="642" w:type="pct"/>
          </w:tcPr>
          <w:p w14:paraId="26655F9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1A101B6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76F86DE6"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339CF9D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8291BC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96F3EE5"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724AAB3B" w14:textId="77777777" w:rsidR="00F64EB6" w:rsidRPr="00FA5551" w:rsidRDefault="00F64EB6" w:rsidP="00015C9C">
            <w:pPr>
              <w:rPr>
                <w:rFonts w:ascii="Arial" w:hAnsi="Arial"/>
                <w:rtl/>
              </w:rPr>
            </w:pPr>
          </w:p>
        </w:tc>
        <w:tc>
          <w:tcPr>
            <w:tcW w:w="976" w:type="pct"/>
          </w:tcPr>
          <w:p w14:paraId="3597EC5F"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2053CEC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4A2F9E93"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1FE34CC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6E059D9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687CDE7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5FB10CA"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5BCC8B7D" w14:textId="77777777" w:rsidR="00F64EB6" w:rsidRPr="00FA5551" w:rsidRDefault="00F64EB6" w:rsidP="00015C9C">
            <w:pPr>
              <w:rPr>
                <w:rFonts w:ascii="Arial" w:hAnsi="Arial"/>
                <w:rtl/>
              </w:rPr>
            </w:pPr>
          </w:p>
        </w:tc>
        <w:tc>
          <w:tcPr>
            <w:tcW w:w="976" w:type="pct"/>
          </w:tcPr>
          <w:p w14:paraId="5110325F"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התחייבויות</w:t>
            </w:r>
          </w:p>
        </w:tc>
        <w:tc>
          <w:tcPr>
            <w:tcW w:w="642" w:type="pct"/>
          </w:tcPr>
          <w:p w14:paraId="756938E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60B9FB2B"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59E59270"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572FA92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5A792E8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682E2DF4"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3BBFF91D" w14:textId="77777777" w:rsidR="00F64EB6" w:rsidRPr="00FA5551" w:rsidRDefault="00F64EB6" w:rsidP="00015C9C">
            <w:pPr>
              <w:rPr>
                <w:rFonts w:ascii="Arial" w:hAnsi="Arial"/>
                <w:rtl/>
              </w:rPr>
            </w:pPr>
          </w:p>
        </w:tc>
        <w:tc>
          <w:tcPr>
            <w:tcW w:w="976" w:type="pct"/>
          </w:tcPr>
          <w:p w14:paraId="4EC49E62"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תמורה מותנית בצירוף עסקים</w:t>
            </w:r>
          </w:p>
        </w:tc>
        <w:tc>
          <w:tcPr>
            <w:tcW w:w="642" w:type="pct"/>
          </w:tcPr>
          <w:p w14:paraId="67FCEF1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6D6C345E"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6B21E824"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0ED39FC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67A60C2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D71ECD0"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4EA5E366" w14:textId="77777777" w:rsidR="00F64EB6" w:rsidRPr="00FA5551" w:rsidRDefault="00F64EB6" w:rsidP="00015C9C">
            <w:pPr>
              <w:rPr>
                <w:rFonts w:ascii="Arial" w:hAnsi="Arial"/>
                <w:rtl/>
              </w:rPr>
            </w:pPr>
          </w:p>
        </w:tc>
        <w:tc>
          <w:tcPr>
            <w:tcW w:w="976" w:type="pct"/>
          </w:tcPr>
          <w:p w14:paraId="4D11A043"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383E0CD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3F809B62"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43D5C64F"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7B25980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6C45D10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EDCEEC5"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2696C29A" w14:textId="77777777" w:rsidR="00F64EB6" w:rsidRPr="00FA5551" w:rsidRDefault="00F64EB6" w:rsidP="00015C9C">
            <w:pPr>
              <w:rPr>
                <w:rFonts w:ascii="Arial" w:hAnsi="Arial"/>
                <w:rtl/>
              </w:rPr>
            </w:pPr>
          </w:p>
        </w:tc>
        <w:tc>
          <w:tcPr>
            <w:tcW w:w="976" w:type="pct"/>
          </w:tcPr>
          <w:p w14:paraId="00B45C06" w14:textId="77777777" w:rsidR="00F64EB6" w:rsidRPr="004C5FA3" w:rsidRDefault="00F64EB6" w:rsidP="00AD20E2">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מכשירים נגזרים (נטו)</w:t>
            </w:r>
          </w:p>
        </w:tc>
        <w:tc>
          <w:tcPr>
            <w:tcW w:w="642" w:type="pct"/>
          </w:tcPr>
          <w:p w14:paraId="223B0FF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4EE17DDB"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3BA62632"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7014100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4CB88BE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C9954D4"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5CC0D614" w14:textId="77777777" w:rsidR="00F64EB6" w:rsidRPr="00FA5551" w:rsidRDefault="00F64EB6" w:rsidP="00015C9C">
            <w:pPr>
              <w:rPr>
                <w:rFonts w:ascii="Arial" w:hAnsi="Arial"/>
                <w:rtl/>
              </w:rPr>
            </w:pPr>
          </w:p>
        </w:tc>
        <w:tc>
          <w:tcPr>
            <w:tcW w:w="976" w:type="pct"/>
          </w:tcPr>
          <w:p w14:paraId="6CE1A749"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חוזי ריבית - שקל-מדד</w:t>
            </w:r>
          </w:p>
        </w:tc>
        <w:tc>
          <w:tcPr>
            <w:tcW w:w="642" w:type="pct"/>
          </w:tcPr>
          <w:p w14:paraId="27DB9C8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2F11789C"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4C4CB2A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ציפיות אינפלציה</w:t>
            </w:r>
          </w:p>
          <w:p w14:paraId="356F143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סיכון אשראי של צד נגדי</w:t>
            </w:r>
          </w:p>
        </w:tc>
        <w:tc>
          <w:tcPr>
            <w:tcW w:w="535" w:type="pct"/>
          </w:tcPr>
          <w:p w14:paraId="0167C13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046B89F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5544730"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1158048B" w14:textId="77777777" w:rsidR="00F64EB6" w:rsidRPr="00FA5551" w:rsidRDefault="00F64EB6" w:rsidP="00015C9C">
            <w:pPr>
              <w:rPr>
                <w:rFonts w:ascii="Arial" w:hAnsi="Arial"/>
                <w:rtl/>
              </w:rPr>
            </w:pPr>
          </w:p>
        </w:tc>
        <w:tc>
          <w:tcPr>
            <w:tcW w:w="976" w:type="pct"/>
          </w:tcPr>
          <w:p w14:paraId="78B31389"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חוזי מטבע חוץ</w:t>
            </w:r>
          </w:p>
        </w:tc>
        <w:tc>
          <w:tcPr>
            <w:tcW w:w="642" w:type="pct"/>
          </w:tcPr>
          <w:p w14:paraId="0901587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13AB4F1B"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מודל פנימי</w:t>
            </w:r>
          </w:p>
        </w:tc>
        <w:tc>
          <w:tcPr>
            <w:tcW w:w="1197" w:type="pct"/>
          </w:tcPr>
          <w:p w14:paraId="2E06870A"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סטיית תקן שער חליפין</w:t>
            </w:r>
          </w:p>
        </w:tc>
        <w:tc>
          <w:tcPr>
            <w:tcW w:w="535" w:type="pct"/>
          </w:tcPr>
          <w:p w14:paraId="4B77685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3EEBC0E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D0D4856"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3D3C0482" w14:textId="77777777" w:rsidR="00F64EB6" w:rsidRPr="00FA5551" w:rsidRDefault="00F64EB6" w:rsidP="00015C9C">
            <w:pPr>
              <w:rPr>
                <w:rFonts w:ascii="Arial" w:hAnsi="Arial"/>
                <w:rtl/>
              </w:rPr>
            </w:pPr>
          </w:p>
        </w:tc>
        <w:tc>
          <w:tcPr>
            <w:tcW w:w="976" w:type="pct"/>
          </w:tcPr>
          <w:p w14:paraId="4285C3AC"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אופציות בגין מניות</w:t>
            </w:r>
          </w:p>
        </w:tc>
        <w:tc>
          <w:tcPr>
            <w:tcW w:w="642" w:type="pct"/>
          </w:tcPr>
          <w:p w14:paraId="20B06C2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2B323018"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מודל תמחור אופציות</w:t>
            </w:r>
          </w:p>
        </w:tc>
        <w:tc>
          <w:tcPr>
            <w:tcW w:w="1197" w:type="pct"/>
          </w:tcPr>
          <w:p w14:paraId="3F6BE255"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סטיית תקן מניה</w:t>
            </w:r>
          </w:p>
          <w:p w14:paraId="28D6BA03"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תשואת דיבידנד</w:t>
            </w:r>
          </w:p>
        </w:tc>
        <w:tc>
          <w:tcPr>
            <w:tcW w:w="535" w:type="pct"/>
          </w:tcPr>
          <w:p w14:paraId="50AAC47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42406FC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5D6E94A" w14:textId="77777777" w:rsidTr="001E2207">
        <w:tc>
          <w:tcPr>
            <w:cnfStyle w:val="001000000000" w:firstRow="0" w:lastRow="0" w:firstColumn="1" w:lastColumn="0" w:oddVBand="0" w:evenVBand="0" w:oddHBand="0" w:evenHBand="0" w:firstRowFirstColumn="0" w:firstRowLastColumn="0" w:lastRowFirstColumn="0" w:lastRowLastColumn="0"/>
            <w:tcW w:w="569" w:type="pct"/>
          </w:tcPr>
          <w:p w14:paraId="419CEEAC" w14:textId="77777777" w:rsidR="00F64EB6" w:rsidRPr="00FA5551" w:rsidRDefault="00F64EB6" w:rsidP="00015C9C">
            <w:pPr>
              <w:rPr>
                <w:rFonts w:ascii="Arial" w:hAnsi="Arial"/>
                <w:rtl/>
              </w:rPr>
            </w:pPr>
          </w:p>
        </w:tc>
        <w:tc>
          <w:tcPr>
            <w:tcW w:w="976" w:type="pct"/>
          </w:tcPr>
          <w:p w14:paraId="3C7D17BF"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חוזי סחורות ואחרים</w:t>
            </w:r>
          </w:p>
        </w:tc>
        <w:tc>
          <w:tcPr>
            <w:tcW w:w="642" w:type="pct"/>
          </w:tcPr>
          <w:p w14:paraId="2604DD5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23AD36F7"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47227713" w14:textId="77777777" w:rsidR="00F64EB6" w:rsidRPr="004C5FA3" w:rsidRDefault="00F64EB6" w:rsidP="001E2207">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103EE97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588F8B1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70C074C0" w14:textId="77777777" w:rsidR="00F64EB6" w:rsidRPr="004C5FA3" w:rsidRDefault="00F64EB6" w:rsidP="00015C9C">
      <w:pPr>
        <w:rPr>
          <w:rFonts w:ascii="Arial" w:hAnsi="Arial"/>
          <w:rtl/>
        </w:rPr>
      </w:pPr>
    </w:p>
    <w:p w14:paraId="224BE4C9" w14:textId="77777777" w:rsidR="00F64EB6" w:rsidRPr="004C5FA3" w:rsidRDefault="00F64EB6" w:rsidP="00015C9C">
      <w:pPr>
        <w:rPr>
          <w:rFonts w:ascii="Arial" w:hAnsi="Arial"/>
          <w:rtl/>
        </w:rPr>
      </w:pPr>
      <w:r w:rsidRPr="004C5FA3">
        <w:rPr>
          <w:rFonts w:ascii="Arial" w:hAnsi="Arial"/>
          <w:rtl/>
        </w:rPr>
        <w:br w:type="page"/>
      </w:r>
    </w:p>
    <w:p w14:paraId="21CAAB5E" w14:textId="77777777" w:rsidR="004701C2" w:rsidRDefault="004701C2" w:rsidP="004701C2">
      <w:pPr>
        <w:pageBreakBefore/>
        <w:spacing w:after="0" w:line="240" w:lineRule="auto"/>
        <w:ind w:left="1418"/>
        <w:jc w:val="left"/>
        <w:rPr>
          <w:rtl/>
        </w:rPr>
      </w:pPr>
    </w:p>
    <w:p w14:paraId="771CECE4" w14:textId="6881525F"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2BB8EC6D" w14:textId="19B46966"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7052E657" w14:textId="5289A8F4"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9.4.7</w:t>
      </w:r>
      <w:r w:rsidRPr="00DA006E">
        <w:rPr>
          <w:rStyle w:val="Strong"/>
          <w:b w:val="0"/>
          <w:bCs w:val="0"/>
          <w:rtl/>
        </w:rPr>
        <w:fldChar w:fldCharType="end"/>
      </w:r>
      <w:r w:rsidRPr="00DA006E">
        <w:rPr>
          <w:rFonts w:ascii="Arial" w:hAnsi="Arial"/>
          <w:b/>
          <w:bCs/>
          <w:rtl/>
        </w:rPr>
        <w:tab/>
      </w:r>
      <w:r w:rsidRPr="00CE67D5">
        <w:rPr>
          <w:rStyle w:val="Strong"/>
          <w:b w:val="0"/>
          <w:bCs w:val="0"/>
          <w:u w:val="single"/>
          <w:rtl/>
        </w:rPr>
        <w:fldChar w:fldCharType="begin" w:fldLock="1"/>
      </w:r>
      <w:r w:rsidRPr="00CE67D5">
        <w:rPr>
          <w:rStyle w:val="Strong"/>
          <w:b w:val="0"/>
          <w:bCs w:val="0"/>
          <w:u w:val="single"/>
          <w:rtl/>
        </w:rPr>
        <w:instrText xml:space="preserve"> </w:instrText>
      </w:r>
      <w:r w:rsidRPr="00CE67D5">
        <w:rPr>
          <w:rStyle w:val="Strong"/>
          <w:b w:val="0"/>
          <w:bCs w:val="0"/>
          <w:u w:val="single"/>
        </w:rPr>
        <w:instrText>STYLEREF</w:instrText>
      </w:r>
      <w:r w:rsidRPr="00CE67D5">
        <w:rPr>
          <w:rStyle w:val="Strong"/>
          <w:b w:val="0"/>
          <w:bCs w:val="0"/>
          <w:u w:val="single"/>
          <w:rtl/>
        </w:rPr>
        <w:instrText xml:space="preserve">  "כותרת 5"  \* </w:instrText>
      </w:r>
      <w:r w:rsidRPr="00CE67D5">
        <w:rPr>
          <w:rStyle w:val="Strong"/>
          <w:b w:val="0"/>
          <w:bCs w:val="0"/>
          <w:u w:val="single"/>
        </w:rPr>
        <w:instrText>MERGEFORMAT</w:instrText>
      </w:r>
      <w:r w:rsidRPr="00CE67D5">
        <w:rPr>
          <w:rStyle w:val="Strong"/>
          <w:b w:val="0"/>
          <w:bCs w:val="0"/>
          <w:u w:val="single"/>
          <w:rtl/>
        </w:rPr>
        <w:instrText xml:space="preserve"> </w:instrText>
      </w:r>
      <w:r w:rsidRPr="00CE67D5">
        <w:rPr>
          <w:rStyle w:val="Strong"/>
          <w:b w:val="0"/>
          <w:bCs w:val="0"/>
          <w:u w:val="single"/>
          <w:rtl/>
        </w:rPr>
        <w:fldChar w:fldCharType="separate"/>
      </w:r>
      <w:r w:rsidR="00D3002D">
        <w:rPr>
          <w:rStyle w:val="Strong"/>
          <w:b w:val="0"/>
          <w:bCs w:val="0"/>
          <w:noProof/>
          <w:u w:val="single"/>
          <w:rtl/>
        </w:rPr>
        <w:t>מידע כמותי לגבי מדידות שווי הוגן המסווגות ברמה 3</w:t>
      </w:r>
      <w:r w:rsidRPr="00CE67D5">
        <w:rPr>
          <w:rStyle w:val="Strong"/>
          <w:b w:val="0"/>
          <w:bCs w:val="0"/>
          <w:u w:val="single"/>
          <w:rtl/>
        </w:rPr>
        <w:fldChar w:fldCharType="end"/>
      </w:r>
      <w:r w:rsidRPr="00DA006E">
        <w:rPr>
          <w:rStyle w:val="Strong"/>
          <w:b w:val="0"/>
          <w:bCs w:val="0"/>
          <w:rtl/>
        </w:rPr>
        <w:t xml:space="preserve"> </w:t>
      </w:r>
      <w:r w:rsidRPr="00DA006E">
        <w:rPr>
          <w:rtl/>
        </w:rPr>
        <w:t>(המשך)</w:t>
      </w:r>
    </w:p>
    <w:p w14:paraId="375B8228" w14:textId="09117C8A" w:rsidR="004701C2" w:rsidRDefault="004701C2" w:rsidP="004701C2">
      <w:pPr>
        <w:spacing w:line="240" w:lineRule="auto"/>
        <w:ind w:left="2552" w:hanging="1134"/>
        <w:rPr>
          <w:rtl/>
        </w:rPr>
      </w:pPr>
      <w:r w:rsidRPr="004C5FA3">
        <w:rPr>
          <w:rStyle w:val="Strong"/>
          <w:b w:val="0"/>
          <w:bCs w:val="0"/>
          <w:rtl/>
        </w:rPr>
        <w:fldChar w:fldCharType="begin" w:fldLock="1"/>
      </w:r>
      <w:r w:rsidRPr="004C5FA3">
        <w:rPr>
          <w:rStyle w:val="Strong"/>
          <w:b w:val="0"/>
          <w:bCs w:val="0"/>
          <w:rtl/>
        </w:rPr>
        <w:instrText xml:space="preserve"> </w:instrText>
      </w:r>
      <w:r w:rsidRPr="004C5FA3">
        <w:rPr>
          <w:rStyle w:val="Strong"/>
          <w:b w:val="0"/>
          <w:bCs w:val="0"/>
        </w:rPr>
        <w:instrText>STYLEREF</w:instrText>
      </w:r>
      <w:r w:rsidRPr="004C5FA3">
        <w:rPr>
          <w:rStyle w:val="Strong"/>
          <w:b w:val="0"/>
          <w:bCs w:val="0"/>
          <w:rtl/>
        </w:rPr>
        <w:instrText xml:space="preserve">  "כותרת 6" \</w:instrText>
      </w:r>
      <w:r w:rsidRPr="004C5FA3">
        <w:rPr>
          <w:rStyle w:val="Strong"/>
          <w:b w:val="0"/>
          <w:bCs w:val="0"/>
        </w:rPr>
        <w:instrText>w  \* MERGEFORMAT</w:instrText>
      </w:r>
      <w:r w:rsidRPr="004C5FA3">
        <w:rPr>
          <w:rStyle w:val="Strong"/>
          <w:b w:val="0"/>
          <w:bCs w:val="0"/>
          <w:rtl/>
        </w:rPr>
        <w:instrText xml:space="preserve"> </w:instrText>
      </w:r>
      <w:r w:rsidRPr="004C5FA3">
        <w:rPr>
          <w:rStyle w:val="Strong"/>
          <w:b w:val="0"/>
          <w:bCs w:val="0"/>
          <w:rtl/>
        </w:rPr>
        <w:fldChar w:fldCharType="separate"/>
      </w:r>
      <w:r w:rsidR="00D3002D" w:rsidRPr="00D3002D">
        <w:rPr>
          <w:rStyle w:val="Strong"/>
          <w:noProof/>
          <w:cs/>
        </w:rPr>
        <w:t>‎</w:t>
      </w:r>
      <w:r w:rsidR="00D3002D">
        <w:rPr>
          <w:rStyle w:val="Strong"/>
          <w:b w:val="0"/>
          <w:bCs w:val="0"/>
          <w:noProof/>
        </w:rPr>
        <w:t>9.4.7.1</w:t>
      </w:r>
      <w:r w:rsidRPr="004C5FA3">
        <w:rPr>
          <w:rStyle w:val="Strong"/>
          <w:b w:val="0"/>
          <w:bCs w:val="0"/>
          <w:rtl/>
        </w:rPr>
        <w:fldChar w:fldCharType="end"/>
      </w:r>
      <w:r>
        <w:rPr>
          <w:rtl/>
        </w:rPr>
        <w:tab/>
      </w:r>
      <w:r w:rsidRPr="00CE67D5">
        <w:rPr>
          <w:rStyle w:val="Strong"/>
          <w:b w:val="0"/>
          <w:bCs w:val="0"/>
          <w:i/>
          <w:iCs/>
          <w:rtl/>
        </w:rPr>
        <w:fldChar w:fldCharType="begin" w:fldLock="1"/>
      </w:r>
      <w:r w:rsidRPr="00CE67D5">
        <w:rPr>
          <w:rStyle w:val="Strong"/>
          <w:b w:val="0"/>
          <w:bCs w:val="0"/>
          <w:i/>
          <w:iCs/>
          <w:rtl/>
        </w:rPr>
        <w:instrText xml:space="preserve"> </w:instrText>
      </w:r>
      <w:r w:rsidRPr="00CE67D5">
        <w:rPr>
          <w:rStyle w:val="Strong"/>
          <w:b w:val="0"/>
          <w:bCs w:val="0"/>
          <w:i/>
          <w:iCs/>
        </w:rPr>
        <w:instrText>STYLEREF</w:instrText>
      </w:r>
      <w:r w:rsidRPr="00CE67D5">
        <w:rPr>
          <w:rStyle w:val="Strong"/>
          <w:b w:val="0"/>
          <w:bCs w:val="0"/>
          <w:i/>
          <w:iCs/>
          <w:rtl/>
        </w:rPr>
        <w:instrText xml:space="preserve">  "כותרת 6"  \* </w:instrText>
      </w:r>
      <w:r w:rsidRPr="00CE67D5">
        <w:rPr>
          <w:rStyle w:val="Strong"/>
          <w:b w:val="0"/>
          <w:bCs w:val="0"/>
          <w:i/>
          <w:iCs/>
        </w:rPr>
        <w:instrText>MERGEFORMAT</w:instrText>
      </w:r>
      <w:r w:rsidRPr="00CE67D5">
        <w:rPr>
          <w:rStyle w:val="Strong"/>
          <w:b w:val="0"/>
          <w:bCs w:val="0"/>
          <w:i/>
          <w:iCs/>
          <w:rtl/>
        </w:rPr>
        <w:instrText xml:space="preserve"> </w:instrText>
      </w:r>
      <w:r w:rsidRPr="00CE67D5">
        <w:rPr>
          <w:rStyle w:val="Strong"/>
          <w:b w:val="0"/>
          <w:bCs w:val="0"/>
          <w:i/>
          <w:iCs/>
          <w:rtl/>
        </w:rPr>
        <w:fldChar w:fldCharType="separate"/>
      </w:r>
      <w:r w:rsidR="00D3002D">
        <w:rPr>
          <w:rStyle w:val="Strong"/>
          <w:b w:val="0"/>
          <w:bCs w:val="0"/>
          <w:i/>
          <w:iCs/>
          <w:noProof/>
          <w:rtl/>
        </w:rPr>
        <w:t>נתונים משמעותיים שאינם ניתנים לצפייה ששימשו במדידות השווי ההוגן</w:t>
      </w:r>
      <w:r w:rsidRPr="00CE67D5">
        <w:rPr>
          <w:rStyle w:val="Strong"/>
          <w:b w:val="0"/>
          <w:bCs w:val="0"/>
          <w:i/>
          <w:iCs/>
          <w:rtl/>
        </w:rPr>
        <w:fldChar w:fldCharType="end"/>
      </w:r>
      <w:r w:rsidRPr="004C5FA3">
        <w:rPr>
          <w:rStyle w:val="Strong"/>
          <w:b w:val="0"/>
          <w:bCs w:val="0"/>
          <w:rtl/>
        </w:rPr>
        <w:t xml:space="preserve"> </w:t>
      </w:r>
      <w:r w:rsidRPr="004C5FA3">
        <w:rPr>
          <w:rtl/>
        </w:rPr>
        <w:t>(המשך)</w:t>
      </w:r>
    </w:p>
    <w:tbl>
      <w:tblPr>
        <w:tblStyle w:val="TableGrid"/>
        <w:bidiVisual/>
        <w:tblW w:w="5000" w:type="pct"/>
        <w:tblLook w:val="04A0" w:firstRow="1" w:lastRow="0" w:firstColumn="1" w:lastColumn="0" w:noHBand="0" w:noVBand="1"/>
      </w:tblPr>
      <w:tblGrid>
        <w:gridCol w:w="1161"/>
        <w:gridCol w:w="1992"/>
        <w:gridCol w:w="1310"/>
        <w:gridCol w:w="1118"/>
        <w:gridCol w:w="2443"/>
        <w:gridCol w:w="1092"/>
        <w:gridCol w:w="1088"/>
      </w:tblGrid>
      <w:tr w:rsidR="00F64EB6" w:rsidRPr="004C5FA3" w14:paraId="7D57B3A3" w14:textId="77777777" w:rsidTr="00DE2773">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100" w:firstRow="0" w:lastRow="0" w:firstColumn="1" w:lastColumn="0" w:oddVBand="0" w:evenVBand="0" w:oddHBand="0" w:evenHBand="0" w:firstRowFirstColumn="1" w:firstRowLastColumn="0" w:lastRowFirstColumn="0" w:lastRowLastColumn="0"/>
            <w:tcW w:w="569" w:type="pct"/>
            <w:vMerge w:val="restart"/>
          </w:tcPr>
          <w:p w14:paraId="7F96B998" w14:textId="77777777" w:rsidR="00F64EB6" w:rsidRPr="00FA5551" w:rsidRDefault="00F64EB6" w:rsidP="004701C2">
            <w:pPr>
              <w:bidi w:val="0"/>
              <w:spacing w:after="160" w:line="259" w:lineRule="auto"/>
              <w:rPr>
                <w:rFonts w:ascii="Arial" w:hAnsi="Arial"/>
                <w:rtl/>
              </w:rPr>
            </w:pPr>
          </w:p>
        </w:tc>
        <w:tc>
          <w:tcPr>
            <w:tcW w:w="976" w:type="pct"/>
            <w:vMerge w:val="restart"/>
          </w:tcPr>
          <w:p w14:paraId="545AEE8F"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3455" w:type="pct"/>
            <w:gridSpan w:val="5"/>
          </w:tcPr>
          <w:p w14:paraId="3F7EC4FB" w14:textId="78802DDB"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Pr>
            </w:pPr>
            <w:r w:rsidRPr="004C5FA3">
              <w:rPr>
                <w:sz w:val="20"/>
                <w:rtl/>
              </w:rPr>
              <w:t xml:space="preserve">31 בדצמבר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p>
        </w:tc>
      </w:tr>
      <w:tr w:rsidR="00F64EB6" w:rsidRPr="004C5FA3" w14:paraId="50A7C592" w14:textId="77777777" w:rsidTr="00DE2773">
        <w:trPr>
          <w:cnfStyle w:val="100000000000" w:firstRow="1" w:lastRow="0" w:firstColumn="0" w:lastColumn="0" w:oddVBand="0" w:evenVBand="0" w:oddHBand="0" w:evenHBand="0" w:firstRowFirstColumn="0" w:firstRowLastColumn="0" w:lastRowFirstColumn="0" w:lastRowLastColumn="0"/>
          <w:trHeight w:val="113"/>
          <w:tblHeader/>
        </w:trPr>
        <w:tc>
          <w:tcPr>
            <w:cnfStyle w:val="001000000100" w:firstRow="0" w:lastRow="0" w:firstColumn="1" w:lastColumn="0" w:oddVBand="0" w:evenVBand="0" w:oddHBand="0" w:evenHBand="0" w:firstRowFirstColumn="1" w:firstRowLastColumn="0" w:lastRowFirstColumn="0" w:lastRowLastColumn="0"/>
            <w:tcW w:w="569" w:type="pct"/>
            <w:vMerge/>
          </w:tcPr>
          <w:p w14:paraId="289367FB" w14:textId="77777777" w:rsidR="00F64EB6" w:rsidRPr="00FA5551" w:rsidRDefault="00F64EB6" w:rsidP="00015C9C">
            <w:pPr>
              <w:rPr>
                <w:rFonts w:ascii="Arial" w:hAnsi="Arial"/>
                <w:rtl/>
              </w:rPr>
            </w:pPr>
          </w:p>
        </w:tc>
        <w:tc>
          <w:tcPr>
            <w:tcW w:w="976" w:type="pct"/>
            <w:vMerge/>
          </w:tcPr>
          <w:p w14:paraId="3A08D416"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42" w:type="pct"/>
          </w:tcPr>
          <w:p w14:paraId="7FBD29E7"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שווי הוגן</w:t>
            </w:r>
          </w:p>
          <w:p w14:paraId="16FD81ED"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c>
          <w:tcPr>
            <w:tcW w:w="548" w:type="pct"/>
          </w:tcPr>
          <w:p w14:paraId="166E1015"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טכניקת הערכת שווי</w:t>
            </w:r>
          </w:p>
        </w:tc>
        <w:tc>
          <w:tcPr>
            <w:tcW w:w="1197" w:type="pct"/>
          </w:tcPr>
          <w:p w14:paraId="176BA4D6"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נתונים שאינם ניתנים</w:t>
            </w:r>
            <w:r w:rsidRPr="004C5FA3">
              <w:rPr>
                <w:sz w:val="20"/>
                <w:rtl/>
              </w:rPr>
              <w:br/>
              <w:t xml:space="preserve"> לצפייה</w:t>
            </w:r>
          </w:p>
        </w:tc>
        <w:tc>
          <w:tcPr>
            <w:tcW w:w="535" w:type="pct"/>
          </w:tcPr>
          <w:p w14:paraId="179F69DB"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טווח</w:t>
            </w:r>
          </w:p>
        </w:tc>
        <w:tc>
          <w:tcPr>
            <w:tcW w:w="533" w:type="pct"/>
          </w:tcPr>
          <w:p w14:paraId="59ACAE4E"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ממוצע משוקלל</w:t>
            </w:r>
          </w:p>
        </w:tc>
      </w:tr>
      <w:tr w:rsidR="00F64EB6" w:rsidRPr="004C5FA3" w14:paraId="4E763A2B"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4F5346B5" w14:textId="77777777" w:rsidR="00F64EB6" w:rsidRPr="00FA5551" w:rsidRDefault="00F64EB6" w:rsidP="00015C9C">
            <w:pPr>
              <w:rPr>
                <w:rFonts w:ascii="Arial" w:hAnsi="Arial"/>
                <w:rtl/>
              </w:rPr>
            </w:pPr>
          </w:p>
        </w:tc>
        <w:tc>
          <w:tcPr>
            <w:tcW w:w="976" w:type="pct"/>
          </w:tcPr>
          <w:p w14:paraId="48CC7155"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נכסים</w:t>
            </w:r>
          </w:p>
        </w:tc>
        <w:tc>
          <w:tcPr>
            <w:tcW w:w="642" w:type="pct"/>
          </w:tcPr>
          <w:p w14:paraId="6624B31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28F6E101"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2222BBEE"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299067C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3E9769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2292178"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28A264E1" w14:textId="77777777" w:rsidR="00F64EB6" w:rsidRPr="00FA5551" w:rsidRDefault="00F64EB6" w:rsidP="00015C9C">
            <w:pPr>
              <w:rPr>
                <w:rFonts w:ascii="Arial" w:hAnsi="Arial"/>
                <w:rtl/>
              </w:rPr>
            </w:pPr>
          </w:p>
        </w:tc>
        <w:tc>
          <w:tcPr>
            <w:tcW w:w="976" w:type="pct"/>
          </w:tcPr>
          <w:p w14:paraId="7904DCBC"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מכשירים הוניים:</w:t>
            </w:r>
          </w:p>
        </w:tc>
        <w:tc>
          <w:tcPr>
            <w:tcW w:w="642" w:type="pct"/>
          </w:tcPr>
          <w:p w14:paraId="4A94FFB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12242FA"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2A705F91"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340F02F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3EF2581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8E1851D"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2EF5F99F" w14:textId="77777777" w:rsidR="00F64EB6" w:rsidRPr="00FA5551" w:rsidRDefault="00F64EB6" w:rsidP="00015C9C">
            <w:pPr>
              <w:rPr>
                <w:rFonts w:ascii="Arial" w:hAnsi="Arial"/>
                <w:rtl/>
              </w:rPr>
            </w:pPr>
          </w:p>
        </w:tc>
        <w:tc>
          <w:tcPr>
            <w:tcW w:w="976" w:type="pct"/>
            <w:vMerge w:val="restart"/>
          </w:tcPr>
          <w:p w14:paraId="2D761A83"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מניות</w:t>
            </w:r>
          </w:p>
        </w:tc>
        <w:tc>
          <w:tcPr>
            <w:tcW w:w="642" w:type="pct"/>
          </w:tcPr>
          <w:p w14:paraId="26E3CD9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C52BD9A"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5D4062B5"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מחיר הון משוקלל (</w:t>
            </w:r>
            <w:r w:rsidRPr="004C5FA3">
              <w:t>WACC</w:t>
            </w:r>
            <w:r w:rsidRPr="004C5FA3">
              <w:rPr>
                <w:rtl/>
              </w:rPr>
              <w:t>)</w:t>
            </w:r>
          </w:p>
          <w:p w14:paraId="0A17A894"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שיעור צמיחה לטווח ארוך של ההכנסות</w:t>
            </w:r>
          </w:p>
          <w:p w14:paraId="48AADBAE"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שיעור רווח תפעולי לפני מס לטווח ארוך</w:t>
            </w:r>
          </w:p>
        </w:tc>
        <w:tc>
          <w:tcPr>
            <w:tcW w:w="535" w:type="pct"/>
          </w:tcPr>
          <w:p w14:paraId="5DBA789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55B1965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DBFD764"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1EBC6687" w14:textId="77777777" w:rsidR="00F64EB6" w:rsidRPr="00FA5551" w:rsidRDefault="00F64EB6" w:rsidP="00015C9C">
            <w:pPr>
              <w:rPr>
                <w:rFonts w:ascii="Arial" w:hAnsi="Arial"/>
                <w:rtl/>
              </w:rPr>
            </w:pPr>
          </w:p>
        </w:tc>
        <w:tc>
          <w:tcPr>
            <w:tcW w:w="976" w:type="pct"/>
            <w:vMerge/>
          </w:tcPr>
          <w:p w14:paraId="3CB61D56"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3190535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08DA2E6A"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חברות נסחרות דומות בשוק</w:t>
            </w:r>
          </w:p>
        </w:tc>
        <w:tc>
          <w:tcPr>
            <w:tcW w:w="1197" w:type="pct"/>
          </w:tcPr>
          <w:p w14:paraId="35334B03"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מכפיל </w:t>
            </w:r>
            <w:r w:rsidRPr="004C5FA3">
              <w:t>EBITDA</w:t>
            </w:r>
          </w:p>
          <w:p w14:paraId="0BD175E7"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מכפיל הכנסות</w:t>
            </w:r>
          </w:p>
          <w:p w14:paraId="7DA4E127"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ניכיון בשל סחירות נמוכה</w:t>
            </w:r>
          </w:p>
        </w:tc>
        <w:tc>
          <w:tcPr>
            <w:tcW w:w="535" w:type="pct"/>
          </w:tcPr>
          <w:p w14:paraId="395E84E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7A1CCBB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DC0CEAA"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03B6DBE4" w14:textId="77777777" w:rsidR="00F64EB6" w:rsidRPr="00FA5551" w:rsidRDefault="00F64EB6" w:rsidP="00015C9C">
            <w:pPr>
              <w:rPr>
                <w:rFonts w:ascii="Arial" w:hAnsi="Arial"/>
                <w:rtl/>
              </w:rPr>
            </w:pPr>
          </w:p>
        </w:tc>
        <w:tc>
          <w:tcPr>
            <w:tcW w:w="976" w:type="pct"/>
          </w:tcPr>
          <w:p w14:paraId="191E7506"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מכשירי חוב:</w:t>
            </w:r>
          </w:p>
        </w:tc>
        <w:tc>
          <w:tcPr>
            <w:tcW w:w="642" w:type="pct"/>
          </w:tcPr>
          <w:p w14:paraId="407C2DB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76F18FDA"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2C289303"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2B9C947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30F8397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73BF53D"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28C51A17" w14:textId="77777777" w:rsidR="00F64EB6" w:rsidRPr="00FA5551" w:rsidRDefault="00F64EB6" w:rsidP="00015C9C">
            <w:pPr>
              <w:rPr>
                <w:rFonts w:ascii="Arial" w:hAnsi="Arial"/>
                <w:rtl/>
              </w:rPr>
            </w:pPr>
          </w:p>
        </w:tc>
        <w:tc>
          <w:tcPr>
            <w:tcW w:w="976" w:type="pct"/>
          </w:tcPr>
          <w:p w14:paraId="2C869F07" w14:textId="77777777" w:rsidR="00F64EB6" w:rsidRPr="004C5FA3" w:rsidRDefault="00F64EB6" w:rsidP="004340B5">
            <w:pPr>
              <w:pStyle w:val="1"/>
              <w:cnfStyle w:val="000000000000" w:firstRow="0" w:lastRow="0" w:firstColumn="0" w:lastColumn="0" w:oddVBand="0" w:evenVBand="0" w:oddHBand="0" w:evenHBand="0" w:firstRowFirstColumn="0" w:firstRowLastColumn="0" w:lastRowFirstColumn="0" w:lastRowLastColumn="0"/>
              <w:rPr>
                <w:rtl/>
              </w:rPr>
            </w:pPr>
            <w:r w:rsidRPr="004C5FA3">
              <w:rPr>
                <w:rtl/>
              </w:rPr>
              <w:t>איגרות חוב של חברות זרות</w:t>
            </w:r>
          </w:p>
        </w:tc>
        <w:tc>
          <w:tcPr>
            <w:tcW w:w="642" w:type="pct"/>
          </w:tcPr>
          <w:p w14:paraId="438F8BA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74ECB99D"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3899AE3A"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מרווח אשראי</w:t>
            </w:r>
          </w:p>
          <w:p w14:paraId="7ABDBA03"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תשואה</w:t>
            </w:r>
          </w:p>
        </w:tc>
        <w:tc>
          <w:tcPr>
            <w:tcW w:w="535" w:type="pct"/>
          </w:tcPr>
          <w:p w14:paraId="5B96083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5C5FB0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643CFCA"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123BF9C2" w14:textId="77777777" w:rsidR="00F64EB6" w:rsidRPr="00FA5551" w:rsidRDefault="00F64EB6" w:rsidP="00015C9C">
            <w:pPr>
              <w:rPr>
                <w:rFonts w:ascii="Arial" w:hAnsi="Arial"/>
                <w:rtl/>
              </w:rPr>
            </w:pPr>
          </w:p>
        </w:tc>
        <w:tc>
          <w:tcPr>
            <w:tcW w:w="976" w:type="pct"/>
          </w:tcPr>
          <w:p w14:paraId="21E93DBA" w14:textId="77777777" w:rsidR="00F64EB6" w:rsidRPr="004C5FA3" w:rsidRDefault="00F64EB6" w:rsidP="004340B5">
            <w:pPr>
              <w:pStyle w:val="1"/>
              <w:cnfStyle w:val="000000000000" w:firstRow="0" w:lastRow="0" w:firstColumn="0" w:lastColumn="0" w:oddVBand="0" w:evenVBand="0" w:oddHBand="0" w:evenHBand="0" w:firstRowFirstColumn="0" w:firstRowLastColumn="0" w:lastRowFirstColumn="0" w:lastRowLastColumn="0"/>
              <w:rPr>
                <w:rtl/>
              </w:rPr>
            </w:pPr>
            <w:r w:rsidRPr="004C5FA3">
              <w:rPr>
                <w:rtl/>
              </w:rPr>
              <w:t>איגרות חוב של חברות ישראליות</w:t>
            </w:r>
          </w:p>
        </w:tc>
        <w:tc>
          <w:tcPr>
            <w:tcW w:w="642" w:type="pct"/>
          </w:tcPr>
          <w:p w14:paraId="0BF1CF8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6B34868"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36ED99DE"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5434BC8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0632647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74C3855"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02874D95" w14:textId="77777777" w:rsidR="00F64EB6" w:rsidRPr="00FA5551" w:rsidRDefault="00F64EB6" w:rsidP="00015C9C">
            <w:pPr>
              <w:rPr>
                <w:rFonts w:ascii="Arial" w:hAnsi="Arial"/>
                <w:rtl/>
              </w:rPr>
            </w:pPr>
          </w:p>
        </w:tc>
        <w:tc>
          <w:tcPr>
            <w:tcW w:w="976" w:type="pct"/>
          </w:tcPr>
          <w:p w14:paraId="1BB7EE66" w14:textId="77777777" w:rsidR="00F64EB6" w:rsidRPr="004C5FA3" w:rsidRDefault="00F64EB6" w:rsidP="004C5127">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7A418B6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3F8E0925"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4701ADBA"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267297E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5396E6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D97645B"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2219FE74" w14:textId="77777777" w:rsidR="00F64EB6" w:rsidRPr="00FA5551" w:rsidRDefault="00F64EB6" w:rsidP="00015C9C">
            <w:pPr>
              <w:rPr>
                <w:rFonts w:ascii="Arial" w:hAnsi="Arial"/>
                <w:rtl/>
              </w:rPr>
            </w:pPr>
          </w:p>
        </w:tc>
        <w:tc>
          <w:tcPr>
            <w:tcW w:w="976" w:type="pct"/>
          </w:tcPr>
          <w:p w14:paraId="5A437F5B"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התחייבויות</w:t>
            </w:r>
          </w:p>
        </w:tc>
        <w:tc>
          <w:tcPr>
            <w:tcW w:w="642" w:type="pct"/>
          </w:tcPr>
          <w:p w14:paraId="6A79B06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9706FC6"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497CE668"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579FF7B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EEE78A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18FC6A4"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03F1A7B1" w14:textId="77777777" w:rsidR="00F64EB6" w:rsidRPr="00FA5551" w:rsidRDefault="00F64EB6" w:rsidP="00015C9C">
            <w:pPr>
              <w:rPr>
                <w:rFonts w:ascii="Arial" w:hAnsi="Arial"/>
                <w:rtl/>
              </w:rPr>
            </w:pPr>
          </w:p>
        </w:tc>
        <w:tc>
          <w:tcPr>
            <w:tcW w:w="976" w:type="pct"/>
          </w:tcPr>
          <w:p w14:paraId="68BAE05B" w14:textId="77777777" w:rsidR="00F64EB6" w:rsidRPr="00DE277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DE2773">
              <w:rPr>
                <w:rtl/>
              </w:rPr>
              <w:t>תמורה מותנית בצירוף עסקים</w:t>
            </w:r>
          </w:p>
        </w:tc>
        <w:tc>
          <w:tcPr>
            <w:tcW w:w="642" w:type="pct"/>
          </w:tcPr>
          <w:p w14:paraId="643DDF9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34B7B092"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05FDAF87"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7043836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691479C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629D4056"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13C46024" w14:textId="77777777" w:rsidR="00F64EB6" w:rsidRPr="00FA5551" w:rsidRDefault="00F64EB6" w:rsidP="00015C9C">
            <w:pPr>
              <w:rPr>
                <w:rFonts w:ascii="Arial" w:hAnsi="Arial"/>
                <w:rtl/>
              </w:rPr>
            </w:pPr>
          </w:p>
        </w:tc>
        <w:tc>
          <w:tcPr>
            <w:tcW w:w="976" w:type="pct"/>
          </w:tcPr>
          <w:p w14:paraId="6FA90165" w14:textId="77777777" w:rsidR="00F64EB6" w:rsidRPr="00DE277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642" w:type="pct"/>
          </w:tcPr>
          <w:p w14:paraId="41A761F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4D675977"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10DFFE4E"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7C2BA22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30F92F6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1C6EA86"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45BA17FB" w14:textId="77777777" w:rsidR="00F64EB6" w:rsidRPr="00FA5551" w:rsidRDefault="00F64EB6" w:rsidP="00015C9C">
            <w:pPr>
              <w:rPr>
                <w:rFonts w:ascii="Arial" w:hAnsi="Arial"/>
                <w:rtl/>
              </w:rPr>
            </w:pPr>
          </w:p>
        </w:tc>
        <w:tc>
          <w:tcPr>
            <w:tcW w:w="976" w:type="pct"/>
          </w:tcPr>
          <w:p w14:paraId="0F36D1E0"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מכשירים נגזרים (נטו)</w:t>
            </w:r>
          </w:p>
        </w:tc>
        <w:tc>
          <w:tcPr>
            <w:tcW w:w="642" w:type="pct"/>
          </w:tcPr>
          <w:p w14:paraId="451E421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34DB0DCE"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1197" w:type="pct"/>
          </w:tcPr>
          <w:p w14:paraId="52AD6550"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p>
        </w:tc>
        <w:tc>
          <w:tcPr>
            <w:tcW w:w="535" w:type="pct"/>
          </w:tcPr>
          <w:p w14:paraId="611480D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6AA046B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44CD0EA"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671FE80D" w14:textId="77777777" w:rsidR="00F64EB6" w:rsidRPr="00FA5551" w:rsidRDefault="00F64EB6" w:rsidP="00015C9C">
            <w:pPr>
              <w:rPr>
                <w:rFonts w:ascii="Arial" w:hAnsi="Arial"/>
                <w:rtl/>
              </w:rPr>
            </w:pPr>
          </w:p>
        </w:tc>
        <w:tc>
          <w:tcPr>
            <w:tcW w:w="976" w:type="pct"/>
          </w:tcPr>
          <w:p w14:paraId="4E161E9A" w14:textId="77777777" w:rsidR="00F64EB6" w:rsidRPr="00DE277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DE2773">
              <w:rPr>
                <w:rtl/>
              </w:rPr>
              <w:t>חוזי ריבית - שקל-מדד</w:t>
            </w:r>
          </w:p>
        </w:tc>
        <w:tc>
          <w:tcPr>
            <w:tcW w:w="642" w:type="pct"/>
          </w:tcPr>
          <w:p w14:paraId="41A0D8A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2A46F49"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היוון תזרימי מזומנים</w:t>
            </w:r>
          </w:p>
        </w:tc>
        <w:tc>
          <w:tcPr>
            <w:tcW w:w="1197" w:type="pct"/>
          </w:tcPr>
          <w:p w14:paraId="094E1D96"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ציפיות אינפלציה</w:t>
            </w:r>
          </w:p>
          <w:p w14:paraId="14D1C3B5"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סיכון אשראי של צד נגדי</w:t>
            </w:r>
          </w:p>
        </w:tc>
        <w:tc>
          <w:tcPr>
            <w:tcW w:w="535" w:type="pct"/>
          </w:tcPr>
          <w:p w14:paraId="4E4DC3C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185C9F0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D63F36A"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01F77BE6" w14:textId="77777777" w:rsidR="00F64EB6" w:rsidRPr="00FA5551" w:rsidRDefault="00F64EB6" w:rsidP="00015C9C">
            <w:pPr>
              <w:rPr>
                <w:rFonts w:ascii="Arial" w:hAnsi="Arial"/>
                <w:rtl/>
              </w:rPr>
            </w:pPr>
          </w:p>
        </w:tc>
        <w:tc>
          <w:tcPr>
            <w:tcW w:w="976" w:type="pct"/>
          </w:tcPr>
          <w:p w14:paraId="0E58E6B2" w14:textId="77777777" w:rsidR="00F64EB6" w:rsidRPr="00DE277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DE2773">
              <w:rPr>
                <w:rtl/>
              </w:rPr>
              <w:t>חוזי מטבע חוץ</w:t>
            </w:r>
          </w:p>
        </w:tc>
        <w:tc>
          <w:tcPr>
            <w:tcW w:w="642" w:type="pct"/>
          </w:tcPr>
          <w:p w14:paraId="039700B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303A3AE"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מודל פנימי</w:t>
            </w:r>
          </w:p>
        </w:tc>
        <w:tc>
          <w:tcPr>
            <w:tcW w:w="1197" w:type="pct"/>
          </w:tcPr>
          <w:p w14:paraId="4DAB2852"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סטיית תקן שער חליפין</w:t>
            </w:r>
          </w:p>
        </w:tc>
        <w:tc>
          <w:tcPr>
            <w:tcW w:w="535" w:type="pct"/>
          </w:tcPr>
          <w:p w14:paraId="3A36B10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5F3207D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7A76377"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1E7DEC59" w14:textId="77777777" w:rsidR="00F64EB6" w:rsidRPr="00FA5551" w:rsidRDefault="00F64EB6" w:rsidP="00015C9C">
            <w:pPr>
              <w:rPr>
                <w:rFonts w:ascii="Arial" w:hAnsi="Arial"/>
                <w:rtl/>
              </w:rPr>
            </w:pPr>
          </w:p>
        </w:tc>
        <w:tc>
          <w:tcPr>
            <w:tcW w:w="976" w:type="pct"/>
          </w:tcPr>
          <w:p w14:paraId="5FE0C6B5" w14:textId="77777777" w:rsidR="00F64EB6" w:rsidRPr="00DE277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DE2773">
              <w:rPr>
                <w:rtl/>
              </w:rPr>
              <w:t>אופציות בגין מניות</w:t>
            </w:r>
          </w:p>
        </w:tc>
        <w:tc>
          <w:tcPr>
            <w:tcW w:w="642" w:type="pct"/>
          </w:tcPr>
          <w:p w14:paraId="4D33E65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B17A616"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מודל תמחור אופציות</w:t>
            </w:r>
          </w:p>
        </w:tc>
        <w:tc>
          <w:tcPr>
            <w:tcW w:w="1197" w:type="pct"/>
          </w:tcPr>
          <w:p w14:paraId="354B9314"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סטיית תקן מניה</w:t>
            </w:r>
          </w:p>
          <w:p w14:paraId="2F562E20"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תשואת דיבידנד</w:t>
            </w:r>
          </w:p>
        </w:tc>
        <w:tc>
          <w:tcPr>
            <w:tcW w:w="535" w:type="pct"/>
          </w:tcPr>
          <w:p w14:paraId="18343C8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27028B5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1EC02C1C" w14:textId="77777777" w:rsidTr="00DE2773">
        <w:tc>
          <w:tcPr>
            <w:cnfStyle w:val="001000000000" w:firstRow="0" w:lastRow="0" w:firstColumn="1" w:lastColumn="0" w:oddVBand="0" w:evenVBand="0" w:oddHBand="0" w:evenHBand="0" w:firstRowFirstColumn="0" w:firstRowLastColumn="0" w:lastRowFirstColumn="0" w:lastRowLastColumn="0"/>
            <w:tcW w:w="569" w:type="pct"/>
          </w:tcPr>
          <w:p w14:paraId="5B9F992E" w14:textId="77777777" w:rsidR="00F64EB6" w:rsidRPr="00FA5551" w:rsidRDefault="00F64EB6" w:rsidP="00015C9C">
            <w:pPr>
              <w:rPr>
                <w:rFonts w:ascii="Arial" w:hAnsi="Arial"/>
                <w:rtl/>
              </w:rPr>
            </w:pPr>
          </w:p>
        </w:tc>
        <w:tc>
          <w:tcPr>
            <w:tcW w:w="976" w:type="pct"/>
          </w:tcPr>
          <w:p w14:paraId="14C46875" w14:textId="77777777" w:rsidR="00F64EB6" w:rsidRPr="00DE277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DE2773">
              <w:rPr>
                <w:rtl/>
              </w:rPr>
              <w:t>חוזי סחורות ואחרים</w:t>
            </w:r>
          </w:p>
        </w:tc>
        <w:tc>
          <w:tcPr>
            <w:tcW w:w="642" w:type="pct"/>
          </w:tcPr>
          <w:p w14:paraId="4DE815D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48" w:type="pct"/>
          </w:tcPr>
          <w:p w14:paraId="5B99A713"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1197" w:type="pct"/>
          </w:tcPr>
          <w:p w14:paraId="30AB6DED" w14:textId="77777777" w:rsidR="00F64EB6" w:rsidRPr="004C5FA3" w:rsidRDefault="00F64EB6" w:rsidP="00DE2773">
            <w:pPr>
              <w:pStyle w:val="0"/>
              <w:cnfStyle w:val="000000000000" w:firstRow="0" w:lastRow="0" w:firstColumn="0" w:lastColumn="0" w:oddVBand="0" w:evenVBand="0" w:oddHBand="0" w:evenHBand="0" w:firstRowFirstColumn="0" w:firstRowLastColumn="0" w:lastRowFirstColumn="0" w:lastRowLastColumn="0"/>
              <w:rPr>
                <w:rtl/>
              </w:rPr>
            </w:pPr>
            <w:r w:rsidRPr="004C5FA3">
              <w:rPr>
                <w:rtl/>
              </w:rPr>
              <w:t>[</w:t>
            </w:r>
            <w:r w:rsidRPr="004C5FA3">
              <w:rPr>
                <w:rStyle w:val="SubtleReference"/>
                <w:rtl/>
              </w:rPr>
              <w:t>פרט</w:t>
            </w:r>
            <w:r w:rsidRPr="004C5FA3">
              <w:rPr>
                <w:rtl/>
              </w:rPr>
              <w:t>]</w:t>
            </w:r>
          </w:p>
        </w:tc>
        <w:tc>
          <w:tcPr>
            <w:tcW w:w="535" w:type="pct"/>
          </w:tcPr>
          <w:p w14:paraId="3BA4F7C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33" w:type="pct"/>
          </w:tcPr>
          <w:p w14:paraId="42C1C57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38C51B92" w14:textId="59AF1EB4" w:rsidR="00160186" w:rsidRDefault="00160186">
      <w:pPr>
        <w:rPr>
          <w:rtl/>
        </w:rPr>
      </w:pPr>
      <w:r>
        <w:rPr>
          <w:rtl/>
        </w:rPr>
        <w:br w:type="page"/>
      </w:r>
    </w:p>
    <w:p w14:paraId="4C9CF765" w14:textId="77777777" w:rsidR="004701C2" w:rsidRDefault="004701C2" w:rsidP="004701C2">
      <w:pPr>
        <w:pageBreakBefore/>
        <w:spacing w:after="0" w:line="240" w:lineRule="auto"/>
        <w:ind w:left="1418"/>
        <w:jc w:val="left"/>
        <w:rPr>
          <w:rtl/>
        </w:rPr>
      </w:pPr>
    </w:p>
    <w:p w14:paraId="3CCBC6BE" w14:textId="66619F64"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709433D3" w14:textId="53E9B03E" w:rsidR="004701C2" w:rsidRDefault="004701C2" w:rsidP="004701C2">
      <w:pPr>
        <w:spacing w:line="240" w:lineRule="auto"/>
        <w:ind w:left="1985" w:hanging="567"/>
        <w:jc w:val="left"/>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4"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9.4</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4"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מדידות שווי הוגן עיתיות של מכשירים פיננסיים</w:t>
      </w:r>
      <w:r w:rsidRPr="003F08B0">
        <w:rPr>
          <w:rStyle w:val="Strong"/>
          <w:rtl/>
        </w:rPr>
        <w:fldChar w:fldCharType="end"/>
      </w:r>
      <w:r w:rsidRPr="003F08B0">
        <w:rPr>
          <w:rStyle w:val="Strong"/>
          <w:rtl/>
        </w:rPr>
        <w:t xml:space="preserve"> </w:t>
      </w:r>
      <w:r w:rsidRPr="004C5FA3">
        <w:rPr>
          <w:rtl/>
        </w:rPr>
        <w:t>(המשך)</w:t>
      </w:r>
    </w:p>
    <w:p w14:paraId="00950677" w14:textId="12D55279" w:rsidR="004701C2" w:rsidRPr="00DA006E" w:rsidRDefault="004701C2" w:rsidP="004701C2">
      <w:pPr>
        <w:spacing w:line="240" w:lineRule="auto"/>
        <w:ind w:left="2269" w:hanging="851"/>
        <w:rPr>
          <w:rFonts w:ascii="Arial" w:hAnsi="Arial"/>
          <w:rtl/>
        </w:rPr>
      </w:pPr>
      <w:r w:rsidRPr="00DA006E">
        <w:rPr>
          <w:rStyle w:val="Strong"/>
          <w:b w:val="0"/>
          <w:bCs w:val="0"/>
          <w:rtl/>
        </w:rPr>
        <w:fldChar w:fldCharType="begin" w:fldLock="1"/>
      </w:r>
      <w:r w:rsidRPr="00DA006E">
        <w:rPr>
          <w:rStyle w:val="Strong"/>
          <w:b w:val="0"/>
          <w:bCs w:val="0"/>
          <w:rtl/>
        </w:rPr>
        <w:instrText xml:space="preserve"> </w:instrText>
      </w:r>
      <w:r w:rsidRPr="00DA006E">
        <w:rPr>
          <w:rStyle w:val="Strong"/>
          <w:b w:val="0"/>
          <w:bCs w:val="0"/>
        </w:rPr>
        <w:instrText>STYLEREF</w:instrText>
      </w:r>
      <w:r w:rsidRPr="00DA006E">
        <w:rPr>
          <w:rStyle w:val="Strong"/>
          <w:b w:val="0"/>
          <w:bCs w:val="0"/>
          <w:rtl/>
        </w:rPr>
        <w:instrText xml:space="preserve">  "כותרת 5" \</w:instrText>
      </w:r>
      <w:r w:rsidRPr="00DA006E">
        <w:rPr>
          <w:rStyle w:val="Strong"/>
          <w:b w:val="0"/>
          <w:bCs w:val="0"/>
        </w:rPr>
        <w:instrText>w  \* MERGEFORMAT</w:instrText>
      </w:r>
      <w:r w:rsidRPr="00DA006E">
        <w:rPr>
          <w:rStyle w:val="Strong"/>
          <w:b w:val="0"/>
          <w:bCs w:val="0"/>
          <w:rtl/>
        </w:rPr>
        <w:instrText xml:space="preserve"> </w:instrText>
      </w:r>
      <w:r w:rsidRPr="00DA006E">
        <w:rPr>
          <w:rStyle w:val="Strong"/>
          <w:b w:val="0"/>
          <w:bCs w:val="0"/>
          <w:rtl/>
        </w:rPr>
        <w:fldChar w:fldCharType="separate"/>
      </w:r>
      <w:r w:rsidR="00D3002D">
        <w:rPr>
          <w:rStyle w:val="Strong"/>
          <w:b w:val="0"/>
          <w:bCs w:val="0"/>
          <w:noProof/>
          <w:cs/>
        </w:rPr>
        <w:t>‎</w:t>
      </w:r>
      <w:r w:rsidR="00D3002D">
        <w:rPr>
          <w:rStyle w:val="Strong"/>
          <w:b w:val="0"/>
          <w:bCs w:val="0"/>
          <w:noProof/>
        </w:rPr>
        <w:t>9.4.7</w:t>
      </w:r>
      <w:r w:rsidRPr="00DA006E">
        <w:rPr>
          <w:rStyle w:val="Strong"/>
          <w:b w:val="0"/>
          <w:bCs w:val="0"/>
          <w:rtl/>
        </w:rPr>
        <w:fldChar w:fldCharType="end"/>
      </w:r>
      <w:r w:rsidRPr="00DA006E">
        <w:rPr>
          <w:rFonts w:ascii="Arial" w:hAnsi="Arial"/>
          <w:b/>
          <w:bCs/>
          <w:rtl/>
        </w:rPr>
        <w:tab/>
      </w:r>
      <w:r w:rsidRPr="00CE67D5">
        <w:rPr>
          <w:rStyle w:val="Strong"/>
          <w:b w:val="0"/>
          <w:bCs w:val="0"/>
          <w:u w:val="single"/>
          <w:rtl/>
        </w:rPr>
        <w:fldChar w:fldCharType="begin" w:fldLock="1"/>
      </w:r>
      <w:r w:rsidRPr="00CE67D5">
        <w:rPr>
          <w:rStyle w:val="Strong"/>
          <w:b w:val="0"/>
          <w:bCs w:val="0"/>
          <w:u w:val="single"/>
          <w:rtl/>
        </w:rPr>
        <w:instrText xml:space="preserve"> </w:instrText>
      </w:r>
      <w:r w:rsidRPr="00CE67D5">
        <w:rPr>
          <w:rStyle w:val="Strong"/>
          <w:b w:val="0"/>
          <w:bCs w:val="0"/>
          <w:u w:val="single"/>
        </w:rPr>
        <w:instrText>STYLEREF</w:instrText>
      </w:r>
      <w:r w:rsidRPr="00CE67D5">
        <w:rPr>
          <w:rStyle w:val="Strong"/>
          <w:b w:val="0"/>
          <w:bCs w:val="0"/>
          <w:u w:val="single"/>
          <w:rtl/>
        </w:rPr>
        <w:instrText xml:space="preserve">  "כותרת 5"  \* </w:instrText>
      </w:r>
      <w:r w:rsidRPr="00CE67D5">
        <w:rPr>
          <w:rStyle w:val="Strong"/>
          <w:b w:val="0"/>
          <w:bCs w:val="0"/>
          <w:u w:val="single"/>
        </w:rPr>
        <w:instrText>MERGEFORMAT</w:instrText>
      </w:r>
      <w:r w:rsidRPr="00CE67D5">
        <w:rPr>
          <w:rStyle w:val="Strong"/>
          <w:b w:val="0"/>
          <w:bCs w:val="0"/>
          <w:u w:val="single"/>
          <w:rtl/>
        </w:rPr>
        <w:instrText xml:space="preserve"> </w:instrText>
      </w:r>
      <w:r w:rsidRPr="00CE67D5">
        <w:rPr>
          <w:rStyle w:val="Strong"/>
          <w:b w:val="0"/>
          <w:bCs w:val="0"/>
          <w:u w:val="single"/>
          <w:rtl/>
        </w:rPr>
        <w:fldChar w:fldCharType="separate"/>
      </w:r>
      <w:r w:rsidR="00D3002D">
        <w:rPr>
          <w:rStyle w:val="Strong"/>
          <w:b w:val="0"/>
          <w:bCs w:val="0"/>
          <w:noProof/>
          <w:u w:val="single"/>
          <w:rtl/>
        </w:rPr>
        <w:t>מידע כמותי לגבי מדידות שווי הוגן המסווגות ברמה 3</w:t>
      </w:r>
      <w:r w:rsidRPr="00CE67D5">
        <w:rPr>
          <w:rStyle w:val="Strong"/>
          <w:b w:val="0"/>
          <w:bCs w:val="0"/>
          <w:u w:val="single"/>
          <w:rtl/>
        </w:rPr>
        <w:fldChar w:fldCharType="end"/>
      </w:r>
      <w:r w:rsidRPr="00DA006E">
        <w:rPr>
          <w:rStyle w:val="Strong"/>
          <w:b w:val="0"/>
          <w:bCs w:val="0"/>
          <w:rtl/>
        </w:rPr>
        <w:t xml:space="preserve"> </w:t>
      </w:r>
      <w:r w:rsidRPr="00DA006E">
        <w:rPr>
          <w:rtl/>
        </w:rPr>
        <w:t>(המשך)</w:t>
      </w:r>
    </w:p>
    <w:p w14:paraId="5045B9B2" w14:textId="77777777" w:rsidR="00F64EB6" w:rsidRPr="004C5FA3" w:rsidRDefault="00F64EB6" w:rsidP="00A37534">
      <w:pPr>
        <w:pStyle w:val="Heading6"/>
      </w:pPr>
      <w:r w:rsidRPr="004C5FA3">
        <w:rPr>
          <w:rtl/>
        </w:rPr>
        <w:t>רגישות מדידות השווי ההוגן לשינויים בנתונים שאינם ניתנים לצפייה</w:t>
      </w:r>
    </w:p>
    <w:tbl>
      <w:tblPr>
        <w:tblStyle w:val="PlainTable2"/>
        <w:bidiVisual/>
        <w:tblW w:w="5000" w:type="pct"/>
        <w:tblLook w:val="0480" w:firstRow="0" w:lastRow="0" w:firstColumn="1" w:lastColumn="0" w:noHBand="0" w:noVBand="1"/>
      </w:tblPr>
      <w:tblGrid>
        <w:gridCol w:w="1343"/>
        <w:gridCol w:w="8861"/>
      </w:tblGrid>
      <w:tr w:rsidR="00F64EB6" w:rsidRPr="004C5FA3" w14:paraId="4858ED3F" w14:textId="77777777" w:rsidTr="00DE10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58" w:type="pct"/>
          </w:tcPr>
          <w:p w14:paraId="1DF1B12A" w14:textId="69A8DB1A" w:rsidR="00F64EB6" w:rsidRPr="00FA5551" w:rsidRDefault="004701C2" w:rsidP="004701C2">
            <w:pPr>
              <w:bidi w:val="0"/>
              <w:spacing w:after="0" w:line="240" w:lineRule="auto"/>
              <w:ind w:left="-57" w:right="-57"/>
              <w:contextualSpacing w:val="0"/>
              <w:jc w:val="right"/>
              <w:rPr>
                <w:rFonts w:ascii="Arial" w:hAnsi="Arial"/>
                <w:rtl/>
              </w:rPr>
            </w:pPr>
            <w:r>
              <w:rPr>
                <w:rFonts w:ascii="Arial" w:hAnsi="Arial"/>
              </w:rPr>
              <w:t>IFRS 13.93(h)(</w:t>
            </w:r>
            <w:proofErr w:type="spellStart"/>
            <w:r>
              <w:rPr>
                <w:rFonts w:ascii="Arial" w:hAnsi="Arial"/>
              </w:rPr>
              <w:t>i</w:t>
            </w:r>
            <w:proofErr w:type="spellEnd"/>
            <w:r>
              <w:rPr>
                <w:rFonts w:ascii="Arial" w:hAnsi="Arial"/>
              </w:rPr>
              <w:t>)</w:t>
            </w:r>
          </w:p>
        </w:tc>
        <w:tc>
          <w:tcPr>
            <w:tcW w:w="4342" w:type="pct"/>
          </w:tcPr>
          <w:p w14:paraId="5C266761" w14:textId="7862E1EA" w:rsidR="00000283" w:rsidRPr="004C5FA3" w:rsidRDefault="00F64EB6" w:rsidP="004701C2">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יינתן תיאור מילולי של הרגישות של מדידות השווי ההוגן לשינויים בנתונים שאינם ניתנים לצפייה, אם שינוי באותם נתונים לסכום שונה עשוי </w:t>
            </w:r>
            <w:r w:rsidR="00992955">
              <w:rPr>
                <w:rStyle w:val="SubtleReference"/>
                <w:rFonts w:hint="cs"/>
                <w:rtl/>
              </w:rPr>
              <w:t>לגרום ל</w:t>
            </w:r>
            <w:r w:rsidRPr="004C5FA3">
              <w:rPr>
                <w:rStyle w:val="SubtleReference"/>
                <w:rtl/>
              </w:rPr>
              <w:t xml:space="preserve">מדידת שווי הוגן גבוהה יותר או נמוכה יותר באופן משמעותי. אם קיימים יחסי גומלין בין אותם נתונים לבין נתונים אחרים שאינם ניתנים לצפייה ששימשו במדידת השווי ההוגן, </w:t>
            </w:r>
            <w:r w:rsidR="00992955">
              <w:rPr>
                <w:rStyle w:val="SubtleReference"/>
                <w:rFonts w:hint="cs"/>
                <w:rtl/>
              </w:rPr>
              <w:t xml:space="preserve">יתוארו </w:t>
            </w:r>
            <w:r w:rsidRPr="004C5FA3">
              <w:rPr>
                <w:rStyle w:val="SubtleReference"/>
                <w:rtl/>
              </w:rPr>
              <w:t xml:space="preserve">אותם יחסי גומלין וכיצד הם יכולים להגדיל או </w:t>
            </w:r>
            <w:r w:rsidR="00992955">
              <w:rPr>
                <w:rStyle w:val="SubtleReference"/>
                <w:rFonts w:hint="cs"/>
                <w:rtl/>
              </w:rPr>
              <w:t xml:space="preserve">לצמצם </w:t>
            </w:r>
            <w:r w:rsidRPr="004C5FA3">
              <w:rPr>
                <w:rStyle w:val="SubtleReference"/>
                <w:rtl/>
              </w:rPr>
              <w:t>את ההשפעה על מדידת השווי ההוגן</w:t>
            </w:r>
            <w:r w:rsidRPr="00E16C78">
              <w:rPr>
                <w:rStyle w:val="SubtleReference"/>
                <w:rtl/>
              </w:rPr>
              <w:t>.</w:t>
            </w:r>
            <w:r w:rsidR="00E16C78" w:rsidRPr="00E16C78">
              <w:rPr>
                <w:rStyle w:val="SubtleReference"/>
                <w:rFonts w:hint="cs"/>
                <w:rtl/>
              </w:rPr>
              <w:t xml:space="preserve"> </w:t>
            </w:r>
            <w:r w:rsidR="00E16C78" w:rsidRPr="00E16C78">
              <w:rPr>
                <w:rStyle w:val="SubtleReference"/>
                <w:rtl/>
              </w:rPr>
              <w:t>התיאור המילולי של הרגישות לשינויים בנתונים שאינם ניתנים לצפייה יכלול, לכל הפחות, את הנתונים שאינם ניתנים לצפייה שניתן להם גילוי בטבלה.</w:t>
            </w:r>
            <w:r w:rsidRPr="004C5FA3">
              <w:rPr>
                <w:rFonts w:ascii="Arial" w:hAnsi="Arial"/>
                <w:rtl/>
              </w:rPr>
              <w:t>]</w:t>
            </w:r>
            <w:r w:rsidRPr="004C5FA3">
              <w:rPr>
                <w:rStyle w:val="FootnoteReference"/>
                <w:sz w:val="20"/>
                <w:szCs w:val="20"/>
                <w:rtl/>
              </w:rPr>
              <w:footnoteReference w:id="169"/>
            </w:r>
          </w:p>
        </w:tc>
      </w:tr>
      <w:tr w:rsidR="004701C2" w:rsidRPr="004C5FA3" w14:paraId="47673657" w14:textId="77777777" w:rsidTr="00DE100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58" w:type="pct"/>
          </w:tcPr>
          <w:p w14:paraId="16927124" w14:textId="44459946" w:rsidR="004701C2" w:rsidRPr="00FA5551" w:rsidRDefault="004701C2" w:rsidP="004701C2">
            <w:pPr>
              <w:bidi w:val="0"/>
              <w:spacing w:after="0" w:line="240" w:lineRule="auto"/>
              <w:ind w:left="-57" w:right="-57"/>
              <w:contextualSpacing w:val="0"/>
              <w:jc w:val="right"/>
              <w:rPr>
                <w:rFonts w:ascii="Arial" w:hAnsi="Arial"/>
                <w:rtl/>
              </w:rPr>
            </w:pPr>
            <w:r>
              <w:rPr>
                <w:rFonts w:ascii="Arial" w:hAnsi="Arial"/>
              </w:rPr>
              <w:t>IFRS 13.93(h)(ii)</w:t>
            </w:r>
          </w:p>
        </w:tc>
        <w:tc>
          <w:tcPr>
            <w:tcW w:w="4342" w:type="pct"/>
          </w:tcPr>
          <w:p w14:paraId="0B0B3119" w14:textId="004FBC22" w:rsidR="004701C2" w:rsidRPr="004C5FA3" w:rsidRDefault="004701C2" w:rsidP="004701C2">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 xml:space="preserve">להלן מידע בדבר ההשפעה לסוף תקופת הדיווח של שינויים </w:t>
            </w:r>
            <w:r>
              <w:rPr>
                <w:rFonts w:ascii="Arial" w:hAnsi="Arial" w:hint="cs"/>
                <w:rtl/>
              </w:rPr>
              <w:t>ב</w:t>
            </w:r>
            <w:r w:rsidRPr="004C5FA3">
              <w:rPr>
                <w:rFonts w:ascii="Arial" w:hAnsi="Arial"/>
                <w:rtl/>
              </w:rPr>
              <w:t>נתונים שאינם ניתנים לצפייה כדי לשקף הנחות חלופיות אפשריות באופן סביר אשר ישנו באופן משמעותי</w:t>
            </w:r>
            <w:r w:rsidRPr="004C5FA3">
              <w:rPr>
                <w:rStyle w:val="FootnoteReference"/>
                <w:sz w:val="20"/>
                <w:szCs w:val="20"/>
                <w:rtl/>
              </w:rPr>
              <w:footnoteReference w:id="170"/>
            </w:r>
            <w:r w:rsidRPr="004C5FA3">
              <w:rPr>
                <w:rFonts w:ascii="Arial" w:hAnsi="Arial"/>
                <w:rtl/>
              </w:rPr>
              <w:t xml:space="preserve"> את השווי ההוגן של מכשירים פיננסיים מסוימים, כאשר שאר המשתנים נשארים קבועים:</w:t>
            </w:r>
          </w:p>
        </w:tc>
      </w:tr>
    </w:tbl>
    <w:p w14:paraId="7007A4A2" w14:textId="77777777" w:rsidR="004701C2" w:rsidRDefault="004701C2" w:rsidP="004701C2">
      <w:pPr>
        <w:spacing w:after="0" w:line="60" w:lineRule="exact"/>
        <w:ind w:left="1418"/>
      </w:pPr>
    </w:p>
    <w:tbl>
      <w:tblPr>
        <w:tblStyle w:val="TableGrid"/>
        <w:bidiVisual/>
        <w:tblW w:w="5000" w:type="pct"/>
        <w:tblLook w:val="04A0" w:firstRow="1" w:lastRow="0" w:firstColumn="1" w:lastColumn="0" w:noHBand="0" w:noVBand="1"/>
      </w:tblPr>
      <w:tblGrid>
        <w:gridCol w:w="1330"/>
        <w:gridCol w:w="4175"/>
        <w:gridCol w:w="1243"/>
        <w:gridCol w:w="1729"/>
        <w:gridCol w:w="1727"/>
      </w:tblGrid>
      <w:tr w:rsidR="00F64EB6" w:rsidRPr="004C5FA3" w14:paraId="39EFA9AE" w14:textId="77777777" w:rsidTr="00160186">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val="restart"/>
          </w:tcPr>
          <w:p w14:paraId="73640969" w14:textId="77777777" w:rsidR="00F64EB6" w:rsidRPr="00FA5551" w:rsidRDefault="00F64EB6" w:rsidP="00015C9C">
            <w:pPr>
              <w:rPr>
                <w:rFonts w:ascii="Arial" w:hAnsi="Arial"/>
                <w:rtl/>
              </w:rPr>
            </w:pPr>
          </w:p>
        </w:tc>
        <w:tc>
          <w:tcPr>
            <w:tcW w:w="2046" w:type="pct"/>
            <w:vMerge w:val="restart"/>
          </w:tcPr>
          <w:p w14:paraId="5FC9F5A8"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303" w:type="pct"/>
            <w:gridSpan w:val="3"/>
          </w:tcPr>
          <w:p w14:paraId="61E21940" w14:textId="7F29C928" w:rsidR="00F64EB6" w:rsidRPr="006050D6"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lang w:val="en-US"/>
              </w:rPr>
            </w:pPr>
            <w:r w:rsidRPr="004C5FA3">
              <w:rPr>
                <w:sz w:val="20"/>
                <w:rtl/>
              </w:rPr>
              <w:t xml:space="preserve">30 ביוני </w:t>
            </w:r>
            <w:r w:rsidR="00924697" w:rsidRPr="004C5FA3">
              <w:rPr>
                <w:sz w:val="20"/>
              </w:rPr>
              <w:fldChar w:fldCharType="begin" w:fldLock="1"/>
            </w:r>
            <w:r w:rsidR="00924697" w:rsidRPr="004C5FA3">
              <w:rPr>
                <w:sz w:val="20"/>
              </w:rPr>
              <w:instrText xml:space="preserve"> DOCPROPERTY  CY  \* MERGEFORMAT </w:instrText>
            </w:r>
            <w:r w:rsidR="00924697" w:rsidRPr="004C5FA3">
              <w:rPr>
                <w:sz w:val="20"/>
              </w:rPr>
              <w:fldChar w:fldCharType="separate"/>
            </w:r>
            <w:r w:rsidR="00D3002D">
              <w:rPr>
                <w:sz w:val="20"/>
              </w:rPr>
              <w:t>2026</w:t>
            </w:r>
            <w:r w:rsidR="00924697" w:rsidRPr="004C5FA3">
              <w:rPr>
                <w:sz w:val="20"/>
              </w:rPr>
              <w:fldChar w:fldCharType="end"/>
            </w:r>
          </w:p>
        </w:tc>
      </w:tr>
      <w:tr w:rsidR="00287A08" w:rsidRPr="004C5FA3" w14:paraId="058D20C5"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3A4D5499" w14:textId="77777777" w:rsidR="00287A08" w:rsidRPr="00FA5551" w:rsidRDefault="00287A08" w:rsidP="00015C9C">
            <w:pPr>
              <w:rPr>
                <w:rFonts w:ascii="Arial" w:hAnsi="Arial"/>
                <w:rtl/>
              </w:rPr>
            </w:pPr>
          </w:p>
        </w:tc>
        <w:tc>
          <w:tcPr>
            <w:tcW w:w="2046" w:type="pct"/>
            <w:vMerge/>
          </w:tcPr>
          <w:p w14:paraId="43B349FF" w14:textId="77777777" w:rsidR="00287A08" w:rsidRPr="004C5FA3" w:rsidRDefault="00287A08"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val="restart"/>
          </w:tcPr>
          <w:p w14:paraId="502AA25D"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p>
          <w:p w14:paraId="0EA3A4C0"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p>
          <w:p w14:paraId="36F420DC" w14:textId="77777777" w:rsidR="00287A08" w:rsidRPr="004C5FA3" w:rsidRDefault="00287A08" w:rsidP="00287A08">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שינוי בנתון</w:t>
            </w:r>
          </w:p>
        </w:tc>
        <w:tc>
          <w:tcPr>
            <w:tcW w:w="1693" w:type="pct"/>
            <w:gridSpan w:val="2"/>
          </w:tcPr>
          <w:p w14:paraId="4E9D59DC"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השפעה על מדידת השווי ההוגן של</w:t>
            </w:r>
          </w:p>
        </w:tc>
      </w:tr>
      <w:tr w:rsidR="00287A08" w:rsidRPr="004C5FA3" w14:paraId="76ED34EE"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122EE2DC" w14:textId="77777777" w:rsidR="00287A08" w:rsidRPr="00FA5551" w:rsidRDefault="00287A08" w:rsidP="00015C9C">
            <w:pPr>
              <w:rPr>
                <w:rFonts w:ascii="Arial" w:hAnsi="Arial"/>
                <w:rtl/>
              </w:rPr>
            </w:pPr>
          </w:p>
        </w:tc>
        <w:tc>
          <w:tcPr>
            <w:tcW w:w="2046" w:type="pct"/>
            <w:vMerge/>
          </w:tcPr>
          <w:p w14:paraId="2BC1DBBA" w14:textId="77777777" w:rsidR="00287A08" w:rsidRPr="004C5FA3" w:rsidRDefault="00287A08"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47174530"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847" w:type="pct"/>
          </w:tcPr>
          <w:p w14:paraId="62C61B60"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גידול</w:t>
            </w:r>
          </w:p>
        </w:tc>
        <w:tc>
          <w:tcPr>
            <w:tcW w:w="846" w:type="pct"/>
          </w:tcPr>
          <w:p w14:paraId="65152304"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r w:rsidRPr="004C5FA3">
              <w:rPr>
                <w:sz w:val="20"/>
                <w:rtl/>
              </w:rPr>
              <w:t>קיטון</w:t>
            </w:r>
          </w:p>
        </w:tc>
      </w:tr>
      <w:tr w:rsidR="00287A08" w:rsidRPr="004C5FA3" w14:paraId="14B40CE6"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05147E8F" w14:textId="77777777" w:rsidR="00287A08" w:rsidRPr="00FA5551" w:rsidRDefault="00287A08" w:rsidP="00015C9C">
            <w:pPr>
              <w:rPr>
                <w:rFonts w:ascii="Arial" w:hAnsi="Arial"/>
                <w:rtl/>
              </w:rPr>
            </w:pPr>
          </w:p>
        </w:tc>
        <w:tc>
          <w:tcPr>
            <w:tcW w:w="2046" w:type="pct"/>
            <w:vMerge/>
          </w:tcPr>
          <w:p w14:paraId="7E47DD3B" w14:textId="77777777" w:rsidR="00287A08" w:rsidRPr="004C5FA3" w:rsidRDefault="00287A08"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25FF23DC"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693" w:type="pct"/>
            <w:gridSpan w:val="2"/>
          </w:tcPr>
          <w:p w14:paraId="480F797A"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r>
      <w:tr w:rsidR="00287A08" w:rsidRPr="004C5FA3" w14:paraId="313BB3C8"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5A5F8348" w14:textId="77777777" w:rsidR="00287A08" w:rsidRPr="00FA5551" w:rsidRDefault="00287A08" w:rsidP="00015C9C">
            <w:pPr>
              <w:rPr>
                <w:rFonts w:ascii="Arial" w:hAnsi="Arial"/>
                <w:rtl/>
              </w:rPr>
            </w:pPr>
          </w:p>
        </w:tc>
        <w:tc>
          <w:tcPr>
            <w:tcW w:w="2046" w:type="pct"/>
            <w:vMerge/>
          </w:tcPr>
          <w:p w14:paraId="1D3C560C" w14:textId="77777777" w:rsidR="00287A08" w:rsidRPr="004C5FA3" w:rsidRDefault="00287A08"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2EBDCBA0" w14:textId="77777777"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693" w:type="pct"/>
            <w:gridSpan w:val="2"/>
          </w:tcPr>
          <w:p w14:paraId="4239749E" w14:textId="4475B522" w:rsidR="00287A08" w:rsidRPr="004C5FA3" w:rsidRDefault="00287A08"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בלתי מבוקר</w:t>
            </w:r>
          </w:p>
        </w:tc>
      </w:tr>
      <w:tr w:rsidR="00F64EB6" w:rsidRPr="004C5FA3" w14:paraId="57B6E2CF"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5A6CC616" w14:textId="77777777" w:rsidR="00F64EB6" w:rsidRPr="00FA5551" w:rsidRDefault="00F64EB6" w:rsidP="00015C9C">
            <w:pPr>
              <w:rPr>
                <w:rFonts w:ascii="Arial" w:hAnsi="Arial"/>
                <w:rtl/>
              </w:rPr>
            </w:pPr>
          </w:p>
        </w:tc>
        <w:tc>
          <w:tcPr>
            <w:tcW w:w="2046" w:type="pct"/>
          </w:tcPr>
          <w:p w14:paraId="19F8304E"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Style w:val="Strong"/>
                <w:rtl/>
              </w:rPr>
            </w:pPr>
            <w:r w:rsidRPr="004C5FA3">
              <w:rPr>
                <w:rStyle w:val="Strong"/>
                <w:rtl/>
              </w:rPr>
              <w:t>מניות</w:t>
            </w:r>
          </w:p>
        </w:tc>
        <w:tc>
          <w:tcPr>
            <w:tcW w:w="609" w:type="pct"/>
          </w:tcPr>
          <w:p w14:paraId="6161F2E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05B08E9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615A13C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9A44690"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1E280DA5" w14:textId="77777777" w:rsidR="00F64EB6" w:rsidRPr="00FA5551" w:rsidRDefault="00F64EB6" w:rsidP="00015C9C">
            <w:pPr>
              <w:rPr>
                <w:rFonts w:ascii="Arial" w:hAnsi="Arial"/>
                <w:rtl/>
              </w:rPr>
            </w:pPr>
          </w:p>
        </w:tc>
        <w:tc>
          <w:tcPr>
            <w:tcW w:w="2046" w:type="pct"/>
          </w:tcPr>
          <w:p w14:paraId="01A042BF"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מחיר הון משוקלל (</w:t>
            </w:r>
            <w:r w:rsidRPr="004C5FA3">
              <w:rPr>
                <w:rFonts w:ascii="Arial" w:hAnsi="Arial"/>
              </w:rPr>
              <w:t>WACC</w:t>
            </w:r>
            <w:r w:rsidRPr="004C5FA3">
              <w:rPr>
                <w:rFonts w:ascii="Arial" w:hAnsi="Arial"/>
                <w:rtl/>
              </w:rPr>
              <w:t>)</w:t>
            </w:r>
          </w:p>
        </w:tc>
        <w:tc>
          <w:tcPr>
            <w:tcW w:w="609" w:type="pct"/>
          </w:tcPr>
          <w:p w14:paraId="7C2D37A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6DBD108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09310BF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B02CD7C"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6E33E19E" w14:textId="77777777" w:rsidR="00F64EB6" w:rsidRPr="00FA5551" w:rsidRDefault="00F64EB6" w:rsidP="00015C9C">
            <w:pPr>
              <w:rPr>
                <w:rFonts w:ascii="Arial" w:hAnsi="Arial"/>
                <w:rtl/>
              </w:rPr>
            </w:pPr>
          </w:p>
        </w:tc>
        <w:tc>
          <w:tcPr>
            <w:tcW w:w="2046" w:type="pct"/>
          </w:tcPr>
          <w:p w14:paraId="57636C66"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שיעור צמיחה לטווח ארוך של ההכנסות</w:t>
            </w:r>
          </w:p>
        </w:tc>
        <w:tc>
          <w:tcPr>
            <w:tcW w:w="609" w:type="pct"/>
          </w:tcPr>
          <w:p w14:paraId="1C42649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3A19BF0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08C28F5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4B656A0"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2591DAB3" w14:textId="77777777" w:rsidR="00F64EB6" w:rsidRPr="00FA5551" w:rsidRDefault="00F64EB6" w:rsidP="00015C9C">
            <w:pPr>
              <w:rPr>
                <w:rFonts w:ascii="Arial" w:hAnsi="Arial"/>
                <w:rtl/>
              </w:rPr>
            </w:pPr>
          </w:p>
        </w:tc>
        <w:tc>
          <w:tcPr>
            <w:tcW w:w="2046" w:type="pct"/>
          </w:tcPr>
          <w:p w14:paraId="677FD7E5"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Style w:val="Strong"/>
                <w:rtl/>
              </w:rPr>
            </w:pPr>
            <w:r w:rsidRPr="004C5FA3">
              <w:rPr>
                <w:rStyle w:val="Strong"/>
                <w:rtl/>
              </w:rPr>
              <w:t>תמורה מותנית בצירוף עסקים</w:t>
            </w:r>
          </w:p>
        </w:tc>
        <w:tc>
          <w:tcPr>
            <w:tcW w:w="609" w:type="pct"/>
          </w:tcPr>
          <w:p w14:paraId="2E8A685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0ED1F75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280AE31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8CB1864"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2226023B" w14:textId="77777777" w:rsidR="00F64EB6" w:rsidRPr="00FA5551" w:rsidRDefault="00F64EB6" w:rsidP="00015C9C">
            <w:pPr>
              <w:rPr>
                <w:rFonts w:ascii="Arial" w:hAnsi="Arial"/>
                <w:rtl/>
              </w:rPr>
            </w:pPr>
          </w:p>
        </w:tc>
        <w:tc>
          <w:tcPr>
            <w:tcW w:w="2046" w:type="pct"/>
          </w:tcPr>
          <w:p w14:paraId="27305D90"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פרט</w:t>
            </w:r>
            <w:r w:rsidRPr="004C5FA3">
              <w:rPr>
                <w:rFonts w:ascii="Arial" w:hAnsi="Arial"/>
                <w:rtl/>
              </w:rPr>
              <w:t>]</w:t>
            </w:r>
          </w:p>
        </w:tc>
        <w:tc>
          <w:tcPr>
            <w:tcW w:w="609" w:type="pct"/>
          </w:tcPr>
          <w:p w14:paraId="058225C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6CEFC2D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4512AED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2273B8CE" w14:textId="77777777" w:rsidR="00F64EB6" w:rsidRPr="004C5FA3" w:rsidRDefault="00F64EB6" w:rsidP="001C309A">
      <w:pPr>
        <w:pStyle w:val="NoSpacing"/>
        <w:rPr>
          <w:sz w:val="20"/>
          <w:rtl/>
        </w:rPr>
      </w:pPr>
    </w:p>
    <w:p w14:paraId="4C856FB5" w14:textId="77777777" w:rsidR="00F6018E" w:rsidRPr="004C5FA3" w:rsidRDefault="00F6018E" w:rsidP="00015C9C">
      <w:pPr>
        <w:rPr>
          <w:rFonts w:ascii="Arial" w:hAnsi="Arial"/>
        </w:rPr>
      </w:pPr>
    </w:p>
    <w:tbl>
      <w:tblPr>
        <w:tblStyle w:val="TableGrid"/>
        <w:bidiVisual/>
        <w:tblW w:w="5000" w:type="pct"/>
        <w:tblLook w:val="04A0" w:firstRow="1" w:lastRow="0" w:firstColumn="1" w:lastColumn="0" w:noHBand="0" w:noVBand="1"/>
      </w:tblPr>
      <w:tblGrid>
        <w:gridCol w:w="1330"/>
        <w:gridCol w:w="4175"/>
        <w:gridCol w:w="1243"/>
        <w:gridCol w:w="1729"/>
        <w:gridCol w:w="1727"/>
      </w:tblGrid>
      <w:tr w:rsidR="00F64EB6" w:rsidRPr="004C5FA3" w14:paraId="1642DC95"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val="restart"/>
          </w:tcPr>
          <w:p w14:paraId="361B476C" w14:textId="77777777" w:rsidR="00F64EB6" w:rsidRPr="00FA5551" w:rsidRDefault="00F64EB6" w:rsidP="00015C9C">
            <w:pPr>
              <w:rPr>
                <w:rFonts w:ascii="Arial" w:hAnsi="Arial"/>
                <w:rtl/>
              </w:rPr>
            </w:pPr>
          </w:p>
        </w:tc>
        <w:tc>
          <w:tcPr>
            <w:tcW w:w="2046" w:type="pct"/>
            <w:vMerge w:val="restart"/>
          </w:tcPr>
          <w:p w14:paraId="4F8FDDD0"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302" w:type="pct"/>
            <w:gridSpan w:val="3"/>
          </w:tcPr>
          <w:p w14:paraId="5D3D5DC3" w14:textId="680E9676"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lang w:val="en-US"/>
              </w:rPr>
            </w:pPr>
            <w:r w:rsidRPr="004C5FA3">
              <w:rPr>
                <w:sz w:val="20"/>
                <w:rtl/>
              </w:rPr>
              <w:t xml:space="preserve">30 ביוני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p>
        </w:tc>
      </w:tr>
      <w:tr w:rsidR="00F6018E" w:rsidRPr="004C5FA3" w14:paraId="08F2FFD6"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1E14F255" w14:textId="77777777" w:rsidR="00F6018E" w:rsidRPr="00FA5551" w:rsidRDefault="00F6018E" w:rsidP="00015C9C">
            <w:pPr>
              <w:rPr>
                <w:rFonts w:ascii="Arial" w:hAnsi="Arial"/>
                <w:rtl/>
              </w:rPr>
            </w:pPr>
          </w:p>
        </w:tc>
        <w:tc>
          <w:tcPr>
            <w:tcW w:w="2046" w:type="pct"/>
            <w:vMerge/>
          </w:tcPr>
          <w:p w14:paraId="24A1752E" w14:textId="77777777" w:rsidR="00F6018E" w:rsidRPr="004C5FA3" w:rsidRDefault="00F6018E"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val="restart"/>
          </w:tcPr>
          <w:p w14:paraId="6119386E"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p>
          <w:p w14:paraId="1F96C22F"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p>
          <w:p w14:paraId="75A43FF7"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שינוי בנתון</w:t>
            </w:r>
          </w:p>
        </w:tc>
        <w:tc>
          <w:tcPr>
            <w:tcW w:w="1693" w:type="pct"/>
            <w:gridSpan w:val="2"/>
          </w:tcPr>
          <w:p w14:paraId="3936DE18"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השפעה על מדידת השווי ההוגן של</w:t>
            </w:r>
          </w:p>
        </w:tc>
      </w:tr>
      <w:tr w:rsidR="00F6018E" w:rsidRPr="004C5FA3" w14:paraId="205C3B85" w14:textId="77777777" w:rsidTr="00F6018E">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6D4D624C" w14:textId="77777777" w:rsidR="00F6018E" w:rsidRPr="00FA5551" w:rsidRDefault="00F6018E" w:rsidP="00015C9C">
            <w:pPr>
              <w:rPr>
                <w:rFonts w:ascii="Arial" w:hAnsi="Arial"/>
                <w:rtl/>
              </w:rPr>
            </w:pPr>
          </w:p>
        </w:tc>
        <w:tc>
          <w:tcPr>
            <w:tcW w:w="2046" w:type="pct"/>
            <w:vMerge/>
          </w:tcPr>
          <w:p w14:paraId="4CC0E83B" w14:textId="77777777" w:rsidR="00F6018E" w:rsidRPr="004C5FA3" w:rsidRDefault="00F6018E"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1F9A0B8F"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847" w:type="pct"/>
          </w:tcPr>
          <w:p w14:paraId="73BA248B"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r w:rsidRPr="004C5FA3">
              <w:rPr>
                <w:sz w:val="20"/>
                <w:rtl/>
              </w:rPr>
              <w:t>גידול</w:t>
            </w:r>
          </w:p>
        </w:tc>
        <w:tc>
          <w:tcPr>
            <w:tcW w:w="846" w:type="pct"/>
          </w:tcPr>
          <w:p w14:paraId="4718E028"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קיטון</w:t>
            </w:r>
          </w:p>
        </w:tc>
      </w:tr>
      <w:tr w:rsidR="00F6018E" w:rsidRPr="004C5FA3" w14:paraId="5C7AE319"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0D6420C1" w14:textId="77777777" w:rsidR="00F6018E" w:rsidRPr="00FA5551" w:rsidRDefault="00F6018E" w:rsidP="00015C9C">
            <w:pPr>
              <w:rPr>
                <w:rFonts w:ascii="Arial" w:hAnsi="Arial"/>
                <w:rtl/>
              </w:rPr>
            </w:pPr>
          </w:p>
        </w:tc>
        <w:tc>
          <w:tcPr>
            <w:tcW w:w="2046" w:type="pct"/>
            <w:vMerge/>
          </w:tcPr>
          <w:p w14:paraId="554951DF" w14:textId="77777777" w:rsidR="00F6018E" w:rsidRPr="004C5FA3" w:rsidRDefault="00F6018E"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78D6B5F8"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693" w:type="pct"/>
            <w:gridSpan w:val="2"/>
          </w:tcPr>
          <w:p w14:paraId="600FE2C1"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r>
      <w:tr w:rsidR="00F6018E" w:rsidRPr="004C5FA3" w14:paraId="3279DDDC"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71671FE1" w14:textId="77777777" w:rsidR="00F6018E" w:rsidRPr="00FA5551" w:rsidRDefault="00F6018E" w:rsidP="00015C9C">
            <w:pPr>
              <w:rPr>
                <w:rFonts w:ascii="Arial" w:hAnsi="Arial"/>
                <w:rtl/>
              </w:rPr>
            </w:pPr>
          </w:p>
        </w:tc>
        <w:tc>
          <w:tcPr>
            <w:tcW w:w="2046" w:type="pct"/>
            <w:vMerge/>
          </w:tcPr>
          <w:p w14:paraId="1C3EE6DD" w14:textId="77777777" w:rsidR="00F6018E" w:rsidRPr="004C5FA3" w:rsidRDefault="00F6018E"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342B63F5" w14:textId="77777777"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693" w:type="pct"/>
            <w:gridSpan w:val="2"/>
          </w:tcPr>
          <w:p w14:paraId="7FA68644" w14:textId="4C1B55C6" w:rsidR="00F6018E" w:rsidRPr="004C5FA3" w:rsidRDefault="00F6018E"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בלתי מבוקר</w:t>
            </w:r>
          </w:p>
        </w:tc>
      </w:tr>
      <w:tr w:rsidR="00F64EB6" w:rsidRPr="004C5FA3" w14:paraId="5AA20DA5"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0840FDD8" w14:textId="77777777" w:rsidR="00F64EB6" w:rsidRPr="00FA5551" w:rsidRDefault="00F64EB6" w:rsidP="00015C9C">
            <w:pPr>
              <w:rPr>
                <w:rFonts w:ascii="Arial" w:hAnsi="Arial"/>
                <w:rtl/>
              </w:rPr>
            </w:pPr>
          </w:p>
        </w:tc>
        <w:tc>
          <w:tcPr>
            <w:tcW w:w="2046" w:type="pct"/>
          </w:tcPr>
          <w:p w14:paraId="4056EE6F"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Style w:val="Strong"/>
                <w:rtl/>
              </w:rPr>
            </w:pPr>
            <w:r w:rsidRPr="004C5FA3">
              <w:rPr>
                <w:rStyle w:val="Strong"/>
                <w:rtl/>
              </w:rPr>
              <w:t>מניות</w:t>
            </w:r>
          </w:p>
        </w:tc>
        <w:tc>
          <w:tcPr>
            <w:tcW w:w="609" w:type="pct"/>
          </w:tcPr>
          <w:p w14:paraId="6205DD2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16032B2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129AE07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BB4DE25"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15F259AC" w14:textId="77777777" w:rsidR="00F64EB6" w:rsidRPr="00FA5551" w:rsidRDefault="00F64EB6" w:rsidP="00015C9C">
            <w:pPr>
              <w:rPr>
                <w:rFonts w:ascii="Arial" w:hAnsi="Arial"/>
                <w:rtl/>
              </w:rPr>
            </w:pPr>
          </w:p>
        </w:tc>
        <w:tc>
          <w:tcPr>
            <w:tcW w:w="2046" w:type="pct"/>
          </w:tcPr>
          <w:p w14:paraId="0D66D016"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מחיר הון משוקלל (</w:t>
            </w:r>
            <w:r w:rsidRPr="004C5FA3">
              <w:rPr>
                <w:rFonts w:ascii="Arial" w:hAnsi="Arial"/>
              </w:rPr>
              <w:t>WACC</w:t>
            </w:r>
            <w:r w:rsidRPr="004C5FA3">
              <w:rPr>
                <w:rFonts w:ascii="Arial" w:hAnsi="Arial"/>
                <w:rtl/>
              </w:rPr>
              <w:t>)</w:t>
            </w:r>
          </w:p>
        </w:tc>
        <w:tc>
          <w:tcPr>
            <w:tcW w:w="609" w:type="pct"/>
          </w:tcPr>
          <w:p w14:paraId="3C49A31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7002DE6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391A297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56B86D9"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24BB0237" w14:textId="77777777" w:rsidR="00F64EB6" w:rsidRPr="00FA5551" w:rsidRDefault="00F64EB6" w:rsidP="00015C9C">
            <w:pPr>
              <w:rPr>
                <w:rFonts w:ascii="Arial" w:hAnsi="Arial"/>
                <w:rtl/>
              </w:rPr>
            </w:pPr>
          </w:p>
        </w:tc>
        <w:tc>
          <w:tcPr>
            <w:tcW w:w="2046" w:type="pct"/>
          </w:tcPr>
          <w:p w14:paraId="3550CA7A"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שיעור צמיחה לטווח ארוך של ההכנסות</w:t>
            </w:r>
          </w:p>
        </w:tc>
        <w:tc>
          <w:tcPr>
            <w:tcW w:w="609" w:type="pct"/>
          </w:tcPr>
          <w:p w14:paraId="777483A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4BEACB7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098CB0E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4AF0187" w14:textId="77777777" w:rsidTr="00287A08">
        <w:tc>
          <w:tcPr>
            <w:cnfStyle w:val="001000000000" w:firstRow="0" w:lastRow="0" w:firstColumn="1" w:lastColumn="0" w:oddVBand="0" w:evenVBand="0" w:oddHBand="0" w:evenHBand="0" w:firstRowFirstColumn="0" w:firstRowLastColumn="0" w:lastRowFirstColumn="0" w:lastRowLastColumn="0"/>
            <w:tcW w:w="652" w:type="pct"/>
          </w:tcPr>
          <w:p w14:paraId="3921397B" w14:textId="77777777" w:rsidR="00F64EB6" w:rsidRPr="00FA5551" w:rsidRDefault="00F64EB6" w:rsidP="00015C9C">
            <w:pPr>
              <w:rPr>
                <w:rFonts w:ascii="Arial" w:hAnsi="Arial"/>
                <w:rtl/>
              </w:rPr>
            </w:pPr>
          </w:p>
        </w:tc>
        <w:tc>
          <w:tcPr>
            <w:tcW w:w="2046" w:type="pct"/>
          </w:tcPr>
          <w:p w14:paraId="4AA6E6E5"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Style w:val="Strong"/>
                <w:rtl/>
              </w:rPr>
            </w:pPr>
            <w:r w:rsidRPr="004C5FA3">
              <w:rPr>
                <w:rStyle w:val="Strong"/>
                <w:rtl/>
              </w:rPr>
              <w:t>תמורה מותנית בצירוף עסקים</w:t>
            </w:r>
          </w:p>
        </w:tc>
        <w:tc>
          <w:tcPr>
            <w:tcW w:w="609" w:type="pct"/>
          </w:tcPr>
          <w:p w14:paraId="7FF4B66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6A069E1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1AEC420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407B754" w14:textId="77777777" w:rsidTr="00F6018E">
        <w:tc>
          <w:tcPr>
            <w:cnfStyle w:val="001000000000" w:firstRow="0" w:lastRow="0" w:firstColumn="1" w:lastColumn="0" w:oddVBand="0" w:evenVBand="0" w:oddHBand="0" w:evenHBand="0" w:firstRowFirstColumn="0" w:firstRowLastColumn="0" w:lastRowFirstColumn="0" w:lastRowLastColumn="0"/>
            <w:tcW w:w="652" w:type="pct"/>
          </w:tcPr>
          <w:p w14:paraId="78DA8E34" w14:textId="77777777" w:rsidR="00F64EB6" w:rsidRPr="00FA5551" w:rsidRDefault="00F64EB6" w:rsidP="00015C9C">
            <w:pPr>
              <w:rPr>
                <w:rFonts w:ascii="Arial" w:hAnsi="Arial"/>
                <w:rtl/>
              </w:rPr>
            </w:pPr>
          </w:p>
        </w:tc>
        <w:tc>
          <w:tcPr>
            <w:tcW w:w="2046" w:type="pct"/>
          </w:tcPr>
          <w:p w14:paraId="738E4BF6"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פרט</w:t>
            </w:r>
            <w:r w:rsidRPr="004C5FA3">
              <w:rPr>
                <w:rFonts w:ascii="Arial" w:hAnsi="Arial"/>
                <w:rtl/>
              </w:rPr>
              <w:t>]</w:t>
            </w:r>
          </w:p>
        </w:tc>
        <w:tc>
          <w:tcPr>
            <w:tcW w:w="609" w:type="pct"/>
          </w:tcPr>
          <w:p w14:paraId="35050BF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1DA7BB8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46D0D1A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4710EC2E" w14:textId="77777777" w:rsidR="00F64EB6" w:rsidRPr="004C5FA3" w:rsidRDefault="00F64EB6" w:rsidP="001C309A">
      <w:pPr>
        <w:pStyle w:val="NoSpacing"/>
        <w:rPr>
          <w:sz w:val="20"/>
          <w:rtl/>
        </w:rPr>
      </w:pPr>
    </w:p>
    <w:tbl>
      <w:tblPr>
        <w:tblStyle w:val="TableGrid"/>
        <w:bidiVisual/>
        <w:tblW w:w="5000" w:type="pct"/>
        <w:tblLook w:val="04A0" w:firstRow="1" w:lastRow="0" w:firstColumn="1" w:lastColumn="0" w:noHBand="0" w:noVBand="1"/>
      </w:tblPr>
      <w:tblGrid>
        <w:gridCol w:w="1330"/>
        <w:gridCol w:w="4175"/>
        <w:gridCol w:w="1243"/>
        <w:gridCol w:w="1729"/>
        <w:gridCol w:w="1727"/>
      </w:tblGrid>
      <w:tr w:rsidR="00F64EB6" w:rsidRPr="004C5FA3" w14:paraId="5D9F520C"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val="restart"/>
          </w:tcPr>
          <w:p w14:paraId="6F41724E" w14:textId="77777777" w:rsidR="00F64EB6" w:rsidRPr="00FA5551" w:rsidRDefault="00F64EB6" w:rsidP="00015C9C">
            <w:pPr>
              <w:rPr>
                <w:rFonts w:ascii="Arial" w:hAnsi="Arial"/>
                <w:rtl/>
              </w:rPr>
            </w:pPr>
          </w:p>
        </w:tc>
        <w:tc>
          <w:tcPr>
            <w:tcW w:w="2046" w:type="pct"/>
            <w:vMerge w:val="restart"/>
          </w:tcPr>
          <w:p w14:paraId="3CCB131F" w14:textId="77777777" w:rsidR="00F64EB6" w:rsidRPr="004C5FA3" w:rsidRDefault="00F64EB6"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2302" w:type="pct"/>
            <w:gridSpan w:val="3"/>
          </w:tcPr>
          <w:p w14:paraId="55A95E9B" w14:textId="644A1538"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Pr>
            </w:pPr>
            <w:r w:rsidRPr="004C5FA3">
              <w:rPr>
                <w:sz w:val="20"/>
                <w:rtl/>
              </w:rPr>
              <w:t xml:space="preserve">31 בדצמבר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p>
        </w:tc>
      </w:tr>
      <w:tr w:rsidR="000B0E57" w:rsidRPr="004C5FA3" w14:paraId="5BBCF135"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441B8C39" w14:textId="77777777" w:rsidR="000B0E57" w:rsidRPr="00FA5551" w:rsidRDefault="000B0E57" w:rsidP="00015C9C">
            <w:pPr>
              <w:rPr>
                <w:rFonts w:ascii="Arial" w:hAnsi="Arial"/>
                <w:rtl/>
              </w:rPr>
            </w:pPr>
          </w:p>
        </w:tc>
        <w:tc>
          <w:tcPr>
            <w:tcW w:w="2046" w:type="pct"/>
            <w:vMerge/>
          </w:tcPr>
          <w:p w14:paraId="6FDF35D4" w14:textId="77777777" w:rsidR="000B0E57" w:rsidRPr="004C5FA3" w:rsidRDefault="000B0E57"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val="restart"/>
          </w:tcPr>
          <w:p w14:paraId="6120FF06" w14:textId="51AE18AE"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שינוי בנתון</w:t>
            </w:r>
          </w:p>
        </w:tc>
        <w:tc>
          <w:tcPr>
            <w:tcW w:w="1693" w:type="pct"/>
            <w:gridSpan w:val="2"/>
          </w:tcPr>
          <w:p w14:paraId="49E47081" w14:textId="77777777"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השפעה על מדידת השווי ההוגן של</w:t>
            </w:r>
          </w:p>
        </w:tc>
      </w:tr>
      <w:tr w:rsidR="000B0E57" w:rsidRPr="004C5FA3" w14:paraId="7AC06E0C" w14:textId="77777777" w:rsidTr="00F6018E">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7A7E711E" w14:textId="77777777" w:rsidR="000B0E57" w:rsidRPr="00FA5551" w:rsidRDefault="000B0E57" w:rsidP="00015C9C">
            <w:pPr>
              <w:rPr>
                <w:rFonts w:ascii="Arial" w:hAnsi="Arial"/>
                <w:rtl/>
              </w:rPr>
            </w:pPr>
          </w:p>
        </w:tc>
        <w:tc>
          <w:tcPr>
            <w:tcW w:w="2046" w:type="pct"/>
            <w:vMerge/>
          </w:tcPr>
          <w:p w14:paraId="5FC67732" w14:textId="77777777" w:rsidR="000B0E57" w:rsidRPr="004C5FA3" w:rsidRDefault="000B0E57"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5BD79733" w14:textId="4F55323F"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847" w:type="pct"/>
          </w:tcPr>
          <w:p w14:paraId="78D057CA" w14:textId="77777777"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גידול</w:t>
            </w:r>
          </w:p>
        </w:tc>
        <w:tc>
          <w:tcPr>
            <w:tcW w:w="846" w:type="pct"/>
          </w:tcPr>
          <w:p w14:paraId="6BC4DF89" w14:textId="77777777"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b w:val="0"/>
                <w:bCs w:val="0"/>
                <w:sz w:val="20"/>
                <w:rtl/>
              </w:rPr>
            </w:pPr>
            <w:r w:rsidRPr="004C5FA3">
              <w:rPr>
                <w:sz w:val="20"/>
                <w:rtl/>
              </w:rPr>
              <w:t>קיטון</w:t>
            </w:r>
          </w:p>
        </w:tc>
      </w:tr>
      <w:tr w:rsidR="000B0E57" w:rsidRPr="004C5FA3" w14:paraId="75A5BF35" w14:textId="77777777" w:rsidTr="00287A08">
        <w:trPr>
          <w:cnfStyle w:val="100000000000" w:firstRow="1" w:lastRow="0" w:firstColumn="0" w:lastColumn="0" w:oddVBand="0" w:evenVBand="0" w:oddHBand="0" w:evenHBand="0" w:firstRowFirstColumn="0" w:firstRowLastColumn="0" w:lastRowFirstColumn="0" w:lastRowLastColumn="0"/>
          <w:tblHeader/>
        </w:trPr>
        <w:tc>
          <w:tcPr>
            <w:cnfStyle w:val="001000000100" w:firstRow="0" w:lastRow="0" w:firstColumn="1" w:lastColumn="0" w:oddVBand="0" w:evenVBand="0" w:oddHBand="0" w:evenHBand="0" w:firstRowFirstColumn="1" w:firstRowLastColumn="0" w:lastRowFirstColumn="0" w:lastRowLastColumn="0"/>
            <w:tcW w:w="652" w:type="pct"/>
            <w:vMerge/>
          </w:tcPr>
          <w:p w14:paraId="434AB620" w14:textId="77777777" w:rsidR="000B0E57" w:rsidRPr="00FA5551" w:rsidRDefault="000B0E57" w:rsidP="00015C9C">
            <w:pPr>
              <w:rPr>
                <w:rFonts w:ascii="Arial" w:hAnsi="Arial"/>
                <w:rtl/>
              </w:rPr>
            </w:pPr>
          </w:p>
        </w:tc>
        <w:tc>
          <w:tcPr>
            <w:tcW w:w="2046" w:type="pct"/>
            <w:vMerge/>
          </w:tcPr>
          <w:p w14:paraId="2439B588" w14:textId="77777777" w:rsidR="000B0E57" w:rsidRPr="004C5FA3" w:rsidRDefault="000B0E57" w:rsidP="004C5127">
            <w:pPr>
              <w:pStyle w:val="0"/>
              <w:cnfStyle w:val="100000000000" w:firstRow="1" w:lastRow="0" w:firstColumn="0" w:lastColumn="0" w:oddVBand="0" w:evenVBand="0" w:oddHBand="0" w:evenHBand="0" w:firstRowFirstColumn="0" w:firstRowLastColumn="0" w:lastRowFirstColumn="0" w:lastRowLastColumn="0"/>
              <w:rPr>
                <w:rtl/>
              </w:rPr>
            </w:pPr>
          </w:p>
        </w:tc>
        <w:tc>
          <w:tcPr>
            <w:tcW w:w="609" w:type="pct"/>
            <w:vMerge/>
          </w:tcPr>
          <w:p w14:paraId="54F5D5F5" w14:textId="3EA9DD0A"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p>
        </w:tc>
        <w:tc>
          <w:tcPr>
            <w:tcW w:w="1693" w:type="pct"/>
            <w:gridSpan w:val="2"/>
          </w:tcPr>
          <w:p w14:paraId="761DF0A4" w14:textId="77777777" w:rsidR="000B0E57" w:rsidRPr="004C5FA3" w:rsidRDefault="000B0E57"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r>
      <w:tr w:rsidR="00F64EB6" w:rsidRPr="004C5FA3" w14:paraId="35CB4A7B" w14:textId="77777777" w:rsidTr="00F6018E">
        <w:tc>
          <w:tcPr>
            <w:cnfStyle w:val="001000000000" w:firstRow="0" w:lastRow="0" w:firstColumn="1" w:lastColumn="0" w:oddVBand="0" w:evenVBand="0" w:oddHBand="0" w:evenHBand="0" w:firstRowFirstColumn="0" w:firstRowLastColumn="0" w:lastRowFirstColumn="0" w:lastRowLastColumn="0"/>
            <w:tcW w:w="652" w:type="pct"/>
          </w:tcPr>
          <w:p w14:paraId="72A5495D" w14:textId="77777777" w:rsidR="00F64EB6" w:rsidRPr="00FA5551" w:rsidRDefault="00F64EB6" w:rsidP="00015C9C">
            <w:pPr>
              <w:rPr>
                <w:rFonts w:ascii="Arial" w:hAnsi="Arial"/>
                <w:rtl/>
              </w:rPr>
            </w:pPr>
          </w:p>
        </w:tc>
        <w:tc>
          <w:tcPr>
            <w:tcW w:w="2046" w:type="pct"/>
          </w:tcPr>
          <w:p w14:paraId="49FC7164"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Style w:val="Strong"/>
                <w:rtl/>
              </w:rPr>
            </w:pPr>
            <w:r w:rsidRPr="004C5FA3">
              <w:rPr>
                <w:rStyle w:val="Strong"/>
                <w:rtl/>
              </w:rPr>
              <w:t>מניות</w:t>
            </w:r>
          </w:p>
        </w:tc>
        <w:tc>
          <w:tcPr>
            <w:tcW w:w="609" w:type="pct"/>
          </w:tcPr>
          <w:p w14:paraId="7496E5D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5BFD35A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1BFF8CD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9CDE3A3" w14:textId="77777777" w:rsidTr="00F6018E">
        <w:tc>
          <w:tcPr>
            <w:cnfStyle w:val="001000000000" w:firstRow="0" w:lastRow="0" w:firstColumn="1" w:lastColumn="0" w:oddVBand="0" w:evenVBand="0" w:oddHBand="0" w:evenHBand="0" w:firstRowFirstColumn="0" w:firstRowLastColumn="0" w:lastRowFirstColumn="0" w:lastRowLastColumn="0"/>
            <w:tcW w:w="652" w:type="pct"/>
          </w:tcPr>
          <w:p w14:paraId="52F52EDE" w14:textId="77777777" w:rsidR="00F64EB6" w:rsidRPr="00FA5551" w:rsidRDefault="00F64EB6" w:rsidP="00015C9C">
            <w:pPr>
              <w:rPr>
                <w:rFonts w:ascii="Arial" w:hAnsi="Arial"/>
                <w:rtl/>
              </w:rPr>
            </w:pPr>
          </w:p>
        </w:tc>
        <w:tc>
          <w:tcPr>
            <w:tcW w:w="2046" w:type="pct"/>
          </w:tcPr>
          <w:p w14:paraId="2313E0DA"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מחיר הון משוקלל (</w:t>
            </w:r>
            <w:r w:rsidRPr="004C5FA3">
              <w:rPr>
                <w:rFonts w:ascii="Arial" w:hAnsi="Arial"/>
              </w:rPr>
              <w:t>WACC</w:t>
            </w:r>
            <w:r w:rsidRPr="004C5FA3">
              <w:rPr>
                <w:rFonts w:ascii="Arial" w:hAnsi="Arial"/>
                <w:rtl/>
              </w:rPr>
              <w:t>)</w:t>
            </w:r>
          </w:p>
        </w:tc>
        <w:tc>
          <w:tcPr>
            <w:tcW w:w="609" w:type="pct"/>
          </w:tcPr>
          <w:p w14:paraId="4CA5DBB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11EBEBF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22C8BB8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BC87731" w14:textId="77777777" w:rsidTr="00F6018E">
        <w:tc>
          <w:tcPr>
            <w:cnfStyle w:val="001000000000" w:firstRow="0" w:lastRow="0" w:firstColumn="1" w:lastColumn="0" w:oddVBand="0" w:evenVBand="0" w:oddHBand="0" w:evenHBand="0" w:firstRowFirstColumn="0" w:firstRowLastColumn="0" w:lastRowFirstColumn="0" w:lastRowLastColumn="0"/>
            <w:tcW w:w="652" w:type="pct"/>
          </w:tcPr>
          <w:p w14:paraId="3AA2984A" w14:textId="77777777" w:rsidR="00F64EB6" w:rsidRPr="00FA5551" w:rsidRDefault="00F64EB6" w:rsidP="00015C9C">
            <w:pPr>
              <w:rPr>
                <w:rFonts w:ascii="Arial" w:hAnsi="Arial"/>
                <w:rtl/>
              </w:rPr>
            </w:pPr>
          </w:p>
        </w:tc>
        <w:tc>
          <w:tcPr>
            <w:tcW w:w="2046" w:type="pct"/>
          </w:tcPr>
          <w:p w14:paraId="0AB931F1"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שיעור צמיחה לטווח ארוך של ההכנסות</w:t>
            </w:r>
          </w:p>
        </w:tc>
        <w:tc>
          <w:tcPr>
            <w:tcW w:w="609" w:type="pct"/>
          </w:tcPr>
          <w:p w14:paraId="7DBDA2F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6F21FBA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05C1182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41D7FD7F" w14:textId="77777777" w:rsidTr="00F6018E">
        <w:tc>
          <w:tcPr>
            <w:cnfStyle w:val="001000000000" w:firstRow="0" w:lastRow="0" w:firstColumn="1" w:lastColumn="0" w:oddVBand="0" w:evenVBand="0" w:oddHBand="0" w:evenHBand="0" w:firstRowFirstColumn="0" w:firstRowLastColumn="0" w:lastRowFirstColumn="0" w:lastRowLastColumn="0"/>
            <w:tcW w:w="652" w:type="pct"/>
          </w:tcPr>
          <w:p w14:paraId="349189A3" w14:textId="77777777" w:rsidR="00F64EB6" w:rsidRPr="00FA5551" w:rsidRDefault="00F64EB6" w:rsidP="00015C9C">
            <w:pPr>
              <w:rPr>
                <w:rFonts w:ascii="Arial" w:hAnsi="Arial"/>
                <w:rtl/>
              </w:rPr>
            </w:pPr>
          </w:p>
        </w:tc>
        <w:tc>
          <w:tcPr>
            <w:tcW w:w="2046" w:type="pct"/>
          </w:tcPr>
          <w:p w14:paraId="4E5A0F33"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Style w:val="Strong"/>
                <w:rtl/>
              </w:rPr>
            </w:pPr>
            <w:r w:rsidRPr="004C5FA3">
              <w:rPr>
                <w:rStyle w:val="Strong"/>
                <w:rtl/>
              </w:rPr>
              <w:t>תמורה מותנית בצירוף עסקים</w:t>
            </w:r>
          </w:p>
        </w:tc>
        <w:tc>
          <w:tcPr>
            <w:tcW w:w="609" w:type="pct"/>
          </w:tcPr>
          <w:p w14:paraId="7006015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316DB94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5969907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CCFCDC2" w14:textId="77777777" w:rsidTr="00F6018E">
        <w:tc>
          <w:tcPr>
            <w:cnfStyle w:val="001000000000" w:firstRow="0" w:lastRow="0" w:firstColumn="1" w:lastColumn="0" w:oddVBand="0" w:evenVBand="0" w:oddHBand="0" w:evenHBand="0" w:firstRowFirstColumn="0" w:firstRowLastColumn="0" w:lastRowFirstColumn="0" w:lastRowLastColumn="0"/>
            <w:tcW w:w="652" w:type="pct"/>
          </w:tcPr>
          <w:p w14:paraId="1624C9EE" w14:textId="77777777" w:rsidR="00F64EB6" w:rsidRPr="00FA5551" w:rsidRDefault="00F64EB6" w:rsidP="00015C9C">
            <w:pPr>
              <w:rPr>
                <w:rFonts w:ascii="Arial" w:hAnsi="Arial"/>
                <w:rtl/>
              </w:rPr>
            </w:pPr>
          </w:p>
        </w:tc>
        <w:tc>
          <w:tcPr>
            <w:tcW w:w="2046" w:type="pct"/>
          </w:tcPr>
          <w:p w14:paraId="1C636C4E"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פרט</w:t>
            </w:r>
            <w:r w:rsidRPr="004C5FA3">
              <w:rPr>
                <w:rFonts w:ascii="Arial" w:hAnsi="Arial"/>
                <w:rtl/>
              </w:rPr>
              <w:t>]</w:t>
            </w:r>
          </w:p>
        </w:tc>
        <w:tc>
          <w:tcPr>
            <w:tcW w:w="609" w:type="pct"/>
          </w:tcPr>
          <w:p w14:paraId="2D3EB2B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7" w:type="pct"/>
          </w:tcPr>
          <w:p w14:paraId="595A1FA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846" w:type="pct"/>
          </w:tcPr>
          <w:p w14:paraId="717CD3A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2B157880" w14:textId="77777777" w:rsidR="003B443F" w:rsidRPr="004C5FA3" w:rsidRDefault="003B443F" w:rsidP="001C309A">
      <w:pPr>
        <w:pStyle w:val="NoSpacing"/>
        <w:rPr>
          <w:sz w:val="20"/>
          <w:rtl/>
        </w:rPr>
      </w:pPr>
      <w:bookmarkStart w:id="756" w:name="_Toc5792804"/>
      <w:bookmarkStart w:id="757" w:name="_Toc6272708"/>
      <w:bookmarkStart w:id="758" w:name="_Toc6323458"/>
      <w:r w:rsidRPr="004C5FA3">
        <w:rPr>
          <w:sz w:val="20"/>
          <w:rtl/>
        </w:rPr>
        <w:br w:type="page"/>
      </w:r>
    </w:p>
    <w:p w14:paraId="579928B0" w14:textId="77777777" w:rsidR="004701C2" w:rsidRDefault="004701C2" w:rsidP="004701C2">
      <w:pPr>
        <w:pageBreakBefore/>
        <w:spacing w:after="0" w:line="240" w:lineRule="auto"/>
        <w:ind w:left="1418"/>
        <w:jc w:val="left"/>
        <w:rPr>
          <w:rtl/>
        </w:rPr>
      </w:pPr>
    </w:p>
    <w:p w14:paraId="29BADF13" w14:textId="0A3F4434" w:rsidR="004701C2" w:rsidRDefault="004701C2" w:rsidP="004701C2">
      <w:pPr>
        <w:widowControl w:val="0"/>
        <w:spacing w:line="240" w:lineRule="auto"/>
        <w:ind w:left="1702" w:hanging="284"/>
        <w:jc w:val="left"/>
        <w:rPr>
          <w:rtl/>
        </w:rPr>
      </w:pPr>
      <w:r w:rsidRPr="004C5FA3">
        <w:rPr>
          <w:rStyle w:val="Strong"/>
          <w:rtl/>
        </w:rPr>
        <w:fldChar w:fldCharType="begin" w:fldLock="1"/>
      </w:r>
      <w:r w:rsidRPr="004C5FA3">
        <w:rPr>
          <w:rStyle w:val="Strong"/>
          <w:rtl/>
        </w:rPr>
        <w:instrText xml:space="preserve"> </w:instrText>
      </w:r>
      <w:r w:rsidRPr="004C5FA3">
        <w:rPr>
          <w:rStyle w:val="Strong"/>
        </w:rPr>
        <w:instrText>STYLEREF</w:instrText>
      </w:r>
      <w:r w:rsidRPr="004C5FA3">
        <w:rPr>
          <w:rStyle w:val="Strong"/>
          <w:rtl/>
        </w:rPr>
        <w:instrText xml:space="preserve">  "כותרת 3" \</w:instrText>
      </w:r>
      <w:r w:rsidRPr="004C5FA3">
        <w:rPr>
          <w:rStyle w:val="Strong"/>
        </w:rPr>
        <w:instrText>w  \* MERGEFORMAT</w:instrText>
      </w:r>
      <w:r w:rsidRPr="004C5FA3">
        <w:rPr>
          <w:rStyle w:val="Strong"/>
          <w:rtl/>
        </w:rPr>
        <w:instrText xml:space="preserve"> </w:instrText>
      </w:r>
      <w:r w:rsidRPr="004C5FA3">
        <w:rPr>
          <w:rStyle w:val="Strong"/>
          <w:rtl/>
        </w:rPr>
        <w:fldChar w:fldCharType="separate"/>
      </w:r>
      <w:r w:rsidR="00D3002D" w:rsidRPr="00D3002D">
        <w:rPr>
          <w:rStyle w:val="Strong"/>
          <w:b w:val="0"/>
          <w:bCs w:val="0"/>
          <w:noProof/>
          <w:cs/>
        </w:rPr>
        <w:t>‎</w:t>
      </w:r>
      <w:r w:rsidR="00D3002D">
        <w:rPr>
          <w:rStyle w:val="Strong"/>
          <w:noProof/>
        </w:rPr>
        <w:t>9</w:t>
      </w:r>
      <w:r w:rsidRPr="004C5FA3">
        <w:rPr>
          <w:rStyle w:val="Strong"/>
          <w:rtl/>
        </w:rPr>
        <w:fldChar w:fldCharType="end"/>
      </w:r>
      <w:r>
        <w:rPr>
          <w:rtl/>
        </w:rPr>
        <w:tab/>
      </w:r>
      <w:r w:rsidRPr="003F08B0">
        <w:rPr>
          <w:rStyle w:val="Strong"/>
          <w:rtl/>
        </w:rPr>
        <w:fldChar w:fldCharType="begin" w:fldLock="1"/>
      </w:r>
      <w:r w:rsidRPr="003F08B0">
        <w:rPr>
          <w:rStyle w:val="Strong"/>
          <w:rtl/>
        </w:rPr>
        <w:instrText xml:space="preserve"> </w:instrText>
      </w:r>
      <w:r w:rsidRPr="003F08B0">
        <w:rPr>
          <w:rStyle w:val="Strong"/>
        </w:rPr>
        <w:instrText>STYLEREF</w:instrText>
      </w:r>
      <w:r w:rsidRPr="003F08B0">
        <w:rPr>
          <w:rStyle w:val="Strong"/>
          <w:rtl/>
        </w:rPr>
        <w:instrText xml:space="preserve">  "כותרת 3"  \* </w:instrText>
      </w:r>
      <w:r w:rsidRPr="003F08B0">
        <w:rPr>
          <w:rStyle w:val="Strong"/>
        </w:rPr>
        <w:instrText>MERGEFORMAT</w:instrText>
      </w:r>
      <w:r w:rsidRPr="003F08B0">
        <w:rPr>
          <w:rStyle w:val="Strong"/>
          <w:rtl/>
        </w:rPr>
        <w:instrText xml:space="preserve"> </w:instrText>
      </w:r>
      <w:r w:rsidRPr="003F08B0">
        <w:rPr>
          <w:rStyle w:val="Strong"/>
          <w:rtl/>
        </w:rPr>
        <w:fldChar w:fldCharType="separate"/>
      </w:r>
      <w:r w:rsidR="00D3002D">
        <w:rPr>
          <w:rStyle w:val="Strong"/>
          <w:noProof/>
          <w:rtl/>
        </w:rPr>
        <w:t>מכשירים פיננסיים</w:t>
      </w:r>
      <w:r w:rsidRPr="003F08B0">
        <w:rPr>
          <w:rStyle w:val="Strong"/>
          <w:rtl/>
        </w:rPr>
        <w:fldChar w:fldCharType="end"/>
      </w:r>
      <w:r w:rsidRPr="004C5FA3">
        <w:rPr>
          <w:rStyle w:val="Strong"/>
          <w:rtl/>
        </w:rPr>
        <w:t xml:space="preserve"> </w:t>
      </w:r>
      <w:r w:rsidRPr="004C5FA3">
        <w:rPr>
          <w:rtl/>
        </w:rPr>
        <w:t>(המשך)</w:t>
      </w:r>
    </w:p>
    <w:p w14:paraId="39298EEF" w14:textId="0DF115A8" w:rsidR="00F64EB6" w:rsidRPr="004C5FA3" w:rsidRDefault="00F64EB6" w:rsidP="00AD3EC3">
      <w:pPr>
        <w:pStyle w:val="Heading4"/>
        <w:rPr>
          <w:rtl/>
        </w:rPr>
      </w:pPr>
      <w:r w:rsidRPr="004C5FA3">
        <w:rPr>
          <w:rtl/>
        </w:rPr>
        <w:t xml:space="preserve">שווי הוגן של מכשירים פיננסיים שערכם בספרים אינו קירוב סביר </w:t>
      </w:r>
      <w:proofErr w:type="spellStart"/>
      <w:r w:rsidRPr="004C5FA3">
        <w:rPr>
          <w:rtl/>
        </w:rPr>
        <w:t>לשווי</w:t>
      </w:r>
      <w:r w:rsidR="00BB56FA">
        <w:rPr>
          <w:rFonts w:hint="cs"/>
          <w:rtl/>
        </w:rPr>
        <w:t>י</w:t>
      </w:r>
      <w:r w:rsidRPr="004C5FA3">
        <w:rPr>
          <w:rtl/>
        </w:rPr>
        <w:t>ם</w:t>
      </w:r>
      <w:proofErr w:type="spellEnd"/>
      <w:r w:rsidRPr="004C5FA3">
        <w:rPr>
          <w:rtl/>
        </w:rPr>
        <w:t xml:space="preserve"> ההוגן</w:t>
      </w:r>
      <w:bookmarkEnd w:id="756"/>
      <w:bookmarkEnd w:id="757"/>
      <w:bookmarkEnd w:id="758"/>
    </w:p>
    <w:tbl>
      <w:tblPr>
        <w:tblStyle w:val="TableGrid"/>
        <w:bidiVisual/>
        <w:tblW w:w="5000" w:type="pct"/>
        <w:tblLook w:val="04A0" w:firstRow="1" w:lastRow="0" w:firstColumn="1" w:lastColumn="0" w:noHBand="0" w:noVBand="1"/>
      </w:tblPr>
      <w:tblGrid>
        <w:gridCol w:w="1315"/>
        <w:gridCol w:w="3594"/>
        <w:gridCol w:w="818"/>
        <w:gridCol w:w="947"/>
        <w:gridCol w:w="806"/>
        <w:gridCol w:w="961"/>
        <w:gridCol w:w="794"/>
        <w:gridCol w:w="969"/>
      </w:tblGrid>
      <w:tr w:rsidR="00F64EB6" w:rsidRPr="004C5FA3" w14:paraId="032560E8" w14:textId="77777777" w:rsidTr="00DE1009">
        <w:trPr>
          <w:cnfStyle w:val="100000000000" w:firstRow="1" w:lastRow="0" w:firstColumn="0" w:lastColumn="0" w:oddVBand="0" w:evenVBand="0" w:oddHBand="0" w:evenHBand="0" w:firstRowFirstColumn="0" w:firstRowLastColumn="0" w:lastRowFirstColumn="0" w:lastRowLastColumn="0"/>
          <w:trHeight w:val="20"/>
          <w:tblHeader/>
        </w:trPr>
        <w:tc>
          <w:tcPr>
            <w:cnfStyle w:val="001000000100" w:firstRow="0" w:lastRow="0" w:firstColumn="1" w:lastColumn="0" w:oddVBand="0" w:evenVBand="0" w:oddHBand="0" w:evenHBand="0" w:firstRowFirstColumn="1" w:firstRowLastColumn="0" w:lastRowFirstColumn="0" w:lastRowLastColumn="0"/>
            <w:tcW w:w="644" w:type="pct"/>
            <w:vMerge w:val="restart"/>
            <w:vAlign w:val="top"/>
          </w:tcPr>
          <w:p w14:paraId="0A5D34FA" w14:textId="77777777" w:rsidR="00F64EB6" w:rsidRPr="00FA5551" w:rsidRDefault="00F64EB6" w:rsidP="00015C9C">
            <w:pPr>
              <w:rPr>
                <w:rFonts w:ascii="Arial" w:hAnsi="Arial"/>
                <w:b/>
                <w:bCs/>
              </w:rPr>
            </w:pPr>
            <w:r w:rsidRPr="00FA5551">
              <w:rPr>
                <w:rFonts w:ascii="Arial" w:hAnsi="Arial"/>
              </w:rPr>
              <w:t>IAS 34.16A(j)</w:t>
            </w:r>
          </w:p>
          <w:p w14:paraId="34C61F9B" w14:textId="77777777" w:rsidR="00F64EB6" w:rsidRPr="00FA5551" w:rsidRDefault="00F64EB6" w:rsidP="00015C9C">
            <w:pPr>
              <w:rPr>
                <w:rFonts w:ascii="Arial" w:hAnsi="Arial"/>
                <w:b/>
                <w:bCs/>
              </w:rPr>
            </w:pPr>
            <w:r w:rsidRPr="00FA5551">
              <w:rPr>
                <w:rFonts w:ascii="Arial" w:hAnsi="Arial"/>
              </w:rPr>
              <w:t>IFRS 7.25, 29</w:t>
            </w:r>
          </w:p>
        </w:tc>
        <w:tc>
          <w:tcPr>
            <w:tcW w:w="1761" w:type="pct"/>
            <w:vMerge w:val="restart"/>
          </w:tcPr>
          <w:p w14:paraId="2FB74D69" w14:textId="77777777" w:rsidR="00F64EB6" w:rsidRPr="004C5FA3" w:rsidRDefault="00F64EB6" w:rsidP="004C5127">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865" w:type="pct"/>
            <w:gridSpan w:val="2"/>
          </w:tcPr>
          <w:p w14:paraId="26216F4A" w14:textId="7AADBFF8"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30 ביוני</w:t>
            </w:r>
            <w:r w:rsidR="00A86D18">
              <w:rPr>
                <w:rFonts w:hint="cs"/>
                <w:sz w:val="20"/>
                <w:rtl/>
              </w:rPr>
              <w:t xml:space="preserve"> </w:t>
            </w:r>
            <w:r w:rsidR="00924697" w:rsidRPr="004C5FA3">
              <w:rPr>
                <w:sz w:val="20"/>
              </w:rPr>
              <w:fldChar w:fldCharType="begin" w:fldLock="1"/>
            </w:r>
            <w:r w:rsidR="00924697" w:rsidRPr="004C5FA3">
              <w:rPr>
                <w:sz w:val="20"/>
              </w:rPr>
              <w:instrText xml:space="preserve"> DOCPROPERTY  CY  \* MERGEFORMAT </w:instrText>
            </w:r>
            <w:r w:rsidR="00924697" w:rsidRPr="004C5FA3">
              <w:rPr>
                <w:sz w:val="20"/>
              </w:rPr>
              <w:fldChar w:fldCharType="separate"/>
            </w:r>
            <w:r w:rsidR="00D3002D">
              <w:rPr>
                <w:sz w:val="20"/>
              </w:rPr>
              <w:t>2026</w:t>
            </w:r>
            <w:r w:rsidR="00924697" w:rsidRPr="004C5FA3">
              <w:rPr>
                <w:sz w:val="20"/>
              </w:rPr>
              <w:fldChar w:fldCharType="end"/>
            </w:r>
          </w:p>
        </w:tc>
        <w:tc>
          <w:tcPr>
            <w:tcW w:w="866" w:type="pct"/>
            <w:gridSpan w:val="2"/>
          </w:tcPr>
          <w:p w14:paraId="6BB741EC" w14:textId="08ECE37F"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30 ביוני</w:t>
            </w:r>
            <w:r w:rsidR="00A86D18">
              <w:rPr>
                <w:rFonts w:hint="cs"/>
                <w:sz w:val="20"/>
                <w:rtl/>
              </w:rPr>
              <w:t xml:space="preserve">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p>
        </w:tc>
        <w:tc>
          <w:tcPr>
            <w:tcW w:w="864" w:type="pct"/>
            <w:gridSpan w:val="2"/>
          </w:tcPr>
          <w:p w14:paraId="7068E4FB" w14:textId="6EDCF8E0"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31 בדצמבר</w:t>
            </w:r>
            <w:r w:rsidR="00A86D18">
              <w:rPr>
                <w:rFonts w:hint="cs"/>
                <w:sz w:val="20"/>
                <w:rtl/>
              </w:rPr>
              <w:t xml:space="preserve"> </w:t>
            </w:r>
            <w:r w:rsidR="00924697" w:rsidRPr="004C5FA3">
              <w:rPr>
                <w:sz w:val="20"/>
              </w:rPr>
              <w:fldChar w:fldCharType="begin" w:fldLock="1"/>
            </w:r>
            <w:r w:rsidR="00924697" w:rsidRPr="004C5FA3">
              <w:rPr>
                <w:sz w:val="20"/>
              </w:rPr>
              <w:instrText xml:space="preserve"> DOCPROPERTY  PY  \* MERGEFORMAT </w:instrText>
            </w:r>
            <w:r w:rsidR="00924697" w:rsidRPr="004C5FA3">
              <w:rPr>
                <w:sz w:val="20"/>
              </w:rPr>
              <w:fldChar w:fldCharType="separate"/>
            </w:r>
            <w:r w:rsidR="00D3002D">
              <w:rPr>
                <w:sz w:val="20"/>
              </w:rPr>
              <w:t>2025</w:t>
            </w:r>
            <w:r w:rsidR="00924697" w:rsidRPr="004C5FA3">
              <w:rPr>
                <w:sz w:val="20"/>
              </w:rPr>
              <w:fldChar w:fldCharType="end"/>
            </w:r>
          </w:p>
        </w:tc>
      </w:tr>
      <w:tr w:rsidR="00F64EB6" w:rsidRPr="004C5FA3" w14:paraId="489616A4" w14:textId="77777777" w:rsidTr="00DE1009">
        <w:trPr>
          <w:cnfStyle w:val="100000000000" w:firstRow="1" w:lastRow="0" w:firstColumn="0" w:lastColumn="0" w:oddVBand="0" w:evenVBand="0" w:oddHBand="0" w:evenHBand="0" w:firstRowFirstColumn="0" w:firstRowLastColumn="0" w:lastRowFirstColumn="0" w:lastRowLastColumn="0"/>
          <w:trHeight w:val="20"/>
          <w:tblHeader/>
        </w:trPr>
        <w:tc>
          <w:tcPr>
            <w:cnfStyle w:val="001000000100" w:firstRow="0" w:lastRow="0" w:firstColumn="1" w:lastColumn="0" w:oddVBand="0" w:evenVBand="0" w:oddHBand="0" w:evenHBand="0" w:firstRowFirstColumn="1" w:firstRowLastColumn="0" w:lastRowFirstColumn="0" w:lastRowLastColumn="0"/>
            <w:tcW w:w="644" w:type="pct"/>
            <w:vMerge/>
          </w:tcPr>
          <w:p w14:paraId="4C03512A" w14:textId="77777777" w:rsidR="00F64EB6" w:rsidRPr="00FA5551" w:rsidRDefault="00F64EB6" w:rsidP="00015C9C">
            <w:pPr>
              <w:rPr>
                <w:rFonts w:ascii="Arial" w:hAnsi="Arial"/>
              </w:rPr>
            </w:pPr>
          </w:p>
        </w:tc>
        <w:tc>
          <w:tcPr>
            <w:tcW w:w="1761" w:type="pct"/>
            <w:vMerge/>
          </w:tcPr>
          <w:p w14:paraId="364D8A88" w14:textId="77777777" w:rsidR="00F64EB6" w:rsidRPr="004C5FA3" w:rsidRDefault="00F64EB6" w:rsidP="004C5127">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401" w:type="pct"/>
          </w:tcPr>
          <w:p w14:paraId="57C85ED1"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שווי הוגן</w:t>
            </w:r>
          </w:p>
        </w:tc>
        <w:tc>
          <w:tcPr>
            <w:tcW w:w="464" w:type="pct"/>
          </w:tcPr>
          <w:p w14:paraId="3CEA68D8"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ערך בספרים</w:t>
            </w:r>
          </w:p>
        </w:tc>
        <w:tc>
          <w:tcPr>
            <w:tcW w:w="395" w:type="pct"/>
          </w:tcPr>
          <w:p w14:paraId="07C4F60C"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שווי הוגן</w:t>
            </w:r>
          </w:p>
        </w:tc>
        <w:tc>
          <w:tcPr>
            <w:tcW w:w="471" w:type="pct"/>
          </w:tcPr>
          <w:p w14:paraId="2A1FDA17"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ערך בספרים</w:t>
            </w:r>
          </w:p>
        </w:tc>
        <w:tc>
          <w:tcPr>
            <w:tcW w:w="389" w:type="pct"/>
          </w:tcPr>
          <w:p w14:paraId="22FE72E2"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שווי הוגן</w:t>
            </w:r>
          </w:p>
        </w:tc>
        <w:tc>
          <w:tcPr>
            <w:tcW w:w="475" w:type="pct"/>
          </w:tcPr>
          <w:p w14:paraId="168A095E"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ערך בספרים</w:t>
            </w:r>
          </w:p>
        </w:tc>
      </w:tr>
      <w:tr w:rsidR="00F64EB6" w:rsidRPr="004C5FA3" w14:paraId="2BF2A3CF" w14:textId="77777777" w:rsidTr="00DE1009">
        <w:trPr>
          <w:cnfStyle w:val="100000000000" w:firstRow="1" w:lastRow="0" w:firstColumn="0" w:lastColumn="0" w:oddVBand="0" w:evenVBand="0" w:oddHBand="0" w:evenHBand="0" w:firstRowFirstColumn="0" w:firstRowLastColumn="0" w:lastRowFirstColumn="0" w:lastRowLastColumn="0"/>
          <w:trHeight w:val="20"/>
          <w:tblHeader/>
        </w:trPr>
        <w:tc>
          <w:tcPr>
            <w:cnfStyle w:val="001000000100" w:firstRow="0" w:lastRow="0" w:firstColumn="1" w:lastColumn="0" w:oddVBand="0" w:evenVBand="0" w:oddHBand="0" w:evenHBand="0" w:firstRowFirstColumn="1" w:firstRowLastColumn="0" w:lastRowFirstColumn="0" w:lastRowLastColumn="0"/>
            <w:tcW w:w="644" w:type="pct"/>
            <w:vMerge/>
          </w:tcPr>
          <w:p w14:paraId="40EF73F6" w14:textId="77777777" w:rsidR="00F64EB6" w:rsidRPr="00FA5551" w:rsidRDefault="00F64EB6" w:rsidP="00015C9C">
            <w:pPr>
              <w:rPr>
                <w:rFonts w:ascii="Arial" w:hAnsi="Arial"/>
              </w:rPr>
            </w:pPr>
          </w:p>
        </w:tc>
        <w:tc>
          <w:tcPr>
            <w:tcW w:w="1761" w:type="pct"/>
            <w:vMerge/>
          </w:tcPr>
          <w:p w14:paraId="3D406ACD" w14:textId="77777777" w:rsidR="00F64EB6" w:rsidRPr="004C5FA3" w:rsidRDefault="00F64EB6" w:rsidP="004C5127">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595" w:type="pct"/>
            <w:gridSpan w:val="6"/>
          </w:tcPr>
          <w:p w14:paraId="6B4E0A6B"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אלפי ש"ח</w:t>
            </w:r>
          </w:p>
        </w:tc>
      </w:tr>
      <w:tr w:rsidR="00F64EB6" w:rsidRPr="004C5FA3" w14:paraId="1453E3EF" w14:textId="77777777" w:rsidTr="00DE1009">
        <w:trPr>
          <w:cnfStyle w:val="100000000000" w:firstRow="1" w:lastRow="0" w:firstColumn="0" w:lastColumn="0" w:oddVBand="0" w:evenVBand="0" w:oddHBand="0" w:evenHBand="0" w:firstRowFirstColumn="0" w:firstRowLastColumn="0" w:lastRowFirstColumn="0" w:lastRowLastColumn="0"/>
          <w:trHeight w:val="20"/>
          <w:tblHeader/>
        </w:trPr>
        <w:tc>
          <w:tcPr>
            <w:cnfStyle w:val="001000000100" w:firstRow="0" w:lastRow="0" w:firstColumn="1" w:lastColumn="0" w:oddVBand="0" w:evenVBand="0" w:oddHBand="0" w:evenHBand="0" w:firstRowFirstColumn="1" w:firstRowLastColumn="0" w:lastRowFirstColumn="0" w:lastRowLastColumn="0"/>
            <w:tcW w:w="644" w:type="pct"/>
            <w:vMerge/>
          </w:tcPr>
          <w:p w14:paraId="1682F646" w14:textId="77777777" w:rsidR="00F64EB6" w:rsidRPr="00FA5551" w:rsidRDefault="00F64EB6" w:rsidP="00015C9C">
            <w:pPr>
              <w:rPr>
                <w:rFonts w:ascii="Arial" w:hAnsi="Arial"/>
              </w:rPr>
            </w:pPr>
          </w:p>
        </w:tc>
        <w:tc>
          <w:tcPr>
            <w:tcW w:w="1761" w:type="pct"/>
            <w:vMerge/>
          </w:tcPr>
          <w:p w14:paraId="392E8624" w14:textId="77777777" w:rsidR="00F64EB6" w:rsidRPr="004C5FA3" w:rsidRDefault="00F64EB6" w:rsidP="004C5127">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1731" w:type="pct"/>
            <w:gridSpan w:val="4"/>
          </w:tcPr>
          <w:p w14:paraId="48DCDB16" w14:textId="77777777" w:rsidR="00F64EB6" w:rsidRPr="004C5FA3" w:rsidRDefault="00F64EB6" w:rsidP="00702F2C">
            <w:pPr>
              <w:pStyle w:val="X1underline"/>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בלתי מבוקר</w:t>
            </w:r>
          </w:p>
        </w:tc>
        <w:tc>
          <w:tcPr>
            <w:tcW w:w="389" w:type="pct"/>
          </w:tcPr>
          <w:p w14:paraId="5BCDA3D2" w14:textId="77777777" w:rsidR="00F64EB6" w:rsidRPr="004C5FA3"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475" w:type="pct"/>
          </w:tcPr>
          <w:p w14:paraId="7B129E68" w14:textId="77777777" w:rsidR="00F64EB6" w:rsidRPr="004C5FA3" w:rsidRDefault="00F64EB6" w:rsidP="00015C9C">
            <w:pPr>
              <w:cnfStyle w:val="100000000000" w:firstRow="1" w:lastRow="0" w:firstColumn="0" w:lastColumn="0" w:oddVBand="0" w:evenVBand="0" w:oddHBand="0" w:evenHBand="0" w:firstRowFirstColumn="0" w:firstRowLastColumn="0" w:lastRowFirstColumn="0" w:lastRowLastColumn="0"/>
              <w:rPr>
                <w:rFonts w:ascii="Arial" w:hAnsi="Arial"/>
                <w:rtl/>
              </w:rPr>
            </w:pPr>
          </w:p>
        </w:tc>
      </w:tr>
      <w:tr w:rsidR="00F64EB6" w:rsidRPr="004C5FA3" w14:paraId="5E4028ED" w14:textId="77777777" w:rsidTr="00DE1009">
        <w:trPr>
          <w:trHeight w:val="20"/>
        </w:trPr>
        <w:tc>
          <w:tcPr>
            <w:cnfStyle w:val="001000000000" w:firstRow="0" w:lastRow="0" w:firstColumn="1" w:lastColumn="0" w:oddVBand="0" w:evenVBand="0" w:oddHBand="0" w:evenHBand="0" w:firstRowFirstColumn="0" w:firstRowLastColumn="0" w:lastRowFirstColumn="0" w:lastRowLastColumn="0"/>
            <w:tcW w:w="644" w:type="pct"/>
          </w:tcPr>
          <w:p w14:paraId="715C0DE1" w14:textId="77777777" w:rsidR="00F64EB6" w:rsidRPr="00FA5551" w:rsidRDefault="00F64EB6" w:rsidP="00015C9C">
            <w:pPr>
              <w:rPr>
                <w:rFonts w:ascii="Arial" w:hAnsi="Arial"/>
                <w:rtl/>
              </w:rPr>
            </w:pPr>
          </w:p>
        </w:tc>
        <w:tc>
          <w:tcPr>
            <w:tcW w:w="1761" w:type="pct"/>
          </w:tcPr>
          <w:p w14:paraId="738D6A92"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נכסים פיננסיים</w:t>
            </w:r>
          </w:p>
        </w:tc>
        <w:tc>
          <w:tcPr>
            <w:tcW w:w="401" w:type="pct"/>
          </w:tcPr>
          <w:p w14:paraId="133E4A5E"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57B7BE3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3F08CAB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4F56026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31A6480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53256FD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AAA860A"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5E6EF12D" w14:textId="77777777" w:rsidR="00F64EB6" w:rsidRPr="00FA5551" w:rsidRDefault="00F64EB6" w:rsidP="00015C9C">
            <w:pPr>
              <w:rPr>
                <w:rFonts w:ascii="Arial" w:hAnsi="Arial"/>
                <w:rtl/>
              </w:rPr>
            </w:pPr>
          </w:p>
        </w:tc>
        <w:tc>
          <w:tcPr>
            <w:tcW w:w="1761" w:type="pct"/>
          </w:tcPr>
          <w:p w14:paraId="61272675"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פיקדונות בבנקים בריבית קבועה</w:t>
            </w:r>
          </w:p>
        </w:tc>
        <w:tc>
          <w:tcPr>
            <w:tcW w:w="401" w:type="pct"/>
          </w:tcPr>
          <w:p w14:paraId="35FB51E9"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058237B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6F9FC8F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5FEE482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535313D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352D6C8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40B97A2"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6AE4EA2C" w14:textId="77777777" w:rsidR="00F64EB6" w:rsidRPr="00FA5551" w:rsidRDefault="00F64EB6" w:rsidP="00015C9C">
            <w:pPr>
              <w:rPr>
                <w:rFonts w:ascii="Arial" w:hAnsi="Arial"/>
                <w:rtl/>
              </w:rPr>
            </w:pPr>
          </w:p>
        </w:tc>
        <w:tc>
          <w:tcPr>
            <w:tcW w:w="1761" w:type="pct"/>
          </w:tcPr>
          <w:p w14:paraId="6AF89131"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איגרות חוב בעלות מופחתת</w:t>
            </w:r>
          </w:p>
        </w:tc>
        <w:tc>
          <w:tcPr>
            <w:tcW w:w="401" w:type="pct"/>
          </w:tcPr>
          <w:p w14:paraId="5CE704B4"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25AC49A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5D916FF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2F8145B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0D5BBE3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139E1EA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5A34B3F6"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3BC4F1F3" w14:textId="77777777" w:rsidR="00F64EB6" w:rsidRPr="00FA5551" w:rsidRDefault="00F64EB6" w:rsidP="00015C9C">
            <w:pPr>
              <w:rPr>
                <w:rFonts w:ascii="Arial" w:hAnsi="Arial"/>
                <w:rtl/>
              </w:rPr>
            </w:pPr>
          </w:p>
        </w:tc>
        <w:tc>
          <w:tcPr>
            <w:tcW w:w="1761" w:type="pct"/>
          </w:tcPr>
          <w:p w14:paraId="0D82D7CA"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הלוואות לחברות כלולות</w:t>
            </w:r>
          </w:p>
        </w:tc>
        <w:tc>
          <w:tcPr>
            <w:tcW w:w="401" w:type="pct"/>
          </w:tcPr>
          <w:p w14:paraId="6F9D120F"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77CAB3B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365CA36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1AF4B9D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398A8C1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132DAC3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26ADA2C"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32E8D97B" w14:textId="77777777" w:rsidR="00F64EB6" w:rsidRPr="00FA5551" w:rsidRDefault="00F64EB6" w:rsidP="00015C9C">
            <w:pPr>
              <w:rPr>
                <w:rFonts w:ascii="Arial" w:hAnsi="Arial"/>
                <w:rtl/>
              </w:rPr>
            </w:pPr>
          </w:p>
        </w:tc>
        <w:tc>
          <w:tcPr>
            <w:tcW w:w="1761" w:type="pct"/>
          </w:tcPr>
          <w:p w14:paraId="29EC19DA"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נכסים פיננסיים אחרים</w:t>
            </w:r>
          </w:p>
        </w:tc>
        <w:tc>
          <w:tcPr>
            <w:tcW w:w="401" w:type="pct"/>
          </w:tcPr>
          <w:p w14:paraId="61A895B0"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64" w:type="pct"/>
          </w:tcPr>
          <w:p w14:paraId="1B83647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1AB1254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18F01A0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4E22E3A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2B8402C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1083376"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5840699A" w14:textId="77777777" w:rsidR="00F64EB6" w:rsidRPr="00FA5551" w:rsidRDefault="00F64EB6" w:rsidP="00015C9C">
            <w:pPr>
              <w:rPr>
                <w:rFonts w:ascii="Arial" w:hAnsi="Arial"/>
                <w:rtl/>
              </w:rPr>
            </w:pPr>
          </w:p>
        </w:tc>
        <w:tc>
          <w:tcPr>
            <w:tcW w:w="1761" w:type="pct"/>
          </w:tcPr>
          <w:p w14:paraId="3A202BD0" w14:textId="77777777" w:rsidR="00F64EB6" w:rsidRPr="004C5FA3" w:rsidRDefault="00F64EB6" w:rsidP="004C5127">
            <w:pPr>
              <w:pStyle w:val="0"/>
              <w:cnfStyle w:val="000000000000" w:firstRow="0" w:lastRow="0" w:firstColumn="0" w:lastColumn="0" w:oddVBand="0" w:evenVBand="0" w:oddHBand="0" w:evenHBand="0" w:firstRowFirstColumn="0" w:firstRowLastColumn="0" w:lastRowFirstColumn="0" w:lastRowLastColumn="0"/>
              <w:rPr>
                <w:rtl/>
              </w:rPr>
            </w:pPr>
          </w:p>
        </w:tc>
        <w:tc>
          <w:tcPr>
            <w:tcW w:w="401" w:type="pct"/>
          </w:tcPr>
          <w:p w14:paraId="7F3DA67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64" w:type="pct"/>
          </w:tcPr>
          <w:p w14:paraId="7B29517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7B2741D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2C156F1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4D5439D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333C07E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0539C1BD" w14:textId="77777777" w:rsidTr="00DE1009">
        <w:trPr>
          <w:trHeight w:val="20"/>
        </w:trPr>
        <w:tc>
          <w:tcPr>
            <w:cnfStyle w:val="001000000000" w:firstRow="0" w:lastRow="0" w:firstColumn="1" w:lastColumn="0" w:oddVBand="0" w:evenVBand="0" w:oddHBand="0" w:evenHBand="0" w:firstRowFirstColumn="0" w:firstRowLastColumn="0" w:lastRowFirstColumn="0" w:lastRowLastColumn="0"/>
            <w:tcW w:w="644" w:type="pct"/>
          </w:tcPr>
          <w:p w14:paraId="52AB0A16" w14:textId="77777777" w:rsidR="00F64EB6" w:rsidRPr="00FA5551" w:rsidRDefault="00F64EB6" w:rsidP="00015C9C">
            <w:pPr>
              <w:rPr>
                <w:rFonts w:ascii="Arial" w:hAnsi="Arial"/>
                <w:rtl/>
              </w:rPr>
            </w:pPr>
          </w:p>
        </w:tc>
        <w:tc>
          <w:tcPr>
            <w:tcW w:w="1761" w:type="pct"/>
          </w:tcPr>
          <w:p w14:paraId="06AECE21" w14:textId="77777777" w:rsidR="00F64EB6" w:rsidRPr="004C5FA3" w:rsidRDefault="00F64EB6" w:rsidP="004C5127">
            <w:pPr>
              <w:pStyle w:val="0-B0"/>
              <w:cnfStyle w:val="000000000000" w:firstRow="0" w:lastRow="0" w:firstColumn="0" w:lastColumn="0" w:oddVBand="0" w:evenVBand="0" w:oddHBand="0" w:evenHBand="0" w:firstRowFirstColumn="0" w:firstRowLastColumn="0" w:lastRowFirstColumn="0" w:lastRowLastColumn="0"/>
              <w:rPr>
                <w:rtl/>
              </w:rPr>
            </w:pPr>
            <w:r w:rsidRPr="004C5FA3">
              <w:rPr>
                <w:rtl/>
              </w:rPr>
              <w:t>התחייבויות פיננסיות</w:t>
            </w:r>
            <w:r w:rsidRPr="00B87509">
              <w:rPr>
                <w:rStyle w:val="FootnoteReference"/>
                <w:b w:val="0"/>
                <w:bCs w:val="0"/>
                <w:sz w:val="20"/>
                <w:szCs w:val="20"/>
                <w:rtl/>
              </w:rPr>
              <w:footnoteReference w:id="171"/>
            </w:r>
          </w:p>
        </w:tc>
        <w:tc>
          <w:tcPr>
            <w:tcW w:w="401" w:type="pct"/>
          </w:tcPr>
          <w:p w14:paraId="7B267D2F"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0E9D72E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494EDBD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7155B17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7F85BF3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4905F94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C96AFD0"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13CA1D12" w14:textId="77777777" w:rsidR="00F64EB6" w:rsidRPr="00FA5551" w:rsidRDefault="00F64EB6" w:rsidP="00015C9C">
            <w:pPr>
              <w:rPr>
                <w:rFonts w:ascii="Arial" w:hAnsi="Arial"/>
                <w:rtl/>
              </w:rPr>
            </w:pPr>
          </w:p>
        </w:tc>
        <w:tc>
          <w:tcPr>
            <w:tcW w:w="1761" w:type="pct"/>
          </w:tcPr>
          <w:p w14:paraId="4BC9F1DD"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הלוואות מתאגידים בנקאיים</w:t>
            </w:r>
          </w:p>
        </w:tc>
        <w:tc>
          <w:tcPr>
            <w:tcW w:w="401" w:type="pct"/>
          </w:tcPr>
          <w:p w14:paraId="1D507937"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3346E2D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4179EE6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7DBB04F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0ABB1A2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46E7258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7D1E9C8"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2BE39242" w14:textId="77777777" w:rsidR="00F64EB6" w:rsidRPr="00FA5551" w:rsidRDefault="00F64EB6" w:rsidP="00015C9C">
            <w:pPr>
              <w:rPr>
                <w:rFonts w:ascii="Arial" w:hAnsi="Arial"/>
                <w:rtl/>
              </w:rPr>
            </w:pPr>
          </w:p>
        </w:tc>
        <w:tc>
          <w:tcPr>
            <w:tcW w:w="1761" w:type="pct"/>
          </w:tcPr>
          <w:p w14:paraId="546EC3B2"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הלוואות מאחרים</w:t>
            </w:r>
          </w:p>
        </w:tc>
        <w:tc>
          <w:tcPr>
            <w:tcW w:w="401" w:type="pct"/>
          </w:tcPr>
          <w:p w14:paraId="385655B6"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6322FCF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50502F88"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2F3C420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35BE0DA4"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571E1329"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3940C8F5"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0B0267FD" w14:textId="77777777" w:rsidR="00F64EB6" w:rsidRPr="00FA5551" w:rsidRDefault="00F64EB6" w:rsidP="00015C9C">
            <w:pPr>
              <w:rPr>
                <w:rFonts w:ascii="Arial" w:hAnsi="Arial"/>
                <w:rtl/>
              </w:rPr>
            </w:pPr>
          </w:p>
        </w:tc>
        <w:tc>
          <w:tcPr>
            <w:tcW w:w="1761" w:type="pct"/>
          </w:tcPr>
          <w:p w14:paraId="765C0F93"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איגרות חוב הניתנות להמרה במניות</w:t>
            </w:r>
          </w:p>
        </w:tc>
        <w:tc>
          <w:tcPr>
            <w:tcW w:w="401" w:type="pct"/>
          </w:tcPr>
          <w:p w14:paraId="44CE8339"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418CEF42"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56C390B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279493B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09F4241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7619077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ED62D72"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056A3FBD" w14:textId="77777777" w:rsidR="00F64EB6" w:rsidRPr="00FA5551" w:rsidRDefault="00F64EB6" w:rsidP="00015C9C">
            <w:pPr>
              <w:rPr>
                <w:rFonts w:ascii="Arial" w:hAnsi="Arial"/>
                <w:rtl/>
              </w:rPr>
            </w:pPr>
          </w:p>
        </w:tc>
        <w:tc>
          <w:tcPr>
            <w:tcW w:w="1761" w:type="pct"/>
          </w:tcPr>
          <w:p w14:paraId="581BFC3E" w14:textId="6118A3EC"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 xml:space="preserve">איגרות </w:t>
            </w:r>
            <w:r w:rsidR="00F45EFC">
              <w:rPr>
                <w:rFonts w:ascii="Arial" w:hAnsi="Arial" w:hint="cs"/>
                <w:rtl/>
              </w:rPr>
              <w:t xml:space="preserve">חוב </w:t>
            </w:r>
            <w:r w:rsidRPr="004C5FA3">
              <w:rPr>
                <w:rFonts w:ascii="Arial" w:hAnsi="Arial"/>
                <w:rtl/>
              </w:rPr>
              <w:t>שאינן ניתנות להמרה במניות</w:t>
            </w:r>
          </w:p>
        </w:tc>
        <w:tc>
          <w:tcPr>
            <w:tcW w:w="401" w:type="pct"/>
          </w:tcPr>
          <w:p w14:paraId="44A8B469"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171DEA7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71B904F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6201405D"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650F23B3"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10D963C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714A6230"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799A7249" w14:textId="77777777" w:rsidR="00F64EB6" w:rsidRPr="00FA5551" w:rsidRDefault="00F64EB6" w:rsidP="00015C9C">
            <w:pPr>
              <w:rPr>
                <w:rFonts w:ascii="Arial" w:hAnsi="Arial"/>
                <w:rtl/>
              </w:rPr>
            </w:pPr>
          </w:p>
        </w:tc>
        <w:tc>
          <w:tcPr>
            <w:tcW w:w="1761" w:type="pct"/>
          </w:tcPr>
          <w:p w14:paraId="351F4EBC"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ערבויות פיננסיות</w:t>
            </w:r>
          </w:p>
        </w:tc>
        <w:tc>
          <w:tcPr>
            <w:tcW w:w="401" w:type="pct"/>
          </w:tcPr>
          <w:p w14:paraId="0D1C51A6" w14:textId="77777777" w:rsidR="00F64EB6" w:rsidRPr="004C5FA3" w:rsidRDefault="00F64EB6" w:rsidP="00FE3D4B">
            <w:pPr>
              <w:pStyle w:val="NoSpacing"/>
              <w:cnfStyle w:val="000000000000" w:firstRow="0" w:lastRow="0" w:firstColumn="0" w:lastColumn="0" w:oddVBand="0" w:evenVBand="0" w:oddHBand="0" w:evenHBand="0" w:firstRowFirstColumn="0" w:firstRowLastColumn="0" w:lastRowFirstColumn="0" w:lastRowLastColumn="0"/>
              <w:rPr>
                <w:sz w:val="20"/>
                <w:rtl/>
              </w:rPr>
            </w:pPr>
          </w:p>
        </w:tc>
        <w:tc>
          <w:tcPr>
            <w:tcW w:w="464" w:type="pct"/>
          </w:tcPr>
          <w:p w14:paraId="12750E7F"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2FB9D2A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06D383E6"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7B77D49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3F245E81"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F64EB6" w:rsidRPr="004C5FA3" w14:paraId="2D1BAFFD" w14:textId="77777777" w:rsidTr="00921D2C">
        <w:trPr>
          <w:trHeight w:hRule="exact" w:val="227"/>
        </w:trPr>
        <w:tc>
          <w:tcPr>
            <w:cnfStyle w:val="001000000000" w:firstRow="0" w:lastRow="0" w:firstColumn="1" w:lastColumn="0" w:oddVBand="0" w:evenVBand="0" w:oddHBand="0" w:evenHBand="0" w:firstRowFirstColumn="0" w:firstRowLastColumn="0" w:lastRowFirstColumn="0" w:lastRowLastColumn="0"/>
            <w:tcW w:w="644" w:type="pct"/>
          </w:tcPr>
          <w:p w14:paraId="4DA5B7C9" w14:textId="77777777" w:rsidR="00F64EB6" w:rsidRPr="00FA5551" w:rsidRDefault="00F64EB6" w:rsidP="00015C9C">
            <w:pPr>
              <w:rPr>
                <w:rFonts w:ascii="Arial" w:hAnsi="Arial"/>
                <w:rtl/>
              </w:rPr>
            </w:pPr>
          </w:p>
        </w:tc>
        <w:tc>
          <w:tcPr>
            <w:tcW w:w="1761" w:type="pct"/>
          </w:tcPr>
          <w:p w14:paraId="698866AB" w14:textId="77777777" w:rsidR="00F64EB6" w:rsidRPr="004C5FA3" w:rsidRDefault="00F64EB6" w:rsidP="004C5127">
            <w:pPr>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התחייבויות פיננסיות אחרות</w:t>
            </w:r>
          </w:p>
        </w:tc>
        <w:tc>
          <w:tcPr>
            <w:tcW w:w="401" w:type="pct"/>
          </w:tcPr>
          <w:p w14:paraId="30D7A75B"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64" w:type="pct"/>
          </w:tcPr>
          <w:p w14:paraId="5C3C23DA"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95" w:type="pct"/>
          </w:tcPr>
          <w:p w14:paraId="0A383B37"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1" w:type="pct"/>
          </w:tcPr>
          <w:p w14:paraId="2A44585E"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389" w:type="pct"/>
          </w:tcPr>
          <w:p w14:paraId="1AFEC825"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75" w:type="pct"/>
          </w:tcPr>
          <w:p w14:paraId="3B50FD8C" w14:textId="77777777" w:rsidR="00F64EB6" w:rsidRPr="004C5FA3" w:rsidRDefault="00F64EB6" w:rsidP="00015C9C">
            <w:pPr>
              <w:cnfStyle w:val="000000000000" w:firstRow="0" w:lastRow="0" w:firstColumn="0" w:lastColumn="0" w:oddVBand="0" w:evenVBand="0" w:oddHBand="0" w:evenHBand="0" w:firstRowFirstColumn="0" w:firstRowLastColumn="0" w:lastRowFirstColumn="0" w:lastRowLastColumn="0"/>
              <w:rPr>
                <w:rFonts w:ascii="Arial" w:hAnsi="Arial"/>
                <w:rtl/>
              </w:rPr>
            </w:pPr>
          </w:p>
        </w:tc>
      </w:tr>
    </w:tbl>
    <w:p w14:paraId="2903E53E" w14:textId="77777777" w:rsidR="00DD1A8D" w:rsidRDefault="00DD1A8D" w:rsidP="00DD1A8D">
      <w:pPr>
        <w:spacing w:after="0" w:line="240" w:lineRule="auto"/>
        <w:ind w:left="1418"/>
        <w:rPr>
          <w:rtl/>
        </w:rPr>
      </w:pPr>
    </w:p>
    <w:p w14:paraId="274508FF" w14:textId="77777777" w:rsidR="00DD1A8D" w:rsidRDefault="00DD1A8D" w:rsidP="00DD1A8D">
      <w:pPr>
        <w:pageBreakBefore/>
        <w:spacing w:after="0" w:line="240" w:lineRule="auto"/>
        <w:ind w:left="1418"/>
        <w:rPr>
          <w:rtl/>
        </w:rPr>
      </w:pPr>
    </w:p>
    <w:p w14:paraId="2EB68B63" w14:textId="77777777" w:rsidR="00F64EB6" w:rsidRPr="004C5FA3" w:rsidRDefault="00F64EB6" w:rsidP="00474917">
      <w:pPr>
        <w:pStyle w:val="Heading3"/>
        <w:rPr>
          <w:rtl/>
        </w:rPr>
      </w:pPr>
      <w:bookmarkStart w:id="759" w:name="_Toc684688"/>
      <w:bookmarkStart w:id="760" w:name="_Toc770170"/>
      <w:bookmarkStart w:id="761" w:name="_Toc5792805"/>
      <w:bookmarkStart w:id="762" w:name="_Toc6323459"/>
      <w:bookmarkStart w:id="763" w:name="_Toc29832829"/>
      <w:bookmarkStart w:id="764" w:name="_Toc33623622"/>
      <w:bookmarkStart w:id="765" w:name="_Toc33623700"/>
      <w:bookmarkStart w:id="766" w:name="_Toc33623828"/>
      <w:bookmarkStart w:id="767" w:name="_Toc35762984"/>
      <w:bookmarkStart w:id="768" w:name="_Toc36376918"/>
      <w:bookmarkStart w:id="769" w:name="_Toc37001469"/>
      <w:bookmarkStart w:id="770" w:name="_Toc37001804"/>
      <w:bookmarkStart w:id="771" w:name="_Toc37001919"/>
      <w:bookmarkStart w:id="772" w:name="_Toc37002549"/>
      <w:bookmarkStart w:id="773" w:name="_Toc37165939"/>
      <w:bookmarkStart w:id="774" w:name="_Toc64473971"/>
      <w:bookmarkStart w:id="775" w:name="_Toc64474124"/>
      <w:bookmarkStart w:id="776" w:name="_Toc100245511"/>
      <w:bookmarkStart w:id="777" w:name="_Toc100246520"/>
      <w:bookmarkStart w:id="778" w:name="_Toc100474040"/>
      <w:bookmarkStart w:id="779" w:name="_Toc121747405"/>
      <w:bookmarkStart w:id="780" w:name="_Toc123198339"/>
      <w:bookmarkStart w:id="781" w:name="_Toc154415329"/>
      <w:bookmarkStart w:id="782" w:name="_Toc184569365"/>
      <w:bookmarkStart w:id="783" w:name="_Toc226448107"/>
      <w:bookmarkStart w:id="784" w:name="_Toc226449453"/>
      <w:bookmarkStart w:id="785" w:name="_Toc226450558"/>
      <w:bookmarkStart w:id="786" w:name="_Toc226634684"/>
      <w:bookmarkEnd w:id="748"/>
      <w:bookmarkEnd w:id="749"/>
      <w:r w:rsidRPr="004C5FA3">
        <w:rPr>
          <w:rtl/>
        </w:rPr>
        <w:t>שעבודים</w:t>
      </w:r>
      <w:r w:rsidRPr="005A33FB">
        <w:rPr>
          <w:rStyle w:val="FootnoteReference"/>
          <w:sz w:val="22"/>
          <w:szCs w:val="22"/>
          <w:rtl/>
        </w:rPr>
        <w:footnoteReference w:id="172"/>
      </w:r>
      <w:r w:rsidRPr="004C5FA3">
        <w:rPr>
          <w:rtl/>
        </w:rPr>
        <w:t>, התחייבויות תלויות</w:t>
      </w:r>
      <w:r w:rsidRPr="005A33FB">
        <w:rPr>
          <w:rStyle w:val="FootnoteReference"/>
          <w:sz w:val="22"/>
          <w:szCs w:val="22"/>
          <w:rtl/>
        </w:rPr>
        <w:footnoteReference w:id="173"/>
      </w:r>
      <w:r w:rsidRPr="005A33FB">
        <w:rPr>
          <w:sz w:val="22"/>
          <w:vertAlign w:val="superscript"/>
          <w:rtl/>
        </w:rPr>
        <w:t xml:space="preserve"> </w:t>
      </w:r>
      <w:r w:rsidRPr="005A33FB">
        <w:rPr>
          <w:rStyle w:val="FootnoteReference"/>
          <w:sz w:val="22"/>
          <w:szCs w:val="22"/>
          <w:rtl/>
        </w:rPr>
        <w:footnoteReference w:id="174"/>
      </w:r>
      <w:r w:rsidRPr="00B61A09">
        <w:rPr>
          <w:rtl/>
        </w:rPr>
        <w:t>,</w:t>
      </w:r>
      <w:r w:rsidRPr="004C5FA3">
        <w:rPr>
          <w:rtl/>
        </w:rPr>
        <w:t xml:space="preserve"> ערבויות</w:t>
      </w:r>
      <w:r w:rsidRPr="005A33FB">
        <w:rPr>
          <w:rStyle w:val="FootnoteReference"/>
          <w:sz w:val="22"/>
          <w:szCs w:val="22"/>
          <w:rtl/>
        </w:rPr>
        <w:footnoteReference w:id="175"/>
      </w:r>
      <w:r w:rsidRPr="004C5FA3">
        <w:rPr>
          <w:rtl/>
        </w:rPr>
        <w:t xml:space="preserve"> והתקשרויות</w:t>
      </w:r>
      <w:r w:rsidRPr="005A33FB">
        <w:rPr>
          <w:rStyle w:val="FootnoteReference"/>
          <w:sz w:val="22"/>
          <w:szCs w:val="22"/>
          <w:rtl/>
        </w:rPr>
        <w:footnoteReference w:id="176"/>
      </w:r>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p>
    <w:tbl>
      <w:tblPr>
        <w:tblStyle w:val="PlainTable2"/>
        <w:bidiVisual/>
        <w:tblW w:w="10206" w:type="dxa"/>
        <w:tblLayout w:type="fixed"/>
        <w:tblLook w:val="0480" w:firstRow="0" w:lastRow="0" w:firstColumn="1" w:lastColumn="0" w:noHBand="0" w:noVBand="1"/>
      </w:tblPr>
      <w:tblGrid>
        <w:gridCol w:w="1304"/>
        <w:gridCol w:w="8902"/>
      </w:tblGrid>
      <w:tr w:rsidR="00F64EB6" w:rsidRPr="004C5FA3" w14:paraId="5388B798" w14:textId="77777777" w:rsidTr="007E35FF">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2C0E248A" w14:textId="77777777" w:rsidR="00F64EB6" w:rsidRPr="00877BB6" w:rsidRDefault="00F64EB6" w:rsidP="007E35FF">
            <w:pPr>
              <w:bidi w:val="0"/>
              <w:spacing w:after="0" w:line="240" w:lineRule="auto"/>
              <w:ind w:left="-57" w:right="-57"/>
              <w:contextualSpacing w:val="0"/>
              <w:jc w:val="right"/>
              <w:rPr>
                <w:rFonts w:ascii="Arial" w:hAnsi="Arial"/>
                <w:rtl/>
              </w:rPr>
            </w:pPr>
            <w:r w:rsidRPr="00877BB6">
              <w:rPr>
                <w:rFonts w:ascii="Arial" w:hAnsi="Arial"/>
              </w:rPr>
              <w:t>IAS 34.15B(e), (f), (m)</w:t>
            </w:r>
          </w:p>
        </w:tc>
        <w:tc>
          <w:tcPr>
            <w:tcW w:w="8902" w:type="dxa"/>
          </w:tcPr>
          <w:p w14:paraId="359C983A" w14:textId="6435327A" w:rsidR="00DE3349" w:rsidRPr="004C5FA3" w:rsidRDefault="00F64EB6" w:rsidP="007E35FF">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 xml:space="preserve">בביאור זה יינתן גילוי לשינויים בשעבודים, בהתחייבויות תלויות (לרבות יישוב של תביעות משפטיות), בנכסים תלויים, בערבויות </w:t>
            </w:r>
            <w:r w:rsidR="00856B96">
              <w:rPr>
                <w:rStyle w:val="SubtleReference"/>
                <w:rFonts w:hint="cs"/>
                <w:rtl/>
              </w:rPr>
              <w:t>ו</w:t>
            </w:r>
            <w:r w:rsidRPr="004C5FA3">
              <w:rPr>
                <w:rStyle w:val="SubtleReference"/>
                <w:rtl/>
              </w:rPr>
              <w:t>בהתקשרויות (לרבות התקשרויות לרכישת רכוש קבוע), שחלו מאז סוף תקופת הדיווח השנתית האחרונה.</w:t>
            </w:r>
            <w:r w:rsidRPr="004C5FA3">
              <w:rPr>
                <w:rFonts w:ascii="Arial" w:hAnsi="Arial"/>
                <w:rtl/>
              </w:rPr>
              <w:t>]</w:t>
            </w:r>
          </w:p>
        </w:tc>
      </w:tr>
    </w:tbl>
    <w:p w14:paraId="3EF829D8" w14:textId="07D2373B" w:rsidR="00F64EB6" w:rsidRDefault="00F64EB6" w:rsidP="00474917">
      <w:pPr>
        <w:pStyle w:val="Heading3"/>
        <w:rPr>
          <w:rtl/>
        </w:rPr>
      </w:pPr>
      <w:bookmarkStart w:id="787" w:name="_Toc6323460"/>
      <w:bookmarkStart w:id="788" w:name="_Toc29832830"/>
      <w:bookmarkStart w:id="789" w:name="_Toc33623623"/>
      <w:bookmarkStart w:id="790" w:name="_Toc33623701"/>
      <w:bookmarkStart w:id="791" w:name="_Toc33623829"/>
      <w:bookmarkStart w:id="792" w:name="_Toc35762985"/>
      <w:bookmarkStart w:id="793" w:name="_Toc36376919"/>
      <w:bookmarkStart w:id="794" w:name="_Toc37001470"/>
      <w:bookmarkStart w:id="795" w:name="_Toc37001805"/>
      <w:bookmarkStart w:id="796" w:name="_Toc37001920"/>
      <w:bookmarkStart w:id="797" w:name="_Toc37002550"/>
      <w:bookmarkStart w:id="798" w:name="_Toc37165940"/>
      <w:bookmarkStart w:id="799" w:name="_Toc64473972"/>
      <w:bookmarkStart w:id="800" w:name="_Toc64474125"/>
      <w:bookmarkStart w:id="801" w:name="_Toc100245512"/>
      <w:bookmarkStart w:id="802" w:name="_Toc100246521"/>
      <w:bookmarkStart w:id="803" w:name="_Toc100474041"/>
      <w:bookmarkStart w:id="804" w:name="_Toc121747406"/>
      <w:bookmarkStart w:id="805" w:name="_Toc123198340"/>
      <w:bookmarkStart w:id="806" w:name="_Toc154415330"/>
      <w:bookmarkStart w:id="807" w:name="_Toc184569366"/>
      <w:bookmarkStart w:id="808" w:name="_Toc226448108"/>
      <w:bookmarkStart w:id="809" w:name="_Toc226449454"/>
      <w:bookmarkStart w:id="810" w:name="_Toc226450559"/>
      <w:bookmarkStart w:id="811" w:name="_Toc226634685"/>
      <w:r w:rsidRPr="004C5FA3">
        <w:rPr>
          <w:rtl/>
        </w:rPr>
        <w:t>עסקאות עם צדדים קשורים ו</w:t>
      </w:r>
      <w:r w:rsidR="00DE3349">
        <w:rPr>
          <w:rFonts w:hint="cs"/>
          <w:rtl/>
        </w:rPr>
        <w:t xml:space="preserve">עם </w:t>
      </w:r>
      <w:r w:rsidRPr="004C5FA3">
        <w:rPr>
          <w:rtl/>
        </w:rPr>
        <w:t>בעלי עניין</w:t>
      </w:r>
      <w:r w:rsidRPr="005A33FB">
        <w:rPr>
          <w:rStyle w:val="FootnoteReference"/>
          <w:sz w:val="22"/>
          <w:szCs w:val="22"/>
          <w:rtl/>
        </w:rPr>
        <w:footnoteReference w:id="177"/>
      </w:r>
      <w:r w:rsidRPr="00FC7CF6">
        <w:rPr>
          <w:sz w:val="22"/>
          <w:vertAlign w:val="superscript"/>
          <w:rtl/>
        </w:rPr>
        <w:t xml:space="preserve"> </w:t>
      </w:r>
      <w:r w:rsidRPr="005A33FB">
        <w:rPr>
          <w:rStyle w:val="FootnoteReference"/>
          <w:sz w:val="22"/>
          <w:szCs w:val="22"/>
          <w:rtl/>
        </w:rPr>
        <w:footnoteReference w:id="178"/>
      </w:r>
      <w:r w:rsidRPr="005A33FB">
        <w:rPr>
          <w:sz w:val="22"/>
          <w:vertAlign w:val="superscript"/>
          <w:rtl/>
        </w:rPr>
        <w:t xml:space="preserve"> </w:t>
      </w:r>
      <w:r w:rsidRPr="005A33FB">
        <w:rPr>
          <w:rStyle w:val="FootnoteReference"/>
          <w:sz w:val="22"/>
          <w:szCs w:val="22"/>
          <w:rtl/>
        </w:rPr>
        <w:footnoteReference w:id="179"/>
      </w:r>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p>
    <w:tbl>
      <w:tblPr>
        <w:tblStyle w:val="PlainTable2"/>
        <w:bidiVisual/>
        <w:tblW w:w="10206" w:type="dxa"/>
        <w:tblLayout w:type="fixed"/>
        <w:tblLook w:val="04A0" w:firstRow="1" w:lastRow="0" w:firstColumn="1" w:lastColumn="0" w:noHBand="0" w:noVBand="1"/>
      </w:tblPr>
      <w:tblGrid>
        <w:gridCol w:w="1304"/>
        <w:gridCol w:w="8902"/>
      </w:tblGrid>
      <w:tr w:rsidR="007E35FF" w:rsidRPr="00D915FB" w14:paraId="53C33683"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5427E633" w14:textId="77777777" w:rsidR="007E35FF" w:rsidRPr="00EE448E" w:rsidRDefault="007E35FF" w:rsidP="00006CC7">
            <w:pPr>
              <w:bidi w:val="0"/>
              <w:spacing w:after="0" w:line="240" w:lineRule="auto"/>
              <w:ind w:left="-57" w:right="-57"/>
              <w:jc w:val="right"/>
              <w:rPr>
                <w:rFonts w:ascii="Arial" w:hAnsi="Arial"/>
              </w:rPr>
            </w:pPr>
            <w:r w:rsidRPr="00EE448E">
              <w:rPr>
                <w:rFonts w:ascii="Arial" w:hAnsi="Arial"/>
              </w:rPr>
              <w:t>IAS 34.15B(j),</w:t>
            </w:r>
            <w:r w:rsidRPr="00EE448E">
              <w:t xml:space="preserve"> 15C </w:t>
            </w:r>
          </w:p>
        </w:tc>
        <w:tc>
          <w:tcPr>
            <w:tcW w:w="8902" w:type="dxa"/>
          </w:tcPr>
          <w:p w14:paraId="19B720AD" w14:textId="77777777" w:rsidR="007E35FF" w:rsidRPr="00EE448E" w:rsidRDefault="007E35FF"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Style w:val="SubtleReference"/>
                <w:rtl/>
              </w:rPr>
            </w:pPr>
            <w:r w:rsidRPr="00EE448E">
              <w:rPr>
                <w:rFonts w:ascii="Arial" w:hAnsi="Arial"/>
                <w:rtl/>
              </w:rPr>
              <w:t>[</w:t>
            </w:r>
            <w:r w:rsidRPr="00EE448E">
              <w:rPr>
                <w:rStyle w:val="SubtleReference"/>
                <w:rtl/>
              </w:rPr>
              <w:t>בביאור זה יינתן גילוי לעסקאות שבוצעו בתקופת הדיווח עם צדדים קשורים ועם בעלי עניין. נראה כי גילוי כאמור יכלול את הפרטים הבאים</w:t>
            </w:r>
            <w:r w:rsidRPr="00EE448E">
              <w:rPr>
                <w:rStyle w:val="SubtleReference"/>
                <w:rFonts w:hint="cs"/>
                <w:vertAlign w:val="superscript"/>
                <w:rtl/>
              </w:rPr>
              <w:t>:</w:t>
            </w:r>
            <w:r w:rsidRPr="00EE448E">
              <w:rPr>
                <w:rStyle w:val="SubtleReference"/>
                <w:vertAlign w:val="superscript"/>
                <w:rtl/>
              </w:rPr>
              <w:t xml:space="preserve"> </w:t>
            </w:r>
            <w:r w:rsidRPr="005A33FB">
              <w:rPr>
                <w:rStyle w:val="SubtleReference"/>
                <w:i w:val="0"/>
                <w:iCs w:val="0"/>
                <w:vertAlign w:val="superscript"/>
                <w:rtl/>
              </w:rPr>
              <w:footnoteReference w:id="180"/>
            </w:r>
          </w:p>
          <w:p w14:paraId="216D40C6" w14:textId="49D37A09" w:rsidR="007E35FF" w:rsidRPr="00EE448E" w:rsidRDefault="007E35FF" w:rsidP="007E35FF">
            <w:pPr>
              <w:pStyle w:val="ListParagraph"/>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Style w:val="SubtleReference"/>
              </w:rPr>
            </w:pPr>
            <w:r>
              <w:rPr>
                <w:rStyle w:val="SubtleReference"/>
                <w:rFonts w:hint="cs"/>
                <w:rtl/>
              </w:rPr>
              <w:t>(א)</w:t>
            </w:r>
            <w:r>
              <w:rPr>
                <w:rStyle w:val="SubtleReference"/>
                <w:rtl/>
              </w:rPr>
              <w:tab/>
            </w:r>
            <w:r w:rsidRPr="00EE448E">
              <w:rPr>
                <w:rStyle w:val="SubtleReference"/>
                <w:rtl/>
              </w:rPr>
              <w:t>תיאור העסקאות שבוצעו במהלך התקופה</w:t>
            </w:r>
            <w:r w:rsidRPr="00EE448E">
              <w:rPr>
                <w:rStyle w:val="SubtleReference"/>
                <w:rFonts w:hint="cs"/>
                <w:rtl/>
              </w:rPr>
              <w:t>, התנאים העיקריים שלהן וסכומן</w:t>
            </w:r>
            <w:r w:rsidRPr="00EE448E">
              <w:rPr>
                <w:rStyle w:val="SubtleReference"/>
                <w:rtl/>
              </w:rPr>
              <w:t>.</w:t>
            </w:r>
          </w:p>
          <w:p w14:paraId="775AC10C" w14:textId="567DDB2C" w:rsidR="007E35FF" w:rsidRPr="00EE448E" w:rsidRDefault="007E35FF" w:rsidP="007E35FF">
            <w:pPr>
              <w:pStyle w:val="ListParagraph"/>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Style w:val="SubtleReference"/>
              </w:rPr>
            </w:pPr>
            <w:r>
              <w:rPr>
                <w:rStyle w:val="SubtleReference"/>
                <w:rFonts w:hint="cs"/>
                <w:rtl/>
              </w:rPr>
              <w:t>(ב)</w:t>
            </w:r>
            <w:r>
              <w:rPr>
                <w:rStyle w:val="SubtleReference"/>
                <w:rtl/>
              </w:rPr>
              <w:tab/>
            </w:r>
            <w:r w:rsidRPr="00EE448E">
              <w:rPr>
                <w:rStyle w:val="SubtleReference"/>
                <w:rFonts w:hint="cs"/>
                <w:rtl/>
              </w:rPr>
              <w:t>סכום ה</w:t>
            </w:r>
            <w:r w:rsidRPr="00EE448E">
              <w:rPr>
                <w:rStyle w:val="SubtleReference"/>
                <w:rtl/>
              </w:rPr>
              <w:t>יתרות שטרם נפרעו (כולל</w:t>
            </w:r>
            <w:r w:rsidRPr="002E5B13">
              <w:rPr>
                <w:rStyle w:val="SubtleReference"/>
                <w:rFonts w:hint="cs"/>
                <w:rtl/>
              </w:rPr>
              <w:t xml:space="preserve"> התקשרויות</w:t>
            </w:r>
            <w:r w:rsidRPr="002E5B13">
              <w:rPr>
                <w:rStyle w:val="SubtleReference"/>
                <w:rtl/>
              </w:rPr>
              <w:t>), לרבות תנאי</w:t>
            </w:r>
            <w:r w:rsidRPr="002E5B13">
              <w:rPr>
                <w:rStyle w:val="SubtleReference"/>
                <w:rFonts w:hint="cs"/>
                <w:rtl/>
              </w:rPr>
              <w:t>הן (כולל אם הן מובטחות), מהות התמורה שתינתן בעת הסילוק ופרטים לגבי ערבויות</w:t>
            </w:r>
            <w:r w:rsidRPr="00EE448E">
              <w:rPr>
                <w:rStyle w:val="SubtleReference"/>
                <w:rFonts w:hint="cs"/>
                <w:rtl/>
              </w:rPr>
              <w:t xml:space="preserve"> כלשהן שניתנו או שהתקבלו</w:t>
            </w:r>
            <w:r w:rsidRPr="00EE448E">
              <w:rPr>
                <w:rStyle w:val="SubtleReference"/>
                <w:rtl/>
              </w:rPr>
              <w:t>.</w:t>
            </w:r>
          </w:p>
          <w:p w14:paraId="6FACD062" w14:textId="23F87595" w:rsidR="007E35FF" w:rsidRPr="00EE448E" w:rsidRDefault="007E35FF" w:rsidP="007E35FF">
            <w:pPr>
              <w:pStyle w:val="ListParagraph"/>
              <w:spacing w:line="240" w:lineRule="auto"/>
              <w:ind w:left="567" w:hanging="567"/>
              <w:contextualSpacing w:val="0"/>
              <w:cnfStyle w:val="100000000000" w:firstRow="1" w:lastRow="0" w:firstColumn="0" w:lastColumn="0" w:oddVBand="0" w:evenVBand="0" w:oddHBand="0" w:evenHBand="0" w:firstRowFirstColumn="0" w:firstRowLastColumn="0" w:lastRowFirstColumn="0" w:lastRowLastColumn="0"/>
              <w:rPr>
                <w:rStyle w:val="SubtleReference"/>
                <w:rtl/>
              </w:rPr>
            </w:pPr>
            <w:r>
              <w:rPr>
                <w:rStyle w:val="SubtleReference"/>
                <w:rFonts w:hint="cs"/>
                <w:rtl/>
              </w:rPr>
              <w:t>(ג)</w:t>
            </w:r>
            <w:r>
              <w:rPr>
                <w:rStyle w:val="SubtleReference"/>
                <w:rtl/>
              </w:rPr>
              <w:tab/>
            </w:r>
            <w:r w:rsidRPr="00EE448E">
              <w:rPr>
                <w:rStyle w:val="SubtleReference"/>
                <w:rFonts w:hint="cs"/>
                <w:rtl/>
              </w:rPr>
              <w:t>הפסדי אשראי חזויים</w:t>
            </w:r>
            <w:r w:rsidRPr="00EE448E">
              <w:rPr>
                <w:rStyle w:val="SubtleReference"/>
                <w:rtl/>
              </w:rPr>
              <w:t xml:space="preserve"> הקשור</w:t>
            </w:r>
            <w:r w:rsidRPr="00EE448E">
              <w:rPr>
                <w:rStyle w:val="SubtleReference"/>
                <w:rFonts w:hint="cs"/>
                <w:rtl/>
              </w:rPr>
              <w:t>ים</w:t>
            </w:r>
            <w:r w:rsidRPr="00EE448E">
              <w:rPr>
                <w:rStyle w:val="SubtleReference"/>
                <w:rtl/>
              </w:rPr>
              <w:t xml:space="preserve"> לסכו</w:t>
            </w:r>
            <w:r w:rsidRPr="00EE448E">
              <w:rPr>
                <w:rStyle w:val="SubtleReference"/>
                <w:rFonts w:hint="cs"/>
                <w:rtl/>
              </w:rPr>
              <w:t>ם</w:t>
            </w:r>
            <w:r w:rsidRPr="00EE448E">
              <w:rPr>
                <w:rStyle w:val="SubtleReference"/>
                <w:rtl/>
              </w:rPr>
              <w:t xml:space="preserve"> </w:t>
            </w:r>
            <w:r w:rsidRPr="00EE448E">
              <w:rPr>
                <w:rStyle w:val="SubtleReference"/>
                <w:rFonts w:hint="cs"/>
                <w:rtl/>
              </w:rPr>
              <w:t>ה</w:t>
            </w:r>
            <w:r w:rsidRPr="00EE448E">
              <w:rPr>
                <w:rStyle w:val="SubtleReference"/>
                <w:rtl/>
              </w:rPr>
              <w:t>יתרות שטרם נפרעו וההוצאה שהוכרה במהלך התקופה.</w:t>
            </w:r>
            <w:r w:rsidRPr="00EE448E">
              <w:rPr>
                <w:rFonts w:ascii="Arial" w:hAnsi="Arial"/>
                <w:rtl/>
              </w:rPr>
              <w:t>]</w:t>
            </w:r>
          </w:p>
        </w:tc>
      </w:tr>
    </w:tbl>
    <w:p w14:paraId="74BD3CA8" w14:textId="77777777" w:rsidR="00F64EB6" w:rsidRDefault="00F64EB6" w:rsidP="00474917">
      <w:pPr>
        <w:pStyle w:val="Heading3"/>
        <w:rPr>
          <w:rtl/>
        </w:rPr>
      </w:pPr>
      <w:bookmarkStart w:id="812" w:name="_Toc6323461"/>
      <w:bookmarkStart w:id="813" w:name="_Toc29832831"/>
      <w:bookmarkStart w:id="814" w:name="_Toc33623624"/>
      <w:bookmarkStart w:id="815" w:name="_Toc33623702"/>
      <w:bookmarkStart w:id="816" w:name="_Toc33623830"/>
      <w:bookmarkStart w:id="817" w:name="_Toc35762986"/>
      <w:bookmarkStart w:id="818" w:name="_Toc36376920"/>
      <w:bookmarkStart w:id="819" w:name="_Toc37001471"/>
      <w:bookmarkStart w:id="820" w:name="_Toc37001806"/>
      <w:bookmarkStart w:id="821" w:name="_Toc37001921"/>
      <w:bookmarkStart w:id="822" w:name="_Toc37002551"/>
      <w:bookmarkStart w:id="823" w:name="_Toc37165941"/>
      <w:bookmarkStart w:id="824" w:name="_Toc64473973"/>
      <w:bookmarkStart w:id="825" w:name="_Toc64474126"/>
      <w:bookmarkStart w:id="826" w:name="_Toc100245513"/>
      <w:bookmarkStart w:id="827" w:name="_Toc100246522"/>
      <w:bookmarkStart w:id="828" w:name="_Toc100474042"/>
      <w:bookmarkStart w:id="829" w:name="_Toc121747407"/>
      <w:bookmarkStart w:id="830" w:name="_Toc123198341"/>
      <w:bookmarkStart w:id="831" w:name="_Toc154415331"/>
      <w:bookmarkStart w:id="832" w:name="_Toc184569367"/>
      <w:bookmarkStart w:id="833" w:name="_Toc226448109"/>
      <w:bookmarkStart w:id="834" w:name="_Toc226449455"/>
      <w:bookmarkStart w:id="835" w:name="_Toc226450560"/>
      <w:bookmarkStart w:id="836" w:name="_Toc226634686"/>
      <w:r w:rsidRPr="004C5FA3">
        <w:rPr>
          <w:rtl/>
        </w:rPr>
        <w:t>עונתיות</w:t>
      </w:r>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p>
    <w:tbl>
      <w:tblPr>
        <w:tblStyle w:val="PlainTable2"/>
        <w:bidiVisual/>
        <w:tblW w:w="10206" w:type="dxa"/>
        <w:tblLayout w:type="fixed"/>
        <w:tblLook w:val="04A0" w:firstRow="1" w:lastRow="0" w:firstColumn="1" w:lastColumn="0" w:noHBand="0" w:noVBand="1"/>
      </w:tblPr>
      <w:tblGrid>
        <w:gridCol w:w="1304"/>
        <w:gridCol w:w="8902"/>
      </w:tblGrid>
      <w:tr w:rsidR="007E35FF" w:rsidRPr="004C5FA3" w14:paraId="1FAD1930"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16F0A692" w14:textId="77777777" w:rsidR="007E35FF" w:rsidRPr="00877BB6" w:rsidRDefault="007E35FF" w:rsidP="00006CC7">
            <w:pPr>
              <w:bidi w:val="0"/>
              <w:spacing w:after="0" w:line="240" w:lineRule="auto"/>
              <w:ind w:left="-57" w:right="-57"/>
              <w:jc w:val="right"/>
              <w:rPr>
                <w:rFonts w:ascii="Arial" w:hAnsi="Arial"/>
              </w:rPr>
            </w:pPr>
            <w:r w:rsidRPr="00877BB6">
              <w:rPr>
                <w:rFonts w:ascii="Arial" w:hAnsi="Arial"/>
              </w:rPr>
              <w:t>IAS 34.16A(b), 21</w:t>
            </w:r>
          </w:p>
        </w:tc>
        <w:tc>
          <w:tcPr>
            <w:tcW w:w="8902" w:type="dxa"/>
          </w:tcPr>
          <w:p w14:paraId="2932DF4B" w14:textId="77777777" w:rsidR="007E35FF" w:rsidRPr="004C5FA3" w:rsidRDefault="007E35FF"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Style w:val="SubtleReference"/>
                <w:rtl/>
              </w:rPr>
            </w:pPr>
            <w:r w:rsidRPr="004C5FA3">
              <w:rPr>
                <w:rFonts w:ascii="Arial" w:hAnsi="Arial"/>
                <w:rtl/>
              </w:rPr>
              <w:t>[</w:t>
            </w:r>
            <w:r w:rsidRPr="004C5FA3">
              <w:rPr>
                <w:rStyle w:val="SubtleReference"/>
                <w:rtl/>
              </w:rPr>
              <w:t xml:space="preserve">בביאור זה יינתן הסבר אודות העונתיות והמחזוריות של עסקי החברה תוך ציון הרבעונים שבהם בולטת פעילות החברה (לחיוב ולשלילה). כמו כן, </w:t>
            </w:r>
            <w:r w:rsidRPr="004C5FA3">
              <w:rPr>
                <w:rStyle w:val="SubtleReference"/>
              </w:rPr>
              <w:t>IAS 34</w:t>
            </w:r>
            <w:r w:rsidRPr="004C5FA3">
              <w:rPr>
                <w:rStyle w:val="SubtleReference"/>
                <w:rtl/>
              </w:rPr>
              <w:t xml:space="preserve"> מעודד חברות </w:t>
            </w:r>
            <w:r>
              <w:rPr>
                <w:rStyle w:val="SubtleReference"/>
                <w:rFonts w:hint="cs"/>
                <w:rtl/>
              </w:rPr>
              <w:t>ש</w:t>
            </w:r>
            <w:r w:rsidRPr="004C5FA3">
              <w:rPr>
                <w:rStyle w:val="SubtleReference"/>
                <w:rtl/>
              </w:rPr>
              <w:t xml:space="preserve">עסקיהן </w:t>
            </w:r>
            <w:r>
              <w:rPr>
                <w:rStyle w:val="SubtleReference"/>
                <w:rFonts w:hint="cs"/>
                <w:rtl/>
              </w:rPr>
              <w:t xml:space="preserve">הם עונתיים במידה רבה, לדווח על </w:t>
            </w:r>
            <w:r w:rsidRPr="004C5FA3">
              <w:rPr>
                <w:rStyle w:val="SubtleReference"/>
                <w:rtl/>
              </w:rPr>
              <w:t xml:space="preserve">מידע כספי לתקופה של 12 </w:t>
            </w:r>
            <w:r>
              <w:rPr>
                <w:rStyle w:val="SubtleReference"/>
                <w:rFonts w:hint="cs"/>
                <w:rtl/>
              </w:rPr>
              <w:t>ה</w:t>
            </w:r>
            <w:r w:rsidRPr="004C5FA3">
              <w:rPr>
                <w:rStyle w:val="SubtleReference"/>
                <w:rtl/>
              </w:rPr>
              <w:t xml:space="preserve">חודשים </w:t>
            </w:r>
            <w:r>
              <w:rPr>
                <w:rStyle w:val="SubtleReference"/>
                <w:rFonts w:hint="cs"/>
                <w:rtl/>
              </w:rPr>
              <w:t xml:space="preserve">עד לסוף תקופת </w:t>
            </w:r>
            <w:r w:rsidRPr="004C5FA3">
              <w:rPr>
                <w:rStyle w:val="SubtleReference"/>
                <w:rtl/>
              </w:rPr>
              <w:t>הביניים ו</w:t>
            </w:r>
            <w:r>
              <w:rPr>
                <w:rStyle w:val="SubtleReference"/>
                <w:rFonts w:hint="cs"/>
                <w:rtl/>
              </w:rPr>
              <w:t xml:space="preserve">על </w:t>
            </w:r>
            <w:r w:rsidRPr="004C5FA3">
              <w:rPr>
                <w:rStyle w:val="SubtleReference"/>
                <w:rtl/>
              </w:rPr>
              <w:t xml:space="preserve">מידע השוואתי לתקופה </w:t>
            </w:r>
            <w:r>
              <w:rPr>
                <w:rStyle w:val="SubtleReference"/>
                <w:rFonts w:hint="cs"/>
                <w:rtl/>
              </w:rPr>
              <w:t xml:space="preserve">הקודמת </w:t>
            </w:r>
            <w:r w:rsidRPr="004C5FA3">
              <w:rPr>
                <w:rStyle w:val="SubtleReference"/>
                <w:rtl/>
              </w:rPr>
              <w:t>של 12 החודשים.</w:t>
            </w:r>
            <w:r w:rsidRPr="004C5FA3">
              <w:rPr>
                <w:rFonts w:ascii="Arial" w:hAnsi="Arial"/>
                <w:rtl/>
              </w:rPr>
              <w:t>]</w:t>
            </w:r>
          </w:p>
        </w:tc>
      </w:tr>
    </w:tbl>
    <w:p w14:paraId="1F4573D0" w14:textId="5236546D" w:rsidR="00F64EB6" w:rsidRDefault="00F64EB6" w:rsidP="00474917">
      <w:pPr>
        <w:pStyle w:val="Heading3"/>
        <w:rPr>
          <w:rtl/>
        </w:rPr>
      </w:pPr>
      <w:bookmarkStart w:id="837" w:name="_Toc684691"/>
      <w:bookmarkStart w:id="838" w:name="_Toc770173"/>
      <w:bookmarkStart w:id="839" w:name="_Toc5792808"/>
      <w:bookmarkStart w:id="840" w:name="_Toc6272712"/>
      <w:bookmarkStart w:id="841" w:name="_Toc6323462"/>
      <w:bookmarkStart w:id="842" w:name="_Toc29832832"/>
      <w:bookmarkStart w:id="843" w:name="_Ref31908157"/>
      <w:bookmarkStart w:id="844" w:name="_Toc33623625"/>
      <w:bookmarkStart w:id="845" w:name="_Toc33623703"/>
      <w:bookmarkStart w:id="846" w:name="_Toc33623831"/>
      <w:bookmarkStart w:id="847" w:name="_Toc35762987"/>
      <w:bookmarkStart w:id="848" w:name="_Toc36376921"/>
      <w:bookmarkStart w:id="849" w:name="_Toc37001472"/>
      <w:bookmarkStart w:id="850" w:name="_Toc37001807"/>
      <w:bookmarkStart w:id="851" w:name="_Toc37001922"/>
      <w:bookmarkStart w:id="852" w:name="_Toc37002552"/>
      <w:bookmarkStart w:id="853" w:name="_Toc37165942"/>
      <w:bookmarkStart w:id="854" w:name="_Toc64473974"/>
      <w:bookmarkStart w:id="855" w:name="_Toc64474127"/>
      <w:bookmarkStart w:id="856" w:name="_Toc100245514"/>
      <w:bookmarkStart w:id="857" w:name="_Toc100246523"/>
      <w:bookmarkStart w:id="858" w:name="_Toc100474043"/>
      <w:bookmarkStart w:id="859" w:name="_Toc121747408"/>
      <w:bookmarkStart w:id="860" w:name="_Toc123198342"/>
      <w:bookmarkStart w:id="861" w:name="_Toc154415332"/>
      <w:bookmarkStart w:id="862" w:name="_Toc184569368"/>
      <w:bookmarkStart w:id="863" w:name="_Toc226448110"/>
      <w:bookmarkStart w:id="864" w:name="_Toc226449456"/>
      <w:bookmarkStart w:id="865" w:name="_Toc226450561"/>
      <w:bookmarkStart w:id="866" w:name="_Toc226634687"/>
      <w:r w:rsidRPr="004C5FA3">
        <w:rPr>
          <w:rtl/>
        </w:rPr>
        <w:t>מגזרי פעילות</w:t>
      </w:r>
      <w:bookmarkStart w:id="867" w:name="_Ref31908126"/>
      <w:bookmarkEnd w:id="837"/>
      <w:bookmarkEnd w:id="838"/>
      <w:r w:rsidRPr="00E33216">
        <w:rPr>
          <w:rStyle w:val="FootnoteReference"/>
          <w:sz w:val="22"/>
          <w:szCs w:val="22"/>
          <w:rtl/>
        </w:rPr>
        <w:footnoteReference w:id="181"/>
      </w:r>
      <w:bookmarkEnd w:id="867"/>
      <w:r w:rsidRPr="00E33216">
        <w:rPr>
          <w:rStyle w:val="FootnoteReference"/>
          <w:sz w:val="22"/>
          <w:szCs w:val="22"/>
          <w:rtl/>
        </w:rPr>
        <w:t xml:space="preserve"> </w:t>
      </w:r>
      <w:r w:rsidRPr="00E33216">
        <w:rPr>
          <w:rStyle w:val="FootnoteReference"/>
          <w:sz w:val="22"/>
          <w:szCs w:val="22"/>
          <w:rtl/>
        </w:rPr>
        <w:footnoteReference w:id="182"/>
      </w:r>
      <w:bookmarkStart w:id="868" w:name="_Toc535743905"/>
      <w:bookmarkStart w:id="869" w:name="_Toc535845832"/>
      <w:bookmarkStart w:id="870" w:name="_Toc359541"/>
      <w:bookmarkStart w:id="871" w:name="_Toc360090"/>
      <w:bookmarkStart w:id="872" w:name="_Toc5792809"/>
      <w:bookmarkStart w:id="873" w:name="_Toc6272713"/>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r w:rsidR="00C10550" w:rsidRPr="00E33216">
        <w:rPr>
          <w:rFonts w:hint="cs"/>
          <w:sz w:val="22"/>
          <w:vertAlign w:val="superscript"/>
          <w:rtl/>
        </w:rPr>
        <w:t xml:space="preserve"> </w:t>
      </w:r>
      <w:r w:rsidR="00BA67DB" w:rsidRPr="00E33216">
        <w:rPr>
          <w:rStyle w:val="FootnoteReference"/>
          <w:sz w:val="22"/>
          <w:szCs w:val="22"/>
          <w:rtl/>
        </w:rPr>
        <w:footnoteReference w:id="183"/>
      </w:r>
      <w:bookmarkEnd w:id="861"/>
      <w:bookmarkEnd w:id="862"/>
      <w:bookmarkEnd w:id="863"/>
      <w:bookmarkEnd w:id="864"/>
      <w:bookmarkEnd w:id="865"/>
      <w:bookmarkEnd w:id="866"/>
    </w:p>
    <w:p w14:paraId="4678B1CD" w14:textId="77777777" w:rsidR="00F64EB6" w:rsidRDefault="00F64EB6" w:rsidP="00AD3EC3">
      <w:pPr>
        <w:pStyle w:val="Heading4"/>
        <w:rPr>
          <w:rtl/>
        </w:rPr>
      </w:pPr>
      <w:bookmarkStart w:id="874" w:name="_Toc6323463"/>
      <w:r w:rsidRPr="004C5FA3">
        <w:rPr>
          <w:rtl/>
        </w:rPr>
        <w:t>כללי</w:t>
      </w:r>
      <w:bookmarkEnd w:id="868"/>
      <w:bookmarkEnd w:id="869"/>
      <w:bookmarkEnd w:id="870"/>
      <w:bookmarkEnd w:id="871"/>
      <w:bookmarkEnd w:id="872"/>
      <w:bookmarkEnd w:id="873"/>
      <w:bookmarkEnd w:id="874"/>
    </w:p>
    <w:tbl>
      <w:tblPr>
        <w:tblStyle w:val="PlainTable2"/>
        <w:bidiVisual/>
        <w:tblW w:w="10206" w:type="dxa"/>
        <w:tblLayout w:type="fixed"/>
        <w:tblLook w:val="04A0" w:firstRow="1" w:lastRow="0" w:firstColumn="1" w:lastColumn="0" w:noHBand="0" w:noVBand="1"/>
      </w:tblPr>
      <w:tblGrid>
        <w:gridCol w:w="1304"/>
        <w:gridCol w:w="8902"/>
      </w:tblGrid>
      <w:tr w:rsidR="007E35FF" w:rsidRPr="004C5FA3" w14:paraId="3A790729"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18F1A751" w14:textId="77777777" w:rsidR="007E35FF" w:rsidRPr="00877BB6" w:rsidRDefault="007E35FF" w:rsidP="00006CC7">
            <w:pPr>
              <w:bidi w:val="0"/>
              <w:spacing w:after="0" w:line="240" w:lineRule="auto"/>
              <w:ind w:left="-57" w:right="-57"/>
              <w:jc w:val="right"/>
              <w:rPr>
                <w:rFonts w:ascii="Arial" w:hAnsi="Arial"/>
                <w:rtl/>
              </w:rPr>
            </w:pPr>
            <w:r w:rsidRPr="00877BB6">
              <w:rPr>
                <w:rFonts w:ascii="Arial" w:hAnsi="Arial"/>
              </w:rPr>
              <w:t>IAS 34.16A(g)(v)</w:t>
            </w:r>
          </w:p>
        </w:tc>
        <w:tc>
          <w:tcPr>
            <w:tcW w:w="8902" w:type="dxa"/>
          </w:tcPr>
          <w:p w14:paraId="09AC850D" w14:textId="1A27C715" w:rsidR="007E35FF" w:rsidRPr="004C5FA3" w:rsidRDefault="007E35FF"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b/>
                <w:bCs/>
                <w:rtl/>
              </w:rPr>
            </w:pPr>
            <w:r w:rsidRPr="004C5FA3">
              <w:rPr>
                <w:rFonts w:ascii="Arial" w:hAnsi="Arial"/>
                <w:rtl/>
              </w:rPr>
              <w:t>[</w:t>
            </w:r>
            <w:r w:rsidRPr="004C5FA3">
              <w:rPr>
                <w:rStyle w:val="SubtleReference"/>
                <w:rtl/>
              </w:rPr>
              <w:t xml:space="preserve">יש לתאר את ההבדלים מהדוחות הכספיים השנתיים ליום 31 בדצמבר </w:t>
            </w:r>
            <w:r w:rsidRPr="004C5FA3">
              <w:rPr>
                <w:rStyle w:val="SubtleReference"/>
              </w:rPr>
              <w:fldChar w:fldCharType="begin" w:fldLock="1"/>
            </w:r>
            <w:r w:rsidRPr="004C5FA3">
              <w:rPr>
                <w:rStyle w:val="SubtleReference"/>
                <w:rtl/>
              </w:rPr>
              <w:instrText xml:space="preserve"> </w:instrText>
            </w:r>
            <w:r w:rsidRPr="004C5FA3">
              <w:rPr>
                <w:rStyle w:val="SubtleReference"/>
              </w:rPr>
              <w:instrText xml:space="preserve">DOCPROPERTY  PY  \* MERGEFORMAT </w:instrText>
            </w:r>
            <w:r w:rsidRPr="004C5FA3">
              <w:rPr>
                <w:rStyle w:val="SubtleReference"/>
              </w:rPr>
              <w:fldChar w:fldCharType="separate"/>
            </w:r>
            <w:r w:rsidR="00D3002D">
              <w:rPr>
                <w:rStyle w:val="SubtleReference"/>
                <w:rtl/>
              </w:rPr>
              <w:t>2025</w:t>
            </w:r>
            <w:r w:rsidRPr="004C5FA3">
              <w:rPr>
                <w:rStyle w:val="SubtleReference"/>
              </w:rPr>
              <w:fldChar w:fldCharType="end"/>
            </w:r>
            <w:r w:rsidRPr="004C5FA3">
              <w:rPr>
                <w:rStyle w:val="SubtleReference"/>
                <w:rtl/>
              </w:rPr>
              <w:t xml:space="preserve"> בבסיס הפיצול למגזרים או בבסיס המדידה של רווח או הפסד מגזרי</w:t>
            </w:r>
            <w:r>
              <w:rPr>
                <w:rStyle w:val="SubtleReference"/>
                <w:rFonts w:hint="cs"/>
                <w:rtl/>
              </w:rPr>
              <w:t>.</w:t>
            </w:r>
            <w:r w:rsidRPr="004C5FA3">
              <w:rPr>
                <w:rFonts w:ascii="Arial" w:hAnsi="Arial"/>
                <w:rtl/>
              </w:rPr>
              <w:t>]</w:t>
            </w:r>
          </w:p>
        </w:tc>
      </w:tr>
    </w:tbl>
    <w:p w14:paraId="02757689" w14:textId="77777777" w:rsidR="007E35FF" w:rsidRPr="007E35FF" w:rsidRDefault="007E35FF" w:rsidP="007E35FF">
      <w:pPr>
        <w:pStyle w:val="NoSpacing"/>
        <w:rPr>
          <w:rtl/>
          <w:lang w:val="en-US"/>
        </w:rPr>
      </w:pPr>
    </w:p>
    <w:p w14:paraId="155676A9" w14:textId="77777777" w:rsidR="007E35FF" w:rsidRDefault="007E35FF" w:rsidP="007E35FF">
      <w:pPr>
        <w:pStyle w:val="NoSpacing"/>
        <w:rPr>
          <w:rtl/>
          <w:lang w:val="en-US"/>
        </w:rPr>
      </w:pPr>
    </w:p>
    <w:p w14:paraId="3BF19B8C" w14:textId="77777777" w:rsidR="007E35FF" w:rsidRPr="007E35FF" w:rsidRDefault="007E35FF" w:rsidP="007E35FF">
      <w:pPr>
        <w:pStyle w:val="NoSpacing"/>
        <w:rPr>
          <w:lang w:val="en-US"/>
        </w:rPr>
      </w:pPr>
    </w:p>
    <w:p w14:paraId="7A85F7DE" w14:textId="77777777" w:rsidR="00F64EB6" w:rsidRPr="00047217" w:rsidRDefault="00F64EB6" w:rsidP="0082285A">
      <w:pPr>
        <w:pStyle w:val="NoSpacing"/>
        <w:rPr>
          <w:sz w:val="20"/>
          <w:lang w:val="en-US"/>
        </w:rPr>
        <w:sectPr w:rsidR="00F64EB6" w:rsidRPr="00047217" w:rsidSect="009F69B1">
          <w:headerReference w:type="first" r:id="rId30"/>
          <w:pgSz w:w="11906" w:h="16838" w:code="9"/>
          <w:pgMar w:top="851" w:right="851" w:bottom="851" w:left="851" w:header="850" w:footer="567" w:gutter="0"/>
          <w:cols w:space="708"/>
          <w:bidi/>
          <w:rtlGutter/>
          <w:docGrid w:linePitch="360"/>
        </w:sectPr>
      </w:pPr>
    </w:p>
    <w:p w14:paraId="7C17E862" w14:textId="77777777" w:rsidR="003E22CB" w:rsidRDefault="003E22CB" w:rsidP="00AD3EC3">
      <w:pPr>
        <w:spacing w:after="0" w:line="240" w:lineRule="auto"/>
        <w:ind w:left="1418"/>
        <w:rPr>
          <w:rtl/>
        </w:rPr>
      </w:pPr>
    </w:p>
    <w:p w14:paraId="122C6349" w14:textId="74FC7AB9" w:rsidR="00AD3EC3" w:rsidRDefault="00AD3EC3" w:rsidP="00AD3EC3">
      <w:pPr>
        <w:spacing w:line="240" w:lineRule="auto"/>
        <w:ind w:left="1418"/>
        <w:rPr>
          <w:rtl/>
        </w:rPr>
      </w:pPr>
      <w:r w:rsidRPr="00452C18">
        <w:rPr>
          <w:rStyle w:val="Strong"/>
          <w:rtl/>
        </w:rPr>
        <w:fldChar w:fldCharType="begin" w:fldLock="1"/>
      </w:r>
      <w:r w:rsidRPr="00452C18">
        <w:rPr>
          <w:rStyle w:val="Strong"/>
          <w:rtl/>
        </w:rPr>
        <w:instrText xml:space="preserve"> </w:instrText>
      </w:r>
      <w:r w:rsidRPr="00452C18">
        <w:rPr>
          <w:rStyle w:val="Strong"/>
        </w:rPr>
        <w:instrText>STYLEREF</w:instrText>
      </w:r>
      <w:r w:rsidRPr="00452C18">
        <w:rPr>
          <w:rStyle w:val="Strong"/>
          <w:rtl/>
        </w:rPr>
        <w:instrText xml:space="preserve">  "כותרת 3" \</w:instrText>
      </w:r>
      <w:r w:rsidRPr="00452C18">
        <w:rPr>
          <w:rStyle w:val="Strong"/>
        </w:rPr>
        <w:instrText>w  \* MERGEFORMAT</w:instrText>
      </w:r>
      <w:r w:rsidRPr="00452C18">
        <w:rPr>
          <w:rStyle w:val="Strong"/>
          <w:rtl/>
        </w:rPr>
        <w:instrText xml:space="preserve"> </w:instrText>
      </w:r>
      <w:r w:rsidRPr="00452C18">
        <w:rPr>
          <w:rStyle w:val="Strong"/>
          <w:rtl/>
        </w:rPr>
        <w:fldChar w:fldCharType="separate"/>
      </w:r>
      <w:r w:rsidR="00D3002D">
        <w:rPr>
          <w:rStyle w:val="Strong"/>
          <w:noProof/>
          <w:cs/>
        </w:rPr>
        <w:t>‎</w:t>
      </w:r>
      <w:r w:rsidR="00D3002D">
        <w:rPr>
          <w:rStyle w:val="Strong"/>
          <w:noProof/>
        </w:rPr>
        <w:t>13</w:t>
      </w:r>
      <w:r w:rsidRPr="00452C18">
        <w:rPr>
          <w:rStyle w:val="Strong"/>
          <w:rtl/>
        </w:rPr>
        <w:fldChar w:fldCharType="end"/>
      </w:r>
      <w:r w:rsidRPr="00452C18">
        <w:rPr>
          <w:rStyle w:val="Strong"/>
          <w:rtl/>
        </w:rPr>
        <w:tab/>
      </w:r>
      <w:r w:rsidRPr="00452C18">
        <w:rPr>
          <w:rStyle w:val="Strong"/>
          <w:rtl/>
        </w:rPr>
        <w:fldChar w:fldCharType="begin" w:fldLock="1"/>
      </w:r>
      <w:r w:rsidRPr="00452C18">
        <w:rPr>
          <w:rStyle w:val="Strong"/>
          <w:rtl/>
        </w:rPr>
        <w:instrText xml:space="preserve"> </w:instrText>
      </w:r>
      <w:r w:rsidRPr="00452C18">
        <w:rPr>
          <w:rStyle w:val="Strong"/>
        </w:rPr>
        <w:instrText>STYLEREF</w:instrText>
      </w:r>
      <w:r w:rsidRPr="00452C18">
        <w:rPr>
          <w:rStyle w:val="Strong"/>
          <w:rtl/>
        </w:rPr>
        <w:instrText xml:space="preserve">  "כותרת 3"  \* </w:instrText>
      </w:r>
      <w:r w:rsidRPr="00452C18">
        <w:rPr>
          <w:rStyle w:val="Strong"/>
        </w:rPr>
        <w:instrText>MERGEFORMAT</w:instrText>
      </w:r>
      <w:r w:rsidRPr="00452C18">
        <w:rPr>
          <w:rStyle w:val="Strong"/>
          <w:rtl/>
        </w:rPr>
        <w:instrText xml:space="preserve"> </w:instrText>
      </w:r>
      <w:r w:rsidRPr="00452C18">
        <w:rPr>
          <w:rStyle w:val="Strong"/>
          <w:rtl/>
        </w:rPr>
        <w:fldChar w:fldCharType="separate"/>
      </w:r>
      <w:r w:rsidR="00D3002D">
        <w:rPr>
          <w:rStyle w:val="Strong"/>
          <w:noProof/>
          <w:rtl/>
        </w:rPr>
        <w:t>מגזרי פעילות</w:t>
      </w:r>
      <w:r w:rsidRPr="00452C18">
        <w:rPr>
          <w:rStyle w:val="Strong"/>
          <w:rtl/>
        </w:rPr>
        <w:fldChar w:fldCharType="end"/>
      </w:r>
      <w:r w:rsidRPr="004C5FA3">
        <w:rPr>
          <w:rStyle w:val="Strong"/>
          <w:rtl/>
        </w:rPr>
        <w:t xml:space="preserve"> </w:t>
      </w:r>
      <w:r w:rsidRPr="004C5FA3">
        <w:rPr>
          <w:rtl/>
        </w:rPr>
        <w:t>(המשך)</w:t>
      </w:r>
    </w:p>
    <w:p w14:paraId="6575CD51" w14:textId="791EFBA6" w:rsidR="00F64EB6" w:rsidRPr="004C5FA3" w:rsidRDefault="00F64EB6" w:rsidP="00AD3EC3">
      <w:pPr>
        <w:pStyle w:val="Heading4"/>
        <w:rPr>
          <w:rtl/>
        </w:rPr>
      </w:pPr>
      <w:r w:rsidRPr="004C5FA3">
        <w:rPr>
          <w:rtl/>
        </w:rPr>
        <w:t>מידע לגבי רווח או הפסד</w:t>
      </w:r>
    </w:p>
    <w:tbl>
      <w:tblPr>
        <w:tblStyle w:val="TableGrid"/>
        <w:bidiVisual/>
        <w:tblW w:w="15139" w:type="dxa"/>
        <w:jc w:val="left"/>
        <w:tblLayout w:type="fixed"/>
        <w:tblLook w:val="04A0" w:firstRow="1" w:lastRow="0" w:firstColumn="1" w:lastColumn="0" w:noHBand="0" w:noVBand="1"/>
      </w:tblPr>
      <w:tblGrid>
        <w:gridCol w:w="1304"/>
        <w:gridCol w:w="5897"/>
        <w:gridCol w:w="1200"/>
        <w:gridCol w:w="1134"/>
        <w:gridCol w:w="1134"/>
        <w:gridCol w:w="1068"/>
        <w:gridCol w:w="1134"/>
        <w:gridCol w:w="1134"/>
        <w:gridCol w:w="1134"/>
      </w:tblGrid>
      <w:tr w:rsidR="00F64EB6" w:rsidRPr="004C5FA3" w14:paraId="43856BC7" w14:textId="77777777" w:rsidTr="00921C5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tcPr>
          <w:p w14:paraId="73528266"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3F618B6D" w14:textId="77777777" w:rsidR="00F64EB6" w:rsidRPr="00AD3EC3" w:rsidRDefault="00F64EB6" w:rsidP="00AD3EC3">
            <w:pPr>
              <w:widowControl w:val="0"/>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Pr>
            </w:pPr>
          </w:p>
        </w:tc>
        <w:tc>
          <w:tcPr>
            <w:tcW w:w="7938" w:type="dxa"/>
            <w:gridSpan w:val="7"/>
            <w:noWrap/>
          </w:tcPr>
          <w:p w14:paraId="1C2E9E8E" w14:textId="77777777" w:rsidR="00F64EB6" w:rsidRPr="004C5FA3" w:rsidRDefault="00F64EB6" w:rsidP="00AD3EC3">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לשישה חודשים שהסתיימו ביום 30 ביוני (בלתי מבוקר)</w:t>
            </w:r>
          </w:p>
        </w:tc>
      </w:tr>
      <w:tr w:rsidR="00F64EB6" w:rsidRPr="004C5FA3" w14:paraId="31758817"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708481FD"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267BB8CE" w14:textId="77777777" w:rsidR="00F64EB6" w:rsidRPr="00AD3EC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00" w:type="dxa"/>
            <w:noWrap/>
            <w:hideMark/>
          </w:tcPr>
          <w:p w14:paraId="736D6DE8"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אלקטרוניקה</w:t>
            </w:r>
          </w:p>
        </w:tc>
        <w:tc>
          <w:tcPr>
            <w:tcW w:w="1134" w:type="dxa"/>
            <w:noWrap/>
            <w:hideMark/>
          </w:tcPr>
          <w:p w14:paraId="481E4A87"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מכירת דירות</w:t>
            </w:r>
          </w:p>
        </w:tc>
        <w:tc>
          <w:tcPr>
            <w:tcW w:w="1134" w:type="dxa"/>
            <w:noWrap/>
            <w:hideMark/>
          </w:tcPr>
          <w:p w14:paraId="4D1DF096"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הקמת נכסים</w:t>
            </w:r>
          </w:p>
        </w:tc>
        <w:tc>
          <w:tcPr>
            <w:tcW w:w="1068" w:type="dxa"/>
          </w:tcPr>
          <w:p w14:paraId="10A398A4"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מימון</w:t>
            </w:r>
          </w:p>
        </w:tc>
        <w:tc>
          <w:tcPr>
            <w:tcW w:w="1134" w:type="dxa"/>
            <w:noWrap/>
            <w:hideMark/>
          </w:tcPr>
          <w:p w14:paraId="6F237F80"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צפון אמריקה</w:t>
            </w:r>
          </w:p>
        </w:tc>
        <w:tc>
          <w:tcPr>
            <w:tcW w:w="1134" w:type="dxa"/>
            <w:noWrap/>
            <w:hideMark/>
          </w:tcPr>
          <w:p w14:paraId="3FDF4CFB"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פעילויות אחרות</w:t>
            </w:r>
          </w:p>
        </w:tc>
        <w:tc>
          <w:tcPr>
            <w:tcW w:w="1134" w:type="dxa"/>
            <w:noWrap/>
            <w:hideMark/>
          </w:tcPr>
          <w:p w14:paraId="74992035"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סה"כ</w:t>
            </w:r>
          </w:p>
        </w:tc>
      </w:tr>
      <w:tr w:rsidR="00F64EB6" w:rsidRPr="004C5FA3" w14:paraId="7A059992"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04F2B77F"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6E762E25" w14:textId="77777777" w:rsidR="00F64EB6" w:rsidRPr="00AD3EC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7938" w:type="dxa"/>
            <w:gridSpan w:val="7"/>
            <w:noWrap/>
          </w:tcPr>
          <w:p w14:paraId="46D52552" w14:textId="77777777" w:rsidR="00F64EB6" w:rsidRPr="00AD3EC3" w:rsidRDefault="00F64EB6" w:rsidP="00AD3EC3">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אלפי ש"ח</w:t>
            </w:r>
          </w:p>
        </w:tc>
      </w:tr>
      <w:tr w:rsidR="00F64EB6" w:rsidRPr="004C5FA3" w14:paraId="6F4308EC"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3E16DA0"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3A376912" w14:textId="48B77A52" w:rsidR="00F64EB6" w:rsidRPr="00AD3EC3" w:rsidRDefault="00D3002D" w:rsidP="00AD3EC3">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fldSimple w:instr=" DOCPROPERTY  CY  \* MERGEFORMAT " w:fldLock="1">
              <w:r>
                <w:t>2026</w:t>
              </w:r>
            </w:fldSimple>
          </w:p>
        </w:tc>
        <w:tc>
          <w:tcPr>
            <w:tcW w:w="1200" w:type="dxa"/>
            <w:noWrap/>
          </w:tcPr>
          <w:p w14:paraId="7AC69820"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2FC6F37F"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7E7809F4"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5E22C608"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77140C6D"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72DA489"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0D0E0E30"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F64EB6" w:rsidRPr="004C5FA3" w14:paraId="553BA9D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9BA3C7E"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tl/>
              </w:rPr>
            </w:pPr>
            <w:r w:rsidRPr="005759A7">
              <w:rPr>
                <w:rFonts w:ascii="Arial" w:hAnsi="Arial"/>
              </w:rPr>
              <w:t>IAS 34.16A(g)(</w:t>
            </w:r>
            <w:proofErr w:type="spellStart"/>
            <w:r w:rsidRPr="005759A7">
              <w:rPr>
                <w:rFonts w:ascii="Arial" w:hAnsi="Arial"/>
              </w:rPr>
              <w:t>i</w:t>
            </w:r>
            <w:proofErr w:type="spellEnd"/>
            <w:r w:rsidRPr="005759A7">
              <w:rPr>
                <w:rFonts w:ascii="Arial" w:hAnsi="Arial"/>
              </w:rPr>
              <w:t>)</w:t>
            </w:r>
          </w:p>
        </w:tc>
        <w:tc>
          <w:tcPr>
            <w:tcW w:w="5897" w:type="dxa"/>
            <w:noWrap/>
            <w:vAlign w:val="center"/>
            <w:hideMark/>
          </w:tcPr>
          <w:p w14:paraId="78AFAA3A" w14:textId="048F8748" w:rsidR="00F64EB6" w:rsidRPr="00AD3EC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מלקוחות חיצוניים</w:t>
            </w:r>
            <w:bookmarkStart w:id="875" w:name="_Ref5621061"/>
            <w:r w:rsidRPr="00AD3EC3">
              <w:rPr>
                <w:rStyle w:val="FootnoteReference"/>
                <w:sz w:val="20"/>
                <w:szCs w:val="20"/>
                <w:rtl/>
              </w:rPr>
              <w:footnoteReference w:id="184"/>
            </w:r>
            <w:bookmarkEnd w:id="875"/>
            <w:r w:rsidR="00AD3EC3" w:rsidRPr="00AD3EC3">
              <w:rPr>
                <w:rFonts w:ascii="Arial" w:hAnsi="Arial" w:hint="cs"/>
                <w:vertAlign w:val="superscript"/>
                <w:rtl/>
              </w:rPr>
              <w:t xml:space="preserve"> </w:t>
            </w:r>
            <w:r w:rsidR="00E829A4" w:rsidRPr="00AD3EC3">
              <w:rPr>
                <w:rStyle w:val="FootnoteReference"/>
                <w:sz w:val="20"/>
                <w:szCs w:val="20"/>
                <w:rtl/>
              </w:rPr>
              <w:footnoteReference w:id="185"/>
            </w:r>
          </w:p>
        </w:tc>
        <w:tc>
          <w:tcPr>
            <w:tcW w:w="1200" w:type="dxa"/>
            <w:noWrap/>
          </w:tcPr>
          <w:p w14:paraId="0622680A"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70FDE993"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7F6911B"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29299772"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BA3B3B3"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231B837"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874D5D2"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F64EB6" w:rsidRPr="004C5FA3" w14:paraId="54319C93"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35774458" w14:textId="499C754C"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r w:rsidRPr="005759A7">
              <w:rPr>
                <w:rFonts w:ascii="Arial" w:hAnsi="Arial"/>
              </w:rPr>
              <w:t>IAS 34.16A(g)(ii)</w:t>
            </w:r>
          </w:p>
        </w:tc>
        <w:tc>
          <w:tcPr>
            <w:tcW w:w="5897" w:type="dxa"/>
            <w:noWrap/>
            <w:vAlign w:val="center"/>
            <w:hideMark/>
          </w:tcPr>
          <w:p w14:paraId="3B85AA2D" w14:textId="4425F5CE" w:rsidR="00F64EB6" w:rsidRPr="00AD3EC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בין מגזריות</w:t>
            </w:r>
            <w:r w:rsidRPr="00AD3EC3">
              <w:rPr>
                <w:rFonts w:ascii="Arial" w:hAnsi="Arial"/>
                <w:vertAlign w:val="superscript"/>
                <w:rtl/>
              </w:rPr>
              <w:fldChar w:fldCharType="begin" w:fldLock="1"/>
            </w:r>
            <w:r w:rsidRPr="00AD3EC3">
              <w:rPr>
                <w:rFonts w:ascii="Arial" w:hAnsi="Arial"/>
                <w:vertAlign w:val="superscript"/>
                <w:rtl/>
              </w:rPr>
              <w:instrText xml:space="preserve"> </w:instrText>
            </w:r>
            <w:r w:rsidRPr="00AD3EC3">
              <w:rPr>
                <w:rFonts w:ascii="Arial" w:hAnsi="Arial"/>
                <w:vertAlign w:val="superscript"/>
              </w:rPr>
              <w:instrText>NOTEREF</w:instrText>
            </w:r>
            <w:r w:rsidRPr="00AD3EC3">
              <w:rPr>
                <w:rFonts w:ascii="Arial" w:hAnsi="Arial"/>
                <w:vertAlign w:val="superscript"/>
                <w:rtl/>
              </w:rPr>
              <w:instrText xml:space="preserve"> _</w:instrText>
            </w:r>
            <w:r w:rsidRPr="00AD3EC3">
              <w:rPr>
                <w:rFonts w:ascii="Arial" w:hAnsi="Arial"/>
                <w:vertAlign w:val="superscript"/>
              </w:rPr>
              <w:instrText>Ref5621061 \h</w:instrText>
            </w:r>
            <w:r w:rsidRPr="00AD3EC3">
              <w:rPr>
                <w:rFonts w:ascii="Arial" w:hAnsi="Arial"/>
                <w:vertAlign w:val="superscript"/>
                <w:rtl/>
              </w:rPr>
              <w:instrText xml:space="preserve">  \* </w:instrText>
            </w:r>
            <w:r w:rsidRPr="00AD3EC3">
              <w:rPr>
                <w:rFonts w:ascii="Arial" w:hAnsi="Arial"/>
                <w:vertAlign w:val="superscript"/>
              </w:rPr>
              <w:instrText>MERGEFORMAT</w:instrText>
            </w:r>
            <w:r w:rsidRPr="00AD3EC3">
              <w:rPr>
                <w:rFonts w:ascii="Arial" w:hAnsi="Arial"/>
                <w:vertAlign w:val="superscript"/>
                <w:rtl/>
              </w:rPr>
              <w:instrText xml:space="preserve"> </w:instrText>
            </w:r>
            <w:r w:rsidRPr="00AD3EC3">
              <w:rPr>
                <w:rFonts w:ascii="Arial" w:hAnsi="Arial"/>
                <w:vertAlign w:val="superscript"/>
                <w:rtl/>
              </w:rPr>
            </w:r>
            <w:r w:rsidRPr="00AD3EC3">
              <w:rPr>
                <w:rFonts w:ascii="Arial" w:hAnsi="Arial"/>
                <w:vertAlign w:val="superscript"/>
                <w:rtl/>
              </w:rPr>
              <w:fldChar w:fldCharType="separate"/>
            </w:r>
            <w:r w:rsidR="00D3002D">
              <w:rPr>
                <w:rFonts w:ascii="Arial" w:hAnsi="Arial"/>
                <w:vertAlign w:val="superscript"/>
                <w:rtl/>
              </w:rPr>
              <w:t>183</w:t>
            </w:r>
            <w:r w:rsidRPr="00AD3EC3">
              <w:rPr>
                <w:rFonts w:ascii="Arial" w:hAnsi="Arial"/>
                <w:vertAlign w:val="superscript"/>
                <w:rtl/>
              </w:rPr>
              <w:fldChar w:fldCharType="end"/>
            </w:r>
          </w:p>
        </w:tc>
        <w:tc>
          <w:tcPr>
            <w:tcW w:w="1200" w:type="dxa"/>
          </w:tcPr>
          <w:p w14:paraId="11DE61C2"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B59080D"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41969385"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48A62304"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289A3828"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3F6918FE"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3DF0A689"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F64EB6" w:rsidRPr="004C5FA3" w14:paraId="75AF667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E50A632"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47048A21" w14:textId="77777777" w:rsidR="00F64EB6" w:rsidRPr="00AD3EC3" w:rsidRDefault="00F64EB6" w:rsidP="00AD3EC3">
            <w:pPr>
              <w:pStyle w:val="1-B"/>
              <w:widowControl w:val="0"/>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pPr>
            <w:r w:rsidRPr="00AD3EC3">
              <w:rPr>
                <w:rtl/>
              </w:rPr>
              <w:t>סה"כ הכנסות המגזר</w:t>
            </w:r>
          </w:p>
        </w:tc>
        <w:tc>
          <w:tcPr>
            <w:tcW w:w="1200" w:type="dxa"/>
          </w:tcPr>
          <w:p w14:paraId="1433F626"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876C156"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6EE3B630"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30D14740"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67A726CF"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288B4C2"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218B3CFC"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F64EB6" w:rsidRPr="004C5FA3" w14:paraId="6FBFF72A"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07F40F3" w14:textId="124CBF5A"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r w:rsidRPr="005759A7">
              <w:rPr>
                <w:rFonts w:ascii="Arial" w:hAnsi="Arial"/>
              </w:rPr>
              <w:t>IAS 34.16A(g)(iii)</w:t>
            </w:r>
          </w:p>
        </w:tc>
        <w:tc>
          <w:tcPr>
            <w:tcW w:w="5897" w:type="dxa"/>
            <w:noWrap/>
            <w:vAlign w:val="center"/>
            <w:hideMark/>
          </w:tcPr>
          <w:p w14:paraId="2CEB4A7F" w14:textId="77777777" w:rsidR="00F64EB6" w:rsidRPr="00AD3EC3" w:rsidRDefault="00F64EB6" w:rsidP="00AD3EC3">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AD3EC3">
              <w:rPr>
                <w:rtl/>
              </w:rPr>
              <w:t>רווח (הפסד) מגזרי</w:t>
            </w:r>
          </w:p>
        </w:tc>
        <w:tc>
          <w:tcPr>
            <w:tcW w:w="1200" w:type="dxa"/>
          </w:tcPr>
          <w:p w14:paraId="5995C806"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62276402"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C34905F"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279358B7"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5ABF33E7"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437136F"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FF18673"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F64EB6" w:rsidRPr="004C5FA3" w14:paraId="67016723"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279FD2C"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0CF23EA7" w14:textId="47BF6DC6" w:rsidR="00F64EB6" w:rsidRPr="00AD3EC3" w:rsidRDefault="00D3002D" w:rsidP="00AD3EC3">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fldSimple w:instr=" DOCPROPERTY  PY  \* MERGEFORMAT " w:fldLock="1">
              <w:r>
                <w:t>2025</w:t>
              </w:r>
            </w:fldSimple>
          </w:p>
        </w:tc>
        <w:tc>
          <w:tcPr>
            <w:tcW w:w="1200" w:type="dxa"/>
            <w:noWrap/>
          </w:tcPr>
          <w:p w14:paraId="445A52F3"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582D1CA7"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5B10D7B"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045F0739"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CA4B986"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666E1CC6"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952C2A1"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F64EB6" w:rsidRPr="004C5FA3" w14:paraId="283A8C3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BDEA2F3"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tl/>
              </w:rPr>
            </w:pPr>
          </w:p>
        </w:tc>
        <w:tc>
          <w:tcPr>
            <w:tcW w:w="5897" w:type="dxa"/>
            <w:noWrap/>
            <w:vAlign w:val="center"/>
            <w:hideMark/>
          </w:tcPr>
          <w:p w14:paraId="671E1A11" w14:textId="77777777" w:rsidR="00F64EB6" w:rsidRPr="00AD3EC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מלקוחות חיצוניים</w:t>
            </w:r>
          </w:p>
        </w:tc>
        <w:tc>
          <w:tcPr>
            <w:tcW w:w="1200" w:type="dxa"/>
            <w:noWrap/>
          </w:tcPr>
          <w:p w14:paraId="08DAFD8F"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543E0255"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69EC573C"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2ADB8944"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32DC1D5"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D71D0D6"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2656E05" w14:textId="77777777" w:rsidR="00F64EB6" w:rsidRPr="004C5FA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F64EB6" w:rsidRPr="004C5FA3" w14:paraId="4B8D9055"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6921B7A6"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4D8F58CF" w14:textId="77777777" w:rsidR="00F64EB6" w:rsidRPr="00AD3EC3" w:rsidRDefault="00F64EB6" w:rsidP="00AD3EC3">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בין מגזריות</w:t>
            </w:r>
          </w:p>
        </w:tc>
        <w:tc>
          <w:tcPr>
            <w:tcW w:w="1200" w:type="dxa"/>
          </w:tcPr>
          <w:p w14:paraId="0F4EE08F"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60097BE1"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66E24DD6"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12D1088D"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841BBB9"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0CCB9262"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8BB7BE9" w14:textId="77777777" w:rsidR="00F64EB6" w:rsidRPr="004C5FA3" w:rsidRDefault="00F64EB6" w:rsidP="00AD3EC3">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F64EB6" w:rsidRPr="004C5FA3" w14:paraId="4EC00F6E"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10E6DBEE"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03900524" w14:textId="77777777" w:rsidR="00F64EB6" w:rsidRPr="00AD3EC3" w:rsidRDefault="00F64EB6" w:rsidP="00AD3EC3">
            <w:pPr>
              <w:pStyle w:val="1-B"/>
              <w:widowControl w:val="0"/>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pPr>
            <w:r w:rsidRPr="00AD3EC3">
              <w:rPr>
                <w:rtl/>
              </w:rPr>
              <w:t>סה"כ הכנסות המגזר</w:t>
            </w:r>
          </w:p>
        </w:tc>
        <w:tc>
          <w:tcPr>
            <w:tcW w:w="1200" w:type="dxa"/>
          </w:tcPr>
          <w:p w14:paraId="4721FB16"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DAA5FFE"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0C318DC9"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64190AE5"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2FC3D9D8"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07890778"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2EF02B76"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F64EB6" w:rsidRPr="004C5FA3" w14:paraId="68A29D07"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91CC654" w14:textId="77777777" w:rsidR="00F64EB6" w:rsidRPr="005759A7" w:rsidRDefault="00F64EB6" w:rsidP="00AD3EC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1FF1566A" w14:textId="77777777" w:rsidR="00F64EB6" w:rsidRPr="00AD3EC3" w:rsidRDefault="00F64EB6" w:rsidP="00AD3EC3">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AD3EC3">
              <w:rPr>
                <w:rtl/>
              </w:rPr>
              <w:t>רווח (הפסד) מגזרי</w:t>
            </w:r>
          </w:p>
        </w:tc>
        <w:tc>
          <w:tcPr>
            <w:tcW w:w="1200" w:type="dxa"/>
          </w:tcPr>
          <w:p w14:paraId="088CE871"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0BDF8EA"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3302F5E3"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139FC6E1"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39D6F2A"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9BE9EC2"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20DD6619" w14:textId="77777777" w:rsidR="00F64EB6" w:rsidRPr="004C5FA3" w:rsidRDefault="00F64EB6" w:rsidP="00AD3EC3">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3A333C" w:rsidRPr="004C5FA3" w14:paraId="31818DA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5D6E1802" w14:textId="77777777" w:rsidR="003A333C" w:rsidRPr="005759A7" w:rsidRDefault="003A333C" w:rsidP="00AD3EC3">
            <w:pPr>
              <w:widowControl w:val="0"/>
              <w:bidi w:val="0"/>
              <w:spacing w:after="0" w:line="240" w:lineRule="auto"/>
              <w:ind w:left="-57" w:right="-57"/>
              <w:jc w:val="right"/>
              <w:rPr>
                <w:rFonts w:ascii="Arial" w:hAnsi="Arial"/>
              </w:rPr>
            </w:pPr>
          </w:p>
        </w:tc>
        <w:tc>
          <w:tcPr>
            <w:tcW w:w="5897" w:type="dxa"/>
            <w:noWrap/>
            <w:vAlign w:val="center"/>
          </w:tcPr>
          <w:p w14:paraId="639BF185" w14:textId="77777777" w:rsidR="003A333C" w:rsidRPr="00AD3EC3" w:rsidRDefault="003A333C" w:rsidP="00AD3EC3">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200" w:type="dxa"/>
          </w:tcPr>
          <w:p w14:paraId="708D71A0"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D4D000E"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pPr>
          </w:p>
        </w:tc>
        <w:tc>
          <w:tcPr>
            <w:tcW w:w="1134" w:type="dxa"/>
          </w:tcPr>
          <w:p w14:paraId="0E081FE3"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pPr>
          </w:p>
        </w:tc>
        <w:tc>
          <w:tcPr>
            <w:tcW w:w="1068" w:type="dxa"/>
          </w:tcPr>
          <w:p w14:paraId="68BBF23F"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pPr>
          </w:p>
        </w:tc>
        <w:tc>
          <w:tcPr>
            <w:tcW w:w="1134" w:type="dxa"/>
          </w:tcPr>
          <w:p w14:paraId="0D49503A"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pPr>
          </w:p>
        </w:tc>
        <w:tc>
          <w:tcPr>
            <w:tcW w:w="1134" w:type="dxa"/>
          </w:tcPr>
          <w:p w14:paraId="509785C7"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pPr>
          </w:p>
        </w:tc>
        <w:tc>
          <w:tcPr>
            <w:tcW w:w="1134" w:type="dxa"/>
          </w:tcPr>
          <w:p w14:paraId="5FF412C9" w14:textId="77777777" w:rsidR="003A333C" w:rsidRPr="004C5FA3" w:rsidRDefault="003A333C" w:rsidP="003A333C">
            <w:pPr>
              <w:pStyle w:val="x2underline"/>
              <w:widowControl w:val="0"/>
              <w:pBdr>
                <w:bottom w:val="none" w:sz="0" w:space="0" w:color="auto"/>
              </w:pBdr>
              <w:spacing w:after="0"/>
              <w:cnfStyle w:val="000000000000" w:firstRow="0" w:lastRow="0" w:firstColumn="0" w:lastColumn="0" w:oddVBand="0" w:evenVBand="0" w:oddHBand="0" w:evenHBand="0" w:firstRowFirstColumn="0" w:firstRowLastColumn="0" w:lastRowFirstColumn="0" w:lastRowLastColumn="0"/>
            </w:pPr>
          </w:p>
        </w:tc>
      </w:tr>
      <w:tr w:rsidR="003A333C" w:rsidRPr="004C5FA3" w14:paraId="30ECC939"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21B1A8A8"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37A0025C" w14:textId="77777777"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7938" w:type="dxa"/>
            <w:gridSpan w:val="7"/>
            <w:noWrap/>
          </w:tcPr>
          <w:p w14:paraId="10874849" w14:textId="5B60608A" w:rsidR="003A333C" w:rsidRPr="003A333C"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3A333C">
              <w:rPr>
                <w:b/>
                <w:bCs/>
                <w:sz w:val="20"/>
                <w:rtl/>
              </w:rPr>
              <w:t>לשלושה חודשים שהסתיימו ביום 30 ביוני (בלתי מבוקר)</w:t>
            </w:r>
          </w:p>
        </w:tc>
      </w:tr>
      <w:tr w:rsidR="003A333C" w:rsidRPr="004C5FA3" w14:paraId="7167E5F0"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06F06C19"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506FAD22" w14:textId="77777777"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00" w:type="dxa"/>
            <w:noWrap/>
            <w:hideMark/>
          </w:tcPr>
          <w:p w14:paraId="6751D814"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אלקטרוניקה</w:t>
            </w:r>
          </w:p>
        </w:tc>
        <w:tc>
          <w:tcPr>
            <w:tcW w:w="1134" w:type="dxa"/>
            <w:noWrap/>
            <w:hideMark/>
          </w:tcPr>
          <w:p w14:paraId="49DB523A"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מכירת דירות</w:t>
            </w:r>
          </w:p>
        </w:tc>
        <w:tc>
          <w:tcPr>
            <w:tcW w:w="1134" w:type="dxa"/>
            <w:noWrap/>
            <w:hideMark/>
          </w:tcPr>
          <w:p w14:paraId="7DEE6889"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הקמת נכסים</w:t>
            </w:r>
          </w:p>
        </w:tc>
        <w:tc>
          <w:tcPr>
            <w:tcW w:w="1068" w:type="dxa"/>
          </w:tcPr>
          <w:p w14:paraId="3E2D5E6F"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מימון</w:t>
            </w:r>
          </w:p>
        </w:tc>
        <w:tc>
          <w:tcPr>
            <w:tcW w:w="1134" w:type="dxa"/>
            <w:noWrap/>
            <w:hideMark/>
          </w:tcPr>
          <w:p w14:paraId="6D8C9C2B"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צפון אמריקה</w:t>
            </w:r>
          </w:p>
        </w:tc>
        <w:tc>
          <w:tcPr>
            <w:tcW w:w="1134" w:type="dxa"/>
            <w:noWrap/>
            <w:hideMark/>
          </w:tcPr>
          <w:p w14:paraId="46500147"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פעילויות אחרות</w:t>
            </w:r>
          </w:p>
        </w:tc>
        <w:tc>
          <w:tcPr>
            <w:tcW w:w="1134" w:type="dxa"/>
            <w:noWrap/>
            <w:hideMark/>
          </w:tcPr>
          <w:p w14:paraId="064DCAC0"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סה"כ</w:t>
            </w:r>
          </w:p>
        </w:tc>
      </w:tr>
      <w:tr w:rsidR="003A333C" w:rsidRPr="004C5FA3" w14:paraId="15B156B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9ED1F40"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58D4A5DA" w14:textId="77777777"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7938" w:type="dxa"/>
            <w:gridSpan w:val="7"/>
            <w:noWrap/>
          </w:tcPr>
          <w:p w14:paraId="70EB8099" w14:textId="77777777" w:rsidR="003A333C" w:rsidRPr="00AD3EC3" w:rsidRDefault="003A333C"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אלפי ש"ח</w:t>
            </w:r>
          </w:p>
        </w:tc>
      </w:tr>
      <w:tr w:rsidR="003A333C" w:rsidRPr="004C5FA3" w14:paraId="060BD3DE"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F583199"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05739E3E" w14:textId="43F54AB0" w:rsidR="003A333C" w:rsidRPr="00AD3EC3" w:rsidRDefault="00D3002D" w:rsidP="00006CC7">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fldSimple w:instr=" DOCPROPERTY  CY  \* MERGEFORMAT " w:fldLock="1">
              <w:r>
                <w:t>2026</w:t>
              </w:r>
            </w:fldSimple>
          </w:p>
        </w:tc>
        <w:tc>
          <w:tcPr>
            <w:tcW w:w="1200" w:type="dxa"/>
            <w:noWrap/>
          </w:tcPr>
          <w:p w14:paraId="3F8A53F7"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38C40159"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2748C45"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5C362435"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417E9BC"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46E9B07"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623E2B31"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3A333C" w:rsidRPr="004C5FA3" w14:paraId="41877D5E"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ECB8FB1" w14:textId="1B64778F"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tl/>
              </w:rPr>
            </w:pPr>
          </w:p>
        </w:tc>
        <w:tc>
          <w:tcPr>
            <w:tcW w:w="5897" w:type="dxa"/>
            <w:noWrap/>
            <w:vAlign w:val="center"/>
            <w:hideMark/>
          </w:tcPr>
          <w:p w14:paraId="32543AF0" w14:textId="1B45E46C"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מלקוחות חיצוניים</w:t>
            </w:r>
          </w:p>
        </w:tc>
        <w:tc>
          <w:tcPr>
            <w:tcW w:w="1200" w:type="dxa"/>
            <w:noWrap/>
          </w:tcPr>
          <w:p w14:paraId="6465E785"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346FCD75"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029C9CF"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1E2FEEE8"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FECF28E"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021F4DF"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1BBED33"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3A333C" w:rsidRPr="004C5FA3" w14:paraId="4F6B5F2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05E14FB3" w14:textId="784B723A"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2FBB439F" w14:textId="6358BC1A"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בין מגזריות</w:t>
            </w:r>
          </w:p>
        </w:tc>
        <w:tc>
          <w:tcPr>
            <w:tcW w:w="1200" w:type="dxa"/>
          </w:tcPr>
          <w:p w14:paraId="3E1DEA14"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CA9C767"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38536E7E"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73C2BAD3"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108635CE"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07CACAC6"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09D1C47B"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3A333C" w:rsidRPr="004C5FA3" w14:paraId="371DF421"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652E250C"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36501AF2" w14:textId="77777777" w:rsidR="003A333C" w:rsidRPr="00AD3EC3" w:rsidRDefault="003A333C" w:rsidP="00006CC7">
            <w:pPr>
              <w:pStyle w:val="1-B"/>
              <w:widowControl w:val="0"/>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pPr>
            <w:r w:rsidRPr="00AD3EC3">
              <w:rPr>
                <w:rtl/>
              </w:rPr>
              <w:t>סה"כ הכנסות המגזר</w:t>
            </w:r>
          </w:p>
        </w:tc>
        <w:tc>
          <w:tcPr>
            <w:tcW w:w="1200" w:type="dxa"/>
          </w:tcPr>
          <w:p w14:paraId="3A268ABC"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3A51972"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FCE31BD"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4456D4EF"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5233B448"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249817BB"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9D33826"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3A333C" w:rsidRPr="004C5FA3" w14:paraId="1A91CE9E"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32B663D" w14:textId="016A0DA4"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02FDFA3F" w14:textId="77777777" w:rsidR="003A333C" w:rsidRPr="00AD3EC3" w:rsidRDefault="003A333C" w:rsidP="00006CC7">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AD3EC3">
              <w:rPr>
                <w:rtl/>
              </w:rPr>
              <w:t>רווח (הפסד) מגזרי</w:t>
            </w:r>
          </w:p>
        </w:tc>
        <w:tc>
          <w:tcPr>
            <w:tcW w:w="1200" w:type="dxa"/>
          </w:tcPr>
          <w:p w14:paraId="6475EC52"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1AF7F0CB"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34DD4E8C"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291B308B"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3221C9D"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EB07DE4"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3DA58E9"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3A333C" w:rsidRPr="004C5FA3" w14:paraId="6925C38B"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66B0537F"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15800FA6" w14:textId="7505285B" w:rsidR="003A333C" w:rsidRPr="00AD3EC3" w:rsidRDefault="00D3002D" w:rsidP="00006CC7">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fldSimple w:instr=" DOCPROPERTY  PY  \* MERGEFORMAT " w:fldLock="1">
              <w:r>
                <w:t>2025</w:t>
              </w:r>
            </w:fldSimple>
          </w:p>
        </w:tc>
        <w:tc>
          <w:tcPr>
            <w:tcW w:w="1200" w:type="dxa"/>
            <w:noWrap/>
          </w:tcPr>
          <w:p w14:paraId="6CE504FB"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28FCFB6F"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0C469AAF"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0BA8D863"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6781F2E7"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7F5076CF"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CEADCCF"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3A333C" w:rsidRPr="004C5FA3" w14:paraId="0FC6659A"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68CB9D3C"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tl/>
              </w:rPr>
            </w:pPr>
          </w:p>
        </w:tc>
        <w:tc>
          <w:tcPr>
            <w:tcW w:w="5897" w:type="dxa"/>
            <w:noWrap/>
            <w:vAlign w:val="center"/>
            <w:hideMark/>
          </w:tcPr>
          <w:p w14:paraId="665BFCA8" w14:textId="77777777"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מלקוחות חיצוניים</w:t>
            </w:r>
          </w:p>
        </w:tc>
        <w:tc>
          <w:tcPr>
            <w:tcW w:w="1200" w:type="dxa"/>
            <w:noWrap/>
          </w:tcPr>
          <w:p w14:paraId="71F8AE84"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6C4BF6F6"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94E22B2"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0595CCBA"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EDBA8AD"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BE2DC07"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91FB097" w14:textId="77777777" w:rsidR="003A333C" w:rsidRPr="004C5FA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3A333C" w:rsidRPr="004C5FA3" w14:paraId="6B0C8676"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9348921"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7F7D9C10" w14:textId="77777777" w:rsidR="003A333C" w:rsidRPr="00AD3EC3" w:rsidRDefault="003A333C"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בין מגזריות</w:t>
            </w:r>
          </w:p>
        </w:tc>
        <w:tc>
          <w:tcPr>
            <w:tcW w:w="1200" w:type="dxa"/>
          </w:tcPr>
          <w:p w14:paraId="10D9134B"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72C5D2EC"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2A39AE28"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01DB0947"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4AFFACFA"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4D9BD7E7"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6EB684AB" w14:textId="77777777" w:rsidR="003A333C" w:rsidRPr="004C5FA3" w:rsidRDefault="003A333C"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3A333C" w:rsidRPr="004C5FA3" w14:paraId="27DAF670"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5A8F3DE6"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44468316" w14:textId="77777777" w:rsidR="003A333C" w:rsidRPr="00AD3EC3" w:rsidRDefault="003A333C" w:rsidP="00006CC7">
            <w:pPr>
              <w:pStyle w:val="1-B"/>
              <w:widowControl w:val="0"/>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pPr>
            <w:r w:rsidRPr="00AD3EC3">
              <w:rPr>
                <w:rtl/>
              </w:rPr>
              <w:t>סה"כ הכנסות המגזר</w:t>
            </w:r>
          </w:p>
        </w:tc>
        <w:tc>
          <w:tcPr>
            <w:tcW w:w="1200" w:type="dxa"/>
          </w:tcPr>
          <w:p w14:paraId="601FB75C"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3BCA327E"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56FFDF18"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311E74F6"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879C1A7"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2071E06"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617BDD9"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3A333C" w:rsidRPr="004C5FA3" w14:paraId="59527710"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162D00E7" w14:textId="77777777" w:rsidR="003A333C" w:rsidRPr="005759A7" w:rsidRDefault="003A333C"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57886C11" w14:textId="77777777" w:rsidR="003A333C" w:rsidRPr="00AD3EC3" w:rsidRDefault="003A333C" w:rsidP="00006CC7">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AD3EC3">
              <w:rPr>
                <w:rtl/>
              </w:rPr>
              <w:t>רווח (הפסד) מגזרי</w:t>
            </w:r>
          </w:p>
        </w:tc>
        <w:tc>
          <w:tcPr>
            <w:tcW w:w="1200" w:type="dxa"/>
          </w:tcPr>
          <w:p w14:paraId="27A6B353"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13A4740"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3CC42C1"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7E29E484"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28308647"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689C220A"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48D2C814" w14:textId="77777777" w:rsidR="003A333C" w:rsidRPr="004C5FA3" w:rsidRDefault="003A333C"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416F0E7A" w14:textId="77777777" w:rsidR="00F64EB6" w:rsidRDefault="00F64EB6" w:rsidP="003A333C">
      <w:pPr>
        <w:pStyle w:val="NoSpacing"/>
        <w:ind w:left="1418"/>
        <w:rPr>
          <w:sz w:val="20"/>
          <w:rtl/>
        </w:rPr>
      </w:pPr>
    </w:p>
    <w:p w14:paraId="70D33679" w14:textId="77777777" w:rsidR="003A333C" w:rsidRDefault="003A333C" w:rsidP="003A333C">
      <w:pPr>
        <w:pageBreakBefore/>
        <w:spacing w:after="0" w:line="240" w:lineRule="auto"/>
        <w:ind w:left="1418"/>
        <w:rPr>
          <w:rtl/>
        </w:rPr>
      </w:pPr>
    </w:p>
    <w:p w14:paraId="71DDC03B" w14:textId="1B78A89B" w:rsidR="003A333C" w:rsidRDefault="003A333C" w:rsidP="003A333C">
      <w:pPr>
        <w:spacing w:line="240" w:lineRule="auto"/>
        <w:ind w:left="1418"/>
        <w:rPr>
          <w:rtl/>
        </w:rPr>
      </w:pPr>
      <w:r w:rsidRPr="00452C18">
        <w:rPr>
          <w:rStyle w:val="Strong"/>
          <w:rtl/>
        </w:rPr>
        <w:fldChar w:fldCharType="begin" w:fldLock="1"/>
      </w:r>
      <w:r w:rsidRPr="00452C18">
        <w:rPr>
          <w:rStyle w:val="Strong"/>
          <w:rtl/>
        </w:rPr>
        <w:instrText xml:space="preserve"> </w:instrText>
      </w:r>
      <w:r w:rsidRPr="00452C18">
        <w:rPr>
          <w:rStyle w:val="Strong"/>
        </w:rPr>
        <w:instrText>STYLEREF</w:instrText>
      </w:r>
      <w:r w:rsidRPr="00452C18">
        <w:rPr>
          <w:rStyle w:val="Strong"/>
          <w:rtl/>
        </w:rPr>
        <w:instrText xml:space="preserve">  "כותרת 3" \</w:instrText>
      </w:r>
      <w:r w:rsidRPr="00452C18">
        <w:rPr>
          <w:rStyle w:val="Strong"/>
        </w:rPr>
        <w:instrText>w  \* MERGEFORMAT</w:instrText>
      </w:r>
      <w:r w:rsidRPr="00452C18">
        <w:rPr>
          <w:rStyle w:val="Strong"/>
          <w:rtl/>
        </w:rPr>
        <w:instrText xml:space="preserve"> </w:instrText>
      </w:r>
      <w:r w:rsidRPr="00452C18">
        <w:rPr>
          <w:rStyle w:val="Strong"/>
          <w:rtl/>
        </w:rPr>
        <w:fldChar w:fldCharType="separate"/>
      </w:r>
      <w:r w:rsidR="00D3002D">
        <w:rPr>
          <w:rStyle w:val="Strong"/>
          <w:noProof/>
          <w:cs/>
        </w:rPr>
        <w:t>‎</w:t>
      </w:r>
      <w:r w:rsidR="00D3002D">
        <w:rPr>
          <w:rStyle w:val="Strong"/>
          <w:noProof/>
        </w:rPr>
        <w:t>13</w:t>
      </w:r>
      <w:r w:rsidRPr="00452C18">
        <w:rPr>
          <w:rStyle w:val="Strong"/>
          <w:rtl/>
        </w:rPr>
        <w:fldChar w:fldCharType="end"/>
      </w:r>
      <w:r w:rsidRPr="00452C18">
        <w:rPr>
          <w:rStyle w:val="Strong"/>
          <w:rtl/>
        </w:rPr>
        <w:tab/>
      </w:r>
      <w:r w:rsidRPr="00452C18">
        <w:rPr>
          <w:rStyle w:val="Strong"/>
          <w:rtl/>
        </w:rPr>
        <w:fldChar w:fldCharType="begin" w:fldLock="1"/>
      </w:r>
      <w:r w:rsidRPr="00452C18">
        <w:rPr>
          <w:rStyle w:val="Strong"/>
          <w:rtl/>
        </w:rPr>
        <w:instrText xml:space="preserve"> </w:instrText>
      </w:r>
      <w:r w:rsidRPr="00452C18">
        <w:rPr>
          <w:rStyle w:val="Strong"/>
        </w:rPr>
        <w:instrText>STYLEREF</w:instrText>
      </w:r>
      <w:r w:rsidRPr="00452C18">
        <w:rPr>
          <w:rStyle w:val="Strong"/>
          <w:rtl/>
        </w:rPr>
        <w:instrText xml:space="preserve">  "כותרת 3"  \* </w:instrText>
      </w:r>
      <w:r w:rsidRPr="00452C18">
        <w:rPr>
          <w:rStyle w:val="Strong"/>
        </w:rPr>
        <w:instrText>MERGEFORMAT</w:instrText>
      </w:r>
      <w:r w:rsidRPr="00452C18">
        <w:rPr>
          <w:rStyle w:val="Strong"/>
          <w:rtl/>
        </w:rPr>
        <w:instrText xml:space="preserve"> </w:instrText>
      </w:r>
      <w:r w:rsidRPr="00452C18">
        <w:rPr>
          <w:rStyle w:val="Strong"/>
          <w:rtl/>
        </w:rPr>
        <w:fldChar w:fldCharType="separate"/>
      </w:r>
      <w:r w:rsidR="00D3002D">
        <w:rPr>
          <w:rStyle w:val="Strong"/>
          <w:noProof/>
          <w:rtl/>
        </w:rPr>
        <w:t>מגזרי פעילות</w:t>
      </w:r>
      <w:r w:rsidRPr="00452C18">
        <w:rPr>
          <w:rStyle w:val="Strong"/>
          <w:rtl/>
        </w:rPr>
        <w:fldChar w:fldCharType="end"/>
      </w:r>
      <w:r w:rsidRPr="004C5FA3">
        <w:rPr>
          <w:rStyle w:val="Strong"/>
          <w:rtl/>
        </w:rPr>
        <w:t xml:space="preserve"> </w:t>
      </w:r>
      <w:r w:rsidRPr="004C5FA3">
        <w:rPr>
          <w:rtl/>
        </w:rPr>
        <w:t>(המשך)</w:t>
      </w:r>
    </w:p>
    <w:p w14:paraId="5347D19A" w14:textId="03FADA98" w:rsidR="00AD3EC3" w:rsidRDefault="003A333C" w:rsidP="007650D7">
      <w:pPr>
        <w:pStyle w:val="NoSpacing"/>
        <w:spacing w:after="120"/>
        <w:ind w:left="1418"/>
        <w:rPr>
          <w:sz w:val="20"/>
          <w:rtl/>
        </w:rPr>
      </w:pPr>
      <w:r w:rsidRPr="004C5FA3">
        <w:rPr>
          <w:rStyle w:val="Strong"/>
          <w:sz w:val="20"/>
          <w:rtl/>
        </w:rPr>
        <w:fldChar w:fldCharType="begin" w:fldLock="1"/>
      </w:r>
      <w:r w:rsidRPr="004C5FA3">
        <w:rPr>
          <w:rStyle w:val="Strong"/>
          <w:sz w:val="20"/>
          <w:rtl/>
        </w:rPr>
        <w:instrText xml:space="preserve"> </w:instrText>
      </w:r>
      <w:r w:rsidRPr="004C5FA3">
        <w:rPr>
          <w:rStyle w:val="Strong"/>
          <w:sz w:val="20"/>
        </w:rPr>
        <w:instrText>STYLEREF</w:instrText>
      </w:r>
      <w:r w:rsidRPr="004C5FA3">
        <w:rPr>
          <w:rStyle w:val="Strong"/>
          <w:sz w:val="20"/>
          <w:rtl/>
        </w:rPr>
        <w:instrText xml:space="preserve">  "כותרת 4" \</w:instrText>
      </w:r>
      <w:r w:rsidRPr="004C5FA3">
        <w:rPr>
          <w:rStyle w:val="Strong"/>
          <w:sz w:val="20"/>
        </w:rPr>
        <w:instrText>w  \* MERGEFORMAT</w:instrText>
      </w:r>
      <w:r w:rsidRPr="004C5FA3">
        <w:rPr>
          <w:rStyle w:val="Strong"/>
          <w:sz w:val="20"/>
          <w:rtl/>
        </w:rPr>
        <w:instrText xml:space="preserve"> </w:instrText>
      </w:r>
      <w:r w:rsidRPr="004C5FA3">
        <w:rPr>
          <w:rStyle w:val="Strong"/>
          <w:sz w:val="20"/>
          <w:rtl/>
        </w:rPr>
        <w:fldChar w:fldCharType="separate"/>
      </w:r>
      <w:r w:rsidR="00D3002D" w:rsidRPr="00D3002D">
        <w:rPr>
          <w:rStyle w:val="Strong"/>
          <w:b w:val="0"/>
          <w:bCs w:val="0"/>
          <w:noProof/>
          <w:sz w:val="20"/>
          <w:cs/>
          <w:lang w:val="en-US"/>
        </w:rPr>
        <w:t>‎</w:t>
      </w:r>
      <w:r w:rsidR="00D3002D" w:rsidRPr="00D3002D">
        <w:rPr>
          <w:rStyle w:val="Strong"/>
          <w:noProof/>
          <w:sz w:val="20"/>
          <w:lang w:val="en-US"/>
        </w:rPr>
        <w:t>13.2</w:t>
      </w:r>
      <w:r w:rsidRPr="004C5FA3">
        <w:rPr>
          <w:rStyle w:val="Strong"/>
          <w:sz w:val="20"/>
          <w:rtl/>
        </w:rPr>
        <w:fldChar w:fldCharType="end"/>
      </w:r>
      <w:r>
        <w:rPr>
          <w:sz w:val="20"/>
          <w:rtl/>
        </w:rPr>
        <w:tab/>
      </w:r>
      <w:r w:rsidRPr="003E22CB">
        <w:rPr>
          <w:rStyle w:val="Strong"/>
          <w:sz w:val="20"/>
          <w:rtl/>
        </w:rPr>
        <w:fldChar w:fldCharType="begin" w:fldLock="1"/>
      </w:r>
      <w:r w:rsidRPr="003E22CB">
        <w:rPr>
          <w:rStyle w:val="Strong"/>
          <w:sz w:val="20"/>
          <w:rtl/>
        </w:rPr>
        <w:instrText xml:space="preserve"> </w:instrText>
      </w:r>
      <w:r w:rsidRPr="003E22CB">
        <w:rPr>
          <w:rStyle w:val="Strong"/>
          <w:sz w:val="20"/>
        </w:rPr>
        <w:instrText>STYLEREF</w:instrText>
      </w:r>
      <w:r w:rsidRPr="003E22CB">
        <w:rPr>
          <w:rStyle w:val="Strong"/>
          <w:sz w:val="20"/>
          <w:rtl/>
        </w:rPr>
        <w:instrText xml:space="preserve">  "כותרת 4"  \* </w:instrText>
      </w:r>
      <w:r w:rsidRPr="003E22CB">
        <w:rPr>
          <w:rStyle w:val="Strong"/>
          <w:sz w:val="20"/>
        </w:rPr>
        <w:instrText>MERGEFORMAT</w:instrText>
      </w:r>
      <w:r w:rsidRPr="003E22CB">
        <w:rPr>
          <w:rStyle w:val="Strong"/>
          <w:sz w:val="20"/>
          <w:rtl/>
        </w:rPr>
        <w:instrText xml:space="preserve"> </w:instrText>
      </w:r>
      <w:r w:rsidRPr="003E22CB">
        <w:rPr>
          <w:rStyle w:val="Strong"/>
          <w:sz w:val="20"/>
          <w:rtl/>
        </w:rPr>
        <w:fldChar w:fldCharType="separate"/>
      </w:r>
      <w:r w:rsidR="00D3002D" w:rsidRPr="00D3002D">
        <w:rPr>
          <w:rStyle w:val="Strong"/>
          <w:noProof/>
          <w:sz w:val="20"/>
          <w:rtl/>
          <w:lang w:val="en-US"/>
        </w:rPr>
        <w:t>מידע לגבי רווח או הפסד</w:t>
      </w:r>
      <w:r w:rsidRPr="003E22CB">
        <w:rPr>
          <w:rStyle w:val="Strong"/>
          <w:sz w:val="20"/>
          <w:rtl/>
        </w:rPr>
        <w:fldChar w:fldCharType="end"/>
      </w:r>
      <w:r w:rsidRPr="004C5FA3">
        <w:rPr>
          <w:rStyle w:val="Strong"/>
          <w:sz w:val="20"/>
          <w:rtl/>
        </w:rPr>
        <w:t xml:space="preserve"> </w:t>
      </w:r>
      <w:r w:rsidRPr="004C5FA3">
        <w:rPr>
          <w:sz w:val="20"/>
          <w:rtl/>
        </w:rPr>
        <w:t>(המשך)</w:t>
      </w:r>
    </w:p>
    <w:tbl>
      <w:tblPr>
        <w:tblStyle w:val="TableGrid"/>
        <w:bidiVisual/>
        <w:tblW w:w="15139" w:type="dxa"/>
        <w:jc w:val="left"/>
        <w:tblLayout w:type="fixed"/>
        <w:tblLook w:val="04A0" w:firstRow="1" w:lastRow="0" w:firstColumn="1" w:lastColumn="0" w:noHBand="0" w:noVBand="1"/>
      </w:tblPr>
      <w:tblGrid>
        <w:gridCol w:w="1304"/>
        <w:gridCol w:w="5897"/>
        <w:gridCol w:w="1200"/>
        <w:gridCol w:w="1134"/>
        <w:gridCol w:w="1134"/>
        <w:gridCol w:w="1068"/>
        <w:gridCol w:w="1134"/>
        <w:gridCol w:w="1134"/>
        <w:gridCol w:w="1134"/>
      </w:tblGrid>
      <w:tr w:rsidR="007650D7" w:rsidRPr="004C5FA3" w14:paraId="2A34CC5D" w14:textId="77777777" w:rsidTr="00921C5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tcPr>
          <w:p w14:paraId="195A317A" w14:textId="77777777" w:rsidR="007650D7" w:rsidRPr="005759A7" w:rsidRDefault="007650D7" w:rsidP="007650D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3428D17D" w14:textId="77777777" w:rsidR="007650D7" w:rsidRPr="00AD3EC3" w:rsidRDefault="007650D7" w:rsidP="007650D7">
            <w:pPr>
              <w:widowControl w:val="0"/>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Pr>
            </w:pPr>
          </w:p>
        </w:tc>
        <w:tc>
          <w:tcPr>
            <w:tcW w:w="7938" w:type="dxa"/>
            <w:gridSpan w:val="7"/>
            <w:noWrap/>
          </w:tcPr>
          <w:p w14:paraId="1CF97CC8" w14:textId="35166E70" w:rsidR="007650D7" w:rsidRPr="004C5FA3" w:rsidRDefault="007650D7" w:rsidP="007650D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4C5FA3">
              <w:rPr>
                <w:sz w:val="20"/>
                <w:rtl/>
              </w:rPr>
              <w:t xml:space="preserve">לשנה שהסתיימה ביום 31 בדצמבר </w:t>
            </w:r>
            <w:r w:rsidRPr="004C5FA3">
              <w:rPr>
                <w:sz w:val="20"/>
              </w:rPr>
              <w:fldChar w:fldCharType="begin" w:fldLock="1"/>
            </w:r>
            <w:r w:rsidRPr="004C5FA3">
              <w:rPr>
                <w:sz w:val="20"/>
              </w:rPr>
              <w:instrText xml:space="preserve"> DOCPROPERTY  PY  \* MERGEFORMAT </w:instrText>
            </w:r>
            <w:r w:rsidRPr="004C5FA3">
              <w:rPr>
                <w:sz w:val="20"/>
              </w:rPr>
              <w:fldChar w:fldCharType="separate"/>
            </w:r>
            <w:r w:rsidR="00D3002D">
              <w:rPr>
                <w:sz w:val="20"/>
              </w:rPr>
              <w:t>2025</w:t>
            </w:r>
            <w:r w:rsidRPr="004C5FA3">
              <w:rPr>
                <w:sz w:val="20"/>
              </w:rPr>
              <w:fldChar w:fldCharType="end"/>
            </w:r>
          </w:p>
        </w:tc>
      </w:tr>
      <w:tr w:rsidR="007650D7" w:rsidRPr="004C5FA3" w14:paraId="3162F671"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690DF1B"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3ECBE80C" w14:textId="77777777" w:rsidR="007650D7" w:rsidRPr="00AD3EC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200" w:type="dxa"/>
            <w:noWrap/>
            <w:hideMark/>
          </w:tcPr>
          <w:p w14:paraId="2F91FB03"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אלקטרוניקה</w:t>
            </w:r>
          </w:p>
        </w:tc>
        <w:tc>
          <w:tcPr>
            <w:tcW w:w="1134" w:type="dxa"/>
            <w:noWrap/>
            <w:hideMark/>
          </w:tcPr>
          <w:p w14:paraId="0E577616"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מכירת דירות</w:t>
            </w:r>
          </w:p>
        </w:tc>
        <w:tc>
          <w:tcPr>
            <w:tcW w:w="1134" w:type="dxa"/>
            <w:noWrap/>
            <w:hideMark/>
          </w:tcPr>
          <w:p w14:paraId="4C59F538"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הקמת נכסים</w:t>
            </w:r>
          </w:p>
        </w:tc>
        <w:tc>
          <w:tcPr>
            <w:tcW w:w="1068" w:type="dxa"/>
          </w:tcPr>
          <w:p w14:paraId="32214D45"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מימון</w:t>
            </w:r>
          </w:p>
        </w:tc>
        <w:tc>
          <w:tcPr>
            <w:tcW w:w="1134" w:type="dxa"/>
            <w:noWrap/>
            <w:hideMark/>
          </w:tcPr>
          <w:p w14:paraId="429E276F"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צפון אמריקה</w:t>
            </w:r>
          </w:p>
        </w:tc>
        <w:tc>
          <w:tcPr>
            <w:tcW w:w="1134" w:type="dxa"/>
            <w:noWrap/>
            <w:hideMark/>
          </w:tcPr>
          <w:p w14:paraId="485B9F38"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פעילויות אחרות</w:t>
            </w:r>
          </w:p>
        </w:tc>
        <w:tc>
          <w:tcPr>
            <w:tcW w:w="1134" w:type="dxa"/>
            <w:noWrap/>
            <w:hideMark/>
          </w:tcPr>
          <w:p w14:paraId="7DF815A2"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AD3EC3">
              <w:rPr>
                <w:b/>
                <w:bCs/>
                <w:sz w:val="20"/>
                <w:rtl/>
              </w:rPr>
              <w:t>סה"כ</w:t>
            </w:r>
          </w:p>
        </w:tc>
      </w:tr>
      <w:tr w:rsidR="007650D7" w:rsidRPr="004C5FA3" w14:paraId="121F3B2E"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C951A01"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3F1360BF" w14:textId="77777777" w:rsidR="007650D7" w:rsidRPr="00AD3EC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7938" w:type="dxa"/>
            <w:gridSpan w:val="7"/>
            <w:noWrap/>
          </w:tcPr>
          <w:p w14:paraId="657344B2"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אלפי ש"ח</w:t>
            </w:r>
          </w:p>
        </w:tc>
      </w:tr>
      <w:tr w:rsidR="007650D7" w:rsidRPr="004C5FA3" w14:paraId="608586BD"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700995EC"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3AC96C94" w14:textId="44603670" w:rsidR="007650D7" w:rsidRPr="00AD3EC3" w:rsidRDefault="007650D7" w:rsidP="00006CC7">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p>
        </w:tc>
        <w:tc>
          <w:tcPr>
            <w:tcW w:w="1200" w:type="dxa"/>
            <w:noWrap/>
          </w:tcPr>
          <w:p w14:paraId="5C574EB1"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1C72CFD8"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7B9C4863"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359203A3"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DA25FDA"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9440DA8"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62CCA93D"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7650D7" w:rsidRPr="004C5FA3" w14:paraId="7432D7C4"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7D8EEAFB"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tl/>
              </w:rPr>
            </w:pPr>
          </w:p>
        </w:tc>
        <w:tc>
          <w:tcPr>
            <w:tcW w:w="5897" w:type="dxa"/>
            <w:noWrap/>
            <w:vAlign w:val="center"/>
            <w:hideMark/>
          </w:tcPr>
          <w:p w14:paraId="6ED995B8" w14:textId="77777777" w:rsidR="007650D7" w:rsidRPr="00AD3EC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מלקוחות חיצוניים</w:t>
            </w:r>
          </w:p>
        </w:tc>
        <w:tc>
          <w:tcPr>
            <w:tcW w:w="1200" w:type="dxa"/>
            <w:noWrap/>
          </w:tcPr>
          <w:p w14:paraId="2C519B79"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51C62C86"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AA6FA08"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32D2C738"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B317FAA"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4FB922C"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2236DAA" w14:textId="77777777" w:rsidR="007650D7" w:rsidRPr="004C5FA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7650D7" w:rsidRPr="004C5FA3" w14:paraId="29481AE5"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5D8C5F34"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6D2D4865" w14:textId="77777777" w:rsidR="007650D7" w:rsidRPr="00AD3EC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AD3EC3">
              <w:rPr>
                <w:rFonts w:ascii="Arial" w:hAnsi="Arial"/>
                <w:rtl/>
              </w:rPr>
              <w:t>הכנסות בין מגזריות</w:t>
            </w:r>
          </w:p>
        </w:tc>
        <w:tc>
          <w:tcPr>
            <w:tcW w:w="1200" w:type="dxa"/>
          </w:tcPr>
          <w:p w14:paraId="7D3F4A37"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000F262E"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60387279"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708C7BE6"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87A1C44"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F9B4454"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62992C5F" w14:textId="77777777" w:rsidR="007650D7" w:rsidRPr="004C5FA3" w:rsidRDefault="007650D7"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7650D7" w:rsidRPr="004C5FA3" w14:paraId="64EEC252"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E3C89A0"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03788F14" w14:textId="77777777" w:rsidR="007650D7" w:rsidRPr="00AD3EC3" w:rsidRDefault="007650D7" w:rsidP="00006CC7">
            <w:pPr>
              <w:pStyle w:val="1-B"/>
              <w:widowControl w:val="0"/>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pPr>
            <w:r w:rsidRPr="00AD3EC3">
              <w:rPr>
                <w:rtl/>
              </w:rPr>
              <w:t>סה"כ הכנסות המגזר</w:t>
            </w:r>
          </w:p>
        </w:tc>
        <w:tc>
          <w:tcPr>
            <w:tcW w:w="1200" w:type="dxa"/>
          </w:tcPr>
          <w:p w14:paraId="43159E79"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2F6D683E"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344D5AA"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52C584A4"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E7E7605"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548293FA"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3073C8E5"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r w:rsidR="007650D7" w:rsidRPr="004C5FA3" w14:paraId="4F02A8E7"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6A1A86B"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72C6E889" w14:textId="77777777" w:rsidR="007650D7" w:rsidRPr="00AD3EC3" w:rsidRDefault="007650D7" w:rsidP="00006CC7">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AD3EC3">
              <w:rPr>
                <w:rtl/>
              </w:rPr>
              <w:t>רווח (הפסד) מגזרי</w:t>
            </w:r>
          </w:p>
        </w:tc>
        <w:tc>
          <w:tcPr>
            <w:tcW w:w="1200" w:type="dxa"/>
          </w:tcPr>
          <w:p w14:paraId="53D3BD8A"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D1B3504"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7CDCB26"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4CF72B79"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414BA36A"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0DC8E6EA"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6F4F4478" w14:textId="77777777" w:rsidR="007650D7" w:rsidRPr="004C5FA3" w:rsidRDefault="007650D7" w:rsidP="00006CC7">
            <w:pPr>
              <w:pStyle w:val="x2underline"/>
              <w:widowControl w:val="0"/>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602A6CD2" w14:textId="77777777" w:rsidR="007650D7" w:rsidRDefault="007650D7" w:rsidP="007650D7">
      <w:pPr>
        <w:pStyle w:val="NoSpacing"/>
        <w:spacing w:line="120" w:lineRule="exact"/>
        <w:ind w:left="1418"/>
        <w:rPr>
          <w:sz w:val="20"/>
          <w:rtl/>
        </w:rPr>
      </w:pPr>
    </w:p>
    <w:p w14:paraId="495A0AFA" w14:textId="77777777" w:rsidR="00F64EB6" w:rsidRDefault="00F64EB6" w:rsidP="00AD3EC3">
      <w:pPr>
        <w:pStyle w:val="Heading4"/>
        <w:rPr>
          <w:rtl/>
        </w:rPr>
      </w:pPr>
      <w:bookmarkStart w:id="876" w:name="_Toc6323464"/>
      <w:r w:rsidRPr="004C5FA3">
        <w:rPr>
          <w:rtl/>
        </w:rPr>
        <w:t>מידע לגבי נכסים והתחייבויות</w:t>
      </w:r>
      <w:bookmarkEnd w:id="876"/>
    </w:p>
    <w:tbl>
      <w:tblPr>
        <w:tblStyle w:val="TableGrid"/>
        <w:bidiVisual/>
        <w:tblW w:w="15139" w:type="dxa"/>
        <w:jc w:val="left"/>
        <w:tblLayout w:type="fixed"/>
        <w:tblLook w:val="04A0" w:firstRow="1" w:lastRow="0" w:firstColumn="1" w:lastColumn="0" w:noHBand="0" w:noVBand="1"/>
      </w:tblPr>
      <w:tblGrid>
        <w:gridCol w:w="1304"/>
        <w:gridCol w:w="5897"/>
        <w:gridCol w:w="1200"/>
        <w:gridCol w:w="1134"/>
        <w:gridCol w:w="1134"/>
        <w:gridCol w:w="1068"/>
        <w:gridCol w:w="1134"/>
        <w:gridCol w:w="1134"/>
        <w:gridCol w:w="1134"/>
      </w:tblGrid>
      <w:tr w:rsidR="007650D7" w:rsidRPr="004C5FA3" w14:paraId="3AE88994" w14:textId="77777777" w:rsidTr="00921C5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noWrap/>
          </w:tcPr>
          <w:p w14:paraId="6DF3E206"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4032FE36" w14:textId="77777777" w:rsidR="007650D7" w:rsidRPr="00AD3EC3" w:rsidRDefault="007650D7" w:rsidP="00006CC7">
            <w:pPr>
              <w:widowControl w:val="0"/>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Pr>
            </w:pPr>
          </w:p>
        </w:tc>
        <w:tc>
          <w:tcPr>
            <w:tcW w:w="1200" w:type="dxa"/>
            <w:noWrap/>
            <w:hideMark/>
          </w:tcPr>
          <w:p w14:paraId="7F4F252C"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Pr>
            </w:pPr>
            <w:r w:rsidRPr="007650D7">
              <w:rPr>
                <w:sz w:val="20"/>
                <w:rtl/>
              </w:rPr>
              <w:t>אלקטרוניקה</w:t>
            </w:r>
          </w:p>
        </w:tc>
        <w:tc>
          <w:tcPr>
            <w:tcW w:w="1134" w:type="dxa"/>
            <w:noWrap/>
            <w:hideMark/>
          </w:tcPr>
          <w:p w14:paraId="1A51F4BC"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7650D7">
              <w:rPr>
                <w:sz w:val="20"/>
                <w:rtl/>
              </w:rPr>
              <w:t>מכירת דירות</w:t>
            </w:r>
          </w:p>
        </w:tc>
        <w:tc>
          <w:tcPr>
            <w:tcW w:w="1134" w:type="dxa"/>
            <w:noWrap/>
            <w:hideMark/>
          </w:tcPr>
          <w:p w14:paraId="55268B90"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7650D7">
              <w:rPr>
                <w:sz w:val="20"/>
                <w:rtl/>
              </w:rPr>
              <w:t>הקמת נכסים</w:t>
            </w:r>
          </w:p>
        </w:tc>
        <w:tc>
          <w:tcPr>
            <w:tcW w:w="1068" w:type="dxa"/>
          </w:tcPr>
          <w:p w14:paraId="42C50727"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7650D7">
              <w:rPr>
                <w:sz w:val="20"/>
                <w:rtl/>
              </w:rPr>
              <w:t>מימון</w:t>
            </w:r>
          </w:p>
        </w:tc>
        <w:tc>
          <w:tcPr>
            <w:tcW w:w="1134" w:type="dxa"/>
            <w:noWrap/>
            <w:hideMark/>
          </w:tcPr>
          <w:p w14:paraId="1BB035F7"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7650D7">
              <w:rPr>
                <w:sz w:val="20"/>
                <w:rtl/>
              </w:rPr>
              <w:t>צפון אמריקה</w:t>
            </w:r>
          </w:p>
        </w:tc>
        <w:tc>
          <w:tcPr>
            <w:tcW w:w="1134" w:type="dxa"/>
            <w:noWrap/>
            <w:hideMark/>
          </w:tcPr>
          <w:p w14:paraId="5213138E"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7650D7">
              <w:rPr>
                <w:sz w:val="20"/>
                <w:rtl/>
              </w:rPr>
              <w:t>פעילויות אחרות</w:t>
            </w:r>
          </w:p>
        </w:tc>
        <w:tc>
          <w:tcPr>
            <w:tcW w:w="1134" w:type="dxa"/>
            <w:noWrap/>
            <w:hideMark/>
          </w:tcPr>
          <w:p w14:paraId="40E20BB9" w14:textId="77777777" w:rsidR="007650D7" w:rsidRPr="007650D7" w:rsidRDefault="007650D7" w:rsidP="00006CC7">
            <w:pPr>
              <w:pStyle w:val="X1underline"/>
              <w:widowControl w:val="0"/>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7650D7">
              <w:rPr>
                <w:sz w:val="20"/>
                <w:rtl/>
              </w:rPr>
              <w:t>סה"כ</w:t>
            </w:r>
          </w:p>
        </w:tc>
      </w:tr>
      <w:tr w:rsidR="007650D7" w:rsidRPr="004C5FA3" w14:paraId="45774DCC"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05F2D6A6" w14:textId="77777777" w:rsidR="007650D7" w:rsidRPr="005759A7" w:rsidRDefault="007650D7"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502156A6" w14:textId="77777777" w:rsidR="007650D7" w:rsidRPr="00AD3EC3" w:rsidRDefault="007650D7" w:rsidP="00006CC7">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7938" w:type="dxa"/>
            <w:gridSpan w:val="7"/>
            <w:noWrap/>
          </w:tcPr>
          <w:p w14:paraId="2A060EEC" w14:textId="77777777" w:rsidR="007650D7" w:rsidRPr="00AD3EC3" w:rsidRDefault="007650D7"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AD3EC3">
              <w:rPr>
                <w:b/>
                <w:bCs/>
                <w:sz w:val="20"/>
                <w:rtl/>
              </w:rPr>
              <w:t>אלפי ש"ח</w:t>
            </w:r>
          </w:p>
        </w:tc>
      </w:tr>
      <w:tr w:rsidR="00921C5A" w:rsidRPr="004C5FA3" w14:paraId="2E2B704E"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0CF071B1" w14:textId="77777777" w:rsidR="00921C5A" w:rsidRPr="005759A7" w:rsidRDefault="00921C5A" w:rsidP="00921C5A">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tcPr>
          <w:p w14:paraId="7F4639F6" w14:textId="2B5E7DBC" w:rsidR="00921C5A" w:rsidRPr="00AD3EC3" w:rsidRDefault="00921C5A" w:rsidP="00921C5A">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30 ביוני </w:t>
            </w:r>
            <w:fldSimple w:instr=" DOCPROPERTY  CY  \* MERGEFORMAT " w:fldLock="1">
              <w:r w:rsidR="00D3002D">
                <w:t>2026</w:t>
              </w:r>
            </w:fldSimple>
            <w:r w:rsidRPr="004C5FA3">
              <w:rPr>
                <w:rtl/>
              </w:rPr>
              <w:t xml:space="preserve"> (בלתי מבוקר)</w:t>
            </w:r>
          </w:p>
        </w:tc>
        <w:tc>
          <w:tcPr>
            <w:tcW w:w="1200" w:type="dxa"/>
            <w:noWrap/>
          </w:tcPr>
          <w:p w14:paraId="442A8814"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2EB34EE5"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FE662B0"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3464B5F5"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6A53E70"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C591EA2"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61F925C9"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921C5A" w:rsidRPr="004C5FA3" w14:paraId="2806CAF8"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2B08575" w14:textId="75DE8C4D" w:rsidR="00921C5A" w:rsidRPr="005759A7" w:rsidRDefault="00921C5A" w:rsidP="00921C5A">
            <w:pPr>
              <w:widowControl w:val="0"/>
              <w:bidi w:val="0"/>
              <w:spacing w:after="0" w:line="240" w:lineRule="auto"/>
              <w:ind w:left="-57" w:right="-57"/>
              <w:jc w:val="right"/>
              <w:rPr>
                <w:rFonts w:ascii="Arial" w:hAnsi="Arial"/>
              </w:rPr>
            </w:pPr>
            <w:r w:rsidRPr="005759A7">
              <w:rPr>
                <w:rFonts w:ascii="Arial" w:hAnsi="Arial"/>
              </w:rPr>
              <w:t>IAS 34.16A(g)(iv)</w:t>
            </w:r>
          </w:p>
        </w:tc>
        <w:tc>
          <w:tcPr>
            <w:tcW w:w="5897" w:type="dxa"/>
            <w:noWrap/>
            <w:vAlign w:val="center"/>
          </w:tcPr>
          <w:p w14:paraId="18FC97FF" w14:textId="79F496C1" w:rsidR="00921C5A" w:rsidRPr="004C5FA3" w:rsidRDefault="00921C5A" w:rsidP="00921C5A">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נכסי המגזר</w:t>
            </w:r>
            <w:bookmarkStart w:id="877" w:name="_Ref6408210"/>
            <w:r w:rsidRPr="004C5FA3">
              <w:rPr>
                <w:rStyle w:val="FootnoteReference"/>
                <w:sz w:val="20"/>
                <w:szCs w:val="20"/>
                <w:rtl/>
              </w:rPr>
              <w:footnoteReference w:id="186"/>
            </w:r>
            <w:bookmarkEnd w:id="877"/>
          </w:p>
        </w:tc>
        <w:tc>
          <w:tcPr>
            <w:tcW w:w="1200" w:type="dxa"/>
          </w:tcPr>
          <w:p w14:paraId="2D5FD7D9"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50E85AE0"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CF3224E"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16780FDC"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170538C6"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3E5FD334"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D365278" w14:textId="77777777" w:rsidR="00921C5A" w:rsidRPr="004C5FA3" w:rsidRDefault="00921C5A" w:rsidP="00921C5A">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r>
      <w:tr w:rsidR="00921C5A" w:rsidRPr="004C5FA3" w14:paraId="6869DBFF"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27CB492C" w14:textId="1259FA6F" w:rsidR="00921C5A" w:rsidRPr="005759A7" w:rsidRDefault="00921C5A" w:rsidP="00921C5A">
            <w:pPr>
              <w:widowControl w:val="0"/>
              <w:tabs>
                <w:tab w:val="clear" w:pos="180"/>
                <w:tab w:val="clear" w:pos="360"/>
                <w:tab w:val="clear" w:pos="540"/>
              </w:tabs>
              <w:bidi w:val="0"/>
              <w:spacing w:after="0" w:line="240" w:lineRule="auto"/>
              <w:ind w:left="-57" w:right="-57"/>
              <w:contextualSpacing w:val="0"/>
              <w:jc w:val="right"/>
              <w:rPr>
                <w:rFonts w:ascii="Arial" w:hAnsi="Arial"/>
              </w:rPr>
            </w:pPr>
            <w:r w:rsidRPr="005759A7">
              <w:rPr>
                <w:rFonts w:ascii="Arial" w:hAnsi="Arial"/>
              </w:rPr>
              <w:t>IAS 34.16A(g)(iv)</w:t>
            </w:r>
          </w:p>
        </w:tc>
        <w:tc>
          <w:tcPr>
            <w:tcW w:w="5897" w:type="dxa"/>
            <w:noWrap/>
            <w:vAlign w:val="center"/>
            <w:hideMark/>
          </w:tcPr>
          <w:p w14:paraId="3CC2DF85" w14:textId="1DAA9930" w:rsidR="00921C5A" w:rsidRPr="00AD3EC3" w:rsidRDefault="00921C5A" w:rsidP="00D3002D">
            <w:pPr>
              <w:widowControl w:val="0"/>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התחייבויות המגזר</w:t>
            </w:r>
            <w:r w:rsidRPr="004C5FA3">
              <w:rPr>
                <w:rFonts w:ascii="Arial" w:hAnsi="Arial"/>
                <w:rtl/>
              </w:rPr>
              <w:fldChar w:fldCharType="begin" w:fldLock="1"/>
            </w:r>
            <w:r w:rsidRPr="004C5FA3">
              <w:rPr>
                <w:rFonts w:ascii="Arial" w:hAnsi="Arial"/>
                <w:rtl/>
              </w:rPr>
              <w:instrText xml:space="preserve"> </w:instrText>
            </w:r>
            <w:r w:rsidRPr="004C5FA3">
              <w:rPr>
                <w:rFonts w:ascii="Arial" w:hAnsi="Arial"/>
              </w:rPr>
              <w:instrText>NOTEREF</w:instrText>
            </w:r>
            <w:r w:rsidRPr="004C5FA3">
              <w:rPr>
                <w:rFonts w:ascii="Arial" w:hAnsi="Arial"/>
                <w:rtl/>
              </w:rPr>
              <w:instrText xml:space="preserve"> _</w:instrText>
            </w:r>
            <w:r w:rsidRPr="004C5FA3">
              <w:rPr>
                <w:rFonts w:ascii="Arial" w:hAnsi="Arial"/>
              </w:rPr>
              <w:instrText>Ref6408210 \f \h</w:instrText>
            </w:r>
            <w:r w:rsidRPr="004C5FA3">
              <w:rPr>
                <w:rFonts w:ascii="Arial" w:hAnsi="Arial"/>
                <w:rtl/>
              </w:rPr>
              <w:instrText xml:space="preserve">  \* </w:instrText>
            </w:r>
            <w:r w:rsidRPr="004C5FA3">
              <w:rPr>
                <w:rFonts w:ascii="Arial" w:hAnsi="Arial"/>
              </w:rPr>
              <w:instrText>MERGEFORMAT</w:instrText>
            </w:r>
            <w:r w:rsidRPr="004C5FA3">
              <w:rPr>
                <w:rFonts w:ascii="Arial" w:hAnsi="Arial"/>
                <w:rtl/>
              </w:rPr>
              <w:instrText xml:space="preserve"> </w:instrText>
            </w:r>
            <w:r w:rsidRPr="004C5FA3">
              <w:rPr>
                <w:rFonts w:ascii="Arial" w:hAnsi="Arial"/>
                <w:rtl/>
              </w:rPr>
            </w:r>
            <w:r w:rsidRPr="004C5FA3">
              <w:rPr>
                <w:rFonts w:ascii="Arial" w:hAnsi="Arial"/>
                <w:rtl/>
              </w:rPr>
              <w:fldChar w:fldCharType="separate"/>
            </w:r>
            <w:r w:rsidR="00D3002D" w:rsidRPr="00D3002D">
              <w:rPr>
                <w:rStyle w:val="FootnoteReference"/>
                <w:sz w:val="20"/>
                <w:szCs w:val="20"/>
                <w:rtl/>
              </w:rPr>
              <w:t>185</w:t>
            </w:r>
            <w:r w:rsidRPr="004C5FA3">
              <w:rPr>
                <w:rFonts w:ascii="Arial" w:hAnsi="Arial"/>
                <w:rtl/>
              </w:rPr>
              <w:fldChar w:fldCharType="end"/>
            </w:r>
          </w:p>
        </w:tc>
        <w:tc>
          <w:tcPr>
            <w:tcW w:w="1200" w:type="dxa"/>
          </w:tcPr>
          <w:p w14:paraId="1B05D68C"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A047B8C"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290476AA"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2B491234"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2D4C2271"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CD222D0"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048E76A2" w14:textId="77777777" w:rsidR="00921C5A" w:rsidRPr="004C5FA3" w:rsidRDefault="00921C5A" w:rsidP="00921C5A">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921C5A" w:rsidRPr="004C5FA3" w14:paraId="7BD79F21"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B9578D1" w14:textId="77777777" w:rsidR="00921C5A" w:rsidRPr="005759A7" w:rsidRDefault="00921C5A" w:rsidP="00921C5A">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tcPr>
          <w:p w14:paraId="4048BB73" w14:textId="4E0B6AEF" w:rsidR="00921C5A" w:rsidRPr="00AD3EC3" w:rsidRDefault="00921C5A" w:rsidP="00921C5A">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30 ביוני </w:t>
            </w:r>
            <w:fldSimple w:instr=" DOCPROPERTY  PY  \* MERGEFORMAT " w:fldLock="1">
              <w:r w:rsidR="00D3002D">
                <w:t>2025</w:t>
              </w:r>
            </w:fldSimple>
            <w:r w:rsidRPr="004C5FA3">
              <w:rPr>
                <w:rtl/>
              </w:rPr>
              <w:t xml:space="preserve"> (בלתי מבוקר)</w:t>
            </w:r>
          </w:p>
        </w:tc>
        <w:tc>
          <w:tcPr>
            <w:tcW w:w="1200" w:type="dxa"/>
            <w:noWrap/>
          </w:tcPr>
          <w:p w14:paraId="414BF63B"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1A320BE7"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0CFF67ED"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3D429BC1"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3F5E1ED8"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8D2153F"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E85BE05"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921C5A" w:rsidRPr="004C5FA3" w14:paraId="1AE28948"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A00A29C" w14:textId="27B039FB" w:rsidR="00921C5A" w:rsidRPr="005759A7" w:rsidRDefault="00921C5A" w:rsidP="00006CC7">
            <w:pPr>
              <w:widowControl w:val="0"/>
              <w:bidi w:val="0"/>
              <w:spacing w:after="0" w:line="240" w:lineRule="auto"/>
              <w:ind w:left="-57" w:right="-57"/>
              <w:jc w:val="right"/>
              <w:rPr>
                <w:rFonts w:ascii="Arial" w:hAnsi="Arial"/>
              </w:rPr>
            </w:pPr>
          </w:p>
        </w:tc>
        <w:tc>
          <w:tcPr>
            <w:tcW w:w="5897" w:type="dxa"/>
            <w:noWrap/>
            <w:vAlign w:val="center"/>
          </w:tcPr>
          <w:p w14:paraId="256B0A9F" w14:textId="39253CE6" w:rsidR="00921C5A" w:rsidRPr="004C5FA3" w:rsidRDefault="00921C5A" w:rsidP="00006CC7">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נכסי המגזר</w:t>
            </w:r>
          </w:p>
        </w:tc>
        <w:tc>
          <w:tcPr>
            <w:tcW w:w="1200" w:type="dxa"/>
          </w:tcPr>
          <w:p w14:paraId="16834856"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57AC529"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11EA9F66"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70F1B5F0"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03DDA6A3"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694E64CC"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F7DDF0A"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r>
      <w:tr w:rsidR="00921C5A" w:rsidRPr="004C5FA3" w14:paraId="4C2E3381"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7FB9525D" w14:textId="2EAD1B9D" w:rsidR="00921C5A" w:rsidRPr="005759A7" w:rsidRDefault="00921C5A"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0399B75E" w14:textId="429DC1EB" w:rsidR="00921C5A" w:rsidRPr="00AD3EC3" w:rsidRDefault="00921C5A" w:rsidP="00006CC7">
            <w:pPr>
              <w:widowControl w:val="0"/>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התחייבויות המגזר</w:t>
            </w:r>
          </w:p>
        </w:tc>
        <w:tc>
          <w:tcPr>
            <w:tcW w:w="1200" w:type="dxa"/>
          </w:tcPr>
          <w:p w14:paraId="3B1C551C"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48F9E358"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35938E72"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78CC7F55"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83DCA80"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58E7C9F"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64FBDB9"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921C5A" w:rsidRPr="004C5FA3" w14:paraId="412BC649"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360F66C3" w14:textId="77777777" w:rsidR="00921C5A" w:rsidRPr="005759A7" w:rsidRDefault="00921C5A" w:rsidP="00921C5A">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tcPr>
          <w:p w14:paraId="07E610B9" w14:textId="7E3FD353" w:rsidR="00921C5A" w:rsidRPr="00AD3EC3" w:rsidRDefault="00921C5A" w:rsidP="00921C5A">
            <w:pPr>
              <w:pStyle w:val="0-B0"/>
              <w:widowControl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31 בדצמבר </w:t>
            </w:r>
            <w:fldSimple w:instr=" DOCPROPERTY  PY  \* MERGEFORMAT " w:fldLock="1">
              <w:r w:rsidR="00D3002D">
                <w:t>2025</w:t>
              </w:r>
            </w:fldSimple>
          </w:p>
        </w:tc>
        <w:tc>
          <w:tcPr>
            <w:tcW w:w="1200" w:type="dxa"/>
            <w:noWrap/>
          </w:tcPr>
          <w:p w14:paraId="201C406E"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noWrap/>
          </w:tcPr>
          <w:p w14:paraId="76E090C7"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201F13D0"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068" w:type="dxa"/>
          </w:tcPr>
          <w:p w14:paraId="6347CD3B"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549932E3"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1442223B"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c>
          <w:tcPr>
            <w:tcW w:w="1134" w:type="dxa"/>
            <w:noWrap/>
          </w:tcPr>
          <w:p w14:paraId="4827FD43" w14:textId="77777777" w:rsidR="00921C5A" w:rsidRPr="004C5FA3" w:rsidRDefault="00921C5A" w:rsidP="00921C5A">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Pr>
            </w:pPr>
          </w:p>
        </w:tc>
      </w:tr>
      <w:tr w:rsidR="00921C5A" w:rsidRPr="004C5FA3" w14:paraId="4D857057"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4762BB48" w14:textId="4209302D" w:rsidR="00921C5A" w:rsidRPr="005759A7" w:rsidRDefault="00921C5A" w:rsidP="00006CC7">
            <w:pPr>
              <w:widowControl w:val="0"/>
              <w:bidi w:val="0"/>
              <w:spacing w:after="0" w:line="240" w:lineRule="auto"/>
              <w:ind w:left="-57" w:right="-57"/>
              <w:jc w:val="right"/>
              <w:rPr>
                <w:rFonts w:ascii="Arial" w:hAnsi="Arial"/>
              </w:rPr>
            </w:pPr>
          </w:p>
        </w:tc>
        <w:tc>
          <w:tcPr>
            <w:tcW w:w="5897" w:type="dxa"/>
            <w:noWrap/>
            <w:vAlign w:val="center"/>
          </w:tcPr>
          <w:p w14:paraId="31B78E0D" w14:textId="489D2B50" w:rsidR="00921C5A" w:rsidRPr="004C5FA3" w:rsidRDefault="00921C5A" w:rsidP="00006CC7">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נכסי המגזר</w:t>
            </w:r>
          </w:p>
        </w:tc>
        <w:tc>
          <w:tcPr>
            <w:tcW w:w="1200" w:type="dxa"/>
          </w:tcPr>
          <w:p w14:paraId="69D15AD8"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F96ED4F"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C1AA532"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25406388"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32370F54"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0553E8D4"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F17C249" w14:textId="77777777" w:rsidR="00921C5A" w:rsidRPr="004C5FA3" w:rsidRDefault="00921C5A" w:rsidP="00006CC7">
            <w:pPr>
              <w:pStyle w:val="X1underline"/>
              <w:widowControl w:val="0"/>
              <w:spacing w:line="240" w:lineRule="auto"/>
              <w:jc w:val="left"/>
              <w:cnfStyle w:val="000000000000" w:firstRow="0" w:lastRow="0" w:firstColumn="0" w:lastColumn="0" w:oddVBand="0" w:evenVBand="0" w:oddHBand="0" w:evenHBand="0" w:firstRowFirstColumn="0" w:firstRowLastColumn="0" w:lastRowFirstColumn="0" w:lastRowLastColumn="0"/>
              <w:rPr>
                <w:sz w:val="20"/>
              </w:rPr>
            </w:pPr>
          </w:p>
        </w:tc>
      </w:tr>
      <w:tr w:rsidR="00921C5A" w:rsidRPr="004C5FA3" w14:paraId="2D445834"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vAlign w:val="center"/>
          </w:tcPr>
          <w:p w14:paraId="1333A355" w14:textId="7589F587" w:rsidR="00921C5A" w:rsidRPr="005759A7" w:rsidRDefault="00921C5A" w:rsidP="00006CC7">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hideMark/>
          </w:tcPr>
          <w:p w14:paraId="3F0DB2AB" w14:textId="50936BDC" w:rsidR="00921C5A" w:rsidRPr="00AD3EC3" w:rsidRDefault="00921C5A" w:rsidP="00006CC7">
            <w:pPr>
              <w:widowControl w:val="0"/>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התחייבויות המגזר</w:t>
            </w:r>
          </w:p>
        </w:tc>
        <w:tc>
          <w:tcPr>
            <w:tcW w:w="1200" w:type="dxa"/>
          </w:tcPr>
          <w:p w14:paraId="0B8C2C35"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tl/>
              </w:rPr>
            </w:pPr>
          </w:p>
        </w:tc>
        <w:tc>
          <w:tcPr>
            <w:tcW w:w="1134" w:type="dxa"/>
          </w:tcPr>
          <w:p w14:paraId="1B8897D1"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6234E6FE"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068" w:type="dxa"/>
          </w:tcPr>
          <w:p w14:paraId="228E95B6"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53122F1F"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7BA6A774"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c>
          <w:tcPr>
            <w:tcW w:w="1134" w:type="dxa"/>
          </w:tcPr>
          <w:p w14:paraId="4372FC42" w14:textId="77777777" w:rsidR="00921C5A" w:rsidRPr="004C5FA3" w:rsidRDefault="00921C5A" w:rsidP="00006CC7">
            <w:pPr>
              <w:pStyle w:val="X1underline"/>
              <w:widowControl w:val="0"/>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sz w:val="20"/>
              </w:rPr>
            </w:pPr>
          </w:p>
        </w:tc>
      </w:tr>
      <w:tr w:rsidR="00921C5A" w:rsidRPr="004C5FA3" w14:paraId="2DB16B13" w14:textId="77777777" w:rsidTr="00921C5A">
        <w:trPr>
          <w:jc w:val="left"/>
        </w:trPr>
        <w:tc>
          <w:tcPr>
            <w:cnfStyle w:val="001000000000" w:firstRow="0" w:lastRow="0" w:firstColumn="1" w:lastColumn="0" w:oddVBand="0" w:evenVBand="0" w:oddHBand="0" w:evenHBand="0" w:firstRowFirstColumn="0" w:firstRowLastColumn="0" w:lastRowFirstColumn="0" w:lastRowLastColumn="0"/>
            <w:tcW w:w="1304" w:type="dxa"/>
            <w:noWrap/>
          </w:tcPr>
          <w:p w14:paraId="4029B9DA" w14:textId="77777777" w:rsidR="00921C5A" w:rsidRPr="005759A7" w:rsidRDefault="00921C5A" w:rsidP="00921C5A">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5897" w:type="dxa"/>
            <w:noWrap/>
            <w:vAlign w:val="center"/>
          </w:tcPr>
          <w:p w14:paraId="1BCBAF79" w14:textId="3C4D62F8" w:rsidR="00921C5A" w:rsidRPr="00AD3EC3" w:rsidRDefault="00921C5A" w:rsidP="00921C5A">
            <w:pPr>
              <w:pStyle w:val="1-B"/>
              <w:widowControl w:val="0"/>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pPr>
          </w:p>
        </w:tc>
        <w:tc>
          <w:tcPr>
            <w:tcW w:w="1200" w:type="dxa"/>
          </w:tcPr>
          <w:p w14:paraId="70176F2C"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E10F05B"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AE1B92F"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068" w:type="dxa"/>
          </w:tcPr>
          <w:p w14:paraId="408A3004"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1060F1AE"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2246D16"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c>
          <w:tcPr>
            <w:tcW w:w="1134" w:type="dxa"/>
          </w:tcPr>
          <w:p w14:paraId="7A79CCC4" w14:textId="77777777" w:rsidR="00921C5A" w:rsidRPr="004C5FA3" w:rsidRDefault="00921C5A" w:rsidP="00921C5A">
            <w:pPr>
              <w:pStyle w:val="x2underline"/>
              <w:widowControl w:val="0"/>
              <w:pBdr>
                <w:bottom w:val="none" w:sz="0" w:space="0" w:color="auto"/>
              </w:pBdr>
              <w:tabs>
                <w:tab w:val="clear" w:pos="180"/>
                <w:tab w:val="clear" w:pos="360"/>
                <w:tab w:val="clear" w:pos="540"/>
              </w:tabs>
              <w:spacing w:after="0"/>
              <w:contextualSpacing w:val="0"/>
              <w:cnfStyle w:val="000000000000" w:firstRow="0" w:lastRow="0" w:firstColumn="0" w:lastColumn="0" w:oddVBand="0" w:evenVBand="0" w:oddHBand="0" w:evenHBand="0" w:firstRowFirstColumn="0" w:firstRowLastColumn="0" w:lastRowFirstColumn="0" w:lastRowLastColumn="0"/>
            </w:pPr>
          </w:p>
        </w:tc>
      </w:tr>
    </w:tbl>
    <w:p w14:paraId="4A7EE7E3" w14:textId="77777777" w:rsidR="007650D7" w:rsidRDefault="007650D7" w:rsidP="007650D7">
      <w:pPr>
        <w:pStyle w:val="NoSpacing"/>
        <w:ind w:left="1418"/>
        <w:rPr>
          <w:sz w:val="20"/>
          <w:rtl/>
        </w:rPr>
      </w:pPr>
    </w:p>
    <w:p w14:paraId="5BAEE4C0" w14:textId="77777777" w:rsidR="005353D6" w:rsidRPr="004C5FA3" w:rsidRDefault="005353D6" w:rsidP="00015C9C">
      <w:pPr>
        <w:rPr>
          <w:rFonts w:ascii="Arial" w:hAnsi="Arial"/>
          <w:rtl/>
        </w:rPr>
      </w:pPr>
    </w:p>
    <w:p w14:paraId="4BB09F31" w14:textId="77777777" w:rsidR="00F64EB6" w:rsidRPr="004C5FA3" w:rsidRDefault="00F64EB6" w:rsidP="00015C9C">
      <w:pPr>
        <w:rPr>
          <w:rFonts w:ascii="Arial" w:hAnsi="Arial"/>
          <w:rtl/>
        </w:rPr>
        <w:sectPr w:rsidR="00F64EB6" w:rsidRPr="004C5FA3" w:rsidSect="009F69B1">
          <w:pgSz w:w="16838" w:h="11906" w:orient="landscape" w:code="9"/>
          <w:pgMar w:top="851" w:right="851" w:bottom="851" w:left="851" w:header="850" w:footer="567" w:gutter="0"/>
          <w:cols w:space="708"/>
          <w:bidi/>
          <w:rtlGutter/>
          <w:docGrid w:linePitch="360"/>
        </w:sectPr>
      </w:pPr>
    </w:p>
    <w:p w14:paraId="681F549D" w14:textId="77777777" w:rsidR="008D5659" w:rsidRDefault="008D5659" w:rsidP="00C70F3B">
      <w:pPr>
        <w:pageBreakBefore/>
        <w:spacing w:after="0" w:line="240" w:lineRule="auto"/>
        <w:ind w:left="1418"/>
        <w:rPr>
          <w:rtl/>
        </w:rPr>
      </w:pPr>
      <w:bookmarkStart w:id="878" w:name="_Toc681505"/>
      <w:bookmarkStart w:id="879" w:name="_Toc681533"/>
      <w:bookmarkStart w:id="880" w:name="_Toc684692"/>
      <w:bookmarkStart w:id="881" w:name="_Toc684693"/>
      <w:bookmarkStart w:id="882" w:name="_Toc770174"/>
      <w:bookmarkStart w:id="883" w:name="_Ref1562621"/>
      <w:bookmarkStart w:id="884" w:name="_Ref1562631"/>
      <w:bookmarkStart w:id="885" w:name="_Toc5792813"/>
      <w:bookmarkStart w:id="886" w:name="_Toc6272717"/>
      <w:bookmarkStart w:id="887" w:name="_Toc6323466"/>
      <w:bookmarkStart w:id="888" w:name="_Toc29832833"/>
      <w:bookmarkStart w:id="889" w:name="_Toc33623626"/>
      <w:bookmarkStart w:id="890" w:name="_Toc33623704"/>
      <w:bookmarkStart w:id="891" w:name="_Toc33623832"/>
      <w:bookmarkStart w:id="892" w:name="_Toc35762988"/>
      <w:bookmarkStart w:id="893" w:name="_Toc36376922"/>
      <w:bookmarkStart w:id="894" w:name="_Toc37001473"/>
      <w:bookmarkStart w:id="895" w:name="_Toc37001808"/>
      <w:bookmarkStart w:id="896" w:name="_Toc37001923"/>
      <w:bookmarkStart w:id="897" w:name="_Toc37002553"/>
      <w:bookmarkStart w:id="898" w:name="_Toc37165943"/>
      <w:bookmarkStart w:id="899" w:name="_Toc64473975"/>
      <w:bookmarkStart w:id="900" w:name="_Toc64474128"/>
      <w:bookmarkStart w:id="901" w:name="_Toc100245515"/>
      <w:bookmarkStart w:id="902" w:name="_Toc100246524"/>
      <w:bookmarkStart w:id="903" w:name="_Toc100474044"/>
      <w:bookmarkStart w:id="904" w:name="_Toc121747409"/>
      <w:bookmarkStart w:id="905" w:name="_Toc123198343"/>
      <w:bookmarkStart w:id="906" w:name="_Toc154415333"/>
      <w:bookmarkStart w:id="907" w:name="_Toc184569369"/>
      <w:bookmarkStart w:id="908" w:name="_Hlk194504376"/>
      <w:bookmarkEnd w:id="878"/>
      <w:bookmarkEnd w:id="879"/>
      <w:bookmarkEnd w:id="880"/>
    </w:p>
    <w:p w14:paraId="2DB50BB9" w14:textId="511164C1" w:rsidR="005353D6" w:rsidRDefault="005353D6" w:rsidP="00C70F3B">
      <w:pPr>
        <w:spacing w:line="240" w:lineRule="auto"/>
        <w:ind w:left="1418"/>
        <w:rPr>
          <w:rtl/>
        </w:rPr>
      </w:pPr>
      <w:r w:rsidRPr="00452C18">
        <w:rPr>
          <w:rStyle w:val="Strong"/>
          <w:rtl/>
        </w:rPr>
        <w:fldChar w:fldCharType="begin" w:fldLock="1"/>
      </w:r>
      <w:r w:rsidRPr="00452C18">
        <w:rPr>
          <w:rStyle w:val="Strong"/>
          <w:rtl/>
        </w:rPr>
        <w:instrText xml:space="preserve"> </w:instrText>
      </w:r>
      <w:r w:rsidRPr="00452C18">
        <w:rPr>
          <w:rStyle w:val="Strong"/>
        </w:rPr>
        <w:instrText>STYLEREF</w:instrText>
      </w:r>
      <w:r w:rsidRPr="00452C18">
        <w:rPr>
          <w:rStyle w:val="Strong"/>
          <w:rtl/>
        </w:rPr>
        <w:instrText xml:space="preserve">  "כותרת 3" \</w:instrText>
      </w:r>
      <w:r w:rsidRPr="00452C18">
        <w:rPr>
          <w:rStyle w:val="Strong"/>
        </w:rPr>
        <w:instrText>w  \* MERGEFORMAT</w:instrText>
      </w:r>
      <w:r w:rsidRPr="00452C18">
        <w:rPr>
          <w:rStyle w:val="Strong"/>
          <w:rtl/>
        </w:rPr>
        <w:instrText xml:space="preserve"> </w:instrText>
      </w:r>
      <w:r w:rsidRPr="00452C18">
        <w:rPr>
          <w:rStyle w:val="Strong"/>
          <w:rtl/>
        </w:rPr>
        <w:fldChar w:fldCharType="separate"/>
      </w:r>
      <w:r w:rsidR="00D3002D">
        <w:rPr>
          <w:rStyle w:val="Strong"/>
          <w:noProof/>
          <w:cs/>
        </w:rPr>
        <w:t>‎</w:t>
      </w:r>
      <w:r w:rsidR="00D3002D">
        <w:rPr>
          <w:rStyle w:val="Strong"/>
          <w:noProof/>
        </w:rPr>
        <w:t>13</w:t>
      </w:r>
      <w:r w:rsidRPr="00452C18">
        <w:rPr>
          <w:rStyle w:val="Strong"/>
          <w:rtl/>
        </w:rPr>
        <w:fldChar w:fldCharType="end"/>
      </w:r>
      <w:r w:rsidRPr="00452C18">
        <w:rPr>
          <w:rStyle w:val="Strong"/>
          <w:rtl/>
        </w:rPr>
        <w:tab/>
      </w:r>
      <w:r w:rsidRPr="00452C18">
        <w:rPr>
          <w:rStyle w:val="Strong"/>
          <w:rtl/>
        </w:rPr>
        <w:fldChar w:fldCharType="begin" w:fldLock="1"/>
      </w:r>
      <w:r w:rsidRPr="00452C18">
        <w:rPr>
          <w:rStyle w:val="Strong"/>
          <w:rtl/>
        </w:rPr>
        <w:instrText xml:space="preserve"> </w:instrText>
      </w:r>
      <w:r w:rsidRPr="00452C18">
        <w:rPr>
          <w:rStyle w:val="Strong"/>
        </w:rPr>
        <w:instrText>STYLEREF</w:instrText>
      </w:r>
      <w:r w:rsidRPr="00452C18">
        <w:rPr>
          <w:rStyle w:val="Strong"/>
          <w:rtl/>
        </w:rPr>
        <w:instrText xml:space="preserve">  "כותרת 3"  \* </w:instrText>
      </w:r>
      <w:r w:rsidRPr="00452C18">
        <w:rPr>
          <w:rStyle w:val="Strong"/>
        </w:rPr>
        <w:instrText>MERGEFORMAT</w:instrText>
      </w:r>
      <w:r w:rsidRPr="00452C18">
        <w:rPr>
          <w:rStyle w:val="Strong"/>
          <w:rtl/>
        </w:rPr>
        <w:instrText xml:space="preserve"> </w:instrText>
      </w:r>
      <w:r w:rsidRPr="00452C18">
        <w:rPr>
          <w:rStyle w:val="Strong"/>
          <w:rtl/>
        </w:rPr>
        <w:fldChar w:fldCharType="separate"/>
      </w:r>
      <w:r w:rsidR="00D3002D">
        <w:rPr>
          <w:rStyle w:val="Strong"/>
          <w:noProof/>
          <w:rtl/>
        </w:rPr>
        <w:t>מגזרי פעילות</w:t>
      </w:r>
      <w:r w:rsidRPr="00452C18">
        <w:rPr>
          <w:rStyle w:val="Strong"/>
          <w:rtl/>
        </w:rPr>
        <w:fldChar w:fldCharType="end"/>
      </w:r>
      <w:r w:rsidRPr="004C5FA3">
        <w:rPr>
          <w:rStyle w:val="Strong"/>
          <w:rtl/>
        </w:rPr>
        <w:t xml:space="preserve"> </w:t>
      </w:r>
      <w:r w:rsidRPr="004C5FA3">
        <w:rPr>
          <w:rtl/>
        </w:rPr>
        <w:t>(המשך)</w:t>
      </w:r>
    </w:p>
    <w:p w14:paraId="1BCB051A" w14:textId="77777777" w:rsidR="00C70F3B" w:rsidRPr="004C5FA3" w:rsidRDefault="00C70F3B" w:rsidP="00AD3EC3">
      <w:pPr>
        <w:pStyle w:val="Heading4"/>
        <w:rPr>
          <w:rtl/>
        </w:rPr>
      </w:pPr>
      <w:r w:rsidRPr="004C5FA3">
        <w:rPr>
          <w:rtl/>
        </w:rPr>
        <w:t xml:space="preserve">התאמה בין סך הרווח או ההפסד של המגזרים בני </w:t>
      </w:r>
      <w:r>
        <w:rPr>
          <w:rFonts w:hint="cs"/>
          <w:rtl/>
        </w:rPr>
        <w:t>ה</w:t>
      </w:r>
      <w:r w:rsidRPr="004C5FA3">
        <w:rPr>
          <w:rtl/>
        </w:rPr>
        <w:t xml:space="preserve">דיווח לבין הרווח או הפסד לפני הוצאות </w:t>
      </w:r>
      <w:proofErr w:type="spellStart"/>
      <w:r w:rsidRPr="004C5FA3">
        <w:rPr>
          <w:rtl/>
        </w:rPr>
        <w:t>מסים</w:t>
      </w:r>
      <w:proofErr w:type="spellEnd"/>
      <w:r w:rsidRPr="004C5FA3">
        <w:rPr>
          <w:rtl/>
        </w:rPr>
        <w:t xml:space="preserve"> על הכנסה</w:t>
      </w:r>
      <w:r w:rsidRPr="004C5FA3">
        <w:rPr>
          <w:rStyle w:val="FootnoteReference"/>
          <w:sz w:val="20"/>
          <w:szCs w:val="20"/>
          <w:rtl/>
        </w:rPr>
        <w:footnoteReference w:id="187"/>
      </w:r>
      <w:r w:rsidRPr="004C5FA3">
        <w:rPr>
          <w:rtl/>
        </w:rPr>
        <w:t xml:space="preserve"> ופעילויות שהופסקו</w:t>
      </w:r>
    </w:p>
    <w:tbl>
      <w:tblPr>
        <w:tblStyle w:val="TableGrid"/>
        <w:bidiVisual/>
        <w:tblW w:w="10206" w:type="dxa"/>
        <w:jc w:val="left"/>
        <w:tblLook w:val="04A0" w:firstRow="1" w:lastRow="0" w:firstColumn="1" w:lastColumn="0" w:noHBand="0" w:noVBand="1"/>
      </w:tblPr>
      <w:tblGrid>
        <w:gridCol w:w="1304"/>
        <w:gridCol w:w="3232"/>
        <w:gridCol w:w="1134"/>
        <w:gridCol w:w="1134"/>
        <w:gridCol w:w="1134"/>
        <w:gridCol w:w="1134"/>
        <w:gridCol w:w="1134"/>
      </w:tblGrid>
      <w:tr w:rsidR="005353D6" w:rsidRPr="004C5FA3" w14:paraId="4943534B" w14:textId="77777777" w:rsidTr="00C70F3B">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top"/>
          </w:tcPr>
          <w:p w14:paraId="70510ABB"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b/>
                <w:bCs/>
              </w:rPr>
            </w:pPr>
            <w:r w:rsidRPr="005759A7">
              <w:rPr>
                <w:rFonts w:ascii="Arial" w:hAnsi="Arial"/>
              </w:rPr>
              <w:t>IAS 34.16A(g)(vi)</w:t>
            </w:r>
          </w:p>
        </w:tc>
        <w:tc>
          <w:tcPr>
            <w:tcW w:w="3232" w:type="dxa"/>
          </w:tcPr>
          <w:p w14:paraId="7015AA4E" w14:textId="77777777" w:rsidR="005353D6" w:rsidRPr="004C5FA3" w:rsidRDefault="005353D6" w:rsidP="005353D6">
            <w:pPr>
              <w:tabs>
                <w:tab w:val="clear" w:pos="180"/>
                <w:tab w:val="clear" w:pos="360"/>
                <w:tab w:val="clear" w:pos="540"/>
              </w:tabs>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rtl/>
              </w:rPr>
            </w:pPr>
          </w:p>
        </w:tc>
        <w:tc>
          <w:tcPr>
            <w:tcW w:w="2268" w:type="dxa"/>
            <w:gridSpan w:val="2"/>
          </w:tcPr>
          <w:p w14:paraId="730E6641" w14:textId="2AB41B73" w:rsidR="005353D6" w:rsidRPr="005353D6" w:rsidRDefault="005353D6" w:rsidP="005353D6">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353D6">
              <w:rPr>
                <w:sz w:val="20"/>
                <w:rtl/>
              </w:rPr>
              <w:t xml:space="preserve">לשישה חודשים </w:t>
            </w:r>
            <w:r>
              <w:rPr>
                <w:sz w:val="20"/>
                <w:rtl/>
              </w:rPr>
              <w:br/>
            </w:r>
            <w:r w:rsidRPr="005353D6">
              <w:rPr>
                <w:sz w:val="20"/>
                <w:rtl/>
              </w:rPr>
              <w:t>שהסתיימו ביום</w:t>
            </w:r>
            <w:r>
              <w:rPr>
                <w:rFonts w:hint="cs"/>
                <w:sz w:val="20"/>
                <w:rtl/>
              </w:rPr>
              <w:t xml:space="preserve"> </w:t>
            </w:r>
            <w:r>
              <w:rPr>
                <w:sz w:val="20"/>
                <w:rtl/>
              </w:rPr>
              <w:br/>
            </w:r>
            <w:r w:rsidRPr="005353D6">
              <w:rPr>
                <w:sz w:val="20"/>
                <w:rtl/>
              </w:rPr>
              <w:t>30 ביוני</w:t>
            </w:r>
          </w:p>
        </w:tc>
        <w:tc>
          <w:tcPr>
            <w:tcW w:w="2268" w:type="dxa"/>
            <w:gridSpan w:val="2"/>
          </w:tcPr>
          <w:p w14:paraId="65077803" w14:textId="5A650BFA" w:rsidR="005353D6" w:rsidRPr="005353D6" w:rsidRDefault="005353D6" w:rsidP="005353D6">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20"/>
                <w:rtl/>
              </w:rPr>
            </w:pPr>
            <w:r w:rsidRPr="005353D6">
              <w:rPr>
                <w:sz w:val="20"/>
                <w:rtl/>
              </w:rPr>
              <w:t xml:space="preserve">לשלושה חודשים </w:t>
            </w:r>
            <w:r>
              <w:rPr>
                <w:sz w:val="20"/>
                <w:rtl/>
              </w:rPr>
              <w:br/>
            </w:r>
            <w:r w:rsidRPr="005353D6">
              <w:rPr>
                <w:sz w:val="20"/>
                <w:rtl/>
              </w:rPr>
              <w:t>שהסתיימו ביום</w:t>
            </w:r>
            <w:r>
              <w:rPr>
                <w:rFonts w:hint="cs"/>
                <w:sz w:val="20"/>
                <w:rtl/>
              </w:rPr>
              <w:t xml:space="preserve"> </w:t>
            </w:r>
            <w:r>
              <w:rPr>
                <w:sz w:val="20"/>
                <w:rtl/>
              </w:rPr>
              <w:br/>
            </w:r>
            <w:r w:rsidRPr="005353D6">
              <w:rPr>
                <w:sz w:val="20"/>
                <w:rtl/>
              </w:rPr>
              <w:t>30 ביוני</w:t>
            </w:r>
          </w:p>
        </w:tc>
        <w:tc>
          <w:tcPr>
            <w:tcW w:w="1134" w:type="dxa"/>
          </w:tcPr>
          <w:p w14:paraId="6A93F5A3" w14:textId="3D1660CD" w:rsidR="005353D6" w:rsidRPr="005353D6" w:rsidRDefault="005353D6" w:rsidP="005353D6">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sz w:val="20"/>
                <w:rtl/>
              </w:rPr>
            </w:pPr>
            <w:r w:rsidRPr="005353D6">
              <w:rPr>
                <w:sz w:val="20"/>
                <w:rtl/>
              </w:rPr>
              <w:t xml:space="preserve">לשנה שהסתיימה ביום </w:t>
            </w:r>
            <w:r>
              <w:rPr>
                <w:sz w:val="20"/>
                <w:rtl/>
              </w:rPr>
              <w:br/>
            </w:r>
            <w:r w:rsidRPr="005353D6">
              <w:rPr>
                <w:sz w:val="20"/>
                <w:rtl/>
              </w:rPr>
              <w:t>31 בדצמבר</w:t>
            </w:r>
          </w:p>
        </w:tc>
      </w:tr>
      <w:tr w:rsidR="005353D6" w:rsidRPr="004C5FA3" w14:paraId="4B738AE7"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36DF3F5C"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3232" w:type="dxa"/>
          </w:tcPr>
          <w:p w14:paraId="2D8E8178" w14:textId="77777777" w:rsidR="005353D6" w:rsidRPr="004C5FA3" w:rsidRDefault="005353D6" w:rsidP="005353D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F09924A" w14:textId="49814FFF"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353D6">
              <w:rPr>
                <w:b/>
                <w:bCs/>
                <w:sz w:val="20"/>
              </w:rPr>
              <w:fldChar w:fldCharType="begin" w:fldLock="1"/>
            </w:r>
            <w:r w:rsidRPr="005353D6">
              <w:rPr>
                <w:b/>
                <w:bCs/>
                <w:sz w:val="20"/>
              </w:rPr>
              <w:instrText xml:space="preserve"> DOCPROPERTY  CY  \* MERGEFORMAT </w:instrText>
            </w:r>
            <w:r w:rsidRPr="005353D6">
              <w:rPr>
                <w:b/>
                <w:bCs/>
                <w:sz w:val="20"/>
              </w:rPr>
              <w:fldChar w:fldCharType="separate"/>
            </w:r>
            <w:r w:rsidR="00D3002D">
              <w:rPr>
                <w:b/>
                <w:bCs/>
                <w:sz w:val="20"/>
              </w:rPr>
              <w:t>2026</w:t>
            </w:r>
            <w:r w:rsidRPr="005353D6">
              <w:rPr>
                <w:b/>
                <w:bCs/>
                <w:sz w:val="20"/>
              </w:rPr>
              <w:fldChar w:fldCharType="end"/>
            </w:r>
          </w:p>
        </w:tc>
        <w:tc>
          <w:tcPr>
            <w:tcW w:w="1134" w:type="dxa"/>
          </w:tcPr>
          <w:p w14:paraId="3D3DF57A" w14:textId="31CE9B02"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353D6">
              <w:rPr>
                <w:b/>
                <w:bCs/>
                <w:sz w:val="20"/>
              </w:rPr>
              <w:fldChar w:fldCharType="begin" w:fldLock="1"/>
            </w:r>
            <w:r w:rsidRPr="005353D6">
              <w:rPr>
                <w:b/>
                <w:bCs/>
                <w:sz w:val="20"/>
              </w:rPr>
              <w:instrText xml:space="preserve"> DOCPROPERTY  PY  \* MERGEFORMAT </w:instrText>
            </w:r>
            <w:r w:rsidRPr="005353D6">
              <w:rPr>
                <w:b/>
                <w:bCs/>
                <w:sz w:val="20"/>
              </w:rPr>
              <w:fldChar w:fldCharType="separate"/>
            </w:r>
            <w:r w:rsidR="00D3002D">
              <w:rPr>
                <w:b/>
                <w:bCs/>
                <w:sz w:val="20"/>
              </w:rPr>
              <w:t>2025</w:t>
            </w:r>
            <w:r w:rsidRPr="005353D6">
              <w:rPr>
                <w:b/>
                <w:bCs/>
                <w:sz w:val="20"/>
              </w:rPr>
              <w:fldChar w:fldCharType="end"/>
            </w:r>
          </w:p>
        </w:tc>
        <w:tc>
          <w:tcPr>
            <w:tcW w:w="1134" w:type="dxa"/>
          </w:tcPr>
          <w:p w14:paraId="0CFF25EF" w14:textId="29A1AAF5"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353D6">
              <w:rPr>
                <w:b/>
                <w:bCs/>
                <w:sz w:val="20"/>
              </w:rPr>
              <w:fldChar w:fldCharType="begin" w:fldLock="1"/>
            </w:r>
            <w:r w:rsidRPr="005353D6">
              <w:rPr>
                <w:b/>
                <w:bCs/>
                <w:sz w:val="20"/>
              </w:rPr>
              <w:instrText xml:space="preserve"> DOCPROPERTY  CY  \* MERGEFORMAT </w:instrText>
            </w:r>
            <w:r w:rsidRPr="005353D6">
              <w:rPr>
                <w:b/>
                <w:bCs/>
                <w:sz w:val="20"/>
              </w:rPr>
              <w:fldChar w:fldCharType="separate"/>
            </w:r>
            <w:r w:rsidR="00D3002D">
              <w:rPr>
                <w:b/>
                <w:bCs/>
                <w:sz w:val="20"/>
              </w:rPr>
              <w:t>2026</w:t>
            </w:r>
            <w:r w:rsidRPr="005353D6">
              <w:rPr>
                <w:b/>
                <w:bCs/>
                <w:sz w:val="20"/>
              </w:rPr>
              <w:fldChar w:fldCharType="end"/>
            </w:r>
          </w:p>
        </w:tc>
        <w:tc>
          <w:tcPr>
            <w:tcW w:w="1134" w:type="dxa"/>
          </w:tcPr>
          <w:p w14:paraId="335F08C8" w14:textId="34980154"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353D6">
              <w:rPr>
                <w:b/>
                <w:bCs/>
                <w:sz w:val="20"/>
              </w:rPr>
              <w:fldChar w:fldCharType="begin" w:fldLock="1"/>
            </w:r>
            <w:r w:rsidRPr="005353D6">
              <w:rPr>
                <w:b/>
                <w:bCs/>
                <w:sz w:val="20"/>
              </w:rPr>
              <w:instrText xml:space="preserve"> DOCPROPERTY  PY  \* MERGEFORMAT </w:instrText>
            </w:r>
            <w:r w:rsidRPr="005353D6">
              <w:rPr>
                <w:b/>
                <w:bCs/>
                <w:sz w:val="20"/>
              </w:rPr>
              <w:fldChar w:fldCharType="separate"/>
            </w:r>
            <w:r w:rsidR="00D3002D">
              <w:rPr>
                <w:b/>
                <w:bCs/>
                <w:sz w:val="20"/>
              </w:rPr>
              <w:t>2025</w:t>
            </w:r>
            <w:r w:rsidRPr="005353D6">
              <w:rPr>
                <w:b/>
                <w:bCs/>
                <w:sz w:val="20"/>
              </w:rPr>
              <w:fldChar w:fldCharType="end"/>
            </w:r>
          </w:p>
        </w:tc>
        <w:tc>
          <w:tcPr>
            <w:tcW w:w="1134" w:type="dxa"/>
          </w:tcPr>
          <w:p w14:paraId="5FE0BB05" w14:textId="7A64AC61"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Pr>
            </w:pPr>
            <w:r w:rsidRPr="005353D6">
              <w:rPr>
                <w:b/>
                <w:bCs/>
                <w:sz w:val="20"/>
              </w:rPr>
              <w:fldChar w:fldCharType="begin" w:fldLock="1"/>
            </w:r>
            <w:r w:rsidRPr="005353D6">
              <w:rPr>
                <w:b/>
                <w:bCs/>
                <w:sz w:val="20"/>
              </w:rPr>
              <w:instrText xml:space="preserve"> DOCPROPERTY  PY  \* MERGEFORMAT </w:instrText>
            </w:r>
            <w:r w:rsidRPr="005353D6">
              <w:rPr>
                <w:b/>
                <w:bCs/>
                <w:sz w:val="20"/>
              </w:rPr>
              <w:fldChar w:fldCharType="separate"/>
            </w:r>
            <w:r w:rsidR="00D3002D">
              <w:rPr>
                <w:b/>
                <w:bCs/>
                <w:sz w:val="20"/>
              </w:rPr>
              <w:t>2025</w:t>
            </w:r>
            <w:r w:rsidRPr="005353D6">
              <w:rPr>
                <w:b/>
                <w:bCs/>
                <w:sz w:val="20"/>
              </w:rPr>
              <w:fldChar w:fldCharType="end"/>
            </w:r>
          </w:p>
        </w:tc>
      </w:tr>
      <w:tr w:rsidR="005353D6" w:rsidRPr="004C5FA3" w14:paraId="257BB4ED" w14:textId="77777777" w:rsidTr="00C70F3B">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AA4A2D3"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3232" w:type="dxa"/>
          </w:tcPr>
          <w:p w14:paraId="09074981" w14:textId="77777777" w:rsidR="005353D6" w:rsidRPr="004C5FA3" w:rsidRDefault="005353D6" w:rsidP="005353D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5670" w:type="dxa"/>
            <w:gridSpan w:val="5"/>
          </w:tcPr>
          <w:p w14:paraId="779B8CF6" w14:textId="77777777"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353D6">
              <w:rPr>
                <w:b/>
                <w:bCs/>
                <w:sz w:val="20"/>
                <w:rtl/>
              </w:rPr>
              <w:t>אלפי ש"ח</w:t>
            </w:r>
          </w:p>
        </w:tc>
      </w:tr>
      <w:tr w:rsidR="005353D6" w:rsidRPr="004C5FA3" w14:paraId="1E469C57" w14:textId="77777777" w:rsidTr="00C70F3B">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5D8AFCF"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3232" w:type="dxa"/>
            <w:vAlign w:val="center"/>
          </w:tcPr>
          <w:p w14:paraId="34DD4528" w14:textId="77777777" w:rsidR="005353D6" w:rsidRPr="004C5FA3" w:rsidRDefault="005353D6" w:rsidP="005353D6">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4536" w:type="dxa"/>
            <w:gridSpan w:val="4"/>
          </w:tcPr>
          <w:p w14:paraId="27B2E8C6" w14:textId="77777777" w:rsidR="005353D6" w:rsidRPr="005353D6" w:rsidRDefault="005353D6" w:rsidP="005353D6">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b/>
                <w:bCs/>
                <w:sz w:val="20"/>
                <w:rtl/>
              </w:rPr>
            </w:pPr>
            <w:r w:rsidRPr="005353D6">
              <w:rPr>
                <w:b/>
                <w:bCs/>
                <w:sz w:val="20"/>
                <w:rtl/>
              </w:rPr>
              <w:t>בלתי מבוקר</w:t>
            </w:r>
          </w:p>
        </w:tc>
        <w:tc>
          <w:tcPr>
            <w:tcW w:w="1134" w:type="dxa"/>
          </w:tcPr>
          <w:p w14:paraId="1598B439" w14:textId="77777777" w:rsidR="005353D6" w:rsidRPr="005353D6"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b/>
                <w:bCs/>
                <w:rtl/>
              </w:rPr>
            </w:pPr>
          </w:p>
        </w:tc>
      </w:tr>
      <w:tr w:rsidR="005353D6" w:rsidRPr="004C5FA3" w14:paraId="3BA3B7F5"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5E880D6"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13A3534F" w14:textId="77777777" w:rsidR="005353D6" w:rsidRPr="004C5FA3" w:rsidRDefault="005353D6" w:rsidP="005353D6">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Fonts w:hint="cs"/>
                <w:rtl/>
              </w:rPr>
              <w:t>סה"כ רווח (הפסד) של מגזרים בני דיווח</w:t>
            </w:r>
          </w:p>
        </w:tc>
        <w:tc>
          <w:tcPr>
            <w:tcW w:w="1134" w:type="dxa"/>
          </w:tcPr>
          <w:p w14:paraId="7BBFAEB3"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39E014B"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FA43BE3"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A9A62A9"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4FC7B626"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29C820A8"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2D4F7EA"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0F37918B" w14:textId="77777777" w:rsidR="005353D6" w:rsidRPr="004C5FA3" w:rsidRDefault="005353D6" w:rsidP="005353D6">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Fonts w:hint="cs"/>
                <w:rtl/>
              </w:rPr>
              <w:t>התאמות:</w:t>
            </w:r>
            <w:r w:rsidRPr="004C5FA3">
              <w:rPr>
                <w:rStyle w:val="FootnoteReference"/>
                <w:rFonts w:hint="cs"/>
                <w:sz w:val="20"/>
                <w:szCs w:val="20"/>
                <w:rtl/>
              </w:rPr>
              <w:footnoteReference w:id="188"/>
            </w:r>
          </w:p>
        </w:tc>
        <w:tc>
          <w:tcPr>
            <w:tcW w:w="1134" w:type="dxa"/>
          </w:tcPr>
          <w:p w14:paraId="61D74A8D"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B53E0E3"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BE719E3"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BD906DC"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FE90740"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32135730"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7D9990FD"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075C3073" w14:textId="77777777" w:rsidR="005353D6" w:rsidRPr="004C5FA3" w:rsidRDefault="005353D6" w:rsidP="005353D6">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b/>
                <w:bCs/>
                <w:rtl/>
              </w:rPr>
            </w:pPr>
            <w:r w:rsidRPr="004C5FA3">
              <w:rPr>
                <w:rFonts w:ascii="Arial" w:hAnsi="Arial" w:hint="cs"/>
                <w:rtl/>
              </w:rPr>
              <w:t>רווח (הפסד) המדווח במסגרת פעילויות אחרות</w:t>
            </w:r>
          </w:p>
        </w:tc>
        <w:tc>
          <w:tcPr>
            <w:tcW w:w="1134" w:type="dxa"/>
          </w:tcPr>
          <w:p w14:paraId="76BB6D09"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F52FA7E"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D606FF0"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7B344EB"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367D997"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7E99D726"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2B04A468"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6C23E6B2" w14:textId="77777777" w:rsidR="005353D6" w:rsidRPr="004C5FA3" w:rsidRDefault="005353D6" w:rsidP="005353D6">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hint="cs"/>
                <w:rtl/>
              </w:rPr>
              <w:t xml:space="preserve">ביטול </w:t>
            </w:r>
            <w:r>
              <w:rPr>
                <w:rFonts w:ascii="Arial" w:hAnsi="Arial" w:hint="cs"/>
                <w:rtl/>
              </w:rPr>
              <w:t>(</w:t>
            </w:r>
            <w:r w:rsidRPr="004C5FA3">
              <w:rPr>
                <w:rFonts w:ascii="Arial" w:hAnsi="Arial" w:hint="cs"/>
                <w:rtl/>
              </w:rPr>
              <w:t>רווחים</w:t>
            </w:r>
            <w:r>
              <w:rPr>
                <w:rFonts w:ascii="Arial" w:hAnsi="Arial" w:hint="cs"/>
                <w:rtl/>
              </w:rPr>
              <w:t>)</w:t>
            </w:r>
            <w:r w:rsidRPr="004C5FA3">
              <w:rPr>
                <w:rFonts w:ascii="Arial" w:hAnsi="Arial" w:hint="cs"/>
                <w:rtl/>
              </w:rPr>
              <w:t xml:space="preserve"> הפסדים בין מגזריים</w:t>
            </w:r>
          </w:p>
        </w:tc>
        <w:tc>
          <w:tcPr>
            <w:tcW w:w="1134" w:type="dxa"/>
          </w:tcPr>
          <w:p w14:paraId="38562E5B"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D3D1DEB"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CB19771"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40B8014"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83D3152"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6850EB85"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6EDFCE21"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1AF3B59C" w14:textId="357594F1" w:rsidR="005353D6" w:rsidRPr="004C5FA3" w:rsidRDefault="005353D6" w:rsidP="005353D6">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hint="cs"/>
                <w:rtl/>
              </w:rPr>
              <w:t>רווח (הפסד) ממכשירים פיננסיים שנמדדים בשווי הוגן דרך רווח או הפסד</w:t>
            </w:r>
          </w:p>
        </w:tc>
        <w:tc>
          <w:tcPr>
            <w:tcW w:w="1134" w:type="dxa"/>
          </w:tcPr>
          <w:p w14:paraId="128AF1A0"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7643354"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122429"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5022279"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DF12CD0"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0E07511C"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36843DB"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51FFE9AC" w14:textId="77777777" w:rsidR="005353D6" w:rsidRPr="004C5FA3" w:rsidRDefault="005353D6" w:rsidP="005353D6">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rtl/>
              </w:rPr>
            </w:pPr>
            <w:r w:rsidRPr="004C5FA3">
              <w:rPr>
                <w:rFonts w:ascii="Arial" w:hAnsi="Arial" w:hint="cs"/>
                <w:rtl/>
              </w:rPr>
              <w:t>סכומים לא מוקצים:</w:t>
            </w:r>
          </w:p>
        </w:tc>
        <w:tc>
          <w:tcPr>
            <w:tcW w:w="1134" w:type="dxa"/>
          </w:tcPr>
          <w:p w14:paraId="61B43F67"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AF13D0A"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3BF94AD"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7B7AE35"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CA2D661"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31049627"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49BF5B0A"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4D146D7E" w14:textId="77777777" w:rsidR="005353D6" w:rsidRPr="004C5FA3" w:rsidRDefault="005353D6" w:rsidP="00AD3EC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Fonts w:hint="cs"/>
                <w:rtl/>
              </w:rPr>
              <w:t>שכר דירקטורים</w:t>
            </w:r>
          </w:p>
        </w:tc>
        <w:tc>
          <w:tcPr>
            <w:tcW w:w="1134" w:type="dxa"/>
          </w:tcPr>
          <w:p w14:paraId="23B952F7"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7B09F8E"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DE5CB8C"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23BEA635"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3FB0BE7"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0C64E709"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8012BF7"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00005563" w14:textId="77777777" w:rsidR="005353D6" w:rsidRPr="004C5FA3" w:rsidRDefault="005353D6" w:rsidP="00AD3EC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Fonts w:hint="cs"/>
                <w:rtl/>
              </w:rPr>
              <w:t>סכום שהתקבל בגין יישוב של תביעה</w:t>
            </w:r>
          </w:p>
        </w:tc>
        <w:tc>
          <w:tcPr>
            <w:tcW w:w="1134" w:type="dxa"/>
          </w:tcPr>
          <w:p w14:paraId="27D8625A"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3341D0B1"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7EEFEE30"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591AA1D"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5037EBFB" w14:textId="77777777" w:rsidR="005353D6" w:rsidRPr="004C5FA3" w:rsidRDefault="005353D6" w:rsidP="005353D6">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1118D2CA"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15FFF87F"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tl/>
              </w:rPr>
            </w:pPr>
          </w:p>
        </w:tc>
        <w:tc>
          <w:tcPr>
            <w:tcW w:w="3232" w:type="dxa"/>
            <w:vAlign w:val="center"/>
          </w:tcPr>
          <w:p w14:paraId="17ECEAC5" w14:textId="77777777" w:rsidR="005353D6" w:rsidRPr="004C5FA3" w:rsidRDefault="005353D6" w:rsidP="00AD3EC3">
            <w:pPr>
              <w:pStyle w:val="1"/>
              <w:tabs>
                <w:tab w:val="clear" w:pos="180"/>
                <w:tab w:val="clear" w:pos="360"/>
                <w:tab w:val="clear" w:pos="540"/>
              </w:tabs>
              <w:ind w:left="283"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Fonts w:hint="cs"/>
                <w:rtl/>
              </w:rPr>
              <w:t>הוצאות תפעוליות אחרות ברמת החברה</w:t>
            </w:r>
          </w:p>
        </w:tc>
        <w:tc>
          <w:tcPr>
            <w:tcW w:w="1134" w:type="dxa"/>
          </w:tcPr>
          <w:p w14:paraId="76F737BE" w14:textId="77777777" w:rsidR="005353D6" w:rsidRPr="004C5FA3" w:rsidRDefault="005353D6" w:rsidP="005353D6">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05226C5D" w14:textId="77777777" w:rsidR="005353D6" w:rsidRPr="004C5FA3" w:rsidRDefault="005353D6" w:rsidP="005353D6">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14A3D479" w14:textId="77777777" w:rsidR="005353D6" w:rsidRPr="004C5FA3" w:rsidRDefault="005353D6" w:rsidP="005353D6">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C1AF1A2" w14:textId="77777777" w:rsidR="005353D6" w:rsidRPr="004C5FA3" w:rsidRDefault="005353D6" w:rsidP="005353D6">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c>
          <w:tcPr>
            <w:tcW w:w="1134" w:type="dxa"/>
          </w:tcPr>
          <w:p w14:paraId="60B4BF39" w14:textId="77777777" w:rsidR="005353D6" w:rsidRPr="004C5FA3" w:rsidRDefault="005353D6" w:rsidP="005353D6">
            <w:pPr>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rtl/>
              </w:rPr>
            </w:pPr>
          </w:p>
        </w:tc>
      </w:tr>
      <w:tr w:rsidR="005353D6" w:rsidRPr="004C5FA3" w14:paraId="2D06E032" w14:textId="77777777" w:rsidTr="005353D6">
        <w:trPr>
          <w:jc w:val="left"/>
        </w:trPr>
        <w:tc>
          <w:tcPr>
            <w:cnfStyle w:val="001000000000" w:firstRow="0" w:lastRow="0" w:firstColumn="1" w:lastColumn="0" w:oddVBand="0" w:evenVBand="0" w:oddHBand="0" w:evenHBand="0" w:firstRowFirstColumn="0" w:firstRowLastColumn="0" w:lastRowFirstColumn="0" w:lastRowLastColumn="0"/>
            <w:tcW w:w="1304" w:type="dxa"/>
          </w:tcPr>
          <w:p w14:paraId="005B4423" w14:textId="77777777" w:rsidR="005353D6" w:rsidRPr="005759A7" w:rsidRDefault="005353D6" w:rsidP="005353D6">
            <w:pPr>
              <w:tabs>
                <w:tab w:val="clear" w:pos="180"/>
                <w:tab w:val="clear" w:pos="360"/>
                <w:tab w:val="clear" w:pos="540"/>
              </w:tabs>
              <w:bidi w:val="0"/>
              <w:spacing w:before="60" w:after="0" w:line="240" w:lineRule="auto"/>
              <w:ind w:left="-57" w:right="-57"/>
              <w:contextualSpacing w:val="0"/>
              <w:jc w:val="right"/>
              <w:rPr>
                <w:rFonts w:ascii="Arial" w:hAnsi="Arial"/>
              </w:rPr>
            </w:pPr>
          </w:p>
        </w:tc>
        <w:tc>
          <w:tcPr>
            <w:tcW w:w="3232" w:type="dxa"/>
            <w:vAlign w:val="center"/>
          </w:tcPr>
          <w:p w14:paraId="4851A165" w14:textId="2026CEE3" w:rsidR="005353D6" w:rsidRPr="004C5FA3" w:rsidRDefault="005353D6" w:rsidP="00C70F3B">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tl/>
              </w:rPr>
            </w:pPr>
            <w:r w:rsidRPr="004C5FA3">
              <w:rPr>
                <w:rtl/>
              </w:rPr>
              <w:t xml:space="preserve">רווח (הפסד) לפני </w:t>
            </w:r>
            <w:proofErr w:type="spellStart"/>
            <w:r w:rsidRPr="004C5FA3">
              <w:rPr>
                <w:rtl/>
              </w:rPr>
              <w:t>מסים</w:t>
            </w:r>
            <w:proofErr w:type="spellEnd"/>
            <w:r w:rsidRPr="004C5FA3">
              <w:rPr>
                <w:rtl/>
              </w:rPr>
              <w:t xml:space="preserve"> על ההכנסה </w:t>
            </w:r>
            <w:r>
              <w:rPr>
                <w:rFonts w:hint="cs"/>
                <w:rtl/>
              </w:rPr>
              <w:t>במאוחד</w:t>
            </w:r>
          </w:p>
        </w:tc>
        <w:tc>
          <w:tcPr>
            <w:tcW w:w="1134" w:type="dxa"/>
          </w:tcPr>
          <w:p w14:paraId="7EA97FBF" w14:textId="77777777" w:rsidR="005353D6" w:rsidRPr="004C5FA3" w:rsidRDefault="005353D6" w:rsidP="005353D6">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4796CBBB" w14:textId="77777777" w:rsidR="005353D6" w:rsidRPr="004C5FA3" w:rsidRDefault="005353D6" w:rsidP="005353D6">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F129CD2" w14:textId="77777777" w:rsidR="005353D6" w:rsidRPr="004C5FA3" w:rsidRDefault="005353D6" w:rsidP="005353D6">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081726F8" w14:textId="77777777" w:rsidR="005353D6" w:rsidRPr="004C5FA3" w:rsidRDefault="005353D6" w:rsidP="005353D6">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c>
          <w:tcPr>
            <w:tcW w:w="1134" w:type="dxa"/>
          </w:tcPr>
          <w:p w14:paraId="7B3EA32D" w14:textId="77777777" w:rsidR="005353D6" w:rsidRPr="004C5FA3" w:rsidRDefault="005353D6" w:rsidP="005353D6">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tl/>
              </w:rPr>
            </w:pPr>
          </w:p>
        </w:tc>
      </w:tr>
    </w:tbl>
    <w:p w14:paraId="78F2535D" w14:textId="77777777" w:rsidR="00C70F3B" w:rsidRDefault="00C70F3B" w:rsidP="00C70F3B">
      <w:pPr>
        <w:spacing w:after="0" w:line="240" w:lineRule="auto"/>
        <w:ind w:left="1418"/>
        <w:rPr>
          <w:rtl/>
        </w:rPr>
      </w:pPr>
    </w:p>
    <w:p w14:paraId="3BEED174" w14:textId="77777777" w:rsidR="00C70F3B" w:rsidRDefault="00C70F3B" w:rsidP="00C70F3B">
      <w:pPr>
        <w:pageBreakBefore/>
        <w:spacing w:after="0" w:line="240" w:lineRule="auto"/>
        <w:ind w:left="1418"/>
        <w:rPr>
          <w:rtl/>
        </w:rPr>
      </w:pPr>
    </w:p>
    <w:p w14:paraId="51D7FD41" w14:textId="6FF2321E" w:rsidR="00F64EB6" w:rsidRPr="004C5FA3" w:rsidRDefault="00F64EB6" w:rsidP="00474917">
      <w:pPr>
        <w:pStyle w:val="Heading3"/>
        <w:rPr>
          <w:rtl/>
        </w:rPr>
      </w:pPr>
      <w:bookmarkStart w:id="909" w:name="_Toc226448111"/>
      <w:bookmarkStart w:id="910" w:name="_Toc226449457"/>
      <w:bookmarkStart w:id="911" w:name="_Toc226450562"/>
      <w:bookmarkStart w:id="912" w:name="_Toc226634688"/>
      <w:r w:rsidRPr="004C5FA3">
        <w:rPr>
          <w:rtl/>
        </w:rPr>
        <w:t>אירועים לאחר תקופת הדיווח</w:t>
      </w:r>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9"/>
      <w:bookmarkEnd w:id="910"/>
      <w:bookmarkEnd w:id="911"/>
      <w:bookmarkEnd w:id="912"/>
    </w:p>
    <w:bookmarkEnd w:id="908"/>
    <w:tbl>
      <w:tblPr>
        <w:tblStyle w:val="PlainTable2"/>
        <w:bidiVisual/>
        <w:tblW w:w="10206" w:type="dxa"/>
        <w:tblLook w:val="04A0" w:firstRow="1" w:lastRow="0" w:firstColumn="1" w:lastColumn="0" w:noHBand="0" w:noVBand="1"/>
      </w:tblPr>
      <w:tblGrid>
        <w:gridCol w:w="1304"/>
        <w:gridCol w:w="8902"/>
      </w:tblGrid>
      <w:tr w:rsidR="00F64EB6" w:rsidRPr="004C5FA3" w14:paraId="74F92A1E" w14:textId="77777777" w:rsidTr="00F82D33">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661B9A60" w14:textId="77777777" w:rsidR="00F64EB6" w:rsidRPr="005759A7" w:rsidRDefault="00F64EB6" w:rsidP="00F82D33">
            <w:pPr>
              <w:bidi w:val="0"/>
              <w:spacing w:after="0" w:line="240" w:lineRule="auto"/>
              <w:ind w:left="-57" w:right="-57"/>
              <w:jc w:val="right"/>
              <w:rPr>
                <w:rFonts w:ascii="Arial" w:hAnsi="Arial"/>
              </w:rPr>
            </w:pPr>
          </w:p>
        </w:tc>
        <w:tc>
          <w:tcPr>
            <w:tcW w:w="8902" w:type="dxa"/>
          </w:tcPr>
          <w:p w14:paraId="4BFE4711" w14:textId="77777777" w:rsidR="00F64EB6" w:rsidRPr="004C5FA3" w:rsidRDefault="00F64EB6" w:rsidP="00F82D33">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rtl/>
              </w:rPr>
            </w:pPr>
            <w:r w:rsidRPr="004C5FA3">
              <w:rPr>
                <w:rFonts w:ascii="Arial" w:hAnsi="Arial"/>
                <w:rtl/>
              </w:rPr>
              <w:t>[</w:t>
            </w:r>
            <w:r w:rsidRPr="004C5FA3">
              <w:rPr>
                <w:rStyle w:val="SubtleReference"/>
                <w:rtl/>
              </w:rPr>
              <w:t>תאר את האירוע.</w:t>
            </w:r>
            <w:r w:rsidRPr="004C5FA3">
              <w:rPr>
                <w:rFonts w:ascii="Arial" w:hAnsi="Arial"/>
                <w:rtl/>
              </w:rPr>
              <w:t>]</w:t>
            </w:r>
          </w:p>
        </w:tc>
      </w:tr>
      <w:tr w:rsidR="00F64EB6" w:rsidRPr="004C5FA3" w14:paraId="343B3DC4" w14:textId="77777777" w:rsidTr="00F82D33">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15D1C407"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2B59EF3A" w14:textId="77777777" w:rsidR="00F64EB6" w:rsidRPr="004C5FA3" w:rsidRDefault="00F64EB6" w:rsidP="00F82D33">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b/>
                <w:bCs/>
                <w:rtl/>
              </w:rPr>
            </w:pPr>
            <w:r w:rsidRPr="004C5FA3">
              <w:rPr>
                <w:rStyle w:val="Strong"/>
                <w:b w:val="0"/>
                <w:bCs w:val="0"/>
                <w:rtl/>
              </w:rPr>
              <w:t>[</w:t>
            </w:r>
            <w:r w:rsidRPr="004C5FA3">
              <w:rPr>
                <w:rStyle w:val="SubtleReference"/>
                <w:rtl/>
              </w:rPr>
              <w:t>להלן דוגמאות לאירועים שנחשבים ל"אירועים מחייבי תיאום לאחר תקופת הדיווח" אשר דורשים התאמת הדוחות הכספיים:</w:t>
            </w:r>
            <w:r w:rsidRPr="004C5FA3">
              <w:rPr>
                <w:rFonts w:ascii="Arial" w:hAnsi="Arial"/>
                <w:rtl/>
              </w:rPr>
              <w:t>]</w:t>
            </w:r>
          </w:p>
        </w:tc>
      </w:tr>
      <w:tr w:rsidR="00F64EB6" w:rsidRPr="004C5FA3" w14:paraId="08DCB22B" w14:textId="77777777" w:rsidTr="00F82D33">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FBD5CCC"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7E9DDAB8" w14:textId="3E14AED6" w:rsidR="00F64EB6" w:rsidRPr="004C5FA3" w:rsidRDefault="00F64EB6" w:rsidP="00F82D33">
            <w:pPr>
              <w:spacing w:line="240" w:lineRule="auto"/>
              <w:contextualSpacing w:val="0"/>
              <w:cnfStyle w:val="000000010000" w:firstRow="0" w:lastRow="0" w:firstColumn="0" w:lastColumn="0" w:oddVBand="0" w:evenVBand="0" w:oddHBand="0" w:evenHBand="1" w:firstRowFirstColumn="0" w:firstRowLastColumn="0" w:lastRowFirstColumn="0" w:lastRowLastColumn="0"/>
              <w:rPr>
                <w:rStyle w:val="Strong"/>
                <w:rtl/>
              </w:rPr>
            </w:pPr>
            <w:r w:rsidRPr="004C5FA3">
              <w:rPr>
                <w:rFonts w:ascii="Arial" w:hAnsi="Arial"/>
                <w:rtl/>
              </w:rPr>
              <w:t xml:space="preserve">לאחר תקופת הדיווח ניתן פסק דין של בית המשפט בדבר תביעה שהוגשה בגין ________ שאירע לפני סוף תקופת </w:t>
            </w:r>
            <w:r w:rsidRPr="009C5621">
              <w:rPr>
                <w:rtl/>
              </w:rPr>
              <w:t>הדיווח.</w:t>
            </w:r>
            <w:r w:rsidR="009C5621" w:rsidRPr="009C5621">
              <w:rPr>
                <w:rFonts w:hint="cs"/>
                <w:rtl/>
              </w:rPr>
              <w:t xml:space="preserve"> </w:t>
            </w:r>
            <w:r w:rsidR="009C5621" w:rsidRPr="009C5621">
              <w:rPr>
                <w:rtl/>
              </w:rPr>
              <w:t xml:space="preserve">בעקבות כך, הותאמה ההפרשה בסך _____ אלפי </w:t>
            </w:r>
            <w:r w:rsidR="00300EF5">
              <w:rPr>
                <w:rFonts w:hint="cs"/>
                <w:rtl/>
              </w:rPr>
              <w:t>ש"ח.</w:t>
            </w:r>
          </w:p>
        </w:tc>
      </w:tr>
      <w:tr w:rsidR="00F64EB6" w:rsidRPr="004C5FA3" w14:paraId="2479EBA1" w14:textId="77777777" w:rsidTr="00F82D33">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15ABCFB3"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7B4BC2B7" w14:textId="474E1652" w:rsidR="00F64EB6" w:rsidRPr="004C5FA3" w:rsidRDefault="00F64EB6" w:rsidP="00F82D33">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לאחר תקופת הדיווח נמכר מלאי בסך _____ </w:t>
            </w:r>
            <w:r w:rsidR="009023C2">
              <w:rPr>
                <w:rFonts w:ascii="Arial" w:hAnsi="Arial" w:hint="cs"/>
                <w:rtl/>
              </w:rPr>
              <w:t>אלפי ש"ח</w:t>
            </w:r>
            <w:r w:rsidRPr="004C5FA3">
              <w:rPr>
                <w:rFonts w:ascii="Arial" w:hAnsi="Arial"/>
                <w:rtl/>
              </w:rPr>
              <w:t xml:space="preserve">. בשל כך, הופחת ערך המלאי ליום 30 ביוני </w:t>
            </w:r>
            <w:r w:rsidR="00DE20A2" w:rsidRPr="004C5FA3">
              <w:rPr>
                <w:rFonts w:ascii="Arial" w:hAnsi="Arial"/>
              </w:rPr>
              <w:fldChar w:fldCharType="begin" w:fldLock="1"/>
            </w:r>
            <w:r w:rsidR="00DE20A2" w:rsidRPr="004C5FA3">
              <w:rPr>
                <w:rFonts w:ascii="Arial" w:hAnsi="Arial"/>
              </w:rPr>
              <w:instrText xml:space="preserve"> DOCPROPERTY  CY  \* MERGEFORMAT </w:instrText>
            </w:r>
            <w:r w:rsidR="00DE20A2" w:rsidRPr="004C5FA3">
              <w:rPr>
                <w:rFonts w:ascii="Arial" w:hAnsi="Arial"/>
              </w:rPr>
              <w:fldChar w:fldCharType="separate"/>
            </w:r>
            <w:r w:rsidR="00D3002D">
              <w:rPr>
                <w:rFonts w:ascii="Arial" w:hAnsi="Arial"/>
              </w:rPr>
              <w:t>2026</w:t>
            </w:r>
            <w:r w:rsidR="00DE20A2" w:rsidRPr="004C5FA3">
              <w:rPr>
                <w:rFonts w:ascii="Arial" w:hAnsi="Arial"/>
              </w:rPr>
              <w:fldChar w:fldCharType="end"/>
            </w:r>
            <w:r w:rsidRPr="004C5FA3">
              <w:rPr>
                <w:rFonts w:ascii="Arial" w:hAnsi="Arial"/>
                <w:rtl/>
              </w:rPr>
              <w:t xml:space="preserve"> בסך _____</w:t>
            </w:r>
            <w:r w:rsidR="00926A04">
              <w:rPr>
                <w:rFonts w:ascii="Arial" w:hAnsi="Arial" w:hint="cs"/>
                <w:rtl/>
              </w:rPr>
              <w:t xml:space="preserve"> אלפי ש"ח</w:t>
            </w:r>
            <w:r w:rsidRPr="004C5FA3">
              <w:rPr>
                <w:rFonts w:ascii="Arial" w:hAnsi="Arial"/>
                <w:rtl/>
              </w:rPr>
              <w:t>.</w:t>
            </w:r>
          </w:p>
        </w:tc>
      </w:tr>
      <w:tr w:rsidR="00F64EB6" w:rsidRPr="004C5FA3" w14:paraId="66F78C4A" w14:textId="77777777" w:rsidTr="00F82D33">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45150C8" w14:textId="77777777" w:rsidR="00F64EB6" w:rsidRPr="005759A7" w:rsidRDefault="00F64EB6" w:rsidP="00F82D33">
            <w:pPr>
              <w:bidi w:val="0"/>
              <w:spacing w:after="0" w:line="240" w:lineRule="auto"/>
              <w:ind w:left="-57" w:right="-57"/>
              <w:contextualSpacing w:val="0"/>
              <w:jc w:val="right"/>
              <w:rPr>
                <w:rFonts w:ascii="Arial" w:hAnsi="Arial"/>
              </w:rPr>
            </w:pPr>
            <w:r w:rsidRPr="005759A7">
              <w:rPr>
                <w:rFonts w:ascii="Arial" w:hAnsi="Arial"/>
              </w:rPr>
              <w:t>IAS 34.16A(h)</w:t>
            </w:r>
          </w:p>
        </w:tc>
        <w:tc>
          <w:tcPr>
            <w:tcW w:w="8902" w:type="dxa"/>
          </w:tcPr>
          <w:p w14:paraId="6E950BEE" w14:textId="6AD28091" w:rsidR="00F64EB6" w:rsidRPr="004C5FA3" w:rsidRDefault="00F64EB6" w:rsidP="00F82D33">
            <w:pPr>
              <w:spacing w:line="240" w:lineRule="auto"/>
              <w:contextualSpacing w:val="0"/>
              <w:cnfStyle w:val="000000010000" w:firstRow="0" w:lastRow="0" w:firstColumn="0" w:lastColumn="0" w:oddVBand="0" w:evenVBand="0" w:oddHBand="0" w:evenHBand="1" w:firstRowFirstColumn="0" w:firstRowLastColumn="0" w:lastRowFirstColumn="0" w:lastRowLastColumn="0"/>
              <w:rPr>
                <w:rStyle w:val="SubtleReference"/>
                <w:rtl/>
              </w:rPr>
            </w:pPr>
            <w:r w:rsidRPr="004C5FA3">
              <w:rPr>
                <w:rFonts w:ascii="Arial" w:hAnsi="Arial"/>
                <w:rtl/>
              </w:rPr>
              <w:t>[</w:t>
            </w:r>
            <w:r w:rsidRPr="004C5FA3">
              <w:rPr>
                <w:rStyle w:val="SubtleReference"/>
                <w:rtl/>
              </w:rPr>
              <w:t xml:space="preserve">להלן דוגמאות לאירועים שנחשבים ל"אירועים שאינם מחייבים תיאום לאחר תקופת הדיווח" אשר דורשים </w:t>
            </w:r>
            <w:r w:rsidR="001B479D">
              <w:rPr>
                <w:rStyle w:val="SubtleReference"/>
                <w:rFonts w:hint="cs"/>
                <w:rtl/>
              </w:rPr>
              <w:t>גילוי ל</w:t>
            </w:r>
            <w:r w:rsidRPr="004C5FA3">
              <w:rPr>
                <w:rStyle w:val="SubtleReference"/>
                <w:rtl/>
              </w:rPr>
              <w:t xml:space="preserve">אופי האירוע </w:t>
            </w:r>
            <w:proofErr w:type="spellStart"/>
            <w:r w:rsidRPr="004C5FA3">
              <w:rPr>
                <w:rStyle w:val="SubtleReference"/>
                <w:rtl/>
              </w:rPr>
              <w:t>ו</w:t>
            </w:r>
            <w:r w:rsidR="001B479D">
              <w:rPr>
                <w:rStyle w:val="SubtleReference"/>
                <w:rFonts w:hint="cs"/>
                <w:rtl/>
              </w:rPr>
              <w:t>ל</w:t>
            </w:r>
            <w:r w:rsidRPr="004C5FA3">
              <w:rPr>
                <w:rStyle w:val="SubtleReference"/>
                <w:rtl/>
              </w:rPr>
              <w:t>אומדן</w:t>
            </w:r>
            <w:proofErr w:type="spellEnd"/>
            <w:r w:rsidRPr="004C5FA3">
              <w:rPr>
                <w:rStyle w:val="SubtleReference"/>
                <w:rtl/>
              </w:rPr>
              <w:t xml:space="preserve"> ההשפעה הכספית של אותו אירוע או הצהרה כי לא ניתן לערוך אומדן כזה בצירוף הסבר לעובדה זו:</w:t>
            </w:r>
            <w:r w:rsidRPr="004C5FA3">
              <w:rPr>
                <w:rFonts w:ascii="Arial" w:hAnsi="Arial"/>
                <w:rtl/>
              </w:rPr>
              <w:t>]</w:t>
            </w:r>
          </w:p>
        </w:tc>
      </w:tr>
      <w:tr w:rsidR="00F64EB6" w:rsidRPr="004C5FA3" w14:paraId="0619F655" w14:textId="77777777" w:rsidTr="00F82D33">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41CDE333"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12920016" w14:textId="6AFB1502" w:rsidR="00F64EB6" w:rsidRPr="004C5FA3" w:rsidRDefault="00F64EB6" w:rsidP="00F82D33">
            <w:pPr>
              <w:spacing w:line="240" w:lineRule="auto"/>
              <w:contextualSpacing w:val="0"/>
              <w:cnfStyle w:val="000000100000" w:firstRow="0" w:lastRow="0" w:firstColumn="0" w:lastColumn="0" w:oddVBand="0" w:evenVBand="0" w:oddHBand="1" w:evenHBand="0" w:firstRowFirstColumn="0" w:firstRowLastColumn="0" w:lastRowFirstColumn="0" w:lastRowLastColumn="0"/>
              <w:rPr>
                <w:rStyle w:val="Strong"/>
                <w:rtl/>
              </w:rPr>
            </w:pPr>
            <w:r w:rsidRPr="004C5FA3">
              <w:rPr>
                <w:rFonts w:ascii="Arial" w:hAnsi="Arial"/>
                <w:rtl/>
              </w:rPr>
              <w:t xml:space="preserve">לאחר תקופת הדיווח פרצה שריפה במפעל החברה, וכתוצאה ממנה </w:t>
            </w:r>
            <w:r w:rsidR="008226F1">
              <w:rPr>
                <w:rFonts w:ascii="Arial" w:hAnsi="Arial" w:hint="cs"/>
                <w:rtl/>
              </w:rPr>
              <w:t>נפגעו</w:t>
            </w:r>
            <w:r w:rsidRPr="004C5FA3">
              <w:rPr>
                <w:rFonts w:ascii="Arial" w:hAnsi="Arial"/>
                <w:rtl/>
              </w:rPr>
              <w:t xml:space="preserve"> </w:t>
            </w:r>
            <w:r w:rsidR="003B28C0">
              <w:rPr>
                <w:rFonts w:ascii="Arial" w:hAnsi="Arial" w:hint="cs"/>
                <w:rtl/>
              </w:rPr>
              <w:t xml:space="preserve">מלאי ורכוש קבוע </w:t>
            </w:r>
            <w:r w:rsidRPr="004C5FA3">
              <w:rPr>
                <w:rFonts w:ascii="Arial" w:hAnsi="Arial"/>
                <w:rtl/>
              </w:rPr>
              <w:t>שערכ</w:t>
            </w:r>
            <w:r w:rsidR="003B28C0">
              <w:rPr>
                <w:rFonts w:ascii="Arial" w:hAnsi="Arial" w:hint="cs"/>
                <w:rtl/>
              </w:rPr>
              <w:t>ם</w:t>
            </w:r>
            <w:r w:rsidRPr="004C5FA3">
              <w:rPr>
                <w:rFonts w:ascii="Arial" w:hAnsi="Arial"/>
                <w:rtl/>
              </w:rPr>
              <w:t xml:space="preserve"> בספרים _____ אלפי ש"ח</w:t>
            </w:r>
            <w:r w:rsidR="003B28C0">
              <w:rPr>
                <w:rFonts w:ascii="Arial" w:hAnsi="Arial" w:hint="cs"/>
                <w:rtl/>
              </w:rPr>
              <w:t xml:space="preserve"> ו-_____ אלפי ש"ח, בהתאמה</w:t>
            </w:r>
            <w:r w:rsidRPr="004C5FA3">
              <w:rPr>
                <w:rFonts w:ascii="Arial" w:hAnsi="Arial"/>
                <w:rtl/>
              </w:rPr>
              <w:t>. החברה הגישה תביעת ביטוח, אולם לא צפוי כי השיפוי שיתקבל יכסה את מלוא נזקי השריפה. השריפה לא גרמה לעיכוב משמעותי בפעילות המפעל.</w:t>
            </w:r>
          </w:p>
        </w:tc>
      </w:tr>
      <w:tr w:rsidR="00F64EB6" w:rsidRPr="004C5FA3" w14:paraId="61CEC034" w14:textId="77777777" w:rsidTr="00F82D33">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2D0BC00B"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36D3436F" w14:textId="3D420C6E" w:rsidR="00F64EB6" w:rsidRPr="004C5FA3" w:rsidRDefault="00F64EB6" w:rsidP="00F82D33">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 xml:space="preserve">לאחר תקופת הדיווח חתמה החברה על מזכר הבנות למכירת חברה ה', חברה </w:t>
            </w:r>
            <w:proofErr w:type="spellStart"/>
            <w:r w:rsidRPr="004C5FA3">
              <w:rPr>
                <w:rFonts w:ascii="Arial" w:hAnsi="Arial"/>
                <w:rtl/>
              </w:rPr>
              <w:t>בת</w:t>
            </w:r>
            <w:r w:rsidR="00FC7CF6">
              <w:rPr>
                <w:rFonts w:ascii="Arial" w:hAnsi="Arial" w:hint="cs"/>
                <w:rtl/>
              </w:rPr>
              <w:t>המשתייכת</w:t>
            </w:r>
            <w:proofErr w:type="spellEnd"/>
            <w:r w:rsidR="00FC7CF6">
              <w:rPr>
                <w:rFonts w:ascii="Arial" w:hAnsi="Arial" w:hint="cs"/>
                <w:rtl/>
              </w:rPr>
              <w:t xml:space="preserve"> ל</w:t>
            </w:r>
            <w:r w:rsidR="00FD29CE">
              <w:rPr>
                <w:rFonts w:ascii="Arial" w:hAnsi="Arial" w:hint="cs"/>
                <w:rtl/>
              </w:rPr>
              <w:t>מגזר</w:t>
            </w:r>
            <w:r w:rsidR="00FC7CF6">
              <w:rPr>
                <w:rFonts w:ascii="Arial" w:hAnsi="Arial" w:hint="cs"/>
                <w:rtl/>
              </w:rPr>
              <w:t xml:space="preserve"> האלקטרוניקה</w:t>
            </w:r>
            <w:r w:rsidR="00FD29CE">
              <w:rPr>
                <w:rFonts w:ascii="Arial" w:hAnsi="Arial" w:hint="cs"/>
                <w:rtl/>
              </w:rPr>
              <w:t xml:space="preserve">, </w:t>
            </w:r>
            <w:r w:rsidRPr="004C5FA3">
              <w:rPr>
                <w:rFonts w:ascii="Arial" w:hAnsi="Arial"/>
                <w:rtl/>
              </w:rPr>
              <w:t xml:space="preserve">בתמורה מוערכת </w:t>
            </w:r>
            <w:r w:rsidR="008342F4">
              <w:rPr>
                <w:rFonts w:ascii="Arial" w:hAnsi="Arial" w:hint="cs"/>
                <w:rtl/>
              </w:rPr>
              <w:t xml:space="preserve">בסך </w:t>
            </w:r>
            <w:r w:rsidRPr="004C5FA3">
              <w:rPr>
                <w:rFonts w:ascii="Arial" w:hAnsi="Arial"/>
                <w:rtl/>
              </w:rPr>
              <w:t xml:space="preserve">_____ אלפי ש"ח. סגירת ההסכם צפויה בחודש _______. </w:t>
            </w:r>
            <w:r w:rsidRPr="00FC7CF6">
              <w:rPr>
                <w:rFonts w:ascii="Arial" w:hAnsi="Arial"/>
                <w:rtl/>
              </w:rPr>
              <w:t xml:space="preserve">הערך בספרים של הנכסים נטו של חברה ה' ליום 30 ביוני </w:t>
            </w:r>
            <w:r w:rsidR="00DE20A2" w:rsidRPr="00FC7CF6">
              <w:rPr>
                <w:rFonts w:ascii="Arial" w:hAnsi="Arial"/>
              </w:rPr>
              <w:fldChar w:fldCharType="begin" w:fldLock="1"/>
            </w:r>
            <w:r w:rsidR="00DE20A2" w:rsidRPr="00FC7CF6">
              <w:rPr>
                <w:rFonts w:ascii="Arial" w:hAnsi="Arial"/>
              </w:rPr>
              <w:instrText xml:space="preserve"> DOCPROPERTY  CY  \* MERGEFORMAT </w:instrText>
            </w:r>
            <w:r w:rsidR="00DE20A2" w:rsidRPr="00FC7CF6">
              <w:rPr>
                <w:rFonts w:ascii="Arial" w:hAnsi="Arial"/>
              </w:rPr>
              <w:fldChar w:fldCharType="separate"/>
            </w:r>
            <w:r w:rsidR="00D3002D">
              <w:rPr>
                <w:rFonts w:ascii="Arial" w:hAnsi="Arial"/>
              </w:rPr>
              <w:t>2026</w:t>
            </w:r>
            <w:r w:rsidR="00DE20A2" w:rsidRPr="00FC7CF6">
              <w:rPr>
                <w:rFonts w:ascii="Arial" w:hAnsi="Arial"/>
              </w:rPr>
              <w:fldChar w:fldCharType="end"/>
            </w:r>
            <w:r w:rsidRPr="00FC7CF6">
              <w:rPr>
                <w:rFonts w:ascii="Arial" w:hAnsi="Arial"/>
                <w:rtl/>
              </w:rPr>
              <w:t xml:space="preserve"> הוא _____ אלפי ש"ח.</w:t>
            </w:r>
            <w:r w:rsidR="00FC7CF6" w:rsidRPr="004C5FA3">
              <w:rPr>
                <w:rStyle w:val="FootnoteReference"/>
                <w:sz w:val="20"/>
                <w:szCs w:val="20"/>
                <w:rtl/>
              </w:rPr>
              <w:footnoteReference w:id="189"/>
            </w:r>
          </w:p>
        </w:tc>
      </w:tr>
      <w:tr w:rsidR="00F64EB6" w:rsidRPr="004C5FA3" w14:paraId="1562E820" w14:textId="77777777" w:rsidTr="00F82D33">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3B084A6"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35DDB483" w14:textId="4B51268E" w:rsidR="00F64EB6" w:rsidRPr="004C5FA3" w:rsidRDefault="00F64EB6" w:rsidP="00F82D33">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sidRPr="004C5FA3">
              <w:rPr>
                <w:rFonts w:ascii="Arial" w:hAnsi="Arial"/>
                <w:rtl/>
              </w:rPr>
              <w:t xml:space="preserve">לאחר תקופת הדיווח הכריז דירקטוריון החברה על חלוקת דיבידנד בסך _____ אלפי ש"ח (___ ש"ח לכל 1 ש"ח ע.נ. מניה רגילה). חבות המס </w:t>
            </w:r>
            <w:r w:rsidR="000163C6">
              <w:rPr>
                <w:rFonts w:ascii="Arial" w:hAnsi="Arial" w:hint="cs"/>
                <w:rtl/>
              </w:rPr>
              <w:t xml:space="preserve">של החברה </w:t>
            </w:r>
            <w:r w:rsidRPr="004C5FA3">
              <w:rPr>
                <w:rFonts w:ascii="Arial" w:hAnsi="Arial"/>
                <w:rtl/>
              </w:rPr>
              <w:t>בגין חלוקת הדיבידנד כאמור מסתכמת, להערכת החברה, בסך _____ אלפי ש"ח.</w:t>
            </w:r>
            <w:r w:rsidRPr="004C5FA3">
              <w:rPr>
                <w:rStyle w:val="FootnoteReference"/>
                <w:sz w:val="20"/>
                <w:szCs w:val="20"/>
                <w:rtl/>
              </w:rPr>
              <w:footnoteReference w:id="190"/>
            </w:r>
          </w:p>
        </w:tc>
      </w:tr>
      <w:tr w:rsidR="00F64EB6" w:rsidRPr="004C5FA3" w14:paraId="4DE7E045" w14:textId="77777777" w:rsidTr="00F82D33">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0E6FC1A2"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tcPr>
          <w:p w14:paraId="70642B8E" w14:textId="7EB4D126" w:rsidR="00F64EB6" w:rsidRPr="004C5FA3" w:rsidRDefault="00F64EB6" w:rsidP="00F82D33">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Fonts w:ascii="Arial" w:hAnsi="Arial"/>
                <w:rtl/>
              </w:rPr>
              <w:t xml:space="preserve">לאחר תקופת הדיווח הגיעה החברה להסכמה עם בנק לדחייה של עוד 12 חודשים מיום מתן ההסכמה והסדרת הפרה של </w:t>
            </w:r>
            <w:r w:rsidR="000163C6">
              <w:rPr>
                <w:rFonts w:ascii="Arial" w:hAnsi="Arial" w:hint="cs"/>
                <w:rtl/>
              </w:rPr>
              <w:t>אמות מידה</w:t>
            </w:r>
            <w:r w:rsidR="000163C6" w:rsidRPr="004C5FA3">
              <w:rPr>
                <w:rFonts w:ascii="Arial" w:hAnsi="Arial"/>
                <w:rtl/>
              </w:rPr>
              <w:t xml:space="preserve"> </w:t>
            </w:r>
            <w:r w:rsidRPr="004C5FA3">
              <w:rPr>
                <w:rFonts w:ascii="Arial" w:hAnsi="Arial"/>
                <w:rtl/>
              </w:rPr>
              <w:t>שהחברה התחייבה עליה</w:t>
            </w:r>
            <w:r w:rsidR="000163C6">
              <w:rPr>
                <w:rFonts w:ascii="Arial" w:hAnsi="Arial" w:hint="cs"/>
                <w:rtl/>
              </w:rPr>
              <w:t>ן</w:t>
            </w:r>
            <w:r w:rsidRPr="004C5FA3">
              <w:rPr>
                <w:rFonts w:ascii="Arial" w:hAnsi="Arial"/>
                <w:rtl/>
              </w:rPr>
              <w:t xml:space="preserve"> בקשר להלוואות </w:t>
            </w:r>
            <w:proofErr w:type="spellStart"/>
            <w:r w:rsidRPr="004C5FA3">
              <w:rPr>
                <w:rFonts w:ascii="Arial" w:hAnsi="Arial"/>
                <w:rtl/>
              </w:rPr>
              <w:t>ואשראים</w:t>
            </w:r>
            <w:proofErr w:type="spellEnd"/>
            <w:r w:rsidRPr="004C5FA3">
              <w:rPr>
                <w:rFonts w:ascii="Arial" w:hAnsi="Arial"/>
                <w:rtl/>
              </w:rPr>
              <w:t xml:space="preserve"> שנלקחו מבנק.</w:t>
            </w:r>
            <w:bookmarkStart w:id="913" w:name="_Ref185781664"/>
            <w:r w:rsidRPr="004C5FA3">
              <w:rPr>
                <w:rStyle w:val="FootnoteReference"/>
                <w:sz w:val="20"/>
                <w:szCs w:val="20"/>
                <w:rtl/>
              </w:rPr>
              <w:footnoteReference w:id="191"/>
            </w:r>
            <w:bookmarkEnd w:id="913"/>
          </w:p>
        </w:tc>
      </w:tr>
      <w:tr w:rsidR="00251952" w:rsidRPr="004C5FA3" w14:paraId="66F14A0E" w14:textId="77777777" w:rsidTr="00F82D33">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21D1C934" w14:textId="77777777" w:rsidR="00251952" w:rsidRPr="005759A7" w:rsidRDefault="00251952" w:rsidP="00F82D33">
            <w:pPr>
              <w:bidi w:val="0"/>
              <w:spacing w:after="0" w:line="240" w:lineRule="auto"/>
              <w:ind w:left="-57" w:right="-57"/>
              <w:contextualSpacing w:val="0"/>
              <w:jc w:val="right"/>
              <w:rPr>
                <w:rFonts w:ascii="Arial" w:hAnsi="Arial"/>
              </w:rPr>
            </w:pPr>
          </w:p>
        </w:tc>
        <w:tc>
          <w:tcPr>
            <w:tcW w:w="8902" w:type="dxa"/>
          </w:tcPr>
          <w:p w14:paraId="0820A1F1" w14:textId="423C79BB" w:rsidR="00D9195E" w:rsidRPr="00AE0C16" w:rsidRDefault="00251952" w:rsidP="00D3002D">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Arial" w:hAnsi="Arial"/>
                <w:rtl/>
              </w:rPr>
            </w:pPr>
            <w:r>
              <w:rPr>
                <w:rFonts w:ascii="Arial" w:hAnsi="Arial" w:hint="cs"/>
                <w:rtl/>
              </w:rPr>
              <w:t>לאחר תקופת הדיווח</w:t>
            </w:r>
            <w:r w:rsidR="00033E22">
              <w:rPr>
                <w:rFonts w:ascii="Arial" w:hAnsi="Arial" w:hint="cs"/>
                <w:rtl/>
              </w:rPr>
              <w:t xml:space="preserve"> סילקה החברה בפירעון מוקדם הלוואה שיתרתה ליום 30 ביוני </w:t>
            </w:r>
            <w:fldSimple w:instr=" DOCPROPERTY  CY  \* MERGEFORMAT " w:fldLock="1">
              <w:r w:rsidR="00D3002D">
                <w:t>2026</w:t>
              </w:r>
            </w:fldSimple>
            <w:r w:rsidR="00AE0C16">
              <w:rPr>
                <w:rFonts w:ascii="Arial" w:hAnsi="Arial" w:hint="cs"/>
                <w:rtl/>
              </w:rPr>
              <w:t xml:space="preserve"> </w:t>
            </w:r>
            <w:r w:rsidR="005D6918">
              <w:rPr>
                <w:rFonts w:ascii="Arial" w:hAnsi="Arial" w:hint="cs"/>
                <w:rtl/>
              </w:rPr>
              <w:t xml:space="preserve">היא </w:t>
            </w:r>
            <w:r w:rsidR="00AE0C16">
              <w:rPr>
                <w:rFonts w:ascii="Arial" w:hAnsi="Arial" w:hint="cs"/>
                <w:rtl/>
              </w:rPr>
              <w:t>_____</w:t>
            </w:r>
            <w:r w:rsidR="00D9195E">
              <w:rPr>
                <w:rFonts w:ascii="Arial" w:hAnsi="Arial" w:hint="cs"/>
                <w:rtl/>
              </w:rPr>
              <w:t xml:space="preserve"> אלפי ש"ח ואשר </w:t>
            </w:r>
            <w:r w:rsidR="00BF79CD">
              <w:rPr>
                <w:rFonts w:ascii="Arial" w:hAnsi="Arial" w:hint="cs"/>
                <w:rtl/>
              </w:rPr>
              <w:t>מסווגת בדוחות כספיים אל</w:t>
            </w:r>
            <w:r w:rsidR="001C04CE">
              <w:rPr>
                <w:rFonts w:ascii="Arial" w:hAnsi="Arial" w:hint="cs"/>
                <w:rtl/>
              </w:rPr>
              <w:t>ו</w:t>
            </w:r>
            <w:r w:rsidR="00BF79CD">
              <w:rPr>
                <w:rFonts w:ascii="Arial" w:hAnsi="Arial" w:hint="cs"/>
                <w:rtl/>
              </w:rPr>
              <w:t xml:space="preserve"> </w:t>
            </w:r>
            <w:r w:rsidR="005D6918">
              <w:rPr>
                <w:rFonts w:ascii="Arial" w:hAnsi="Arial" w:hint="cs"/>
                <w:rtl/>
              </w:rPr>
              <w:t>כ</w:t>
            </w:r>
            <w:r w:rsidR="00BF79CD">
              <w:rPr>
                <w:rFonts w:ascii="Arial" w:hAnsi="Arial" w:hint="cs"/>
                <w:rtl/>
              </w:rPr>
              <w:t xml:space="preserve">התחייבות לא שוטפת </w:t>
            </w:r>
            <w:r w:rsidR="005D6918">
              <w:rPr>
                <w:rFonts w:ascii="Arial" w:hAnsi="Arial" w:hint="cs"/>
                <w:rtl/>
              </w:rPr>
              <w:t xml:space="preserve">בסך </w:t>
            </w:r>
            <w:r w:rsidR="00BF79CD">
              <w:rPr>
                <w:rFonts w:ascii="Arial" w:hAnsi="Arial" w:hint="cs"/>
                <w:rtl/>
              </w:rPr>
              <w:t>_____</w:t>
            </w:r>
            <w:r w:rsidR="005C2A8E">
              <w:rPr>
                <w:rFonts w:ascii="Arial" w:hAnsi="Arial" w:hint="cs"/>
                <w:rtl/>
              </w:rPr>
              <w:t xml:space="preserve"> אלפי ש"ח. מועד הפירעון המקורי של ההלוואה היה במהלך</w:t>
            </w:r>
            <w:r w:rsidR="00DF64D8">
              <w:rPr>
                <w:rFonts w:ascii="Arial" w:hAnsi="Arial" w:hint="cs"/>
                <w:rtl/>
              </w:rPr>
              <w:t xml:space="preserve"> שנת</w:t>
            </w:r>
            <w:r w:rsidR="005C2A8E">
              <w:rPr>
                <w:rFonts w:ascii="Arial" w:hAnsi="Arial" w:hint="cs"/>
                <w:rtl/>
              </w:rPr>
              <w:t xml:space="preserve"> </w:t>
            </w:r>
            <w:r w:rsidR="007F2482" w:rsidRPr="009B1D4E">
              <w:fldChar w:fldCharType="begin" w:fldLock="1"/>
            </w:r>
            <w:r w:rsidR="007F2482" w:rsidRPr="009B1D4E">
              <w:instrText xml:space="preserve"> DOCPROPERTY  </w:instrText>
            </w:r>
            <w:r w:rsidR="009B1D4E">
              <w:instrText>FF</w:instrText>
            </w:r>
            <w:r w:rsidR="007F2482" w:rsidRPr="009B1D4E">
              <w:instrText xml:space="preserve">Y  \* MERGEFORMAT </w:instrText>
            </w:r>
            <w:r w:rsidR="007F2482" w:rsidRPr="009B1D4E">
              <w:fldChar w:fldCharType="separate"/>
            </w:r>
            <w:r w:rsidR="00D3002D">
              <w:t>2028</w:t>
            </w:r>
            <w:r w:rsidR="007F2482" w:rsidRPr="009B1D4E">
              <w:fldChar w:fldCharType="end"/>
            </w:r>
            <w:r w:rsidR="007F2482" w:rsidRPr="009B1D4E">
              <w:rPr>
                <w:rFonts w:ascii="Arial" w:hAnsi="Arial" w:hint="cs"/>
                <w:rtl/>
              </w:rPr>
              <w:t>.</w:t>
            </w:r>
            <w:r w:rsidR="00675AFC">
              <w:rPr>
                <w:rFonts w:ascii="Arial" w:hAnsi="Arial"/>
                <w:rtl/>
              </w:rPr>
              <w:fldChar w:fldCharType="begin" w:fldLock="1"/>
            </w:r>
            <w:r w:rsidR="00675AFC">
              <w:rPr>
                <w:rFonts w:ascii="Arial" w:hAnsi="Arial"/>
                <w:rtl/>
              </w:rPr>
              <w:instrText xml:space="preserve"> </w:instrText>
            </w:r>
            <w:r w:rsidR="00675AFC">
              <w:rPr>
                <w:rFonts w:ascii="Arial" w:hAnsi="Arial" w:hint="cs"/>
              </w:rPr>
              <w:instrText>NOTEREF</w:instrText>
            </w:r>
            <w:r w:rsidR="00675AFC">
              <w:rPr>
                <w:rFonts w:ascii="Arial" w:hAnsi="Arial" w:hint="cs"/>
                <w:rtl/>
              </w:rPr>
              <w:instrText xml:space="preserve"> _</w:instrText>
            </w:r>
            <w:r w:rsidR="00675AFC">
              <w:rPr>
                <w:rFonts w:ascii="Arial" w:hAnsi="Arial" w:hint="cs"/>
              </w:rPr>
              <w:instrText>Ref185781664 \f \h</w:instrText>
            </w:r>
            <w:r w:rsidR="00675AFC">
              <w:rPr>
                <w:rFonts w:ascii="Arial" w:hAnsi="Arial"/>
                <w:rtl/>
              </w:rPr>
              <w:instrText xml:space="preserve"> </w:instrText>
            </w:r>
            <w:r w:rsidR="00F82D33">
              <w:rPr>
                <w:rFonts w:ascii="Arial" w:hAnsi="Arial"/>
                <w:rtl/>
              </w:rPr>
              <w:instrText xml:space="preserve"> \* </w:instrText>
            </w:r>
            <w:r w:rsidR="00F82D33">
              <w:rPr>
                <w:rFonts w:ascii="Arial" w:hAnsi="Arial"/>
              </w:rPr>
              <w:instrText>MERGEFORMAT</w:instrText>
            </w:r>
            <w:r w:rsidR="00F82D33">
              <w:rPr>
                <w:rFonts w:ascii="Arial" w:hAnsi="Arial"/>
                <w:rtl/>
              </w:rPr>
              <w:instrText xml:space="preserve"> </w:instrText>
            </w:r>
            <w:r w:rsidR="00675AFC">
              <w:rPr>
                <w:rFonts w:ascii="Arial" w:hAnsi="Arial"/>
                <w:rtl/>
              </w:rPr>
            </w:r>
            <w:r w:rsidR="00675AFC">
              <w:rPr>
                <w:rFonts w:ascii="Arial" w:hAnsi="Arial"/>
                <w:rtl/>
              </w:rPr>
              <w:fldChar w:fldCharType="separate"/>
            </w:r>
            <w:r w:rsidR="00D3002D" w:rsidRPr="00D3002D">
              <w:rPr>
                <w:rStyle w:val="FootnoteReference"/>
                <w:rtl/>
              </w:rPr>
              <w:t>190</w:t>
            </w:r>
            <w:r w:rsidR="00675AFC">
              <w:rPr>
                <w:rFonts w:ascii="Arial" w:hAnsi="Arial"/>
                <w:rtl/>
              </w:rPr>
              <w:fldChar w:fldCharType="end"/>
            </w:r>
          </w:p>
        </w:tc>
      </w:tr>
      <w:tr w:rsidR="00F64EB6" w:rsidRPr="004C5FA3" w14:paraId="19914BE8" w14:textId="77777777" w:rsidTr="00F82D33">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5393904E" w14:textId="77777777" w:rsidR="00F64EB6" w:rsidRPr="005759A7" w:rsidRDefault="00F64EB6" w:rsidP="00F82D33">
            <w:pPr>
              <w:bidi w:val="0"/>
              <w:spacing w:after="0" w:line="240" w:lineRule="auto"/>
              <w:ind w:left="-57" w:right="-57"/>
              <w:contextualSpacing w:val="0"/>
              <w:jc w:val="right"/>
              <w:rPr>
                <w:rFonts w:ascii="Arial" w:hAnsi="Arial"/>
              </w:rPr>
            </w:pPr>
          </w:p>
        </w:tc>
        <w:tc>
          <w:tcPr>
            <w:tcW w:w="8902" w:type="dxa"/>
            <w:vAlign w:val="center"/>
          </w:tcPr>
          <w:p w14:paraId="5F13E6FC" w14:textId="77777777" w:rsidR="00F64EB6" w:rsidRPr="004C5FA3" w:rsidRDefault="00F64EB6" w:rsidP="00F82D33">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Arial" w:hAnsi="Arial"/>
                <w:rtl/>
              </w:rPr>
            </w:pPr>
            <w:r w:rsidRPr="004C5FA3">
              <w:rPr>
                <w:rStyle w:val="Strong"/>
                <w:rtl/>
              </w:rPr>
              <w:t>לפי תהליך אישור הדוחות הכספיים בחברה, למר / לגב' _______ יש את הסמכות לשנות את הדוחות לאחר מועד פרסומם.</w:t>
            </w:r>
            <w:r w:rsidRPr="004C5FA3">
              <w:rPr>
                <w:rStyle w:val="FootnoteReference"/>
                <w:sz w:val="20"/>
                <w:szCs w:val="20"/>
                <w:rtl/>
              </w:rPr>
              <w:footnoteReference w:id="192"/>
            </w:r>
          </w:p>
        </w:tc>
      </w:tr>
    </w:tbl>
    <w:p w14:paraId="7619CE82" w14:textId="77777777" w:rsidR="00F64EB6" w:rsidRPr="004C5FA3" w:rsidRDefault="00F64EB6" w:rsidP="006217AB">
      <w:pPr>
        <w:pStyle w:val="NoSpacing"/>
        <w:rPr>
          <w:sz w:val="20"/>
          <w:rtl/>
        </w:rPr>
      </w:pPr>
    </w:p>
    <w:p w14:paraId="58C6CECE" w14:textId="77777777" w:rsidR="00506C57" w:rsidRDefault="00506C57" w:rsidP="00015C9C">
      <w:pPr>
        <w:rPr>
          <w:rFonts w:ascii="Arial" w:hAnsi="Arial"/>
          <w:rtl/>
        </w:rPr>
      </w:pPr>
      <w:bookmarkStart w:id="914" w:name="_Toc770175"/>
      <w:bookmarkStart w:id="915" w:name="_Toc1202390"/>
      <w:bookmarkStart w:id="916" w:name="_Toc5792814"/>
      <w:bookmarkStart w:id="917" w:name="_Toc6272718"/>
      <w:bookmarkStart w:id="918" w:name="_Toc6323467"/>
      <w:bookmarkStart w:id="919" w:name="_Toc29832834"/>
      <w:bookmarkStart w:id="920" w:name="_Toc33623517"/>
      <w:bookmarkStart w:id="921" w:name="_Toc33623627"/>
      <w:bookmarkStart w:id="922" w:name="_Toc33623705"/>
      <w:bookmarkStart w:id="923" w:name="_Toc33623833"/>
    </w:p>
    <w:p w14:paraId="3DE1649C" w14:textId="1957AA9F" w:rsidR="00FC7CF6" w:rsidRPr="004C5FA3" w:rsidRDefault="00FC7CF6" w:rsidP="00015C9C">
      <w:pPr>
        <w:rPr>
          <w:rFonts w:ascii="Arial" w:hAnsi="Arial"/>
          <w:rtl/>
        </w:rPr>
        <w:sectPr w:rsidR="00FC7CF6" w:rsidRPr="004C5FA3" w:rsidSect="009F69B1">
          <w:pgSz w:w="11906" w:h="16838" w:code="9"/>
          <w:pgMar w:top="851" w:right="851" w:bottom="851" w:left="851" w:header="850" w:footer="567" w:gutter="0"/>
          <w:cols w:space="708"/>
          <w:bidi/>
          <w:rtlGutter/>
          <w:docGrid w:linePitch="360"/>
        </w:sectPr>
      </w:pPr>
    </w:p>
    <w:p w14:paraId="0ADD8D8A" w14:textId="633D0F8F" w:rsidR="00F64EB6" w:rsidRPr="002E5B13" w:rsidRDefault="00F64EB6" w:rsidP="00091004">
      <w:pPr>
        <w:pStyle w:val="Heading2"/>
        <w:pBdr>
          <w:bottom w:val="single" w:sz="4" w:space="1" w:color="E81A3B"/>
        </w:pBdr>
        <w:spacing w:after="120"/>
        <w:ind w:left="0"/>
        <w:rPr>
          <w:color w:val="E81A3B"/>
          <w:sz w:val="22"/>
          <w:rtl/>
        </w:rPr>
      </w:pPr>
      <w:bookmarkStart w:id="924" w:name="_Toc35762989"/>
      <w:bookmarkStart w:id="925" w:name="_Toc36376923"/>
      <w:bookmarkStart w:id="926" w:name="_Toc37001474"/>
      <w:bookmarkStart w:id="927" w:name="_Toc37001809"/>
      <w:bookmarkStart w:id="928" w:name="_Toc37001924"/>
      <w:bookmarkStart w:id="929" w:name="_Toc37002005"/>
      <w:bookmarkStart w:id="930" w:name="_Toc37002554"/>
      <w:bookmarkStart w:id="931" w:name="_Toc37165944"/>
      <w:bookmarkStart w:id="932" w:name="_Toc64473976"/>
      <w:bookmarkStart w:id="933" w:name="_Toc64474129"/>
      <w:bookmarkStart w:id="934" w:name="_Toc100245516"/>
      <w:bookmarkStart w:id="935" w:name="_Toc100246525"/>
      <w:bookmarkStart w:id="936" w:name="_Toc100474045"/>
      <w:bookmarkStart w:id="937" w:name="_Toc121747410"/>
      <w:bookmarkStart w:id="938" w:name="_Toc123198344"/>
      <w:bookmarkStart w:id="939" w:name="_Toc154415334"/>
      <w:bookmarkStart w:id="940" w:name="_Toc184569370"/>
      <w:bookmarkStart w:id="941" w:name="_Toc220916110"/>
      <w:bookmarkStart w:id="942" w:name="_Toc226448112"/>
      <w:bookmarkStart w:id="943" w:name="_Toc226449458"/>
      <w:bookmarkStart w:id="944" w:name="_Toc226450563"/>
      <w:bookmarkStart w:id="945" w:name="_Toc226634689"/>
      <w:r w:rsidRPr="002E5B13">
        <w:rPr>
          <w:color w:val="E81A3B"/>
          <w:sz w:val="22"/>
          <w:rtl/>
        </w:rPr>
        <w:lastRenderedPageBreak/>
        <w:t>נספחים</w:t>
      </w:r>
      <w:bookmarkEnd w:id="384"/>
      <w:r w:rsidRPr="002E5B13">
        <w:rPr>
          <w:color w:val="E81A3B"/>
          <w:sz w:val="22"/>
          <w:rtl/>
        </w:rPr>
        <w:t xml:space="preserve"> לדוחות הכספיים</w:t>
      </w:r>
      <w:bookmarkEnd w:id="914"/>
      <w:bookmarkEnd w:id="915"/>
      <w:r w:rsidRPr="002E5B13">
        <w:rPr>
          <w:color w:val="E81A3B"/>
          <w:sz w:val="22"/>
          <w:rtl/>
        </w:rPr>
        <w:t xml:space="preserve"> </w:t>
      </w:r>
      <w:r w:rsidR="00F96756" w:rsidRPr="002E5B13">
        <w:rPr>
          <w:rFonts w:hint="cs"/>
          <w:color w:val="E81A3B"/>
          <w:sz w:val="22"/>
          <w:rtl/>
        </w:rPr>
        <w:t>ביניים ה</w:t>
      </w:r>
      <w:r w:rsidRPr="002E5B13">
        <w:rPr>
          <w:color w:val="E81A3B"/>
          <w:sz w:val="22"/>
          <w:rtl/>
        </w:rPr>
        <w:t>תמציתיים</w:t>
      </w:r>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r w:rsidR="00F96756" w:rsidRPr="002E5B13">
        <w:rPr>
          <w:rFonts w:hint="cs"/>
          <w:color w:val="E81A3B"/>
          <w:sz w:val="22"/>
          <w:rtl/>
        </w:rPr>
        <w:t xml:space="preserve"> לדוגמה</w:t>
      </w:r>
      <w:bookmarkEnd w:id="942"/>
      <w:bookmarkEnd w:id="943"/>
      <w:bookmarkEnd w:id="944"/>
      <w:bookmarkEnd w:id="945"/>
    </w:p>
    <w:p w14:paraId="708BAAF1" w14:textId="01544C8B" w:rsidR="00F64EB6" w:rsidRPr="002E5B13" w:rsidRDefault="00F64EB6" w:rsidP="00474917">
      <w:pPr>
        <w:pStyle w:val="a"/>
        <w:rPr>
          <w:rtl/>
        </w:rPr>
      </w:pPr>
      <w:bookmarkStart w:id="946" w:name="_Toc6143251"/>
      <w:bookmarkStart w:id="947" w:name="Toc220916111"/>
      <w:bookmarkStart w:id="948" w:name="_Toc6316797"/>
      <w:bookmarkStart w:id="949" w:name="_Toc29832835"/>
      <w:bookmarkStart w:id="950" w:name="_Toc33623628"/>
      <w:bookmarkStart w:id="951" w:name="_Toc33623706"/>
      <w:bookmarkStart w:id="952" w:name="_Toc33623834"/>
      <w:bookmarkStart w:id="953" w:name="_Toc35762990"/>
      <w:bookmarkStart w:id="954" w:name="_Toc36376924"/>
      <w:bookmarkStart w:id="955" w:name="_Toc37001475"/>
      <w:bookmarkStart w:id="956" w:name="_Toc37001810"/>
      <w:bookmarkStart w:id="957" w:name="_Toc37001925"/>
      <w:bookmarkStart w:id="958" w:name="_Toc37165945"/>
      <w:bookmarkStart w:id="959" w:name="_Toc64473977"/>
      <w:bookmarkStart w:id="960" w:name="_Toc100245517"/>
      <w:bookmarkStart w:id="961" w:name="_Toc100246526"/>
      <w:bookmarkStart w:id="962" w:name="_Toc100474046"/>
      <w:bookmarkStart w:id="963" w:name="_Toc121747411"/>
      <w:bookmarkStart w:id="964" w:name="_Toc123198345"/>
      <w:bookmarkStart w:id="965" w:name="_Toc154415335"/>
      <w:bookmarkStart w:id="966" w:name="_Toc184569371"/>
      <w:bookmarkStart w:id="967" w:name="_Toc220916111"/>
      <w:bookmarkStart w:id="968" w:name="_Toc226448113"/>
      <w:bookmarkStart w:id="969" w:name="_Toc226450564"/>
      <w:bookmarkStart w:id="970" w:name="_Toc226634690"/>
      <w:bookmarkStart w:id="971" w:name="_Ref226639028"/>
      <w:bookmarkStart w:id="972" w:name="_Toc5792815"/>
      <w:bookmarkStart w:id="973" w:name="_Toc6272719"/>
      <w:bookmarkStart w:id="974" w:name="_Toc6323468"/>
      <w:bookmarkEnd w:id="946"/>
      <w:bookmarkEnd w:id="947"/>
      <w:r w:rsidRPr="002E5B13">
        <w:rPr>
          <w:rtl/>
        </w:rPr>
        <w:t xml:space="preserve">הצגת </w:t>
      </w:r>
      <w:r w:rsidR="00FA54D6" w:rsidRPr="002E5B13">
        <w:rPr>
          <w:rFonts w:hint="cs"/>
          <w:rtl/>
        </w:rPr>
        <w:t>ה</w:t>
      </w:r>
      <w:r w:rsidRPr="002E5B13">
        <w:rPr>
          <w:rtl/>
        </w:rPr>
        <w:t>רווח או הפסד ו</w:t>
      </w:r>
      <w:r w:rsidR="00FA54D6" w:rsidRPr="002E5B13">
        <w:rPr>
          <w:rFonts w:hint="cs"/>
          <w:rtl/>
        </w:rPr>
        <w:t>ה</w:t>
      </w:r>
      <w:r w:rsidRPr="002E5B13">
        <w:rPr>
          <w:rtl/>
        </w:rPr>
        <w:t xml:space="preserve">רווח </w:t>
      </w:r>
      <w:r w:rsidR="00FA54D6" w:rsidRPr="002E5B13">
        <w:rPr>
          <w:rFonts w:hint="cs"/>
          <w:rtl/>
        </w:rPr>
        <w:t>ה</w:t>
      </w:r>
      <w:r w:rsidRPr="002E5B13">
        <w:rPr>
          <w:rtl/>
        </w:rPr>
        <w:t xml:space="preserve">כולל </w:t>
      </w:r>
      <w:r w:rsidR="00FA54D6" w:rsidRPr="002E5B13">
        <w:rPr>
          <w:rFonts w:hint="cs"/>
          <w:rtl/>
        </w:rPr>
        <w:t>ה</w:t>
      </w:r>
      <w:r w:rsidRPr="002E5B13">
        <w:rPr>
          <w:rtl/>
        </w:rPr>
        <w:t xml:space="preserve">אחר בשני דוחות (דוח על </w:t>
      </w:r>
      <w:r w:rsidR="00FA54D6" w:rsidRPr="002E5B13">
        <w:rPr>
          <w:rFonts w:hint="cs"/>
          <w:rtl/>
        </w:rPr>
        <w:t>ה</w:t>
      </w:r>
      <w:r w:rsidRPr="002E5B13">
        <w:rPr>
          <w:rtl/>
        </w:rPr>
        <w:t>רווח או הפסד ודוח על הרווח הכולל)</w:t>
      </w:r>
      <w:r w:rsidRPr="00E33216">
        <w:rPr>
          <w:rStyle w:val="FootnoteReference"/>
          <w:color w:val="333333"/>
          <w:sz w:val="22"/>
          <w:szCs w:val="22"/>
          <w:rtl/>
        </w:rPr>
        <w:footnoteReference w:id="193"/>
      </w:r>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p>
    <w:p w14:paraId="2AE041BF" w14:textId="77777777" w:rsidR="007F511B" w:rsidRDefault="007F511B" w:rsidP="00415DBA">
      <w:pPr>
        <w:spacing w:after="0" w:line="240" w:lineRule="auto"/>
      </w:pPr>
    </w:p>
    <w:tbl>
      <w:tblPr>
        <w:tblStyle w:val="PlainTable2"/>
        <w:bidiVisual/>
        <w:tblW w:w="10206" w:type="dxa"/>
        <w:tblLook w:val="04A0" w:firstRow="1" w:lastRow="0" w:firstColumn="1" w:lastColumn="0" w:noHBand="0" w:noVBand="1"/>
      </w:tblPr>
      <w:tblGrid>
        <w:gridCol w:w="1304"/>
        <w:gridCol w:w="8902"/>
      </w:tblGrid>
      <w:tr w:rsidR="007F511B" w:rsidRPr="004C5FA3" w14:paraId="4B00F133" w14:textId="77777777" w:rsidTr="0040578B">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5ABCF5E" w14:textId="77777777" w:rsidR="007F511B" w:rsidRPr="005759A7" w:rsidRDefault="007F511B" w:rsidP="00962B41">
            <w:pPr>
              <w:bidi w:val="0"/>
              <w:spacing w:before="0" w:after="0" w:line="240" w:lineRule="auto"/>
              <w:ind w:left="-57" w:right="-57"/>
              <w:jc w:val="right"/>
              <w:rPr>
                <w:rFonts w:ascii="Arial" w:hAnsi="Arial"/>
              </w:rPr>
            </w:pPr>
          </w:p>
        </w:tc>
        <w:tc>
          <w:tcPr>
            <w:tcW w:w="8902" w:type="dxa"/>
          </w:tcPr>
          <w:p w14:paraId="4B3F0072" w14:textId="15C3CA90" w:rsidR="007F511B" w:rsidRPr="00962B41" w:rsidRDefault="007F511B" w:rsidP="00EC6591">
            <w:pPr>
              <w:spacing w:after="0" w:line="240" w:lineRule="auto"/>
              <w:contextualSpacing w:val="0"/>
              <w:jc w:val="right"/>
              <w:cnfStyle w:val="100000000000" w:firstRow="1" w:lastRow="0" w:firstColumn="0" w:lastColumn="0" w:oddVBand="0" w:evenVBand="0" w:oddHBand="0" w:evenHBand="0" w:firstRowFirstColumn="0" w:firstRowLastColumn="0" w:lastRowFirstColumn="0" w:lastRowLastColumn="0"/>
              <w:rPr>
                <w:rStyle w:val="IntenseEmphasis"/>
                <w:rFonts w:ascii="Arial" w:hAnsi="Arial"/>
                <w:sz w:val="22"/>
                <w:szCs w:val="22"/>
                <w:u w:val="none"/>
                <w:rtl/>
              </w:rPr>
            </w:pPr>
            <w:r w:rsidRPr="00962B41">
              <w:rPr>
                <w:rStyle w:val="IntenseEmphasis"/>
                <w:rFonts w:ascii="Arial" w:hAnsi="Arial" w:hint="cs"/>
                <w:sz w:val="22"/>
                <w:szCs w:val="22"/>
                <w:u w:val="none"/>
                <w:rtl/>
              </w:rPr>
              <w:t>ח</w:t>
            </w:r>
            <w:r w:rsidRPr="00962B41">
              <w:rPr>
                <w:rStyle w:val="IntenseEmphasis"/>
                <w:rFonts w:hint="cs"/>
                <w:sz w:val="22"/>
                <w:szCs w:val="22"/>
                <w:u w:val="none"/>
                <w:rtl/>
              </w:rPr>
              <w:t>ברה מדוו</w:t>
            </w:r>
            <w:r w:rsidR="007977A1" w:rsidRPr="00962B41">
              <w:rPr>
                <w:rStyle w:val="IntenseEmphasis"/>
                <w:rFonts w:hint="cs"/>
                <w:sz w:val="22"/>
                <w:szCs w:val="22"/>
                <w:u w:val="none"/>
                <w:rtl/>
              </w:rPr>
              <w:t>ח</w:t>
            </w:r>
            <w:r w:rsidRPr="00962B41">
              <w:rPr>
                <w:rStyle w:val="IntenseEmphasis"/>
                <w:rFonts w:hint="cs"/>
                <w:sz w:val="22"/>
                <w:szCs w:val="22"/>
                <w:u w:val="none"/>
                <w:rtl/>
              </w:rPr>
              <w:t>ת לדוגמה בע"מ</w:t>
            </w:r>
          </w:p>
        </w:tc>
      </w:tr>
      <w:tr w:rsidR="00F64EB6" w:rsidRPr="004C5FA3" w14:paraId="27416CDA" w14:textId="77777777" w:rsidTr="00F66114">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929C827" w14:textId="77777777" w:rsidR="00F64EB6" w:rsidRPr="005759A7" w:rsidRDefault="00F64EB6" w:rsidP="00962B41">
            <w:pPr>
              <w:bidi w:val="0"/>
              <w:spacing w:before="0" w:after="0" w:line="240" w:lineRule="auto"/>
              <w:ind w:left="-57" w:right="-57"/>
              <w:contextualSpacing w:val="0"/>
              <w:jc w:val="right"/>
              <w:rPr>
                <w:rFonts w:ascii="Arial" w:hAnsi="Arial"/>
              </w:rPr>
            </w:pPr>
            <w:r w:rsidRPr="005759A7">
              <w:rPr>
                <w:rFonts w:ascii="Arial" w:hAnsi="Arial"/>
              </w:rPr>
              <w:t>IAS 34.8(b), 8A</w:t>
            </w:r>
          </w:p>
        </w:tc>
        <w:tc>
          <w:tcPr>
            <w:tcW w:w="8902" w:type="dxa"/>
          </w:tcPr>
          <w:p w14:paraId="12F04987" w14:textId="388AD83C" w:rsidR="00F64EB6" w:rsidRPr="00962B41" w:rsidRDefault="00F64EB6" w:rsidP="0040578B">
            <w:pPr>
              <w:pBdr>
                <w:bottom w:val="single" w:sz="4" w:space="1" w:color="auto"/>
              </w:pBdr>
              <w:spacing w:after="0" w:line="240" w:lineRule="auto"/>
              <w:contextualSpacing w:val="0"/>
              <w:cnfStyle w:val="000000100000" w:firstRow="0" w:lastRow="0" w:firstColumn="0" w:lastColumn="0" w:oddVBand="0" w:evenVBand="0" w:oddHBand="1" w:evenHBand="0" w:firstRowFirstColumn="0" w:firstRowLastColumn="0" w:lastRowFirstColumn="0" w:lastRowLastColumn="0"/>
              <w:rPr>
                <w:rStyle w:val="IntenseEmphasis"/>
                <w:rFonts w:ascii="Arial" w:hAnsi="Arial"/>
                <w:sz w:val="22"/>
                <w:szCs w:val="22"/>
                <w:u w:val="none"/>
                <w:rtl/>
              </w:rPr>
            </w:pPr>
            <w:r w:rsidRPr="00962B41">
              <w:rPr>
                <w:rStyle w:val="IntenseEmphasis"/>
                <w:rFonts w:ascii="Arial" w:hAnsi="Arial"/>
                <w:sz w:val="22"/>
                <w:szCs w:val="22"/>
                <w:u w:val="none"/>
                <w:rtl/>
              </w:rPr>
              <w:t xml:space="preserve">דוחות מאוחדים </w:t>
            </w:r>
            <w:r w:rsidR="00FA54D6" w:rsidRPr="00962B41">
              <w:rPr>
                <w:rStyle w:val="IntenseEmphasis"/>
                <w:rFonts w:ascii="Arial" w:hAnsi="Arial" w:hint="cs"/>
                <w:sz w:val="22"/>
                <w:szCs w:val="22"/>
                <w:u w:val="none"/>
                <w:rtl/>
              </w:rPr>
              <w:t>ב</w:t>
            </w:r>
            <w:r w:rsidR="00FA54D6" w:rsidRPr="00962B41">
              <w:rPr>
                <w:rStyle w:val="IntenseEmphasis"/>
                <w:rFonts w:hint="cs"/>
                <w:sz w:val="22"/>
                <w:szCs w:val="22"/>
                <w:u w:val="none"/>
                <w:rtl/>
              </w:rPr>
              <w:t xml:space="preserve">יניים תמציתיים </w:t>
            </w:r>
            <w:r w:rsidRPr="00962B41">
              <w:rPr>
                <w:rStyle w:val="IntenseEmphasis"/>
                <w:rFonts w:ascii="Arial" w:hAnsi="Arial"/>
                <w:sz w:val="22"/>
                <w:szCs w:val="22"/>
                <w:u w:val="none"/>
                <w:rtl/>
              </w:rPr>
              <w:t xml:space="preserve">על </w:t>
            </w:r>
            <w:r w:rsidR="00FA54D6" w:rsidRPr="00962B41">
              <w:rPr>
                <w:rStyle w:val="IntenseEmphasis"/>
                <w:rFonts w:ascii="Arial" w:hAnsi="Arial" w:hint="cs"/>
                <w:sz w:val="22"/>
                <w:szCs w:val="22"/>
                <w:u w:val="none"/>
                <w:rtl/>
              </w:rPr>
              <w:t>ה</w:t>
            </w:r>
            <w:r w:rsidRPr="00962B41">
              <w:rPr>
                <w:rStyle w:val="IntenseEmphasis"/>
                <w:rFonts w:ascii="Arial" w:hAnsi="Arial"/>
                <w:sz w:val="22"/>
                <w:szCs w:val="22"/>
                <w:u w:val="none"/>
                <w:rtl/>
              </w:rPr>
              <w:t>רווח או הפסד</w:t>
            </w:r>
          </w:p>
        </w:tc>
      </w:tr>
    </w:tbl>
    <w:p w14:paraId="5BBD4771" w14:textId="77777777" w:rsidR="00F96756" w:rsidRDefault="00F96756" w:rsidP="00F96756">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289"/>
        <w:gridCol w:w="794"/>
        <w:gridCol w:w="964"/>
        <w:gridCol w:w="964"/>
        <w:gridCol w:w="964"/>
        <w:gridCol w:w="964"/>
        <w:gridCol w:w="964"/>
      </w:tblGrid>
      <w:tr w:rsidR="00F64EB6" w:rsidRPr="00F90651" w14:paraId="3F4DE45D" w14:textId="77777777" w:rsidTr="00FB238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tcPr>
          <w:p w14:paraId="13F9B280"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6D41A107" w14:textId="77777777" w:rsidR="00F64EB6" w:rsidRPr="00F96756" w:rsidRDefault="00F64EB6" w:rsidP="004C5127">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09CB8328" w14:textId="0F74CD6D" w:rsidR="00F64EB6" w:rsidRPr="00AF0776" w:rsidRDefault="00F64EB6" w:rsidP="00F13394">
            <w:pPr>
              <w:pStyle w:val="X1underline"/>
              <w:pBdr>
                <w:bottom w:val="none" w:sz="0" w:space="0" w:color="auto"/>
              </w:pBdr>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1928" w:type="dxa"/>
            <w:gridSpan w:val="2"/>
          </w:tcPr>
          <w:p w14:paraId="5F734183" w14:textId="229BDD2F" w:rsidR="00F64EB6" w:rsidRPr="00AF0776" w:rsidRDefault="00F64EB6" w:rsidP="00AF0776">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AF0776">
              <w:rPr>
                <w:rFonts w:asciiTheme="minorBidi" w:hAnsiTheme="minorBidi" w:cstheme="minorBidi"/>
                <w:sz w:val="16"/>
                <w:szCs w:val="16"/>
                <w:rtl/>
              </w:rPr>
              <w:t xml:space="preserve">לשישה חודשים </w:t>
            </w:r>
            <w:r w:rsidR="0040578B">
              <w:rPr>
                <w:rFonts w:asciiTheme="minorBidi" w:hAnsiTheme="minorBidi" w:cstheme="minorBidi"/>
                <w:sz w:val="16"/>
                <w:szCs w:val="16"/>
                <w:rtl/>
              </w:rPr>
              <w:br/>
            </w:r>
            <w:r w:rsidRPr="00AF0776">
              <w:rPr>
                <w:rFonts w:asciiTheme="minorBidi" w:hAnsiTheme="minorBidi" w:cstheme="minorBidi"/>
                <w:sz w:val="16"/>
                <w:szCs w:val="16"/>
                <w:rtl/>
              </w:rPr>
              <w:t xml:space="preserve">שהסתיימו ביום </w:t>
            </w:r>
            <w:r w:rsidR="0040578B">
              <w:rPr>
                <w:rFonts w:asciiTheme="minorBidi" w:hAnsiTheme="minorBidi" w:cstheme="minorBidi"/>
                <w:sz w:val="16"/>
                <w:szCs w:val="16"/>
                <w:rtl/>
              </w:rPr>
              <w:br/>
            </w:r>
            <w:r w:rsidRPr="00AF0776">
              <w:rPr>
                <w:rFonts w:asciiTheme="minorBidi" w:hAnsiTheme="minorBidi" w:cstheme="minorBidi"/>
                <w:sz w:val="16"/>
                <w:szCs w:val="16"/>
                <w:rtl/>
              </w:rPr>
              <w:t>30 ביוני</w:t>
            </w:r>
          </w:p>
        </w:tc>
        <w:tc>
          <w:tcPr>
            <w:tcW w:w="1928" w:type="dxa"/>
            <w:gridSpan w:val="2"/>
          </w:tcPr>
          <w:p w14:paraId="63A53054" w14:textId="09AEB931" w:rsidR="00F64EB6" w:rsidRPr="00AF0776" w:rsidRDefault="00F64EB6" w:rsidP="00AF0776">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AF0776">
              <w:rPr>
                <w:rFonts w:asciiTheme="minorBidi" w:hAnsiTheme="minorBidi" w:cstheme="minorBidi"/>
                <w:sz w:val="16"/>
                <w:szCs w:val="16"/>
                <w:rtl/>
              </w:rPr>
              <w:t xml:space="preserve">לשלושה חודשים </w:t>
            </w:r>
            <w:r w:rsidR="0040578B">
              <w:rPr>
                <w:rFonts w:asciiTheme="minorBidi" w:hAnsiTheme="minorBidi" w:cstheme="minorBidi"/>
                <w:sz w:val="16"/>
                <w:szCs w:val="16"/>
                <w:rtl/>
              </w:rPr>
              <w:br/>
            </w:r>
            <w:r w:rsidRPr="00AF0776">
              <w:rPr>
                <w:rFonts w:asciiTheme="minorBidi" w:hAnsiTheme="minorBidi" w:cstheme="minorBidi"/>
                <w:sz w:val="16"/>
                <w:szCs w:val="16"/>
                <w:rtl/>
              </w:rPr>
              <w:t xml:space="preserve">שהסתיימו ביום </w:t>
            </w:r>
            <w:r w:rsidR="0040578B">
              <w:rPr>
                <w:rFonts w:asciiTheme="minorBidi" w:hAnsiTheme="minorBidi" w:cstheme="minorBidi"/>
                <w:sz w:val="16"/>
                <w:szCs w:val="16"/>
                <w:rtl/>
              </w:rPr>
              <w:br/>
            </w:r>
            <w:r w:rsidRPr="00AF0776">
              <w:rPr>
                <w:rFonts w:asciiTheme="minorBidi" w:hAnsiTheme="minorBidi" w:cstheme="minorBidi"/>
                <w:sz w:val="16"/>
                <w:szCs w:val="16"/>
                <w:rtl/>
              </w:rPr>
              <w:t>30 ביוני</w:t>
            </w:r>
          </w:p>
        </w:tc>
        <w:tc>
          <w:tcPr>
            <w:tcW w:w="964" w:type="dxa"/>
          </w:tcPr>
          <w:p w14:paraId="533BFC61" w14:textId="19AA7C79" w:rsidR="00F64EB6" w:rsidRPr="00AF0776" w:rsidRDefault="00F64EB6" w:rsidP="00564987">
            <w:pPr>
              <w:pStyle w:val="X1underline"/>
              <w:pBdr>
                <w:bottom w:val="none" w:sz="0" w:space="0" w:color="auto"/>
              </w:pBdr>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AF0776">
              <w:rPr>
                <w:rFonts w:asciiTheme="minorBidi" w:hAnsiTheme="minorBidi" w:cstheme="minorBidi"/>
                <w:sz w:val="16"/>
                <w:szCs w:val="16"/>
                <w:rtl/>
              </w:rPr>
              <w:t xml:space="preserve">לשנה שהסתיימה ביום </w:t>
            </w:r>
            <w:r w:rsidR="0040578B">
              <w:rPr>
                <w:rFonts w:asciiTheme="minorBidi" w:hAnsiTheme="minorBidi" w:cstheme="minorBidi"/>
                <w:sz w:val="16"/>
                <w:szCs w:val="16"/>
                <w:rtl/>
              </w:rPr>
              <w:br/>
            </w:r>
            <w:r w:rsidRPr="00AF0776">
              <w:rPr>
                <w:rFonts w:asciiTheme="minorBidi" w:hAnsiTheme="minorBidi" w:cstheme="minorBidi"/>
                <w:sz w:val="16"/>
                <w:szCs w:val="16"/>
                <w:rtl/>
              </w:rPr>
              <w:t>31 בדצמבר</w:t>
            </w:r>
          </w:p>
        </w:tc>
      </w:tr>
      <w:tr w:rsidR="00F64EB6" w:rsidRPr="00F90651" w14:paraId="5E34B975"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A3E966F"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3E1DE136" w14:textId="77777777" w:rsidR="00F64EB6" w:rsidRPr="00F96756" w:rsidRDefault="00F64EB6" w:rsidP="004C5127">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1B55B9F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2CD3C42" w14:textId="75699E91" w:rsidR="00F64EB6" w:rsidRPr="00AF0776" w:rsidRDefault="00ED284C"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Pr>
              <w:fldChar w:fldCharType="begin" w:fldLock="1"/>
            </w:r>
            <w:r w:rsidRPr="00AF0776">
              <w:rPr>
                <w:rFonts w:asciiTheme="minorBidi" w:hAnsiTheme="minorBidi" w:cstheme="minorBidi"/>
                <w:b/>
                <w:bCs/>
                <w:sz w:val="16"/>
                <w:szCs w:val="16"/>
              </w:rPr>
              <w:instrText xml:space="preserve"> DOCPROPERTY  CY  \* MERGEFORMAT </w:instrText>
            </w:r>
            <w:r w:rsidRPr="00AF0776">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AF0776">
              <w:rPr>
                <w:rFonts w:asciiTheme="minorBidi" w:hAnsiTheme="minorBidi" w:cstheme="minorBidi"/>
                <w:b/>
                <w:bCs/>
                <w:sz w:val="16"/>
                <w:szCs w:val="16"/>
              </w:rPr>
              <w:fldChar w:fldCharType="end"/>
            </w:r>
          </w:p>
        </w:tc>
        <w:tc>
          <w:tcPr>
            <w:tcW w:w="964" w:type="dxa"/>
          </w:tcPr>
          <w:p w14:paraId="568D9AE6" w14:textId="2A45E620" w:rsidR="00F64EB6" w:rsidRPr="00AF0776" w:rsidRDefault="00ED284C"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Pr>
              <w:fldChar w:fldCharType="begin" w:fldLock="1"/>
            </w:r>
            <w:r w:rsidRPr="00AF0776">
              <w:rPr>
                <w:rFonts w:asciiTheme="minorBidi" w:hAnsiTheme="minorBidi" w:cstheme="minorBidi"/>
                <w:b/>
                <w:bCs/>
                <w:sz w:val="16"/>
                <w:szCs w:val="16"/>
              </w:rPr>
              <w:instrText xml:space="preserve"> DOCPROPERTY  PY  \* MERGEFORMAT </w:instrText>
            </w:r>
            <w:r w:rsidRPr="00AF0776">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AF0776">
              <w:rPr>
                <w:rFonts w:asciiTheme="minorBidi" w:hAnsiTheme="minorBidi" w:cstheme="minorBidi"/>
                <w:b/>
                <w:bCs/>
                <w:sz w:val="16"/>
                <w:szCs w:val="16"/>
              </w:rPr>
              <w:fldChar w:fldCharType="end"/>
            </w:r>
          </w:p>
        </w:tc>
        <w:tc>
          <w:tcPr>
            <w:tcW w:w="964" w:type="dxa"/>
          </w:tcPr>
          <w:p w14:paraId="117C4B1D" w14:textId="71231706" w:rsidR="00F64EB6" w:rsidRPr="00AF0776" w:rsidRDefault="00ED284C"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Pr>
              <w:fldChar w:fldCharType="begin" w:fldLock="1"/>
            </w:r>
            <w:r w:rsidRPr="00AF0776">
              <w:rPr>
                <w:rFonts w:asciiTheme="minorBidi" w:hAnsiTheme="minorBidi" w:cstheme="minorBidi"/>
                <w:b/>
                <w:bCs/>
                <w:sz w:val="16"/>
                <w:szCs w:val="16"/>
              </w:rPr>
              <w:instrText xml:space="preserve"> DOCPROPERTY  CY  \* MERGEFORMAT </w:instrText>
            </w:r>
            <w:r w:rsidRPr="00AF0776">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AF0776">
              <w:rPr>
                <w:rFonts w:asciiTheme="minorBidi" w:hAnsiTheme="minorBidi" w:cstheme="minorBidi"/>
                <w:b/>
                <w:bCs/>
                <w:sz w:val="16"/>
                <w:szCs w:val="16"/>
              </w:rPr>
              <w:fldChar w:fldCharType="end"/>
            </w:r>
          </w:p>
        </w:tc>
        <w:tc>
          <w:tcPr>
            <w:tcW w:w="964" w:type="dxa"/>
          </w:tcPr>
          <w:p w14:paraId="685A5E0A" w14:textId="65AE9485" w:rsidR="00F64EB6" w:rsidRPr="00AF0776" w:rsidRDefault="00ED284C"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Pr>
              <w:fldChar w:fldCharType="begin" w:fldLock="1"/>
            </w:r>
            <w:r w:rsidRPr="00AF0776">
              <w:rPr>
                <w:rFonts w:asciiTheme="minorBidi" w:hAnsiTheme="minorBidi" w:cstheme="minorBidi"/>
                <w:b/>
                <w:bCs/>
                <w:sz w:val="16"/>
                <w:szCs w:val="16"/>
              </w:rPr>
              <w:instrText xml:space="preserve"> DOCPROPERTY  PY  \* MERGEFORMAT </w:instrText>
            </w:r>
            <w:r w:rsidRPr="00AF0776">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AF0776">
              <w:rPr>
                <w:rFonts w:asciiTheme="minorBidi" w:hAnsiTheme="minorBidi" w:cstheme="minorBidi"/>
                <w:b/>
                <w:bCs/>
                <w:sz w:val="16"/>
                <w:szCs w:val="16"/>
              </w:rPr>
              <w:fldChar w:fldCharType="end"/>
            </w:r>
          </w:p>
        </w:tc>
        <w:tc>
          <w:tcPr>
            <w:tcW w:w="964" w:type="dxa"/>
          </w:tcPr>
          <w:p w14:paraId="6DD6A2E9" w14:textId="790A4BD0" w:rsidR="00F64EB6" w:rsidRPr="00AF0776" w:rsidRDefault="00ED284C"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Pr>
              <w:fldChar w:fldCharType="begin" w:fldLock="1"/>
            </w:r>
            <w:r w:rsidRPr="00AF0776">
              <w:rPr>
                <w:rFonts w:asciiTheme="minorBidi" w:hAnsiTheme="minorBidi" w:cstheme="minorBidi"/>
                <w:b/>
                <w:bCs/>
                <w:sz w:val="16"/>
                <w:szCs w:val="16"/>
              </w:rPr>
              <w:instrText xml:space="preserve"> DOCPROPERTY  PY  \* MERGEFORMAT </w:instrText>
            </w:r>
            <w:r w:rsidRPr="00AF0776">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AF0776">
              <w:rPr>
                <w:rFonts w:asciiTheme="minorBidi" w:hAnsiTheme="minorBidi" w:cstheme="minorBidi"/>
                <w:b/>
                <w:bCs/>
                <w:sz w:val="16"/>
                <w:szCs w:val="16"/>
              </w:rPr>
              <w:fldChar w:fldCharType="end"/>
            </w:r>
          </w:p>
        </w:tc>
      </w:tr>
      <w:tr w:rsidR="00F64EB6" w:rsidRPr="00F90651" w14:paraId="432CAB7D"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7BB9E3D"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63B250BE" w14:textId="77777777" w:rsidR="00F64EB6" w:rsidRPr="00F96756" w:rsidRDefault="00F64EB6" w:rsidP="004C5127">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4AD066E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4820" w:type="dxa"/>
            <w:gridSpan w:val="5"/>
          </w:tcPr>
          <w:p w14:paraId="3808C2F9"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tl/>
              </w:rPr>
              <w:t>אלפי ש"ח</w:t>
            </w:r>
          </w:p>
        </w:tc>
      </w:tr>
      <w:tr w:rsidR="00F64EB6" w:rsidRPr="00F90651" w14:paraId="13F0E280"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3BBBCDE" w14:textId="77777777" w:rsidR="00F64EB6" w:rsidRPr="00F96756" w:rsidRDefault="00F64EB6" w:rsidP="00F96756">
            <w:pPr>
              <w:spacing w:after="0" w:line="240" w:lineRule="auto"/>
              <w:contextualSpacing w:val="0"/>
              <w:rPr>
                <w:rFonts w:ascii="Arial" w:hAnsi="Arial"/>
                <w:rtl/>
              </w:rPr>
            </w:pPr>
          </w:p>
        </w:tc>
        <w:tc>
          <w:tcPr>
            <w:tcW w:w="3289" w:type="dxa"/>
            <w:vAlign w:val="center"/>
          </w:tcPr>
          <w:p w14:paraId="74495E0C" w14:textId="77777777" w:rsidR="00F64EB6" w:rsidRPr="00F96756" w:rsidRDefault="00F64EB6" w:rsidP="004C5127">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3DA9E48D" w14:textId="0EF97D35" w:rsidR="00F64EB6" w:rsidRPr="00F13394" w:rsidRDefault="00F13394" w:rsidP="00F13394">
            <w:pPr>
              <w:pBdr>
                <w:bottom w:val="single" w:sz="4" w:space="1" w:color="auto"/>
              </w:pBd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F13394">
              <w:rPr>
                <w:rFonts w:asciiTheme="minorBidi" w:hAnsiTheme="minorBidi" w:cstheme="minorBidi"/>
                <w:b/>
                <w:bCs/>
                <w:sz w:val="16"/>
                <w:szCs w:val="16"/>
                <w:rtl/>
              </w:rPr>
              <w:t>ביאור</w:t>
            </w:r>
          </w:p>
        </w:tc>
        <w:tc>
          <w:tcPr>
            <w:tcW w:w="3856" w:type="dxa"/>
            <w:gridSpan w:val="4"/>
          </w:tcPr>
          <w:p w14:paraId="39B1C82B"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AF0776">
              <w:rPr>
                <w:rFonts w:asciiTheme="minorBidi" w:hAnsiTheme="minorBidi" w:cstheme="minorBidi"/>
                <w:b/>
                <w:bCs/>
                <w:sz w:val="16"/>
                <w:szCs w:val="16"/>
                <w:rtl/>
              </w:rPr>
              <w:t>בלתי מבוקר</w:t>
            </w:r>
          </w:p>
        </w:tc>
        <w:tc>
          <w:tcPr>
            <w:tcW w:w="964" w:type="dxa"/>
          </w:tcPr>
          <w:p w14:paraId="7458F66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r>
      <w:tr w:rsidR="00F64EB6" w:rsidRPr="00F90651" w14:paraId="7D779D45"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B2DF456"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4D0344AF"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הכנסות</w:t>
            </w:r>
          </w:p>
        </w:tc>
        <w:tc>
          <w:tcPr>
            <w:tcW w:w="794" w:type="dxa"/>
          </w:tcPr>
          <w:p w14:paraId="116EC55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19482C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96ACC2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1272AF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6A933E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43918C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20B453B2"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0D95540"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CA87BBF" w14:textId="4196563B"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עלות ההכנסות</w:t>
            </w:r>
            <w:r w:rsidR="005E2773" w:rsidRPr="00F96756">
              <w:rPr>
                <w:rFonts w:asciiTheme="minorBidi" w:hAnsiTheme="minorBidi" w:cstheme="minorBidi"/>
                <w:sz w:val="16"/>
                <w:szCs w:val="16"/>
                <w:rtl/>
              </w:rPr>
              <w:t xml:space="preserve"> </w:t>
            </w:r>
            <w:r w:rsidR="00CE4412" w:rsidRPr="00F96756">
              <w:rPr>
                <w:rFonts w:asciiTheme="minorBidi" w:hAnsiTheme="minorBidi" w:cstheme="minorBidi"/>
                <w:b/>
                <w:bCs/>
                <w:sz w:val="16"/>
                <w:szCs w:val="16"/>
                <w:rtl/>
              </w:rPr>
              <w:t>[</w:t>
            </w:r>
            <w:r w:rsidR="005E2773" w:rsidRPr="00F96756">
              <w:rPr>
                <w:rFonts w:asciiTheme="minorBidi" w:hAnsiTheme="minorBidi" w:cstheme="minorBidi"/>
                <w:sz w:val="16"/>
                <w:szCs w:val="16"/>
                <w:rtl/>
              </w:rPr>
              <w:t>לפני השפעת השינויים בשווי הוגן של נכסים ביולוגיים</w:t>
            </w:r>
          </w:p>
        </w:tc>
        <w:tc>
          <w:tcPr>
            <w:tcW w:w="794" w:type="dxa"/>
          </w:tcPr>
          <w:p w14:paraId="46A0463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DB1D704"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9268AD"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C6A5D7"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8D4FFA6"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E605548"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E2773" w:rsidRPr="00F90651" w14:paraId="6781DC1B"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0FB9168" w14:textId="77777777" w:rsidR="005E2773" w:rsidRPr="00F96756" w:rsidRDefault="005E2773" w:rsidP="00F96756">
            <w:pPr>
              <w:spacing w:after="0" w:line="240" w:lineRule="auto"/>
              <w:contextualSpacing w:val="0"/>
              <w:rPr>
                <w:rFonts w:ascii="Arial" w:hAnsi="Arial"/>
              </w:rPr>
            </w:pPr>
          </w:p>
        </w:tc>
        <w:tc>
          <w:tcPr>
            <w:tcW w:w="3289" w:type="dxa"/>
            <w:vAlign w:val="center"/>
          </w:tcPr>
          <w:p w14:paraId="0E061009" w14:textId="4F75D13B" w:rsidR="005E2773" w:rsidRPr="00F96756" w:rsidRDefault="005E2773" w:rsidP="0040578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גולמי לפני השפעת השינויים בשווי הוגן של נכסים ביולוגיים</w:t>
            </w:r>
          </w:p>
        </w:tc>
        <w:tc>
          <w:tcPr>
            <w:tcW w:w="794" w:type="dxa"/>
          </w:tcPr>
          <w:p w14:paraId="19A1E72A"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32DEB14"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3A060A4"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A84F83"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5FF4FEC"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EA9E9F9"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E2773" w:rsidRPr="00F90651" w14:paraId="0FF79249"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BE5F22A" w14:textId="77777777" w:rsidR="005E2773" w:rsidRPr="00F96756" w:rsidRDefault="005E2773" w:rsidP="00F96756">
            <w:pPr>
              <w:spacing w:after="0" w:line="240" w:lineRule="auto"/>
              <w:contextualSpacing w:val="0"/>
              <w:rPr>
                <w:rFonts w:ascii="Arial" w:hAnsi="Arial"/>
                <w:rtl/>
              </w:rPr>
            </w:pPr>
          </w:p>
        </w:tc>
        <w:tc>
          <w:tcPr>
            <w:tcW w:w="3289" w:type="dxa"/>
            <w:vAlign w:val="center"/>
          </w:tcPr>
          <w:p w14:paraId="3F8826D9" w14:textId="7B3FF03E" w:rsidR="005E2773" w:rsidRPr="00F96756" w:rsidRDefault="005E2773"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סך השינויים בשווי הוגן של נכסים ביולוגיים</w:t>
            </w:r>
          </w:p>
        </w:tc>
        <w:tc>
          <w:tcPr>
            <w:tcW w:w="794" w:type="dxa"/>
          </w:tcPr>
          <w:p w14:paraId="65473AC1"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A5FBD7"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2BB5F5E"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9466128"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C0A045C"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7562C8B"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E2773" w:rsidRPr="00F90651" w14:paraId="5607DACC"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7B3C06E" w14:textId="77777777" w:rsidR="005E2773" w:rsidRPr="00F96756" w:rsidRDefault="005E2773" w:rsidP="00F96756">
            <w:pPr>
              <w:spacing w:after="0" w:line="240" w:lineRule="auto"/>
              <w:contextualSpacing w:val="0"/>
              <w:rPr>
                <w:rFonts w:ascii="Arial" w:hAnsi="Arial"/>
                <w:highlight w:val="yellow"/>
              </w:rPr>
            </w:pPr>
          </w:p>
        </w:tc>
        <w:tc>
          <w:tcPr>
            <w:tcW w:w="3289" w:type="dxa"/>
            <w:vAlign w:val="center"/>
          </w:tcPr>
          <w:p w14:paraId="35EA017F" w14:textId="5EF062BF" w:rsidR="005E2773" w:rsidRPr="00F96756" w:rsidRDefault="005E2773"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שינו</w:t>
            </w:r>
            <w:r w:rsidR="00CE4412" w:rsidRPr="00F96756">
              <w:rPr>
                <w:rFonts w:asciiTheme="minorBidi" w:hAnsiTheme="minorBidi" w:cstheme="minorBidi"/>
                <w:sz w:val="16"/>
                <w:szCs w:val="16"/>
                <w:rtl/>
              </w:rPr>
              <w:t>יי</w:t>
            </w:r>
            <w:r w:rsidRPr="00F96756">
              <w:rPr>
                <w:rFonts w:asciiTheme="minorBidi" w:hAnsiTheme="minorBidi" w:cstheme="minorBidi"/>
                <w:sz w:val="16"/>
                <w:szCs w:val="16"/>
                <w:rtl/>
              </w:rPr>
              <w:t xml:space="preserve"> שווי הוגן של נכסים ביולוגיים שמומשו</w:t>
            </w:r>
            <w:r w:rsidR="00CE4412" w:rsidRPr="00F96756">
              <w:rPr>
                <w:rFonts w:asciiTheme="minorBidi" w:hAnsiTheme="minorBidi" w:cstheme="minorBidi"/>
                <w:b/>
                <w:bCs/>
                <w:sz w:val="16"/>
                <w:szCs w:val="16"/>
                <w:rtl/>
              </w:rPr>
              <w:t>]</w:t>
            </w:r>
          </w:p>
        </w:tc>
        <w:tc>
          <w:tcPr>
            <w:tcW w:w="794" w:type="dxa"/>
          </w:tcPr>
          <w:p w14:paraId="6D482E30" w14:textId="77777777" w:rsidR="005E2773" w:rsidRPr="00AF0776" w:rsidRDefault="005E2773"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highlight w:val="yellow"/>
                <w:rtl/>
              </w:rPr>
            </w:pPr>
          </w:p>
        </w:tc>
        <w:tc>
          <w:tcPr>
            <w:tcW w:w="964" w:type="dxa"/>
          </w:tcPr>
          <w:p w14:paraId="0520EB77" w14:textId="77777777" w:rsidR="005E2773" w:rsidRPr="00AF0776" w:rsidRDefault="005E2773" w:rsidP="00AF0776">
            <w:pPr>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highlight w:val="yellow"/>
                <w:rtl/>
              </w:rPr>
            </w:pPr>
          </w:p>
        </w:tc>
        <w:tc>
          <w:tcPr>
            <w:tcW w:w="964" w:type="dxa"/>
          </w:tcPr>
          <w:p w14:paraId="5AF5E9CE" w14:textId="77777777" w:rsidR="005E2773" w:rsidRPr="00AF0776" w:rsidRDefault="005E2773" w:rsidP="00AF0776">
            <w:pPr>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highlight w:val="yellow"/>
                <w:rtl/>
              </w:rPr>
            </w:pPr>
          </w:p>
        </w:tc>
        <w:tc>
          <w:tcPr>
            <w:tcW w:w="964" w:type="dxa"/>
          </w:tcPr>
          <w:p w14:paraId="271758CE" w14:textId="77777777" w:rsidR="005E2773" w:rsidRPr="00AF0776" w:rsidRDefault="005E2773" w:rsidP="00AF0776">
            <w:pPr>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highlight w:val="yellow"/>
                <w:rtl/>
              </w:rPr>
            </w:pPr>
          </w:p>
        </w:tc>
        <w:tc>
          <w:tcPr>
            <w:tcW w:w="964" w:type="dxa"/>
          </w:tcPr>
          <w:p w14:paraId="45B6AFED" w14:textId="77777777" w:rsidR="005E2773" w:rsidRPr="00AF0776" w:rsidRDefault="005E2773" w:rsidP="00AF0776">
            <w:pPr>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highlight w:val="yellow"/>
                <w:rtl/>
              </w:rPr>
            </w:pPr>
          </w:p>
        </w:tc>
        <w:tc>
          <w:tcPr>
            <w:tcW w:w="964" w:type="dxa"/>
          </w:tcPr>
          <w:p w14:paraId="0C87EFD1" w14:textId="77777777" w:rsidR="005E2773" w:rsidRPr="00AF0776" w:rsidRDefault="005E2773" w:rsidP="00AF0776">
            <w:pPr>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highlight w:val="yellow"/>
                <w:rtl/>
              </w:rPr>
            </w:pPr>
          </w:p>
        </w:tc>
      </w:tr>
      <w:tr w:rsidR="00F64EB6" w:rsidRPr="00F90651" w14:paraId="5C96B62E"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661B4F5"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6D67BD3E" w14:textId="77777777" w:rsidR="00F64EB6" w:rsidRPr="00F96756" w:rsidRDefault="00F64EB6" w:rsidP="0040578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גולמי</w:t>
            </w:r>
          </w:p>
        </w:tc>
        <w:tc>
          <w:tcPr>
            <w:tcW w:w="794" w:type="dxa"/>
          </w:tcPr>
          <w:p w14:paraId="3FD3F41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148579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F554D5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685DF3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8D2546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FC7EB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D24C279"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CD7F248"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23767964"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עליית (ירידת) ערך שווי הוגן נדל"ן להשקעה</w:t>
            </w:r>
          </w:p>
        </w:tc>
        <w:tc>
          <w:tcPr>
            <w:tcW w:w="794" w:type="dxa"/>
          </w:tcPr>
          <w:p w14:paraId="131BC4E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B5C8D2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A011D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FD87A6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EDCCEC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7F6ABA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89C87E7"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6455F64"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3E696B73"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הוצאות מחקר ופיתוח</w:t>
            </w:r>
          </w:p>
        </w:tc>
        <w:tc>
          <w:tcPr>
            <w:tcW w:w="794" w:type="dxa"/>
          </w:tcPr>
          <w:p w14:paraId="6D4BF8B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923BF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31302F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668DB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5744E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6FA3A5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56F898AF"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8166528"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0E33B13C"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הוצאות מכירה ושיווק</w:t>
            </w:r>
          </w:p>
        </w:tc>
        <w:tc>
          <w:tcPr>
            <w:tcW w:w="794" w:type="dxa"/>
          </w:tcPr>
          <w:p w14:paraId="70230E7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EE792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6AB385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19E4E8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1369B55"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F1D80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743DE9F8"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A064C81"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7EB1A143"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הוצאות הנהלה וכלליות</w:t>
            </w:r>
          </w:p>
        </w:tc>
        <w:tc>
          <w:tcPr>
            <w:tcW w:w="794" w:type="dxa"/>
          </w:tcPr>
          <w:p w14:paraId="7F84949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C44DAB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8870E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561465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D5007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98025F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2930F3F8"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645BC7E"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3C5CE8BE"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הפסדים (ביטול הפסדים) מירידת ערך לקוחות ונכסים בגין חוזים עם לקוחות</w:t>
            </w:r>
          </w:p>
        </w:tc>
        <w:tc>
          <w:tcPr>
            <w:tcW w:w="794" w:type="dxa"/>
          </w:tcPr>
          <w:p w14:paraId="535998F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F4F053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586F62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59D14D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359FE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24416F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DB55979"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60C3175"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2CD23078"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הכנסות אחרות</w:t>
            </w:r>
          </w:p>
        </w:tc>
        <w:tc>
          <w:tcPr>
            <w:tcW w:w="794" w:type="dxa"/>
          </w:tcPr>
          <w:p w14:paraId="169A32B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497E55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2459B5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365FC15"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84551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1C06A2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57063D65"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13641BD"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1984ADC7"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הוצאות אחרות</w:t>
            </w:r>
          </w:p>
        </w:tc>
        <w:tc>
          <w:tcPr>
            <w:tcW w:w="794" w:type="dxa"/>
          </w:tcPr>
          <w:p w14:paraId="120B750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C95425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51E7C3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9087D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CB8745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B52EAC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A7658AC"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56E28C1"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0E1E3E85"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הון ממימוש רכוש קבוע</w:t>
            </w:r>
          </w:p>
        </w:tc>
        <w:tc>
          <w:tcPr>
            <w:tcW w:w="794" w:type="dxa"/>
          </w:tcPr>
          <w:p w14:paraId="395135F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B8FAFF9"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25ED798"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B81D10A"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E3D38E9"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DBD1909"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223372A2"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9346F42"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6B9D40B1" w14:textId="77777777" w:rsidR="00F64EB6" w:rsidRPr="00F96756" w:rsidRDefault="00F64EB6" w:rsidP="0040578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מפעולות רגילות</w:t>
            </w:r>
          </w:p>
        </w:tc>
        <w:tc>
          <w:tcPr>
            <w:tcW w:w="794" w:type="dxa"/>
          </w:tcPr>
          <w:p w14:paraId="0AC7C11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C481DE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5B0BCE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4BBF6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CFB02A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4A17C8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7389FDD9"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AC162AE"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7F37F08"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הכנסות מימון</w:t>
            </w:r>
          </w:p>
        </w:tc>
        <w:tc>
          <w:tcPr>
            <w:tcW w:w="794" w:type="dxa"/>
          </w:tcPr>
          <w:p w14:paraId="335D3D3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B02ECC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A42812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461C6D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615910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46A77F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31D37C91"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FDC5EFA"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14345B17"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Pr>
            </w:pPr>
            <w:r w:rsidRPr="00F96756">
              <w:rPr>
                <w:rFonts w:asciiTheme="minorBidi" w:hAnsiTheme="minorBidi" w:cstheme="minorBidi"/>
                <w:sz w:val="16"/>
                <w:szCs w:val="16"/>
                <w:rtl/>
              </w:rPr>
              <w:t>הוצאות מימון</w:t>
            </w:r>
          </w:p>
        </w:tc>
        <w:tc>
          <w:tcPr>
            <w:tcW w:w="794" w:type="dxa"/>
          </w:tcPr>
          <w:p w14:paraId="379732A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E7F44C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37F4A4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55195E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5EFBDE5"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954B5E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63D015A6"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95EA71C"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F3DAE3E"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הפסדים (ביטול הפסדים) מירידת ערך נכסים פיננסיים</w:t>
            </w:r>
          </w:p>
        </w:tc>
        <w:tc>
          <w:tcPr>
            <w:tcW w:w="794" w:type="dxa"/>
          </w:tcPr>
          <w:p w14:paraId="5C526EE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1751005"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2F47EE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B67EF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C3202B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9F857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58DDB6CA"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0DB5EF7" w14:textId="77777777" w:rsidR="00F64EB6" w:rsidRPr="00F96756" w:rsidRDefault="00F64EB6" w:rsidP="00F96756">
            <w:pPr>
              <w:spacing w:after="0" w:line="240" w:lineRule="auto"/>
              <w:contextualSpacing w:val="0"/>
              <w:rPr>
                <w:rFonts w:ascii="Arial" w:hAnsi="Arial"/>
                <w:rtl/>
              </w:rPr>
            </w:pPr>
          </w:p>
        </w:tc>
        <w:tc>
          <w:tcPr>
            <w:tcW w:w="3289" w:type="dxa"/>
            <w:vAlign w:val="center"/>
          </w:tcPr>
          <w:p w14:paraId="3AD70585"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רווחים (הפסדים) מגריעת נכסים פיננסיים שנמדדו בעלות מופחתת</w:t>
            </w:r>
          </w:p>
        </w:tc>
        <w:tc>
          <w:tcPr>
            <w:tcW w:w="794" w:type="dxa"/>
          </w:tcPr>
          <w:p w14:paraId="65FB865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D5DE5A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4082B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3E3D6A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AE067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D3B594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CDE8167"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CBA38BA" w14:textId="77777777" w:rsidR="00F64EB6" w:rsidRPr="00F96756" w:rsidRDefault="00F64EB6" w:rsidP="00F96756">
            <w:pPr>
              <w:spacing w:after="0" w:line="240" w:lineRule="auto"/>
              <w:contextualSpacing w:val="0"/>
              <w:rPr>
                <w:rFonts w:ascii="Arial" w:hAnsi="Arial"/>
                <w:rtl/>
              </w:rPr>
            </w:pPr>
          </w:p>
        </w:tc>
        <w:tc>
          <w:tcPr>
            <w:tcW w:w="3289" w:type="dxa"/>
            <w:vAlign w:val="center"/>
          </w:tcPr>
          <w:p w14:paraId="1F1F0D24"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רווחים (הפסדים) מסיווג מחדש של נכסים פיננסיים מעלות מופחתת לשווי הוגן דרך רווח או הפסד</w:t>
            </w:r>
          </w:p>
        </w:tc>
        <w:tc>
          <w:tcPr>
            <w:tcW w:w="794" w:type="dxa"/>
          </w:tcPr>
          <w:p w14:paraId="0547E23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1BD298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0EFBF1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82D06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81498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3EF42B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EEEAB43"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F1724FD" w14:textId="77777777" w:rsidR="00F64EB6" w:rsidRPr="00F96756" w:rsidRDefault="00F64EB6" w:rsidP="00F96756">
            <w:pPr>
              <w:spacing w:after="0" w:line="240" w:lineRule="auto"/>
              <w:contextualSpacing w:val="0"/>
              <w:rPr>
                <w:rFonts w:ascii="Arial" w:hAnsi="Arial"/>
                <w:rtl/>
              </w:rPr>
            </w:pPr>
          </w:p>
        </w:tc>
        <w:tc>
          <w:tcPr>
            <w:tcW w:w="3289" w:type="dxa"/>
            <w:vAlign w:val="center"/>
          </w:tcPr>
          <w:p w14:paraId="05F2A5DA"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רווחים (הפסדים) מסיווג מחדש של נכסים פיננסיים משווי הוגן דרך רווח כולל אחר לשווי הוגן דרך רווח או הפסד</w:t>
            </w:r>
          </w:p>
        </w:tc>
        <w:tc>
          <w:tcPr>
            <w:tcW w:w="794" w:type="dxa"/>
          </w:tcPr>
          <w:p w14:paraId="48D1488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FD9377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B30CB4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9F466B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014A22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29D12F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3BF262B7"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52CEF18" w14:textId="77777777" w:rsidR="00F64EB6" w:rsidRPr="00F96756" w:rsidRDefault="00F64EB6" w:rsidP="00F96756">
            <w:pPr>
              <w:spacing w:after="0" w:line="240" w:lineRule="auto"/>
              <w:contextualSpacing w:val="0"/>
              <w:rPr>
                <w:rFonts w:ascii="Arial" w:hAnsi="Arial"/>
                <w:rtl/>
              </w:rPr>
            </w:pPr>
          </w:p>
        </w:tc>
        <w:tc>
          <w:tcPr>
            <w:tcW w:w="3289" w:type="dxa"/>
            <w:vAlign w:val="center"/>
          </w:tcPr>
          <w:p w14:paraId="57DD700A"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רווחים (הפסדים) אחרים ממימון</w:t>
            </w:r>
          </w:p>
        </w:tc>
        <w:tc>
          <w:tcPr>
            <w:tcW w:w="794" w:type="dxa"/>
          </w:tcPr>
          <w:p w14:paraId="6520277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D9604E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F46C625"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92C441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23C3D15"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C0020A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1181A36B"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CC1E676"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15B330DC" w14:textId="47092CB4" w:rsidR="00F64EB6" w:rsidRPr="002E5B13"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2E5B13">
              <w:rPr>
                <w:rFonts w:asciiTheme="minorBidi" w:hAnsiTheme="minorBidi" w:cstheme="minorBidi"/>
                <w:sz w:val="16"/>
                <w:szCs w:val="16"/>
                <w:rtl/>
              </w:rPr>
              <w:t>חלק החברה ברווחי (בהפסדי) חברות המטופלות לפי שיטת השווי המאזני</w:t>
            </w:r>
          </w:p>
        </w:tc>
        <w:tc>
          <w:tcPr>
            <w:tcW w:w="794" w:type="dxa"/>
          </w:tcPr>
          <w:p w14:paraId="1666224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3E5DD4"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EA26BE6"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124740"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0441CEC"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01645D4"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1E440D96"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5670BB3"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4D38A4F9" w14:textId="77777777" w:rsidR="00F64EB6" w:rsidRPr="002E5B13" w:rsidRDefault="00F64EB6" w:rsidP="0040578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2E5B13">
              <w:rPr>
                <w:rFonts w:asciiTheme="minorBidi" w:hAnsiTheme="minorBidi" w:cstheme="minorBidi"/>
                <w:sz w:val="16"/>
                <w:szCs w:val="16"/>
                <w:rtl/>
              </w:rPr>
              <w:t xml:space="preserve">רווח (הפסד) לפני ניכוי </w:t>
            </w:r>
            <w:proofErr w:type="spellStart"/>
            <w:r w:rsidRPr="002E5B13">
              <w:rPr>
                <w:rFonts w:asciiTheme="minorBidi" w:hAnsiTheme="minorBidi" w:cstheme="minorBidi"/>
                <w:sz w:val="16"/>
                <w:szCs w:val="16"/>
                <w:rtl/>
              </w:rPr>
              <w:t>מסים</w:t>
            </w:r>
            <w:proofErr w:type="spellEnd"/>
            <w:r w:rsidRPr="002E5B13">
              <w:rPr>
                <w:rFonts w:asciiTheme="minorBidi" w:hAnsiTheme="minorBidi" w:cstheme="minorBidi"/>
                <w:sz w:val="16"/>
                <w:szCs w:val="16"/>
                <w:rtl/>
              </w:rPr>
              <w:t xml:space="preserve"> על ההכנסה</w:t>
            </w:r>
          </w:p>
        </w:tc>
        <w:tc>
          <w:tcPr>
            <w:tcW w:w="794" w:type="dxa"/>
          </w:tcPr>
          <w:p w14:paraId="111DC13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D8A563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F1B344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1B18AF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32E0E3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8E4029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1ACCF6D"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3C9E5D8"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63836BB4"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roofErr w:type="spellStart"/>
            <w:r w:rsidRPr="00F96756">
              <w:rPr>
                <w:rFonts w:asciiTheme="minorBidi" w:hAnsiTheme="minorBidi" w:cstheme="minorBidi"/>
                <w:sz w:val="16"/>
                <w:szCs w:val="16"/>
                <w:rtl/>
              </w:rPr>
              <w:t>מסים</w:t>
            </w:r>
            <w:proofErr w:type="spellEnd"/>
            <w:r w:rsidRPr="00F96756">
              <w:rPr>
                <w:rFonts w:asciiTheme="minorBidi" w:hAnsiTheme="minorBidi" w:cstheme="minorBidi"/>
                <w:sz w:val="16"/>
                <w:szCs w:val="16"/>
                <w:rtl/>
              </w:rPr>
              <w:t xml:space="preserve"> על ההכנסה</w:t>
            </w:r>
          </w:p>
        </w:tc>
        <w:tc>
          <w:tcPr>
            <w:tcW w:w="794" w:type="dxa"/>
          </w:tcPr>
          <w:p w14:paraId="43C7C93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27FCB67"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BAB08A1"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B76FD00"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ED4D426"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5DB85E7"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E7C7580"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D9E60A4"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FEE3776" w14:textId="77777777" w:rsidR="00F64EB6" w:rsidRPr="00F96756" w:rsidRDefault="00F64EB6" w:rsidP="0040578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מפעילויות נמשכות</w:t>
            </w:r>
          </w:p>
        </w:tc>
        <w:tc>
          <w:tcPr>
            <w:tcW w:w="794" w:type="dxa"/>
          </w:tcPr>
          <w:p w14:paraId="50D2996F"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A5522E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F298B4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7D110F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A83A1A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6DC5A2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072EB8E8"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7B45A5C"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3CFB515D" w14:textId="4604BDC5"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מפעילויות שהופסקו</w:t>
            </w:r>
          </w:p>
        </w:tc>
        <w:tc>
          <w:tcPr>
            <w:tcW w:w="794" w:type="dxa"/>
          </w:tcPr>
          <w:p w14:paraId="106D43B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ACC732A"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06AF35E"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2072036"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66B80E6"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53CC3C3"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105DDD70"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6783E13"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6DF235AB" w14:textId="77777777" w:rsidR="00F64EB6" w:rsidRPr="00F96756" w:rsidRDefault="00F64EB6" w:rsidP="0040578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לתקופה</w:t>
            </w:r>
          </w:p>
        </w:tc>
        <w:tc>
          <w:tcPr>
            <w:tcW w:w="794" w:type="dxa"/>
          </w:tcPr>
          <w:p w14:paraId="0001C80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F626A9C"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A0CEDE"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D2D0D6F"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4696604"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A7B89B0"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40578B" w:rsidRPr="00F90651" w14:paraId="544AA5DB"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D64E256" w14:textId="77777777" w:rsidR="0040578B" w:rsidRPr="00F96756" w:rsidRDefault="0040578B" w:rsidP="00F96756">
            <w:pPr>
              <w:spacing w:after="0" w:line="240" w:lineRule="auto"/>
              <w:rPr>
                <w:rFonts w:ascii="Arial" w:hAnsi="Arial"/>
              </w:rPr>
            </w:pPr>
          </w:p>
        </w:tc>
        <w:tc>
          <w:tcPr>
            <w:tcW w:w="3289" w:type="dxa"/>
            <w:vAlign w:val="center"/>
          </w:tcPr>
          <w:p w14:paraId="224BF98D" w14:textId="77777777" w:rsidR="0040578B" w:rsidRPr="00F96756" w:rsidRDefault="0040578B" w:rsidP="0040578B">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57B156E2" w14:textId="77777777" w:rsidR="0040578B" w:rsidRPr="00AF0776" w:rsidRDefault="0040578B" w:rsidP="00AF0776">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95F12F0" w14:textId="77777777" w:rsidR="0040578B" w:rsidRPr="00AF0776" w:rsidRDefault="0040578B" w:rsidP="00AF0776">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F665E2C" w14:textId="77777777" w:rsidR="0040578B" w:rsidRPr="00AF0776" w:rsidRDefault="0040578B" w:rsidP="00AF0776">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537A7C8" w14:textId="77777777" w:rsidR="0040578B" w:rsidRPr="00AF0776" w:rsidRDefault="0040578B" w:rsidP="00AF0776">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32C8FC6" w14:textId="77777777" w:rsidR="0040578B" w:rsidRPr="00AF0776" w:rsidRDefault="0040578B" w:rsidP="00AF0776">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F94A355" w14:textId="77777777" w:rsidR="0040578B" w:rsidRPr="00AF0776" w:rsidRDefault="0040578B" w:rsidP="00AF0776">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7D04746F"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C04C383"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DCD70C6" w14:textId="77777777" w:rsidR="00F64EB6" w:rsidRPr="00F96756" w:rsidRDefault="00F64EB6" w:rsidP="0040578B">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לתקופה המיוחס ל:</w:t>
            </w:r>
          </w:p>
        </w:tc>
        <w:tc>
          <w:tcPr>
            <w:tcW w:w="794" w:type="dxa"/>
          </w:tcPr>
          <w:p w14:paraId="2D6C434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D5D00F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3FAA9D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25394F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B85E5F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AD3738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77FA73E2"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EF3B778"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6D234DC"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בעלים של החברה האם</w:t>
            </w:r>
          </w:p>
        </w:tc>
        <w:tc>
          <w:tcPr>
            <w:tcW w:w="794" w:type="dxa"/>
          </w:tcPr>
          <w:p w14:paraId="5942B39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EF06F4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E93B2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68F0A8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93C23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78DDA3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7A96B66"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E3C8C80"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53E6FDD0" w14:textId="77777777" w:rsidR="00F64EB6" w:rsidRPr="00F96756" w:rsidRDefault="00F64EB6" w:rsidP="0040578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זכויות שאינן מקנות שליטה</w:t>
            </w:r>
          </w:p>
        </w:tc>
        <w:tc>
          <w:tcPr>
            <w:tcW w:w="794" w:type="dxa"/>
          </w:tcPr>
          <w:p w14:paraId="5FA4034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21FB302"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5232E3E"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1B1C42F"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C019BE"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3A83941"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770D56" w:rsidRPr="00F90651" w14:paraId="7EC54987"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989FA67" w14:textId="77777777" w:rsidR="00770D56" w:rsidRPr="00F96756" w:rsidRDefault="00770D56" w:rsidP="00F96756">
            <w:pPr>
              <w:spacing w:after="0" w:line="240" w:lineRule="auto"/>
              <w:contextualSpacing w:val="0"/>
              <w:rPr>
                <w:rFonts w:ascii="Arial" w:hAnsi="Arial"/>
              </w:rPr>
            </w:pPr>
          </w:p>
        </w:tc>
        <w:tc>
          <w:tcPr>
            <w:tcW w:w="3289" w:type="dxa"/>
            <w:vAlign w:val="center"/>
          </w:tcPr>
          <w:p w14:paraId="4D580CCC" w14:textId="77777777" w:rsidR="00770D56" w:rsidRPr="00F96756" w:rsidRDefault="00770D56" w:rsidP="0040578B">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45EFBD9C" w14:textId="77777777" w:rsidR="00770D56" w:rsidRPr="00AF0776" w:rsidRDefault="00770D5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949D8CD" w14:textId="77777777" w:rsidR="00770D56" w:rsidRPr="00AF0776" w:rsidRDefault="00770D5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lang w:val="en-GB"/>
              </w:rPr>
            </w:pPr>
          </w:p>
        </w:tc>
        <w:tc>
          <w:tcPr>
            <w:tcW w:w="964" w:type="dxa"/>
          </w:tcPr>
          <w:p w14:paraId="410EDCC1" w14:textId="77777777" w:rsidR="00770D56" w:rsidRPr="00AF0776" w:rsidRDefault="00770D5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lang w:val="en-GB"/>
              </w:rPr>
            </w:pPr>
          </w:p>
        </w:tc>
        <w:tc>
          <w:tcPr>
            <w:tcW w:w="964" w:type="dxa"/>
          </w:tcPr>
          <w:p w14:paraId="7237BF5D" w14:textId="77777777" w:rsidR="00770D56" w:rsidRPr="00AF0776" w:rsidRDefault="00770D5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lang w:val="en-GB"/>
              </w:rPr>
            </w:pPr>
          </w:p>
        </w:tc>
        <w:tc>
          <w:tcPr>
            <w:tcW w:w="964" w:type="dxa"/>
          </w:tcPr>
          <w:p w14:paraId="5FB53829" w14:textId="77777777" w:rsidR="00770D56" w:rsidRPr="00AF0776" w:rsidRDefault="00770D5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lang w:val="en-GB"/>
              </w:rPr>
            </w:pPr>
          </w:p>
        </w:tc>
        <w:tc>
          <w:tcPr>
            <w:tcW w:w="964" w:type="dxa"/>
          </w:tcPr>
          <w:p w14:paraId="463873F5" w14:textId="77777777" w:rsidR="00770D56" w:rsidRPr="00AF0776" w:rsidRDefault="00770D5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lang w:val="en-GB"/>
              </w:rPr>
            </w:pPr>
          </w:p>
        </w:tc>
      </w:tr>
      <w:tr w:rsidR="00F64EB6" w:rsidRPr="00F90651" w14:paraId="06115793"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1A2C3D7"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0C3FFC6E" w14:textId="317B9B01" w:rsidR="00F64EB6" w:rsidRPr="00F96756" w:rsidRDefault="00F64EB6" w:rsidP="0039642C">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למניה המיוחס לבעלים של החברה האם</w:t>
            </w:r>
            <w:r w:rsidR="00F96756" w:rsidRPr="00F96756">
              <w:rPr>
                <w:rFonts w:asciiTheme="minorBidi" w:hAnsiTheme="minorBidi" w:cstheme="minorBidi" w:hint="cs"/>
                <w:sz w:val="16"/>
                <w:szCs w:val="16"/>
                <w:rtl/>
              </w:rPr>
              <w:t xml:space="preserve"> </w:t>
            </w:r>
            <w:r w:rsidR="00F96756">
              <w:rPr>
                <w:rFonts w:asciiTheme="minorBidi" w:hAnsiTheme="minorBidi" w:cstheme="minorBidi" w:hint="cs"/>
                <w:sz w:val="16"/>
                <w:szCs w:val="16"/>
                <w:rtl/>
              </w:rPr>
              <w:t>(</w:t>
            </w:r>
            <w:r w:rsidR="00F96756" w:rsidRPr="00F96756">
              <w:rPr>
                <w:rFonts w:asciiTheme="minorBidi" w:hAnsiTheme="minorBidi" w:cstheme="minorBidi" w:hint="cs"/>
                <w:sz w:val="16"/>
                <w:szCs w:val="16"/>
                <w:rtl/>
              </w:rPr>
              <w:t>בש"ח)</w:t>
            </w:r>
            <w:r w:rsidRPr="00F96756">
              <w:rPr>
                <w:rFonts w:asciiTheme="minorBidi" w:hAnsiTheme="minorBidi" w:cstheme="minorBidi"/>
                <w:sz w:val="16"/>
                <w:szCs w:val="16"/>
                <w:rtl/>
              </w:rPr>
              <w:t>:</w:t>
            </w:r>
          </w:p>
        </w:tc>
        <w:tc>
          <w:tcPr>
            <w:tcW w:w="794" w:type="dxa"/>
          </w:tcPr>
          <w:p w14:paraId="0DC3BC0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911885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0A7B6F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21E669"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912016"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288D2F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1378453B"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25944CB"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15B107E6" w14:textId="3EF11A3D" w:rsidR="00F64EB6" w:rsidRPr="00F96756" w:rsidRDefault="00F64EB6" w:rsidP="0040578B">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בסיסי</w:t>
            </w:r>
            <w:r w:rsidR="00F96756">
              <w:rPr>
                <w:rFonts w:asciiTheme="minorBidi" w:hAnsiTheme="minorBidi" w:cstheme="minorBidi" w:hint="cs"/>
                <w:sz w:val="16"/>
                <w:szCs w:val="16"/>
                <w:rtl/>
              </w:rPr>
              <w:t xml:space="preserve"> למניה</w:t>
            </w:r>
            <w:r w:rsidRPr="00F96756">
              <w:rPr>
                <w:rFonts w:asciiTheme="minorBidi" w:hAnsiTheme="minorBidi" w:cstheme="minorBidi"/>
                <w:sz w:val="16"/>
                <w:szCs w:val="16"/>
                <w:rtl/>
              </w:rPr>
              <w:t>:</w:t>
            </w:r>
          </w:p>
        </w:tc>
        <w:tc>
          <w:tcPr>
            <w:tcW w:w="794" w:type="dxa"/>
          </w:tcPr>
          <w:p w14:paraId="4388C87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17F42C3"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A31224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9FC1BB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7BFF7E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A950F4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9ED7C2B"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8049685"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330F14A1" w14:textId="77777777" w:rsidR="00F64EB6" w:rsidRPr="00F96756" w:rsidRDefault="00F64EB6" w:rsidP="0040578B">
            <w:pPr>
              <w:pStyle w:val="1"/>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מפעילויות נמשכות</w:t>
            </w:r>
          </w:p>
        </w:tc>
        <w:tc>
          <w:tcPr>
            <w:tcW w:w="794" w:type="dxa"/>
          </w:tcPr>
          <w:p w14:paraId="649733B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A6C08E"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335C45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0BA967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12A8707"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8AFBE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546ADA1"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6C15583"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31FA5EE7" w14:textId="77777777" w:rsidR="00F64EB6" w:rsidRPr="00F96756" w:rsidRDefault="00F64EB6" w:rsidP="0039642C">
            <w:pPr>
              <w:pStyle w:val="1"/>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מפעילויות שהופסקו</w:t>
            </w:r>
          </w:p>
        </w:tc>
        <w:tc>
          <w:tcPr>
            <w:tcW w:w="794" w:type="dxa"/>
          </w:tcPr>
          <w:p w14:paraId="6D17955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CC9FBA2"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BC75097"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6B896C"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083C288"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9CAD47E"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BDE6A50"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37FDABF"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1AF7A263" w14:textId="4A793E4A" w:rsidR="00F64EB6" w:rsidRPr="00F96756" w:rsidRDefault="00F64EB6" w:rsidP="0039642C">
            <w:pPr>
              <w:pStyle w:val="2-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 xml:space="preserve">רווח (הפסד) </w:t>
            </w:r>
            <w:r w:rsidR="00AF0776">
              <w:rPr>
                <w:rFonts w:asciiTheme="minorBidi" w:hAnsiTheme="minorBidi" w:cstheme="minorBidi" w:hint="cs"/>
                <w:sz w:val="16"/>
                <w:szCs w:val="16"/>
                <w:rtl/>
              </w:rPr>
              <w:t xml:space="preserve">בסיסי </w:t>
            </w:r>
            <w:r w:rsidRPr="00F96756">
              <w:rPr>
                <w:rFonts w:asciiTheme="minorBidi" w:hAnsiTheme="minorBidi" w:cstheme="minorBidi"/>
                <w:sz w:val="16"/>
                <w:szCs w:val="16"/>
                <w:rtl/>
              </w:rPr>
              <w:t>למניה</w:t>
            </w:r>
          </w:p>
        </w:tc>
        <w:tc>
          <w:tcPr>
            <w:tcW w:w="794" w:type="dxa"/>
          </w:tcPr>
          <w:p w14:paraId="291D710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9850050"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E69EBCF"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0882982"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2AD3ABD"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B34EAE"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76B3FCBC"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EA157B4"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7EAE69A8" w14:textId="428870AC" w:rsidR="00F64EB6" w:rsidRPr="00F96756" w:rsidRDefault="00F64EB6" w:rsidP="0040578B">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רווח (הפסד) מדולל</w:t>
            </w:r>
            <w:r w:rsidR="00AF0776">
              <w:rPr>
                <w:rFonts w:asciiTheme="minorBidi" w:hAnsiTheme="minorBidi" w:cstheme="minorBidi" w:hint="cs"/>
                <w:sz w:val="16"/>
                <w:szCs w:val="16"/>
                <w:rtl/>
              </w:rPr>
              <w:t xml:space="preserve"> למניה</w:t>
            </w:r>
            <w:r w:rsidRPr="00F96756">
              <w:rPr>
                <w:rFonts w:asciiTheme="minorBidi" w:hAnsiTheme="minorBidi" w:cstheme="minorBidi"/>
                <w:sz w:val="16"/>
                <w:szCs w:val="16"/>
                <w:rtl/>
              </w:rPr>
              <w:t>:</w:t>
            </w:r>
          </w:p>
        </w:tc>
        <w:tc>
          <w:tcPr>
            <w:tcW w:w="794" w:type="dxa"/>
          </w:tcPr>
          <w:p w14:paraId="0418470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2686CF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B283E41"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1E9224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D3B49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C4A9D4"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440EF8C6"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1F3A684"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2B47F749" w14:textId="77777777" w:rsidR="00F64EB6" w:rsidRPr="00F96756" w:rsidRDefault="00F64EB6" w:rsidP="0040578B">
            <w:pPr>
              <w:pStyle w:val="1"/>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מפעילויות נמשכות</w:t>
            </w:r>
          </w:p>
        </w:tc>
        <w:tc>
          <w:tcPr>
            <w:tcW w:w="794" w:type="dxa"/>
          </w:tcPr>
          <w:p w14:paraId="02E6839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051EF32"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25240BC"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88A4888"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C0D7A40"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C17B1DB"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3289A528"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D6A9215"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4C72F46A" w14:textId="77777777" w:rsidR="00F64EB6" w:rsidRPr="00F96756" w:rsidRDefault="00F64EB6" w:rsidP="0039642C">
            <w:pPr>
              <w:pStyle w:val="1"/>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מפעילויות שהופסקו</w:t>
            </w:r>
          </w:p>
        </w:tc>
        <w:tc>
          <w:tcPr>
            <w:tcW w:w="794" w:type="dxa"/>
          </w:tcPr>
          <w:p w14:paraId="7117569A"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76258D1"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2F621F8"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781EAFB"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E206865"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C51A091" w14:textId="77777777" w:rsidR="00F64EB6" w:rsidRPr="00AF0776" w:rsidRDefault="00F64EB6" w:rsidP="00AF0776">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F64EB6" w:rsidRPr="00F90651" w14:paraId="73A593F7" w14:textId="77777777" w:rsidTr="00FB238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591B823" w14:textId="77777777" w:rsidR="00F64EB6" w:rsidRPr="00F96756" w:rsidRDefault="00F64EB6" w:rsidP="00F96756">
            <w:pPr>
              <w:spacing w:after="0" w:line="240" w:lineRule="auto"/>
              <w:contextualSpacing w:val="0"/>
              <w:rPr>
                <w:rFonts w:ascii="Arial" w:hAnsi="Arial"/>
              </w:rPr>
            </w:pPr>
          </w:p>
        </w:tc>
        <w:tc>
          <w:tcPr>
            <w:tcW w:w="3289" w:type="dxa"/>
            <w:vAlign w:val="center"/>
          </w:tcPr>
          <w:p w14:paraId="2251F0EE" w14:textId="730AA8E6" w:rsidR="00F64EB6" w:rsidRPr="00F96756" w:rsidRDefault="00F64EB6" w:rsidP="0039642C">
            <w:pPr>
              <w:pStyle w:val="2-B"/>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F96756">
              <w:rPr>
                <w:rFonts w:asciiTheme="minorBidi" w:hAnsiTheme="minorBidi" w:cstheme="minorBidi"/>
                <w:sz w:val="16"/>
                <w:szCs w:val="16"/>
                <w:rtl/>
              </w:rPr>
              <w:t xml:space="preserve">רווח (הפסד) </w:t>
            </w:r>
            <w:r w:rsidR="00AF0776">
              <w:rPr>
                <w:rFonts w:asciiTheme="minorBidi" w:hAnsiTheme="minorBidi" w:cstheme="minorBidi" w:hint="cs"/>
                <w:sz w:val="16"/>
                <w:szCs w:val="16"/>
                <w:rtl/>
              </w:rPr>
              <w:t xml:space="preserve">מדולל </w:t>
            </w:r>
            <w:r w:rsidRPr="00F96756">
              <w:rPr>
                <w:rFonts w:asciiTheme="minorBidi" w:hAnsiTheme="minorBidi" w:cstheme="minorBidi"/>
                <w:sz w:val="16"/>
                <w:szCs w:val="16"/>
                <w:rtl/>
              </w:rPr>
              <w:t>למניה</w:t>
            </w:r>
          </w:p>
        </w:tc>
        <w:tc>
          <w:tcPr>
            <w:tcW w:w="794" w:type="dxa"/>
          </w:tcPr>
          <w:p w14:paraId="3C94A89D" w14:textId="77777777" w:rsidR="00F64EB6" w:rsidRPr="00AF0776" w:rsidRDefault="00F64EB6" w:rsidP="00AF0776">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E1553D2"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33D6F64"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6E70978"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633F00"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274BDE4" w14:textId="77777777" w:rsidR="00F64EB6" w:rsidRPr="00AF0776" w:rsidRDefault="00F64EB6" w:rsidP="00AF0776">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bl>
    <w:p w14:paraId="493C57AD" w14:textId="77777777" w:rsidR="00AF0776" w:rsidRPr="00AF0776" w:rsidRDefault="00AF0776" w:rsidP="007B0B08">
      <w:pPr>
        <w:spacing w:after="0" w:line="240" w:lineRule="auto"/>
        <w:rPr>
          <w:sz w:val="16"/>
          <w:szCs w:val="16"/>
        </w:rPr>
      </w:pPr>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C17D27" w:rsidRPr="00F90651" w14:paraId="44CBA243" w14:textId="77777777" w:rsidTr="0039642C">
        <w:trPr>
          <w:cnfStyle w:val="100000000000" w:firstRow="1" w:lastRow="0" w:firstColumn="0" w:lastColumn="0" w:oddVBand="0" w:evenVBand="0" w:oddHBand="0" w:evenHBand="0" w:firstRowFirstColumn="0" w:firstRowLastColumn="0" w:lastRowFirstColumn="0" w:lastRowLastColumn="0"/>
          <w:trHeight w:hRule="exact" w:val="198"/>
          <w:jc w:val="right"/>
        </w:trPr>
        <w:tc>
          <w:tcPr>
            <w:cnfStyle w:val="001000000100" w:firstRow="0" w:lastRow="0" w:firstColumn="1" w:lastColumn="0" w:oddVBand="0" w:evenVBand="0" w:oddHBand="0" w:evenHBand="0" w:firstRowFirstColumn="1" w:firstRowLastColumn="0" w:lastRowFirstColumn="0" w:lastRowLastColumn="0"/>
            <w:tcW w:w="1304" w:type="dxa"/>
          </w:tcPr>
          <w:p w14:paraId="322A5727" w14:textId="77777777" w:rsidR="00C17D27" w:rsidRPr="00F90651" w:rsidRDefault="00C17D27" w:rsidP="00A77C8B">
            <w:pPr>
              <w:pStyle w:val="NoSpacing"/>
              <w:rPr>
                <w:sz w:val="18"/>
                <w:szCs w:val="18"/>
              </w:rPr>
            </w:pPr>
          </w:p>
        </w:tc>
        <w:tc>
          <w:tcPr>
            <w:tcW w:w="8902" w:type="dxa"/>
          </w:tcPr>
          <w:p w14:paraId="1D5E46B7" w14:textId="3E1E35E4" w:rsidR="00C17D27" w:rsidRPr="00AF0776" w:rsidRDefault="00C17D27" w:rsidP="00A77C8B">
            <w:pPr>
              <w:pStyle w:val="NoSpacing"/>
              <w:cnfStyle w:val="100000000000" w:firstRow="1" w:lastRow="0" w:firstColumn="0" w:lastColumn="0" w:oddVBand="0" w:evenVBand="0" w:oddHBand="0" w:evenHBand="0" w:firstRowFirstColumn="0" w:firstRowLastColumn="0" w:lastRowFirstColumn="0" w:lastRowLastColumn="0"/>
              <w:rPr>
                <w:rStyle w:val="Strong"/>
                <w:b w:val="0"/>
                <w:bCs w:val="0"/>
                <w:sz w:val="16"/>
                <w:szCs w:val="16"/>
              </w:rPr>
            </w:pPr>
            <w:r w:rsidRPr="00AF0776">
              <w:rPr>
                <w:rStyle w:val="Strong"/>
                <w:b w:val="0"/>
                <w:bCs w:val="0"/>
                <w:sz w:val="16"/>
                <w:szCs w:val="16"/>
                <w:rtl/>
              </w:rPr>
              <w:t xml:space="preserve">הביאורים המצורפים </w:t>
            </w:r>
            <w:r w:rsidR="007977A1" w:rsidRPr="00AF0776">
              <w:rPr>
                <w:rStyle w:val="Strong"/>
                <w:rFonts w:hint="cs"/>
                <w:b w:val="0"/>
                <w:bCs w:val="0"/>
                <w:sz w:val="16"/>
                <w:szCs w:val="16"/>
                <w:rtl/>
              </w:rPr>
              <w:t xml:space="preserve">הם </w:t>
            </w:r>
            <w:r w:rsidRPr="00AF0776">
              <w:rPr>
                <w:rStyle w:val="Strong"/>
                <w:b w:val="0"/>
                <w:bCs w:val="0"/>
                <w:sz w:val="16"/>
                <w:szCs w:val="16"/>
                <w:rtl/>
              </w:rPr>
              <w:t xml:space="preserve">חלק בלתי נפרד מהדוחות הכספיים </w:t>
            </w:r>
            <w:r w:rsidR="007977A1" w:rsidRPr="00AF0776">
              <w:rPr>
                <w:rStyle w:val="Strong"/>
                <w:rFonts w:hint="cs"/>
                <w:b w:val="0"/>
                <w:bCs w:val="0"/>
                <w:sz w:val="16"/>
                <w:szCs w:val="16"/>
                <w:rtl/>
              </w:rPr>
              <w:t xml:space="preserve">המאוחדים ביניים </w:t>
            </w:r>
            <w:r w:rsidRPr="00AF0776">
              <w:rPr>
                <w:rStyle w:val="Strong"/>
                <w:b w:val="0"/>
                <w:bCs w:val="0"/>
                <w:sz w:val="16"/>
                <w:szCs w:val="16"/>
                <w:rtl/>
              </w:rPr>
              <w:t>התמציתיים.</w:t>
            </w:r>
            <w:r w:rsidRPr="00AF0776">
              <w:rPr>
                <w:rStyle w:val="Strong"/>
                <w:b w:val="0"/>
                <w:bCs w:val="0"/>
                <w:sz w:val="16"/>
                <w:szCs w:val="16"/>
                <w:rtl/>
              </w:rPr>
              <w:br w:type="page"/>
            </w:r>
          </w:p>
        </w:tc>
      </w:tr>
    </w:tbl>
    <w:p w14:paraId="59857C4E" w14:textId="77777777" w:rsidR="007B0B08" w:rsidRDefault="007B0B08" w:rsidP="00B64157">
      <w:pPr>
        <w:spacing w:after="0" w:line="240" w:lineRule="auto"/>
        <w:ind w:left="567" w:hanging="567"/>
        <w:rPr>
          <w:b/>
          <w:bCs/>
          <w:color w:val="E81A3B"/>
          <w:sz w:val="22"/>
          <w:szCs w:val="22"/>
          <w:rtl/>
        </w:rPr>
      </w:pPr>
      <w:r>
        <w:rPr>
          <w:b/>
          <w:bCs/>
          <w:color w:val="E81A3B"/>
          <w:sz w:val="22"/>
          <w:szCs w:val="22"/>
          <w:rtl/>
        </w:rPr>
        <w:br w:type="page"/>
      </w:r>
    </w:p>
    <w:p w14:paraId="2C2CC3A7" w14:textId="590039E7" w:rsidR="00EC6591" w:rsidRPr="00B03B46" w:rsidRDefault="00EC6591" w:rsidP="00B64157">
      <w:pPr>
        <w:spacing w:after="0" w:line="240" w:lineRule="auto"/>
        <w:ind w:left="567" w:hanging="567"/>
        <w:rPr>
          <w:b/>
          <w:bCs/>
          <w:color w:val="E81A3B"/>
          <w:sz w:val="22"/>
          <w:szCs w:val="22"/>
          <w:rtl/>
        </w:rPr>
      </w:pPr>
      <w:r w:rsidRPr="00B03B46">
        <w:rPr>
          <w:b/>
          <w:bCs/>
          <w:color w:val="E81A3B"/>
          <w:sz w:val="22"/>
          <w:szCs w:val="22"/>
          <w:rtl/>
        </w:rPr>
        <w:lastRenderedPageBreak/>
        <w:t>א</w:t>
      </w:r>
      <w:r w:rsidRPr="00B03B46">
        <w:rPr>
          <w:b/>
          <w:bCs/>
          <w:color w:val="E81A3B"/>
          <w:sz w:val="22"/>
          <w:szCs w:val="22"/>
          <w:rtl/>
        </w:rPr>
        <w:tab/>
        <w:t>הצגת הרווח או הפסד והרווח הכולל האחר בשני דוחות (דוח על הרווח או הפסד ודוח על הרווח הכולל)</w:t>
      </w:r>
      <w:r w:rsidRPr="00B03B46">
        <w:rPr>
          <w:rFonts w:hint="cs"/>
          <w:b/>
          <w:bCs/>
          <w:color w:val="E81A3B"/>
          <w:sz w:val="22"/>
          <w:szCs w:val="22"/>
          <w:rtl/>
        </w:rPr>
        <w:t xml:space="preserve"> </w:t>
      </w:r>
      <w:r w:rsidRPr="00B03B46">
        <w:rPr>
          <w:rFonts w:hint="cs"/>
          <w:color w:val="E81A3B"/>
          <w:sz w:val="22"/>
          <w:szCs w:val="22"/>
          <w:rtl/>
        </w:rPr>
        <w:t>(המשך)</w:t>
      </w:r>
    </w:p>
    <w:p w14:paraId="4C5AA526" w14:textId="77777777" w:rsidR="00EC6591" w:rsidRPr="00EC6591" w:rsidRDefault="00EC6591" w:rsidP="00EC6591">
      <w:pPr>
        <w:spacing w:after="0" w:line="240" w:lineRule="auto"/>
        <w:rPr>
          <w:b/>
          <w:bCs/>
          <w:color w:val="E81A3B"/>
        </w:rPr>
      </w:pPr>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7977A1" w:rsidRPr="004C5FA3" w14:paraId="6A05C753" w14:textId="77777777" w:rsidTr="0001451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317E93F9" w14:textId="77777777" w:rsidR="007977A1" w:rsidRPr="005759A7" w:rsidRDefault="007977A1" w:rsidP="0001451D">
            <w:pPr>
              <w:bidi w:val="0"/>
              <w:spacing w:before="0" w:after="0" w:line="240" w:lineRule="auto"/>
              <w:ind w:left="-57" w:right="-57"/>
              <w:jc w:val="right"/>
              <w:rPr>
                <w:rFonts w:ascii="Arial" w:hAnsi="Arial"/>
              </w:rPr>
            </w:pPr>
          </w:p>
        </w:tc>
        <w:tc>
          <w:tcPr>
            <w:tcW w:w="8902" w:type="dxa"/>
          </w:tcPr>
          <w:p w14:paraId="5FFF8E5F" w14:textId="639DE6A9" w:rsidR="007977A1" w:rsidRPr="00A642DC" w:rsidRDefault="007977A1" w:rsidP="00EC6591">
            <w:pPr>
              <w:spacing w:after="0" w:line="240" w:lineRule="auto"/>
              <w:contextualSpacing w:val="0"/>
              <w:jc w:val="right"/>
              <w:cnfStyle w:val="100000000000" w:firstRow="1" w:lastRow="0" w:firstColumn="0" w:lastColumn="0" w:oddVBand="0" w:evenVBand="0" w:oddHBand="0" w:evenHBand="0" w:firstRowFirstColumn="0" w:firstRowLastColumn="0" w:lastRowFirstColumn="0" w:lastRowLastColumn="0"/>
              <w:rPr>
                <w:rStyle w:val="IntenseEmphasis"/>
                <w:rFonts w:ascii="Arial" w:hAnsi="Arial"/>
                <w:sz w:val="22"/>
                <w:szCs w:val="22"/>
                <w:u w:val="none"/>
                <w:rtl/>
              </w:rPr>
            </w:pPr>
            <w:r w:rsidRPr="00A642DC">
              <w:rPr>
                <w:rStyle w:val="IntenseEmphasis"/>
                <w:rFonts w:ascii="Arial" w:hAnsi="Arial" w:hint="cs"/>
                <w:sz w:val="22"/>
                <w:szCs w:val="22"/>
                <w:u w:val="none"/>
                <w:rtl/>
              </w:rPr>
              <w:t>ח</w:t>
            </w:r>
            <w:r w:rsidRPr="00A642DC">
              <w:rPr>
                <w:rStyle w:val="IntenseEmphasis"/>
                <w:rFonts w:hint="cs"/>
                <w:sz w:val="22"/>
                <w:szCs w:val="22"/>
                <w:u w:val="none"/>
                <w:rtl/>
              </w:rPr>
              <w:t>ברה מדווחת לדוגמה בע"מ</w:t>
            </w:r>
          </w:p>
        </w:tc>
      </w:tr>
      <w:tr w:rsidR="007977A1" w:rsidRPr="004C5FA3" w14:paraId="7C897BA9" w14:textId="77777777" w:rsidTr="0001451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FD52077" w14:textId="497E7531" w:rsidR="007977A1" w:rsidRPr="005759A7" w:rsidRDefault="007977A1" w:rsidP="0001451D">
            <w:pPr>
              <w:bidi w:val="0"/>
              <w:spacing w:before="0" w:after="0" w:line="240" w:lineRule="auto"/>
              <w:ind w:left="-57" w:right="-57"/>
              <w:contextualSpacing w:val="0"/>
              <w:jc w:val="right"/>
              <w:rPr>
                <w:rFonts w:ascii="Arial" w:hAnsi="Arial"/>
              </w:rPr>
            </w:pPr>
            <w:r w:rsidRPr="005759A7">
              <w:rPr>
                <w:rFonts w:ascii="Arial" w:hAnsi="Arial"/>
              </w:rPr>
              <w:t>IAS 34.8(b), 8A</w:t>
            </w:r>
          </w:p>
        </w:tc>
        <w:tc>
          <w:tcPr>
            <w:tcW w:w="8902" w:type="dxa"/>
          </w:tcPr>
          <w:p w14:paraId="0E4B5F08" w14:textId="53C5E44D" w:rsidR="007977A1" w:rsidRPr="00A642DC" w:rsidRDefault="007977A1" w:rsidP="00EC6591">
            <w:pPr>
              <w:pBdr>
                <w:bottom w:val="single" w:sz="4" w:space="1" w:color="auto"/>
              </w:pBdr>
              <w:spacing w:after="0" w:line="240" w:lineRule="auto"/>
              <w:contextualSpacing w:val="0"/>
              <w:cnfStyle w:val="000000100000" w:firstRow="0" w:lastRow="0" w:firstColumn="0" w:lastColumn="0" w:oddVBand="0" w:evenVBand="0" w:oddHBand="1" w:evenHBand="0" w:firstRowFirstColumn="0" w:firstRowLastColumn="0" w:lastRowFirstColumn="0" w:lastRowLastColumn="0"/>
              <w:rPr>
                <w:rStyle w:val="IntenseEmphasis"/>
                <w:rFonts w:ascii="Arial" w:hAnsi="Arial"/>
                <w:sz w:val="22"/>
                <w:szCs w:val="22"/>
                <w:u w:val="none"/>
                <w:rtl/>
              </w:rPr>
            </w:pPr>
            <w:r w:rsidRPr="00A642DC">
              <w:rPr>
                <w:rStyle w:val="IntenseEmphasis"/>
                <w:rFonts w:ascii="Arial" w:hAnsi="Arial"/>
                <w:sz w:val="22"/>
                <w:szCs w:val="22"/>
                <w:u w:val="none"/>
                <w:rtl/>
              </w:rPr>
              <w:t xml:space="preserve">דוחות מאוחדים </w:t>
            </w:r>
            <w:r w:rsidRPr="00A642DC">
              <w:rPr>
                <w:rStyle w:val="IntenseEmphasis"/>
                <w:rFonts w:ascii="Arial" w:hAnsi="Arial" w:hint="cs"/>
                <w:sz w:val="22"/>
                <w:szCs w:val="22"/>
                <w:u w:val="none"/>
                <w:rtl/>
              </w:rPr>
              <w:t>ב</w:t>
            </w:r>
            <w:r w:rsidRPr="00A642DC">
              <w:rPr>
                <w:rStyle w:val="IntenseEmphasis"/>
                <w:rFonts w:hint="cs"/>
                <w:sz w:val="22"/>
                <w:szCs w:val="22"/>
                <w:u w:val="none"/>
                <w:rtl/>
              </w:rPr>
              <w:t xml:space="preserve">יניים תמציתיים </w:t>
            </w:r>
            <w:r w:rsidRPr="00A642DC">
              <w:rPr>
                <w:rStyle w:val="IntenseEmphasis"/>
                <w:rFonts w:ascii="Arial" w:hAnsi="Arial"/>
                <w:sz w:val="22"/>
                <w:szCs w:val="22"/>
                <w:u w:val="none"/>
                <w:rtl/>
              </w:rPr>
              <w:t>על הרווח הכולל</w:t>
            </w:r>
          </w:p>
        </w:tc>
      </w:tr>
    </w:tbl>
    <w:p w14:paraId="397383B7" w14:textId="77777777" w:rsidR="00EC6591" w:rsidRDefault="00EC6591" w:rsidP="00EC6591">
      <w:pPr>
        <w:spacing w:after="0" w:line="240" w:lineRule="auto"/>
        <w:ind w:left="1418"/>
      </w:pPr>
    </w:p>
    <w:tbl>
      <w:tblPr>
        <w:tblStyle w:val="TableGrid"/>
        <w:tblpPr w:leftFromText="180" w:rightFromText="180" w:vertAnchor="text" w:tblpY="1"/>
        <w:tblOverlap w:val="never"/>
        <w:bidiVisual/>
        <w:tblW w:w="10206" w:type="dxa"/>
        <w:jc w:val="right"/>
        <w:tblLook w:val="04A0" w:firstRow="1" w:lastRow="0" w:firstColumn="1" w:lastColumn="0" w:noHBand="0" w:noVBand="1"/>
      </w:tblPr>
      <w:tblGrid>
        <w:gridCol w:w="1303"/>
        <w:gridCol w:w="3289"/>
        <w:gridCol w:w="794"/>
        <w:gridCol w:w="964"/>
        <w:gridCol w:w="964"/>
        <w:gridCol w:w="964"/>
        <w:gridCol w:w="964"/>
        <w:gridCol w:w="964"/>
      </w:tblGrid>
      <w:tr w:rsidR="00F64EB6" w:rsidRPr="00EC6591" w14:paraId="7778677E" w14:textId="77777777" w:rsidTr="00FB238E">
        <w:trPr>
          <w:cnfStyle w:val="100000000000" w:firstRow="1" w:lastRow="0" w:firstColumn="0" w:lastColumn="0" w:oddVBand="0" w:evenVBand="0" w:oddHBand="0" w:evenHBand="0" w:firstRowFirstColumn="0" w:firstRowLastColumn="0" w:lastRowFirstColumn="0" w:lastRowLastColumn="0"/>
          <w:jc w:val="right"/>
        </w:trPr>
        <w:tc>
          <w:tcPr>
            <w:cnfStyle w:val="001000000100" w:firstRow="0" w:lastRow="0" w:firstColumn="1" w:lastColumn="0" w:oddVBand="0" w:evenVBand="0" w:oddHBand="0" w:evenHBand="0" w:firstRowFirstColumn="1" w:firstRowLastColumn="0" w:lastRowFirstColumn="0" w:lastRowLastColumn="0"/>
            <w:tcW w:w="1303" w:type="dxa"/>
            <w:vAlign w:val="top"/>
          </w:tcPr>
          <w:p w14:paraId="415A06B8" w14:textId="77777777" w:rsidR="00F64EB6" w:rsidRPr="00EC6591" w:rsidRDefault="00F64EB6" w:rsidP="00EC6591">
            <w:pPr>
              <w:spacing w:after="0" w:line="240" w:lineRule="auto"/>
              <w:contextualSpacing w:val="0"/>
              <w:rPr>
                <w:rFonts w:ascii="Arial" w:hAnsi="Arial"/>
              </w:rPr>
            </w:pPr>
          </w:p>
        </w:tc>
        <w:tc>
          <w:tcPr>
            <w:tcW w:w="3289" w:type="dxa"/>
            <w:vAlign w:val="center"/>
          </w:tcPr>
          <w:p w14:paraId="35C0924B" w14:textId="77777777" w:rsidR="00F64EB6" w:rsidRPr="00EC6591" w:rsidRDefault="00F64EB6" w:rsidP="00EC6591">
            <w:pPr>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37B90BBB" w14:textId="297130A1" w:rsidR="00F64EB6" w:rsidRPr="00EC6591" w:rsidRDefault="00F64EB6" w:rsidP="003F5098">
            <w:pPr>
              <w:pStyle w:val="X1underline"/>
              <w:pBdr>
                <w:bottom w:val="none" w:sz="0" w:space="0" w:color="auto"/>
              </w:pBdr>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1928" w:type="dxa"/>
            <w:gridSpan w:val="2"/>
          </w:tcPr>
          <w:p w14:paraId="5103DF85" w14:textId="083A015C" w:rsidR="00F64EB6" w:rsidRPr="00EC6591" w:rsidRDefault="00F64EB6" w:rsidP="00EC6591">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EC6591">
              <w:rPr>
                <w:rFonts w:asciiTheme="minorBidi" w:hAnsiTheme="minorBidi" w:cstheme="minorBidi"/>
                <w:sz w:val="16"/>
                <w:szCs w:val="16"/>
                <w:rtl/>
              </w:rPr>
              <w:t xml:space="preserve">לשישה חודשים </w:t>
            </w:r>
            <w:r w:rsidR="00EC6591">
              <w:rPr>
                <w:rFonts w:asciiTheme="minorBidi" w:hAnsiTheme="minorBidi" w:cstheme="minorBidi"/>
                <w:sz w:val="16"/>
                <w:szCs w:val="16"/>
                <w:rtl/>
              </w:rPr>
              <w:br/>
            </w:r>
            <w:r w:rsidRPr="00EC6591">
              <w:rPr>
                <w:rFonts w:asciiTheme="minorBidi" w:hAnsiTheme="minorBidi" w:cstheme="minorBidi"/>
                <w:sz w:val="16"/>
                <w:szCs w:val="16"/>
                <w:rtl/>
              </w:rPr>
              <w:t xml:space="preserve">שהסתיימו ביום </w:t>
            </w:r>
            <w:r w:rsidR="00EC6591">
              <w:rPr>
                <w:rFonts w:asciiTheme="minorBidi" w:hAnsiTheme="minorBidi" w:cstheme="minorBidi"/>
                <w:sz w:val="16"/>
                <w:szCs w:val="16"/>
                <w:rtl/>
              </w:rPr>
              <w:br/>
            </w:r>
            <w:r w:rsidRPr="00EC6591">
              <w:rPr>
                <w:rFonts w:asciiTheme="minorBidi" w:hAnsiTheme="minorBidi" w:cstheme="minorBidi"/>
                <w:sz w:val="16"/>
                <w:szCs w:val="16"/>
                <w:rtl/>
              </w:rPr>
              <w:t>30 ביוני</w:t>
            </w:r>
          </w:p>
        </w:tc>
        <w:tc>
          <w:tcPr>
            <w:tcW w:w="1928" w:type="dxa"/>
            <w:gridSpan w:val="2"/>
          </w:tcPr>
          <w:p w14:paraId="1CA2E250" w14:textId="69951D31" w:rsidR="00F64EB6" w:rsidRPr="00EC6591" w:rsidRDefault="00F64EB6" w:rsidP="00EC6591">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EC6591">
              <w:rPr>
                <w:rFonts w:asciiTheme="minorBidi" w:hAnsiTheme="minorBidi" w:cstheme="minorBidi"/>
                <w:sz w:val="16"/>
                <w:szCs w:val="16"/>
                <w:rtl/>
              </w:rPr>
              <w:t xml:space="preserve">לשלושה חודשים </w:t>
            </w:r>
            <w:r w:rsidR="00EC6591">
              <w:rPr>
                <w:rFonts w:asciiTheme="minorBidi" w:hAnsiTheme="minorBidi" w:cstheme="minorBidi"/>
                <w:sz w:val="16"/>
                <w:szCs w:val="16"/>
                <w:rtl/>
              </w:rPr>
              <w:br/>
            </w:r>
            <w:r w:rsidRPr="00EC6591">
              <w:rPr>
                <w:rFonts w:asciiTheme="minorBidi" w:hAnsiTheme="minorBidi" w:cstheme="minorBidi"/>
                <w:sz w:val="16"/>
                <w:szCs w:val="16"/>
                <w:rtl/>
              </w:rPr>
              <w:t xml:space="preserve">שהסתיימו ביום </w:t>
            </w:r>
            <w:r w:rsidR="00EC6591">
              <w:rPr>
                <w:rFonts w:asciiTheme="minorBidi" w:hAnsiTheme="minorBidi" w:cstheme="minorBidi"/>
                <w:sz w:val="16"/>
                <w:szCs w:val="16"/>
                <w:rtl/>
              </w:rPr>
              <w:br/>
            </w:r>
            <w:r w:rsidRPr="00EC6591">
              <w:rPr>
                <w:rFonts w:asciiTheme="minorBidi" w:hAnsiTheme="minorBidi" w:cstheme="minorBidi"/>
                <w:sz w:val="16"/>
                <w:szCs w:val="16"/>
                <w:rtl/>
              </w:rPr>
              <w:t>30 ביוני</w:t>
            </w:r>
          </w:p>
        </w:tc>
        <w:tc>
          <w:tcPr>
            <w:tcW w:w="964" w:type="dxa"/>
          </w:tcPr>
          <w:p w14:paraId="2FD0C73E" w14:textId="188DBF96" w:rsidR="00F64EB6" w:rsidRPr="00EC6591" w:rsidRDefault="00F64EB6" w:rsidP="00EC6591">
            <w:pPr>
              <w:pStyle w:val="X1underline"/>
              <w:pBdr>
                <w:bottom w:val="none" w:sz="0" w:space="0" w:color="auto"/>
              </w:pBdr>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EC6591">
              <w:rPr>
                <w:rFonts w:asciiTheme="minorBidi" w:hAnsiTheme="minorBidi" w:cstheme="minorBidi"/>
                <w:sz w:val="16"/>
                <w:szCs w:val="16"/>
                <w:rtl/>
              </w:rPr>
              <w:t xml:space="preserve">לשנה שהסתיימה ביום </w:t>
            </w:r>
            <w:r w:rsidR="00EC6591">
              <w:rPr>
                <w:rFonts w:asciiTheme="minorBidi" w:hAnsiTheme="minorBidi" w:cstheme="minorBidi"/>
                <w:sz w:val="16"/>
                <w:szCs w:val="16"/>
                <w:rtl/>
              </w:rPr>
              <w:br/>
            </w:r>
            <w:r w:rsidRPr="00EC6591">
              <w:rPr>
                <w:rFonts w:asciiTheme="minorBidi" w:hAnsiTheme="minorBidi" w:cstheme="minorBidi"/>
                <w:sz w:val="16"/>
                <w:szCs w:val="16"/>
                <w:rtl/>
              </w:rPr>
              <w:t>31 בדצמבר</w:t>
            </w:r>
          </w:p>
        </w:tc>
      </w:tr>
      <w:tr w:rsidR="00F64EB6" w:rsidRPr="00EC6591" w14:paraId="1FB3BC18"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61274209" w14:textId="77777777" w:rsidR="00F64EB6" w:rsidRPr="00EC6591" w:rsidRDefault="00F64EB6" w:rsidP="00EC6591">
            <w:pPr>
              <w:spacing w:after="0" w:line="240" w:lineRule="auto"/>
              <w:contextualSpacing w:val="0"/>
              <w:rPr>
                <w:rFonts w:ascii="Arial" w:hAnsi="Arial"/>
              </w:rPr>
            </w:pPr>
          </w:p>
        </w:tc>
        <w:tc>
          <w:tcPr>
            <w:tcW w:w="3289" w:type="dxa"/>
            <w:vAlign w:val="center"/>
          </w:tcPr>
          <w:p w14:paraId="3A1D3773" w14:textId="77777777" w:rsidR="00F64EB6" w:rsidRPr="00EC6591" w:rsidRDefault="00F64EB6" w:rsidP="00EC6591">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0DE50B00" w14:textId="77777777" w:rsidR="00F64EB6" w:rsidRPr="00EC6591" w:rsidRDefault="00F64EB6" w:rsidP="003F5098">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6E3B8C6" w14:textId="1E2308F0" w:rsidR="00F64EB6" w:rsidRPr="00EC6591" w:rsidRDefault="00924697" w:rsidP="00EC6591">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EC6591">
              <w:rPr>
                <w:rFonts w:asciiTheme="minorBidi" w:hAnsiTheme="minorBidi" w:cstheme="minorBidi"/>
                <w:b/>
                <w:bCs/>
                <w:sz w:val="16"/>
                <w:szCs w:val="16"/>
              </w:rPr>
              <w:fldChar w:fldCharType="begin" w:fldLock="1"/>
            </w:r>
            <w:r w:rsidRPr="00EC6591">
              <w:rPr>
                <w:rFonts w:asciiTheme="minorBidi" w:hAnsiTheme="minorBidi" w:cstheme="minorBidi"/>
                <w:b/>
                <w:bCs/>
                <w:sz w:val="16"/>
                <w:szCs w:val="16"/>
              </w:rPr>
              <w:instrText xml:space="preserve"> DOCPROPERTY  CY  \* MERGEFORMAT </w:instrText>
            </w:r>
            <w:r w:rsidRPr="00EC6591">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EC6591">
              <w:rPr>
                <w:rFonts w:asciiTheme="minorBidi" w:hAnsiTheme="minorBidi" w:cstheme="minorBidi"/>
                <w:b/>
                <w:bCs/>
                <w:sz w:val="16"/>
                <w:szCs w:val="16"/>
              </w:rPr>
              <w:fldChar w:fldCharType="end"/>
            </w:r>
          </w:p>
        </w:tc>
        <w:tc>
          <w:tcPr>
            <w:tcW w:w="964" w:type="dxa"/>
          </w:tcPr>
          <w:p w14:paraId="09343922" w14:textId="35F498D9" w:rsidR="00F64EB6" w:rsidRPr="00EC6591" w:rsidRDefault="00924697" w:rsidP="00EC6591">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EC6591">
              <w:rPr>
                <w:rFonts w:asciiTheme="minorBidi" w:hAnsiTheme="minorBidi" w:cstheme="minorBidi"/>
                <w:b/>
                <w:bCs/>
                <w:sz w:val="16"/>
                <w:szCs w:val="16"/>
              </w:rPr>
              <w:fldChar w:fldCharType="begin" w:fldLock="1"/>
            </w:r>
            <w:r w:rsidRPr="00EC6591">
              <w:rPr>
                <w:rFonts w:asciiTheme="minorBidi" w:hAnsiTheme="minorBidi" w:cstheme="minorBidi"/>
                <w:b/>
                <w:bCs/>
                <w:sz w:val="16"/>
                <w:szCs w:val="16"/>
              </w:rPr>
              <w:instrText xml:space="preserve"> DOCPROPERTY  PY  \* MERGEFORMAT </w:instrText>
            </w:r>
            <w:r w:rsidRPr="00EC6591">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EC6591">
              <w:rPr>
                <w:rFonts w:asciiTheme="minorBidi" w:hAnsiTheme="minorBidi" w:cstheme="minorBidi"/>
                <w:b/>
                <w:bCs/>
                <w:sz w:val="16"/>
                <w:szCs w:val="16"/>
              </w:rPr>
              <w:fldChar w:fldCharType="end"/>
            </w:r>
          </w:p>
        </w:tc>
        <w:tc>
          <w:tcPr>
            <w:tcW w:w="964" w:type="dxa"/>
          </w:tcPr>
          <w:p w14:paraId="33807F7B" w14:textId="114625BC" w:rsidR="00F64EB6" w:rsidRPr="00EC6591" w:rsidRDefault="00924697" w:rsidP="00EC6591">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EC6591">
              <w:rPr>
                <w:rFonts w:asciiTheme="minorBidi" w:hAnsiTheme="minorBidi" w:cstheme="minorBidi"/>
                <w:b/>
                <w:bCs/>
                <w:sz w:val="16"/>
                <w:szCs w:val="16"/>
              </w:rPr>
              <w:fldChar w:fldCharType="begin" w:fldLock="1"/>
            </w:r>
            <w:r w:rsidRPr="00EC6591">
              <w:rPr>
                <w:rFonts w:asciiTheme="minorBidi" w:hAnsiTheme="minorBidi" w:cstheme="minorBidi"/>
                <w:b/>
                <w:bCs/>
                <w:sz w:val="16"/>
                <w:szCs w:val="16"/>
              </w:rPr>
              <w:instrText xml:space="preserve"> DOCPROPERTY  CY  \* MERGEFORMAT </w:instrText>
            </w:r>
            <w:r w:rsidRPr="00EC6591">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EC6591">
              <w:rPr>
                <w:rFonts w:asciiTheme="minorBidi" w:hAnsiTheme="minorBidi" w:cstheme="minorBidi"/>
                <w:b/>
                <w:bCs/>
                <w:sz w:val="16"/>
                <w:szCs w:val="16"/>
              </w:rPr>
              <w:fldChar w:fldCharType="end"/>
            </w:r>
          </w:p>
        </w:tc>
        <w:tc>
          <w:tcPr>
            <w:tcW w:w="964" w:type="dxa"/>
          </w:tcPr>
          <w:p w14:paraId="63A75903" w14:textId="007E56B7" w:rsidR="00F64EB6" w:rsidRPr="00EC6591" w:rsidRDefault="00924697" w:rsidP="00EC6591">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EC6591">
              <w:rPr>
                <w:rFonts w:asciiTheme="minorBidi" w:hAnsiTheme="minorBidi" w:cstheme="minorBidi"/>
                <w:b/>
                <w:bCs/>
                <w:sz w:val="16"/>
                <w:szCs w:val="16"/>
              </w:rPr>
              <w:fldChar w:fldCharType="begin" w:fldLock="1"/>
            </w:r>
            <w:r w:rsidRPr="00EC6591">
              <w:rPr>
                <w:rFonts w:asciiTheme="minorBidi" w:hAnsiTheme="minorBidi" w:cstheme="minorBidi"/>
                <w:b/>
                <w:bCs/>
                <w:sz w:val="16"/>
                <w:szCs w:val="16"/>
              </w:rPr>
              <w:instrText xml:space="preserve"> DOCPROPERTY  PY  \* MERGEFORMAT </w:instrText>
            </w:r>
            <w:r w:rsidRPr="00EC6591">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EC6591">
              <w:rPr>
                <w:rFonts w:asciiTheme="minorBidi" w:hAnsiTheme="minorBidi" w:cstheme="minorBidi"/>
                <w:b/>
                <w:bCs/>
                <w:sz w:val="16"/>
                <w:szCs w:val="16"/>
              </w:rPr>
              <w:fldChar w:fldCharType="end"/>
            </w:r>
          </w:p>
        </w:tc>
        <w:tc>
          <w:tcPr>
            <w:tcW w:w="964" w:type="dxa"/>
          </w:tcPr>
          <w:p w14:paraId="260EC54C" w14:textId="3FE8F35C" w:rsidR="00F64EB6" w:rsidRPr="00EC6591" w:rsidRDefault="00924697" w:rsidP="00EC6591">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lang w:val="en-US"/>
              </w:rPr>
            </w:pPr>
            <w:r w:rsidRPr="00EC6591">
              <w:rPr>
                <w:rFonts w:asciiTheme="minorBidi" w:hAnsiTheme="minorBidi" w:cstheme="minorBidi"/>
                <w:b/>
                <w:bCs/>
                <w:sz w:val="16"/>
                <w:szCs w:val="16"/>
              </w:rPr>
              <w:fldChar w:fldCharType="begin" w:fldLock="1"/>
            </w:r>
            <w:r w:rsidRPr="00EC6591">
              <w:rPr>
                <w:rFonts w:asciiTheme="minorBidi" w:hAnsiTheme="minorBidi" w:cstheme="minorBidi"/>
                <w:b/>
                <w:bCs/>
                <w:sz w:val="16"/>
                <w:szCs w:val="16"/>
              </w:rPr>
              <w:instrText xml:space="preserve"> DOCPROPERTY  PY  \* MERGEFORMAT </w:instrText>
            </w:r>
            <w:r w:rsidRPr="00EC6591">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EC6591">
              <w:rPr>
                <w:rFonts w:asciiTheme="minorBidi" w:hAnsiTheme="minorBidi" w:cstheme="minorBidi"/>
                <w:b/>
                <w:bCs/>
                <w:sz w:val="16"/>
                <w:szCs w:val="16"/>
              </w:rPr>
              <w:fldChar w:fldCharType="end"/>
            </w:r>
          </w:p>
        </w:tc>
      </w:tr>
      <w:tr w:rsidR="00F64EB6" w:rsidRPr="00EC6591" w14:paraId="7DBA8163"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4D43A322" w14:textId="77777777" w:rsidR="00F64EB6" w:rsidRPr="00EC6591" w:rsidRDefault="00F64EB6" w:rsidP="00EC6591">
            <w:pPr>
              <w:spacing w:after="0" w:line="240" w:lineRule="auto"/>
              <w:contextualSpacing w:val="0"/>
              <w:rPr>
                <w:rFonts w:ascii="Arial" w:hAnsi="Arial"/>
              </w:rPr>
            </w:pPr>
          </w:p>
        </w:tc>
        <w:tc>
          <w:tcPr>
            <w:tcW w:w="3289" w:type="dxa"/>
            <w:vAlign w:val="center"/>
          </w:tcPr>
          <w:p w14:paraId="36D634F5" w14:textId="77777777" w:rsidR="00F64EB6" w:rsidRPr="00EC6591" w:rsidRDefault="00F64EB6" w:rsidP="00EC6591">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52BA5A2B" w14:textId="77777777" w:rsidR="00F64EB6" w:rsidRPr="00EC6591" w:rsidRDefault="00F64EB6" w:rsidP="003F5098">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4820" w:type="dxa"/>
            <w:gridSpan w:val="5"/>
          </w:tcPr>
          <w:p w14:paraId="5222022E" w14:textId="77777777" w:rsidR="00F64EB6" w:rsidRPr="00EC6591" w:rsidRDefault="00F64EB6" w:rsidP="00EC6591">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EC6591">
              <w:rPr>
                <w:rFonts w:asciiTheme="minorBidi" w:hAnsiTheme="minorBidi" w:cstheme="minorBidi"/>
                <w:b/>
                <w:bCs/>
                <w:sz w:val="16"/>
                <w:szCs w:val="16"/>
                <w:rtl/>
              </w:rPr>
              <w:t>אלפי ש"ח</w:t>
            </w:r>
          </w:p>
        </w:tc>
      </w:tr>
      <w:tr w:rsidR="003F5098" w:rsidRPr="00EC6591" w14:paraId="311F0030"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7702BBA2" w14:textId="77777777" w:rsidR="003F5098" w:rsidRPr="00EC6591" w:rsidRDefault="003F5098" w:rsidP="003F5098">
            <w:pPr>
              <w:spacing w:after="0" w:line="240" w:lineRule="auto"/>
              <w:contextualSpacing w:val="0"/>
              <w:rPr>
                <w:rFonts w:ascii="Arial" w:hAnsi="Arial"/>
                <w:rtl/>
              </w:rPr>
            </w:pPr>
          </w:p>
        </w:tc>
        <w:tc>
          <w:tcPr>
            <w:tcW w:w="3289" w:type="dxa"/>
            <w:vAlign w:val="center"/>
          </w:tcPr>
          <w:p w14:paraId="3EE51BAE" w14:textId="77777777" w:rsidR="003F5098" w:rsidRPr="00EC6591" w:rsidRDefault="003F5098" w:rsidP="003F5098">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7663B65A" w14:textId="1066DC33" w:rsidR="003F5098" w:rsidRPr="003F5098" w:rsidRDefault="003F5098" w:rsidP="003F5098">
            <w:pPr>
              <w:pStyle w:val="X1underline"/>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3F5098">
              <w:rPr>
                <w:rFonts w:asciiTheme="minorBidi" w:hAnsiTheme="minorBidi" w:cstheme="minorBidi"/>
                <w:b/>
                <w:bCs/>
                <w:sz w:val="16"/>
                <w:szCs w:val="16"/>
                <w:rtl/>
              </w:rPr>
              <w:t>ביאור</w:t>
            </w:r>
          </w:p>
        </w:tc>
        <w:tc>
          <w:tcPr>
            <w:tcW w:w="3856" w:type="dxa"/>
            <w:gridSpan w:val="4"/>
          </w:tcPr>
          <w:p w14:paraId="6A579A39"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EC6591">
              <w:rPr>
                <w:rFonts w:asciiTheme="minorBidi" w:hAnsiTheme="minorBidi" w:cstheme="minorBidi"/>
                <w:b/>
                <w:bCs/>
                <w:sz w:val="16"/>
                <w:szCs w:val="16"/>
                <w:rtl/>
              </w:rPr>
              <w:t>בלתי מבוקר</w:t>
            </w:r>
          </w:p>
        </w:tc>
        <w:tc>
          <w:tcPr>
            <w:tcW w:w="964" w:type="dxa"/>
          </w:tcPr>
          <w:p w14:paraId="3DC45C8A"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r>
      <w:tr w:rsidR="003F5098" w:rsidRPr="00EC6591" w14:paraId="217546BC"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656500BA" w14:textId="77777777" w:rsidR="003F5098" w:rsidRPr="00EC6591" w:rsidRDefault="003F5098" w:rsidP="003F5098">
            <w:pPr>
              <w:spacing w:after="0" w:line="240" w:lineRule="auto"/>
              <w:rPr>
                <w:rFonts w:ascii="Arial" w:hAnsi="Arial"/>
              </w:rPr>
            </w:pPr>
          </w:p>
        </w:tc>
        <w:tc>
          <w:tcPr>
            <w:tcW w:w="3289" w:type="dxa"/>
            <w:vAlign w:val="center"/>
          </w:tcPr>
          <w:p w14:paraId="6ED9BB0E" w14:textId="77777777" w:rsidR="003F5098" w:rsidRPr="00EC6591" w:rsidRDefault="003F5098" w:rsidP="003F5098">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31E9FFF9"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90DBEE8" w14:textId="77777777" w:rsidR="003F5098" w:rsidRPr="00EC6591" w:rsidRDefault="003F5098" w:rsidP="003F5098">
            <w:pPr>
              <w:pStyle w:val="X1underline"/>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F61C71D" w14:textId="77777777" w:rsidR="003F5098" w:rsidRPr="00EC6591" w:rsidRDefault="003F5098" w:rsidP="003F5098">
            <w:pPr>
              <w:pStyle w:val="X1underline"/>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5206EB1" w14:textId="77777777" w:rsidR="003F5098" w:rsidRPr="00EC6591" w:rsidRDefault="003F5098" w:rsidP="003F5098">
            <w:pPr>
              <w:pStyle w:val="X1underline"/>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4336E5" w14:textId="77777777" w:rsidR="003F5098" w:rsidRPr="00EC6591" w:rsidRDefault="003F5098" w:rsidP="003F5098">
            <w:pPr>
              <w:pStyle w:val="X1underline"/>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9DCAAE" w14:textId="77777777" w:rsidR="003F5098" w:rsidRPr="00EC6591" w:rsidRDefault="003F5098" w:rsidP="003F5098">
            <w:pPr>
              <w:pStyle w:val="X1underline"/>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477D7EC0"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0D56F40D"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5BDD5C8E" w14:textId="77777777" w:rsidR="003F5098" w:rsidRPr="00EC6591" w:rsidRDefault="003F5098" w:rsidP="003F5098">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רווח (הפסד) לתקופה</w:t>
            </w:r>
          </w:p>
        </w:tc>
        <w:tc>
          <w:tcPr>
            <w:tcW w:w="794" w:type="dxa"/>
          </w:tcPr>
          <w:p w14:paraId="56349883"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ACBCD2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7894846"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8A684BD"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3F224D"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C139D1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3953DB9B"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0D436A5F" w14:textId="77777777" w:rsidR="003F5098" w:rsidRPr="00EC6591" w:rsidRDefault="003F5098" w:rsidP="003F5098">
            <w:pPr>
              <w:spacing w:after="0" w:line="240" w:lineRule="auto"/>
              <w:rPr>
                <w:rFonts w:ascii="Arial" w:hAnsi="Arial"/>
              </w:rPr>
            </w:pPr>
          </w:p>
        </w:tc>
        <w:tc>
          <w:tcPr>
            <w:tcW w:w="3289" w:type="dxa"/>
            <w:vAlign w:val="center"/>
          </w:tcPr>
          <w:p w14:paraId="6E546639" w14:textId="77777777" w:rsidR="003F5098" w:rsidRPr="00EC6591" w:rsidRDefault="003F5098" w:rsidP="003F5098">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36E27CE3"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9DDE4C3"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09DCD94"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0E47E36"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CA901E"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E07B912"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4784CE2B"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3474630B"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00867EC" w14:textId="77777777" w:rsidR="003F5098" w:rsidRPr="00EC6591" w:rsidRDefault="003F5098" w:rsidP="003F5098">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 xml:space="preserve">רווח (הפסד) כולל אחר לאחר </w:t>
            </w:r>
            <w:proofErr w:type="spellStart"/>
            <w:r w:rsidRPr="00EC6591">
              <w:rPr>
                <w:sz w:val="16"/>
                <w:szCs w:val="16"/>
                <w:rtl/>
              </w:rPr>
              <w:t>מסים</w:t>
            </w:r>
            <w:proofErr w:type="spellEnd"/>
            <w:r w:rsidRPr="00EC6591">
              <w:rPr>
                <w:sz w:val="16"/>
                <w:szCs w:val="16"/>
                <w:rtl/>
              </w:rPr>
              <w:t xml:space="preserve"> בגין:</w:t>
            </w:r>
          </w:p>
        </w:tc>
        <w:tc>
          <w:tcPr>
            <w:tcW w:w="794" w:type="dxa"/>
          </w:tcPr>
          <w:p w14:paraId="0D87BB2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B2388B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D41454E"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C0C6CDF"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3B96EF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BE1FBC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19A53837"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4CE62F65"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35B5257C" w14:textId="77777777" w:rsidR="003F5098" w:rsidRPr="00EC6591" w:rsidRDefault="003F5098" w:rsidP="003F5098">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פריטים שלא יסווגו מחדש לאחר מכן לרווח או הפסד:</w:t>
            </w:r>
          </w:p>
        </w:tc>
        <w:tc>
          <w:tcPr>
            <w:tcW w:w="794" w:type="dxa"/>
          </w:tcPr>
          <w:p w14:paraId="016BE031"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284589F"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A4894A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7C3F58"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297059D"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6BF0810"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66CE9B4E"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726A5DD5"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59EBBFF" w14:textId="69D45256" w:rsidR="003F5098" w:rsidRPr="00FB238E" w:rsidRDefault="003F5098" w:rsidP="003F5098">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FB238E">
              <w:rPr>
                <w:rFonts w:ascii="Arial" w:hAnsi="Arial"/>
                <w:sz w:val="16"/>
                <w:szCs w:val="16"/>
                <w:rtl/>
              </w:rPr>
              <w:t>הערכ</w:t>
            </w:r>
            <w:r w:rsidRPr="00FB238E">
              <w:rPr>
                <w:rFonts w:ascii="Arial" w:hAnsi="Arial" w:hint="cs"/>
                <w:sz w:val="16"/>
                <w:szCs w:val="16"/>
                <w:rtl/>
              </w:rPr>
              <w:t>ות</w:t>
            </w:r>
            <w:r w:rsidRPr="00FB238E">
              <w:rPr>
                <w:rFonts w:ascii="Arial" w:hAnsi="Arial"/>
                <w:sz w:val="16"/>
                <w:szCs w:val="16"/>
                <w:rtl/>
              </w:rPr>
              <w:t xml:space="preserve"> מחדש של רכוש קבוע</w:t>
            </w:r>
          </w:p>
        </w:tc>
        <w:tc>
          <w:tcPr>
            <w:tcW w:w="794" w:type="dxa"/>
          </w:tcPr>
          <w:p w14:paraId="659F1D25"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42E09D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53CE23D"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BC0032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0466D9F"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E86745"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37ABD128"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F28E5FD"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F0BEEE7" w14:textId="11678A75"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מדידות מחדש של תוכניות הטבה מוגדרת</w:t>
            </w:r>
          </w:p>
        </w:tc>
        <w:tc>
          <w:tcPr>
            <w:tcW w:w="794" w:type="dxa"/>
          </w:tcPr>
          <w:p w14:paraId="07D90583"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BB5342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19E9388"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B8EC0A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E82280D"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24762F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2DE9168C"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5583AD18"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37944916" w14:textId="4C375C7B"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רווחים (הפסדים) מהשקעות במכשירים הוניים שיועדו לשווי הוגן דרך רווח כולל אחר</w:t>
            </w:r>
          </w:p>
        </w:tc>
        <w:tc>
          <w:tcPr>
            <w:tcW w:w="794" w:type="dxa"/>
          </w:tcPr>
          <w:p w14:paraId="4EC4A2E3"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8A9CCC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2116B3"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170C444"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E264C7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E50D430"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7C926C75"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6212BBEB"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03C01605" w14:textId="04668B06"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 xml:space="preserve">שינויים בשווי ההוגן שמיוחסים לשינויים בסיכון </w:t>
            </w:r>
            <w:r>
              <w:rPr>
                <w:rFonts w:hint="cs"/>
                <w:sz w:val="16"/>
                <w:szCs w:val="16"/>
                <w:rtl/>
              </w:rPr>
              <w:t>ה</w:t>
            </w:r>
            <w:r w:rsidRPr="00EC6591">
              <w:rPr>
                <w:sz w:val="16"/>
                <w:szCs w:val="16"/>
                <w:rtl/>
              </w:rPr>
              <w:t>אשראי של התחייבויות פיננסיות שיועדו למדידה בשווי הוגן דרך רווח או הפסד</w:t>
            </w:r>
          </w:p>
        </w:tc>
        <w:tc>
          <w:tcPr>
            <w:tcW w:w="794" w:type="dxa"/>
          </w:tcPr>
          <w:p w14:paraId="7B1963A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10F375"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5897A9"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ABF052A"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D35DCC5"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635A78"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5E8E89C1"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857AD8E"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6A9ED89" w14:textId="77777777"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חלק החברה ברווח (בהפסד) כולל אחר של חברות המטופלות לפי שיטת השווי המאזני</w:t>
            </w:r>
          </w:p>
        </w:tc>
        <w:tc>
          <w:tcPr>
            <w:tcW w:w="794" w:type="dxa"/>
          </w:tcPr>
          <w:p w14:paraId="700A8F83"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0308069"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BB24AB"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97A9CE0"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E0EE4E"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322F144"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5BF6E412"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D4798F7"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5EC40C21" w14:textId="77777777" w:rsidR="003F5098" w:rsidRPr="00EC6591" w:rsidRDefault="003F5098" w:rsidP="003F5098">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2212240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CFC2849"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0A23DE7"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B2DA866"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1A236F5"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723300B"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0E4A69BC"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29986AB8"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5742E910" w14:textId="02E3BA72" w:rsidR="003F5098" w:rsidRPr="00EC6591" w:rsidRDefault="003F5098" w:rsidP="003F5098">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 xml:space="preserve">פריטים שייתכן </w:t>
            </w:r>
            <w:r>
              <w:rPr>
                <w:rFonts w:hint="cs"/>
                <w:sz w:val="16"/>
                <w:szCs w:val="16"/>
                <w:rtl/>
              </w:rPr>
              <w:t>ש</w:t>
            </w:r>
            <w:r w:rsidRPr="00EC6591">
              <w:rPr>
                <w:sz w:val="16"/>
                <w:szCs w:val="16"/>
                <w:rtl/>
              </w:rPr>
              <w:t>יסווגו מחדש לאחר מכן לרווח או הפסד:</w:t>
            </w:r>
          </w:p>
        </w:tc>
        <w:tc>
          <w:tcPr>
            <w:tcW w:w="794" w:type="dxa"/>
          </w:tcPr>
          <w:p w14:paraId="3CF3EAF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4892179"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BD61DCF"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0427BF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19AB6E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67A5A4"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363E4173"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57C70D03"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0A4B2361" w14:textId="75746022" w:rsidR="003F5098" w:rsidRPr="00FB238E"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238E">
              <w:rPr>
                <w:sz w:val="16"/>
                <w:szCs w:val="16"/>
                <w:rtl/>
              </w:rPr>
              <w:t>תרגום דוחות כספיים של פעילויות חוץ</w:t>
            </w:r>
          </w:p>
        </w:tc>
        <w:tc>
          <w:tcPr>
            <w:tcW w:w="794" w:type="dxa"/>
          </w:tcPr>
          <w:p w14:paraId="7F98FA4E"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AC779C6"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1976916"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8A747C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478C45A"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119998"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19FE0A57"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0D619B78"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495F107" w14:textId="0BC27986"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Pr>
                <w:rFonts w:hint="cs"/>
                <w:sz w:val="16"/>
                <w:szCs w:val="16"/>
                <w:rtl/>
              </w:rPr>
              <w:t>רווחים (הפסדים) מ</w:t>
            </w:r>
            <w:r w:rsidRPr="00EC6591">
              <w:rPr>
                <w:sz w:val="16"/>
                <w:szCs w:val="16"/>
                <w:rtl/>
              </w:rPr>
              <w:t xml:space="preserve">מכשירי חוב </w:t>
            </w:r>
            <w:r>
              <w:rPr>
                <w:rFonts w:hint="cs"/>
                <w:sz w:val="16"/>
                <w:szCs w:val="16"/>
                <w:rtl/>
              </w:rPr>
              <w:t xml:space="preserve">הנמדדים </w:t>
            </w:r>
            <w:r w:rsidRPr="00EC6591">
              <w:rPr>
                <w:sz w:val="16"/>
                <w:szCs w:val="16"/>
                <w:rtl/>
              </w:rPr>
              <w:t>בשווי הוגן דרך רווח כולל אחר</w:t>
            </w:r>
          </w:p>
        </w:tc>
        <w:tc>
          <w:tcPr>
            <w:tcW w:w="794" w:type="dxa"/>
          </w:tcPr>
          <w:p w14:paraId="374CA0B7"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1BE5A09"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E90BEA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1EF9731"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F87E9F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C26DD21"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57748DA2"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41DF6CCB"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335D82A3" w14:textId="77777777"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roofErr w:type="spellStart"/>
            <w:r w:rsidRPr="00EC6591">
              <w:rPr>
                <w:sz w:val="16"/>
                <w:szCs w:val="16"/>
                <w:rtl/>
              </w:rPr>
              <w:t>גידורי</w:t>
            </w:r>
            <w:proofErr w:type="spellEnd"/>
            <w:r w:rsidRPr="00EC6591">
              <w:rPr>
                <w:sz w:val="16"/>
                <w:szCs w:val="16"/>
                <w:rtl/>
              </w:rPr>
              <w:t xml:space="preserve"> תזרים מזומנים</w:t>
            </w:r>
          </w:p>
        </w:tc>
        <w:tc>
          <w:tcPr>
            <w:tcW w:w="794" w:type="dxa"/>
          </w:tcPr>
          <w:p w14:paraId="2569675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7AED41E"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90C565E"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95A3B54"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5A2BD90"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4F120F"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2E20295B"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2D6A64EE"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65AED992" w14:textId="77777777" w:rsidR="003F5098" w:rsidRPr="00EC6591" w:rsidRDefault="003F5098" w:rsidP="003F509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חלק החברה ברווח (בהפסד) כולל אחר של חברות המטופלות לפי שיטת השווי המאזני</w:t>
            </w:r>
          </w:p>
        </w:tc>
        <w:tc>
          <w:tcPr>
            <w:tcW w:w="794" w:type="dxa"/>
          </w:tcPr>
          <w:p w14:paraId="7FDDB171"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6ED4278"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71BF0B4"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EDEDA6"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3C2E55A"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6E584B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6F8DF9B3"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22DF6499"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6F230191" w14:textId="77777777" w:rsidR="003F5098" w:rsidRPr="00EC6591" w:rsidRDefault="003F5098" w:rsidP="003F5098">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2D001C86"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531C77"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777EEA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0A5175"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9E3CD79"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34E57E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462F0188"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34B13341"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0D080C53" w14:textId="77777777" w:rsidR="003F5098" w:rsidRPr="00EC6591" w:rsidRDefault="003F5098" w:rsidP="003F5098">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סך רווח (הפסד) כולל אחר לתקופה</w:t>
            </w:r>
          </w:p>
        </w:tc>
        <w:tc>
          <w:tcPr>
            <w:tcW w:w="794" w:type="dxa"/>
          </w:tcPr>
          <w:p w14:paraId="08CD791D"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DAC0069"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A98A2CC"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CAA401B"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A6A170A"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3029C3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1D0993FB"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45A9075"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1648801" w14:textId="77777777" w:rsidR="003F5098" w:rsidRPr="00EC6591" w:rsidRDefault="003F5098" w:rsidP="003F5098">
            <w:pPr>
              <w:pStyle w:val="2-B"/>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סה"כ רווח (הפסד) כולל לתקופה</w:t>
            </w:r>
          </w:p>
        </w:tc>
        <w:tc>
          <w:tcPr>
            <w:tcW w:w="794" w:type="dxa"/>
          </w:tcPr>
          <w:p w14:paraId="38C294B6"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BCFD7D2"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F9754A1"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B9666F3"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3F8568A"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91CB2F1"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7AF82C0A"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72709C49" w14:textId="77777777" w:rsidR="003F5098" w:rsidRPr="00EC6591" w:rsidRDefault="003F5098" w:rsidP="003F5098">
            <w:pPr>
              <w:spacing w:after="0" w:line="240" w:lineRule="auto"/>
              <w:rPr>
                <w:rFonts w:ascii="Arial" w:hAnsi="Arial"/>
              </w:rPr>
            </w:pPr>
          </w:p>
        </w:tc>
        <w:tc>
          <w:tcPr>
            <w:tcW w:w="3289" w:type="dxa"/>
            <w:vAlign w:val="center"/>
          </w:tcPr>
          <w:p w14:paraId="65289C6C" w14:textId="77777777" w:rsidR="003F5098" w:rsidRPr="00EC6591" w:rsidRDefault="003F5098" w:rsidP="003F5098">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tcPr>
          <w:p w14:paraId="6205B778"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05C6770"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3F8FC4B"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1F3A376"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AD2B405"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050E89A" w14:textId="77777777" w:rsidR="003F5098" w:rsidRPr="00EC6591" w:rsidRDefault="003F5098" w:rsidP="003F5098">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356240DD"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37EC227"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00EB0DF7" w14:textId="77777777" w:rsidR="003F5098" w:rsidRPr="00EC6591" w:rsidRDefault="003F5098" w:rsidP="003F5098">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סה"כ רווח (הפסד) כולל לתקופה המיוחס ל:</w:t>
            </w:r>
          </w:p>
        </w:tc>
        <w:tc>
          <w:tcPr>
            <w:tcW w:w="794" w:type="dxa"/>
          </w:tcPr>
          <w:p w14:paraId="54836E4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129B64A"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4311C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00E7B93"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6A7A6A5"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B0E586"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414F3A9A"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55F2971"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7EC58EA4" w14:textId="77777777" w:rsidR="003F5098" w:rsidRPr="00FB238E" w:rsidRDefault="003F5098" w:rsidP="003F5098">
            <w:pPr>
              <w:pStyle w:val="2"/>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238E">
              <w:rPr>
                <w:sz w:val="16"/>
                <w:szCs w:val="16"/>
                <w:rtl/>
              </w:rPr>
              <w:t>בעלים של החברה האם</w:t>
            </w:r>
          </w:p>
        </w:tc>
        <w:tc>
          <w:tcPr>
            <w:tcW w:w="794" w:type="dxa"/>
          </w:tcPr>
          <w:p w14:paraId="7BFE2B6D"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0D4EC8E"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383FC72"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9787ABA"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E091F30"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EFE6AAD"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11699321"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787F1ED"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5558CB9E" w14:textId="77777777" w:rsidR="003F5098" w:rsidRPr="00EC6591" w:rsidRDefault="003F5098" w:rsidP="003F5098">
            <w:pPr>
              <w:pStyle w:val="2"/>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EC6591">
              <w:rPr>
                <w:sz w:val="16"/>
                <w:szCs w:val="16"/>
                <w:rtl/>
              </w:rPr>
              <w:t>זכויות שאינן מקנות שליטה</w:t>
            </w:r>
          </w:p>
        </w:tc>
        <w:tc>
          <w:tcPr>
            <w:tcW w:w="794" w:type="dxa"/>
          </w:tcPr>
          <w:p w14:paraId="4A8840EB"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82F4D03"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9AA5D87"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D30466"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55C7661"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3618FE" w14:textId="77777777" w:rsidR="003F5098" w:rsidRPr="00EC6591" w:rsidRDefault="003F5098" w:rsidP="003F5098">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F5098" w:rsidRPr="00EC6591" w14:paraId="653AF5D4" w14:textId="77777777" w:rsidTr="00FB238E">
        <w:trPr>
          <w:jc w:val="right"/>
        </w:trPr>
        <w:tc>
          <w:tcPr>
            <w:cnfStyle w:val="001000000000" w:firstRow="0" w:lastRow="0" w:firstColumn="1" w:lastColumn="0" w:oddVBand="0" w:evenVBand="0" w:oddHBand="0" w:evenHBand="0" w:firstRowFirstColumn="0" w:firstRowLastColumn="0" w:lastRowFirstColumn="0" w:lastRowLastColumn="0"/>
            <w:tcW w:w="1303" w:type="dxa"/>
            <w:vAlign w:val="top"/>
          </w:tcPr>
          <w:p w14:paraId="1A3E1E13" w14:textId="77777777" w:rsidR="003F5098" w:rsidRPr="00EC6591" w:rsidRDefault="003F5098" w:rsidP="003F5098">
            <w:pPr>
              <w:spacing w:after="0" w:line="240" w:lineRule="auto"/>
              <w:contextualSpacing w:val="0"/>
              <w:rPr>
                <w:rFonts w:ascii="Arial" w:hAnsi="Arial"/>
              </w:rPr>
            </w:pPr>
          </w:p>
        </w:tc>
        <w:tc>
          <w:tcPr>
            <w:tcW w:w="3289" w:type="dxa"/>
            <w:vAlign w:val="center"/>
          </w:tcPr>
          <w:p w14:paraId="5C148482" w14:textId="77777777" w:rsidR="003F5098" w:rsidRPr="00EC6591" w:rsidRDefault="003F5098" w:rsidP="003F5098">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tcPr>
          <w:p w14:paraId="1A2C659E" w14:textId="77777777" w:rsidR="003F5098" w:rsidRPr="00EC6591" w:rsidRDefault="003F5098" w:rsidP="003F5098">
            <w:pP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4431193"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C061091"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FB64E2F"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FE25429"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C3A918" w14:textId="77777777" w:rsidR="003F5098" w:rsidRPr="00EC6591" w:rsidRDefault="003F5098" w:rsidP="003F5098">
            <w:pPr>
              <w:pStyle w:val="x2underline"/>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bl>
    <w:p w14:paraId="50556240" w14:textId="77777777" w:rsidR="00B372A0" w:rsidRPr="00AF0776" w:rsidRDefault="00B372A0" w:rsidP="007B0B08">
      <w:pPr>
        <w:spacing w:after="0" w:line="240" w:lineRule="auto"/>
        <w:ind w:left="1418"/>
        <w:rPr>
          <w:sz w:val="16"/>
          <w:szCs w:val="16"/>
        </w:rPr>
      </w:pPr>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B372A0" w:rsidRPr="00F90651" w14:paraId="5C3A7E44" w14:textId="77777777" w:rsidTr="002D01AE">
        <w:trPr>
          <w:cnfStyle w:val="100000000000" w:firstRow="1" w:lastRow="0" w:firstColumn="0" w:lastColumn="0" w:oddVBand="0" w:evenVBand="0" w:oddHBand="0" w:evenHBand="0" w:firstRowFirstColumn="0" w:firstRowLastColumn="0" w:lastRowFirstColumn="0" w:lastRowLastColumn="0"/>
          <w:trHeight w:hRule="exact" w:val="198"/>
          <w:jc w:val="right"/>
        </w:trPr>
        <w:tc>
          <w:tcPr>
            <w:cnfStyle w:val="001000000100" w:firstRow="0" w:lastRow="0" w:firstColumn="1" w:lastColumn="0" w:oddVBand="0" w:evenVBand="0" w:oddHBand="0" w:evenHBand="0" w:firstRowFirstColumn="1" w:firstRowLastColumn="0" w:lastRowFirstColumn="0" w:lastRowLastColumn="0"/>
            <w:tcW w:w="1304" w:type="dxa"/>
          </w:tcPr>
          <w:p w14:paraId="76A704CB" w14:textId="77777777" w:rsidR="00B372A0" w:rsidRPr="00F90651" w:rsidRDefault="00B372A0" w:rsidP="002D01AE">
            <w:pPr>
              <w:pStyle w:val="NoSpacing"/>
              <w:rPr>
                <w:sz w:val="18"/>
                <w:szCs w:val="18"/>
              </w:rPr>
            </w:pPr>
          </w:p>
        </w:tc>
        <w:tc>
          <w:tcPr>
            <w:tcW w:w="8902" w:type="dxa"/>
          </w:tcPr>
          <w:p w14:paraId="006FCDE5" w14:textId="60A74950" w:rsidR="00B372A0" w:rsidRPr="00AF0776" w:rsidRDefault="00B372A0" w:rsidP="002D01AE">
            <w:pPr>
              <w:pStyle w:val="NoSpacing"/>
              <w:cnfStyle w:val="100000000000" w:firstRow="1" w:lastRow="0" w:firstColumn="0" w:lastColumn="0" w:oddVBand="0" w:evenVBand="0" w:oddHBand="0" w:evenHBand="0" w:firstRowFirstColumn="0" w:firstRowLastColumn="0" w:lastRowFirstColumn="0" w:lastRowLastColumn="0"/>
              <w:rPr>
                <w:rStyle w:val="Strong"/>
                <w:b w:val="0"/>
                <w:bCs w:val="0"/>
                <w:sz w:val="16"/>
                <w:szCs w:val="16"/>
              </w:rPr>
            </w:pPr>
            <w:r w:rsidRPr="00AF0776">
              <w:rPr>
                <w:rStyle w:val="Strong"/>
                <w:b w:val="0"/>
                <w:bCs w:val="0"/>
                <w:sz w:val="16"/>
                <w:szCs w:val="16"/>
                <w:rtl/>
              </w:rPr>
              <w:t xml:space="preserve">הביאורים המצורפים </w:t>
            </w:r>
            <w:r w:rsidRPr="00AF0776">
              <w:rPr>
                <w:rStyle w:val="Strong"/>
                <w:rFonts w:hint="cs"/>
                <w:b w:val="0"/>
                <w:bCs w:val="0"/>
                <w:sz w:val="16"/>
                <w:szCs w:val="16"/>
                <w:rtl/>
              </w:rPr>
              <w:t xml:space="preserve">הם </w:t>
            </w:r>
            <w:r w:rsidRPr="00AF0776">
              <w:rPr>
                <w:rStyle w:val="Strong"/>
                <w:b w:val="0"/>
                <w:bCs w:val="0"/>
                <w:sz w:val="16"/>
                <w:szCs w:val="16"/>
                <w:rtl/>
              </w:rPr>
              <w:t xml:space="preserve">חלק בלתי נפרד מהדוחות הכספיים </w:t>
            </w:r>
            <w:r w:rsidRPr="00AF0776">
              <w:rPr>
                <w:rStyle w:val="Strong"/>
                <w:rFonts w:hint="cs"/>
                <w:b w:val="0"/>
                <w:bCs w:val="0"/>
                <w:sz w:val="16"/>
                <w:szCs w:val="16"/>
                <w:rtl/>
              </w:rPr>
              <w:t xml:space="preserve">המאוחדים ביניים </w:t>
            </w:r>
            <w:r w:rsidRPr="00AF0776">
              <w:rPr>
                <w:rStyle w:val="Strong"/>
                <w:b w:val="0"/>
                <w:bCs w:val="0"/>
                <w:sz w:val="16"/>
                <w:szCs w:val="16"/>
                <w:rtl/>
              </w:rPr>
              <w:t>התמציתיים.</w:t>
            </w:r>
            <w:r w:rsidRPr="00AF0776">
              <w:rPr>
                <w:rStyle w:val="Strong"/>
                <w:b w:val="0"/>
                <w:bCs w:val="0"/>
                <w:sz w:val="16"/>
                <w:szCs w:val="16"/>
                <w:rtl/>
              </w:rPr>
              <w:br w:type="page"/>
            </w:r>
          </w:p>
        </w:tc>
      </w:tr>
    </w:tbl>
    <w:p w14:paraId="5EB61E98" w14:textId="77777777" w:rsidR="00F64EB6" w:rsidRPr="00EC6591" w:rsidRDefault="00F64EB6" w:rsidP="00015C9C">
      <w:pPr>
        <w:rPr>
          <w:rFonts w:ascii="Arial" w:hAnsi="Arial"/>
          <w:sz w:val="16"/>
          <w:szCs w:val="16"/>
          <w:rtl/>
        </w:rPr>
      </w:pPr>
      <w:r w:rsidRPr="00EC6591">
        <w:rPr>
          <w:rFonts w:ascii="Arial" w:hAnsi="Arial"/>
          <w:sz w:val="16"/>
          <w:szCs w:val="16"/>
          <w:rtl/>
        </w:rPr>
        <w:br w:type="page"/>
      </w:r>
    </w:p>
    <w:p w14:paraId="0BC0839D" w14:textId="291883A9" w:rsidR="00F64EB6" w:rsidRPr="00D20AF5" w:rsidRDefault="00F64EB6" w:rsidP="00474917">
      <w:pPr>
        <w:pStyle w:val="a"/>
        <w:rPr>
          <w:rtl/>
        </w:rPr>
      </w:pPr>
      <w:bookmarkStart w:id="975" w:name="_Toc29832837"/>
      <w:bookmarkStart w:id="976" w:name="_Toc33623629"/>
      <w:bookmarkStart w:id="977" w:name="_Toc33623707"/>
      <w:bookmarkStart w:id="978" w:name="_Toc33623835"/>
      <w:bookmarkStart w:id="979" w:name="_Toc35762991"/>
      <w:bookmarkStart w:id="980" w:name="_Toc36376925"/>
      <w:bookmarkStart w:id="981" w:name="_Toc37001476"/>
      <w:bookmarkStart w:id="982" w:name="_Toc37001811"/>
      <w:bookmarkStart w:id="983" w:name="_Toc37001926"/>
      <w:bookmarkStart w:id="984" w:name="_Toc37165946"/>
      <w:bookmarkStart w:id="985" w:name="_Toc64473978"/>
      <w:bookmarkStart w:id="986" w:name="_Toc100245518"/>
      <w:bookmarkStart w:id="987" w:name="_Toc100246527"/>
      <w:bookmarkStart w:id="988" w:name="_Toc100474047"/>
      <w:bookmarkStart w:id="989" w:name="_Toc121747412"/>
      <w:bookmarkStart w:id="990" w:name="_Toc123198346"/>
      <w:bookmarkStart w:id="991" w:name="_Toc154415336"/>
      <w:bookmarkStart w:id="992" w:name="_Toc184569372"/>
      <w:bookmarkStart w:id="993" w:name="_Toc220916112"/>
      <w:bookmarkStart w:id="994" w:name="_Toc226448114"/>
      <w:bookmarkStart w:id="995" w:name="_Toc226450565"/>
      <w:bookmarkStart w:id="996" w:name="_Toc226634691"/>
      <w:bookmarkStart w:id="997" w:name="_Ref226639120"/>
      <w:r w:rsidRPr="00D20AF5">
        <w:rPr>
          <w:rtl/>
        </w:rPr>
        <w:lastRenderedPageBreak/>
        <w:t>הצגת ניתוח ההוצאות שהוכרו ברווח או הפסד בסיווג שמבוסס על מהות ההוצאות</w:t>
      </w:r>
      <w:r w:rsidRPr="00FB4E6F">
        <w:rPr>
          <w:color w:val="auto"/>
          <w:vertAlign w:val="superscript"/>
          <w:rtl/>
        </w:rPr>
        <w:footnoteReference w:id="194"/>
      </w:r>
      <w:r w:rsidRPr="00FB4E6F">
        <w:rPr>
          <w:color w:val="auto"/>
          <w:vertAlign w:val="superscript"/>
          <w:rtl/>
        </w:rPr>
        <w:t xml:space="preserve"> </w:t>
      </w:r>
      <w:r w:rsidRPr="00FB4E6F">
        <w:rPr>
          <w:color w:val="auto"/>
          <w:vertAlign w:val="superscript"/>
          <w:rtl/>
        </w:rPr>
        <w:footnoteReference w:id="195"/>
      </w:r>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p>
    <w:p w14:paraId="70D97568" w14:textId="77777777" w:rsidR="00D20AF5" w:rsidRDefault="00D20AF5" w:rsidP="00D20AF5">
      <w:pPr>
        <w:spacing w:after="0" w:line="240" w:lineRule="auto"/>
      </w:pPr>
    </w:p>
    <w:tbl>
      <w:tblPr>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D20AF5" w:rsidRPr="004C5FA3" w14:paraId="688907BB" w14:textId="77777777" w:rsidTr="00D20AF5">
        <w:tc>
          <w:tcPr>
            <w:tcW w:w="1304" w:type="dxa"/>
          </w:tcPr>
          <w:p w14:paraId="1C861423" w14:textId="77777777" w:rsidR="00D20AF5" w:rsidRPr="00D20AF5" w:rsidRDefault="00D20AF5" w:rsidP="00D20AF5">
            <w:pPr>
              <w:spacing w:after="0" w:line="240" w:lineRule="auto"/>
              <w:rPr>
                <w:rFonts w:ascii="Arial" w:hAnsi="Arial"/>
              </w:rPr>
            </w:pPr>
          </w:p>
        </w:tc>
        <w:tc>
          <w:tcPr>
            <w:tcW w:w="8902" w:type="dxa"/>
          </w:tcPr>
          <w:p w14:paraId="5EBF360A" w14:textId="0E26D07E" w:rsidR="00D20AF5" w:rsidRPr="00A642DC" w:rsidRDefault="00D20AF5" w:rsidP="00D20AF5">
            <w:pPr>
              <w:spacing w:after="0" w:line="240" w:lineRule="auto"/>
              <w:jc w:val="right"/>
              <w:rPr>
                <w:rStyle w:val="IntenseEmphasis"/>
                <w:rFonts w:ascii="Arial" w:hAnsi="Arial"/>
                <w:sz w:val="22"/>
                <w:szCs w:val="22"/>
                <w:u w:val="none"/>
                <w:rtl/>
              </w:rPr>
            </w:pPr>
            <w:r w:rsidRPr="00A642DC">
              <w:rPr>
                <w:rStyle w:val="IntenseEmphasis"/>
                <w:rFonts w:ascii="Arial" w:hAnsi="Arial" w:hint="cs"/>
                <w:sz w:val="22"/>
                <w:szCs w:val="22"/>
                <w:u w:val="none"/>
                <w:rtl/>
              </w:rPr>
              <w:t>ח</w:t>
            </w:r>
            <w:r w:rsidRPr="00A642DC">
              <w:rPr>
                <w:rStyle w:val="IntenseEmphasis"/>
                <w:rFonts w:hint="cs"/>
                <w:sz w:val="22"/>
                <w:szCs w:val="22"/>
                <w:u w:val="none"/>
                <w:rtl/>
              </w:rPr>
              <w:t>ברה מדווחת לדוגמה בע"מ</w:t>
            </w:r>
          </w:p>
        </w:tc>
      </w:tr>
      <w:tr w:rsidR="00F64EB6" w:rsidRPr="004C5FA3" w14:paraId="681A2DA3" w14:textId="77777777" w:rsidTr="00D20AF5">
        <w:tc>
          <w:tcPr>
            <w:tcW w:w="1304" w:type="dxa"/>
          </w:tcPr>
          <w:p w14:paraId="7385E211" w14:textId="77777777" w:rsidR="00F64EB6" w:rsidRPr="00D20AF5" w:rsidRDefault="00F64EB6" w:rsidP="00D20AF5">
            <w:pPr>
              <w:spacing w:after="0" w:line="240" w:lineRule="auto"/>
              <w:rPr>
                <w:rFonts w:ascii="Arial" w:hAnsi="Arial"/>
              </w:rPr>
            </w:pPr>
          </w:p>
        </w:tc>
        <w:tc>
          <w:tcPr>
            <w:tcW w:w="8902" w:type="dxa"/>
          </w:tcPr>
          <w:p w14:paraId="723EA3AE" w14:textId="0CB4686B" w:rsidR="00F64EB6" w:rsidRPr="00A642DC" w:rsidRDefault="00F64EB6" w:rsidP="00D20AF5">
            <w:pPr>
              <w:pBdr>
                <w:bottom w:val="single" w:sz="4" w:space="1" w:color="auto"/>
              </w:pBdr>
              <w:spacing w:after="0" w:line="240" w:lineRule="auto"/>
              <w:rPr>
                <w:rStyle w:val="IntenseEmphasis"/>
                <w:rFonts w:ascii="Arial" w:hAnsi="Arial"/>
                <w:sz w:val="22"/>
                <w:szCs w:val="22"/>
                <w:u w:val="none"/>
                <w:rtl/>
              </w:rPr>
            </w:pPr>
            <w:r w:rsidRPr="00A642DC">
              <w:rPr>
                <w:rStyle w:val="IntenseEmphasis"/>
                <w:rFonts w:ascii="Arial" w:hAnsi="Arial"/>
                <w:sz w:val="22"/>
                <w:szCs w:val="22"/>
                <w:u w:val="none"/>
                <w:rtl/>
              </w:rPr>
              <w:t xml:space="preserve">דוחות מאוחדים </w:t>
            </w:r>
            <w:r w:rsidR="00FA54D6" w:rsidRPr="00A642DC">
              <w:rPr>
                <w:rStyle w:val="IntenseEmphasis"/>
                <w:rFonts w:ascii="Arial" w:hAnsi="Arial" w:hint="cs"/>
                <w:sz w:val="22"/>
                <w:szCs w:val="22"/>
                <w:u w:val="none"/>
                <w:rtl/>
              </w:rPr>
              <w:t>ב</w:t>
            </w:r>
            <w:r w:rsidR="00FA54D6" w:rsidRPr="00A642DC">
              <w:rPr>
                <w:rStyle w:val="IntenseEmphasis"/>
                <w:rFonts w:hint="cs"/>
                <w:sz w:val="22"/>
                <w:szCs w:val="22"/>
                <w:u w:val="none"/>
                <w:rtl/>
              </w:rPr>
              <w:t xml:space="preserve">יניים תמציתיים </w:t>
            </w:r>
            <w:r w:rsidRPr="00A642DC">
              <w:rPr>
                <w:rStyle w:val="IntenseEmphasis"/>
                <w:rFonts w:ascii="Arial" w:hAnsi="Arial"/>
                <w:sz w:val="22"/>
                <w:szCs w:val="22"/>
                <w:u w:val="none"/>
                <w:rtl/>
              </w:rPr>
              <w:t xml:space="preserve">על </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רווח או הפסד ו</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 xml:space="preserve">רווח </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 xml:space="preserve">כולל </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אחר</w:t>
            </w:r>
          </w:p>
        </w:tc>
      </w:tr>
    </w:tbl>
    <w:p w14:paraId="6EAD37EB" w14:textId="77777777" w:rsidR="00D20AF5" w:rsidRDefault="00D20AF5" w:rsidP="00D20AF5">
      <w:pPr>
        <w:spacing w:after="0" w:line="240" w:lineRule="auto"/>
        <w:ind w:left="1418"/>
      </w:pPr>
    </w:p>
    <w:tbl>
      <w:tblPr>
        <w:tblStyle w:val="TableGrid"/>
        <w:bidiVisual/>
        <w:tblW w:w="10206" w:type="dxa"/>
        <w:tblLayout w:type="fixed"/>
        <w:tblCellMar>
          <w:left w:w="113" w:type="dxa"/>
          <w:right w:w="113" w:type="dxa"/>
        </w:tblCellMar>
        <w:tblLook w:val="04A0" w:firstRow="1" w:lastRow="0" w:firstColumn="1" w:lastColumn="0" w:noHBand="0" w:noVBand="1"/>
      </w:tblPr>
      <w:tblGrid>
        <w:gridCol w:w="1303"/>
        <w:gridCol w:w="3289"/>
        <w:gridCol w:w="794"/>
        <w:gridCol w:w="964"/>
        <w:gridCol w:w="964"/>
        <w:gridCol w:w="964"/>
        <w:gridCol w:w="964"/>
        <w:gridCol w:w="964"/>
      </w:tblGrid>
      <w:tr w:rsidR="00F64EB6" w:rsidRPr="00F935CE" w14:paraId="13A05BF0" w14:textId="77777777" w:rsidTr="00034D3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303" w:type="dxa"/>
          </w:tcPr>
          <w:p w14:paraId="4F55C7EA" w14:textId="77777777" w:rsidR="00F64EB6" w:rsidRPr="00B5711E" w:rsidRDefault="00F64EB6"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28E345F5" w14:textId="77777777" w:rsidR="00F64EB6" w:rsidRPr="00B5711E" w:rsidRDefault="00F64EB6" w:rsidP="00034D3B">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31FF9BB3" w14:textId="141A22F7" w:rsidR="00F64EB6" w:rsidRPr="00B5711E" w:rsidRDefault="00F64EB6" w:rsidP="00B5711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1928" w:type="dxa"/>
            <w:gridSpan w:val="2"/>
          </w:tcPr>
          <w:p w14:paraId="3604F7BF" w14:textId="7C5F549B" w:rsidR="00F64EB6" w:rsidRPr="00B5711E" w:rsidRDefault="00F64EB6" w:rsidP="00B5711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 xml:space="preserve">לשישה חודשים </w:t>
            </w:r>
            <w:r w:rsidR="00B5711E">
              <w:rPr>
                <w:rFonts w:asciiTheme="minorBidi" w:hAnsiTheme="minorBidi" w:cstheme="minorBidi"/>
                <w:sz w:val="16"/>
                <w:szCs w:val="16"/>
                <w:rtl/>
              </w:rPr>
              <w:br/>
            </w:r>
            <w:r w:rsidRPr="00B5711E">
              <w:rPr>
                <w:rFonts w:asciiTheme="minorBidi" w:hAnsiTheme="minorBidi" w:cstheme="minorBidi"/>
                <w:sz w:val="16"/>
                <w:szCs w:val="16"/>
                <w:rtl/>
              </w:rPr>
              <w:t xml:space="preserve">שהסתיימו ביום </w:t>
            </w:r>
            <w:r w:rsidRPr="00B5711E">
              <w:rPr>
                <w:rFonts w:asciiTheme="minorBidi" w:hAnsiTheme="minorBidi" w:cstheme="minorBidi"/>
                <w:sz w:val="16"/>
                <w:szCs w:val="16"/>
                <w:rtl/>
              </w:rPr>
              <w:br/>
              <w:t>30 ביוני</w:t>
            </w:r>
          </w:p>
        </w:tc>
        <w:tc>
          <w:tcPr>
            <w:tcW w:w="1928" w:type="dxa"/>
            <w:gridSpan w:val="2"/>
          </w:tcPr>
          <w:p w14:paraId="77A12C6E" w14:textId="6AE32101" w:rsidR="00F64EB6" w:rsidRPr="00B5711E" w:rsidRDefault="00F64EB6" w:rsidP="00B5711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 xml:space="preserve">לשלושה חודשים </w:t>
            </w:r>
            <w:r w:rsidR="00B5711E">
              <w:rPr>
                <w:rFonts w:asciiTheme="minorBidi" w:hAnsiTheme="minorBidi" w:cstheme="minorBidi"/>
                <w:sz w:val="16"/>
                <w:szCs w:val="16"/>
                <w:rtl/>
              </w:rPr>
              <w:br/>
            </w:r>
            <w:r w:rsidRPr="00B5711E">
              <w:rPr>
                <w:rFonts w:asciiTheme="minorBidi" w:hAnsiTheme="minorBidi" w:cstheme="minorBidi"/>
                <w:sz w:val="16"/>
                <w:szCs w:val="16"/>
                <w:rtl/>
              </w:rPr>
              <w:t xml:space="preserve">שהסתיימו ביום </w:t>
            </w:r>
            <w:r w:rsidRPr="00B5711E">
              <w:rPr>
                <w:rFonts w:asciiTheme="minorBidi" w:hAnsiTheme="minorBidi" w:cstheme="minorBidi"/>
                <w:sz w:val="16"/>
                <w:szCs w:val="16"/>
                <w:rtl/>
              </w:rPr>
              <w:br/>
              <w:t>30 ביוני</w:t>
            </w:r>
          </w:p>
        </w:tc>
        <w:tc>
          <w:tcPr>
            <w:tcW w:w="964" w:type="dxa"/>
          </w:tcPr>
          <w:p w14:paraId="7D327430" w14:textId="2DE2A42C" w:rsidR="00F64EB6" w:rsidRPr="00B5711E" w:rsidRDefault="00F64EB6" w:rsidP="00B5711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 xml:space="preserve">לשנה שהסתיימה ביום </w:t>
            </w:r>
            <w:r w:rsidR="00B5711E">
              <w:rPr>
                <w:rFonts w:asciiTheme="minorBidi" w:hAnsiTheme="minorBidi" w:cstheme="minorBidi"/>
                <w:sz w:val="16"/>
                <w:szCs w:val="16"/>
                <w:rtl/>
              </w:rPr>
              <w:br/>
            </w:r>
            <w:r w:rsidRPr="00B5711E">
              <w:rPr>
                <w:rFonts w:asciiTheme="minorBidi" w:hAnsiTheme="minorBidi" w:cstheme="minorBidi"/>
                <w:sz w:val="16"/>
                <w:szCs w:val="16"/>
                <w:rtl/>
              </w:rPr>
              <w:t>31 בדצמבר</w:t>
            </w:r>
          </w:p>
        </w:tc>
      </w:tr>
      <w:tr w:rsidR="00F64EB6" w:rsidRPr="00F935CE" w14:paraId="3FC9837D"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09F3BB77" w14:textId="77777777" w:rsidR="00F64EB6" w:rsidRPr="00B5711E" w:rsidRDefault="00F64EB6"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666B7D53" w14:textId="77777777" w:rsidR="00F64EB6" w:rsidRPr="00B5711E" w:rsidRDefault="00F64EB6" w:rsidP="00034D3B">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44B3C2BA" w14:textId="77777777" w:rsidR="00F64EB6" w:rsidRPr="00B5711E" w:rsidRDefault="00F64EB6" w:rsidP="00B5711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c>
          <w:tcPr>
            <w:tcW w:w="964" w:type="dxa"/>
          </w:tcPr>
          <w:p w14:paraId="3F4230CA" w14:textId="5C73A2DC" w:rsidR="00F64EB6" w:rsidRPr="00B5711E" w:rsidRDefault="0092469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CY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B5711E">
              <w:rPr>
                <w:rFonts w:asciiTheme="minorBidi" w:hAnsiTheme="minorBidi" w:cstheme="minorBidi"/>
                <w:b/>
                <w:bCs/>
                <w:sz w:val="16"/>
                <w:szCs w:val="16"/>
              </w:rPr>
              <w:fldChar w:fldCharType="end"/>
            </w:r>
          </w:p>
        </w:tc>
        <w:tc>
          <w:tcPr>
            <w:tcW w:w="964" w:type="dxa"/>
          </w:tcPr>
          <w:p w14:paraId="69567957" w14:textId="1CA35938" w:rsidR="00F64EB6" w:rsidRPr="00B5711E" w:rsidRDefault="0092469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PY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B5711E">
              <w:rPr>
                <w:rFonts w:asciiTheme="minorBidi" w:hAnsiTheme="minorBidi" w:cstheme="minorBidi"/>
                <w:b/>
                <w:bCs/>
                <w:sz w:val="16"/>
                <w:szCs w:val="16"/>
              </w:rPr>
              <w:fldChar w:fldCharType="end"/>
            </w:r>
          </w:p>
        </w:tc>
        <w:tc>
          <w:tcPr>
            <w:tcW w:w="964" w:type="dxa"/>
          </w:tcPr>
          <w:p w14:paraId="3579F525" w14:textId="11D067F6" w:rsidR="00F64EB6" w:rsidRPr="00B5711E" w:rsidRDefault="0092469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CY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B5711E">
              <w:rPr>
                <w:rFonts w:asciiTheme="minorBidi" w:hAnsiTheme="minorBidi" w:cstheme="minorBidi"/>
                <w:b/>
                <w:bCs/>
                <w:sz w:val="16"/>
                <w:szCs w:val="16"/>
              </w:rPr>
              <w:fldChar w:fldCharType="end"/>
            </w:r>
          </w:p>
        </w:tc>
        <w:tc>
          <w:tcPr>
            <w:tcW w:w="964" w:type="dxa"/>
          </w:tcPr>
          <w:p w14:paraId="22BE4D8E" w14:textId="099C1ABF" w:rsidR="00F64EB6" w:rsidRPr="00B5711E" w:rsidRDefault="0092469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PY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B5711E">
              <w:rPr>
                <w:rFonts w:asciiTheme="minorBidi" w:hAnsiTheme="minorBidi" w:cstheme="minorBidi"/>
                <w:b/>
                <w:bCs/>
                <w:sz w:val="16"/>
                <w:szCs w:val="16"/>
              </w:rPr>
              <w:fldChar w:fldCharType="end"/>
            </w:r>
          </w:p>
        </w:tc>
        <w:tc>
          <w:tcPr>
            <w:tcW w:w="964" w:type="dxa"/>
          </w:tcPr>
          <w:p w14:paraId="79B21481" w14:textId="4E0DA4B5" w:rsidR="00F64EB6" w:rsidRPr="00B5711E" w:rsidRDefault="0092469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PY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B5711E">
              <w:rPr>
                <w:rFonts w:asciiTheme="minorBidi" w:hAnsiTheme="minorBidi" w:cstheme="minorBidi"/>
                <w:b/>
                <w:bCs/>
                <w:sz w:val="16"/>
                <w:szCs w:val="16"/>
              </w:rPr>
              <w:fldChar w:fldCharType="end"/>
            </w:r>
          </w:p>
        </w:tc>
      </w:tr>
      <w:tr w:rsidR="00F64EB6" w:rsidRPr="00F935CE" w14:paraId="658AB80E"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30C6182B" w14:textId="77777777" w:rsidR="00F64EB6" w:rsidRPr="00B5711E" w:rsidRDefault="00F64EB6"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3A9A0795" w14:textId="77777777" w:rsidR="00F64EB6" w:rsidRPr="00B5711E" w:rsidRDefault="00F64EB6" w:rsidP="00034D3B">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4221B06D" w14:textId="77777777" w:rsidR="00F64EB6" w:rsidRPr="00B5711E" w:rsidRDefault="00F64EB6" w:rsidP="00B5711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c>
          <w:tcPr>
            <w:tcW w:w="4820" w:type="dxa"/>
            <w:gridSpan w:val="5"/>
          </w:tcPr>
          <w:p w14:paraId="217A2283" w14:textId="77777777" w:rsidR="00F64EB6" w:rsidRPr="00B5711E" w:rsidRDefault="00F64EB6"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tl/>
              </w:rPr>
              <w:t>אלפי ש"ח</w:t>
            </w:r>
          </w:p>
        </w:tc>
      </w:tr>
      <w:tr w:rsidR="00564987" w:rsidRPr="00F935CE" w14:paraId="762B0396"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15C3E155"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tl/>
              </w:rPr>
            </w:pPr>
          </w:p>
        </w:tc>
        <w:tc>
          <w:tcPr>
            <w:tcW w:w="3289" w:type="dxa"/>
            <w:vAlign w:val="center"/>
          </w:tcPr>
          <w:p w14:paraId="16A8311B" w14:textId="77777777" w:rsidR="00564987" w:rsidRPr="00B5711E" w:rsidRDefault="00564987" w:rsidP="00034D3B">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4" w:type="dxa"/>
          </w:tcPr>
          <w:p w14:paraId="4D708743" w14:textId="34D1E49A" w:rsidR="00564987" w:rsidRPr="00B5711E" w:rsidRDefault="00564987" w:rsidP="00B5711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tl/>
              </w:rPr>
              <w:t>ביאור</w:t>
            </w:r>
          </w:p>
        </w:tc>
        <w:tc>
          <w:tcPr>
            <w:tcW w:w="3856" w:type="dxa"/>
            <w:gridSpan w:val="4"/>
          </w:tcPr>
          <w:p w14:paraId="710206DB"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B5711E">
              <w:rPr>
                <w:rFonts w:asciiTheme="minorBidi" w:hAnsiTheme="minorBidi" w:cstheme="minorBidi"/>
                <w:b/>
                <w:bCs/>
                <w:sz w:val="16"/>
                <w:szCs w:val="16"/>
                <w:rtl/>
              </w:rPr>
              <w:t>בלתי מבוקר</w:t>
            </w:r>
          </w:p>
        </w:tc>
        <w:tc>
          <w:tcPr>
            <w:tcW w:w="964" w:type="dxa"/>
          </w:tcPr>
          <w:p w14:paraId="75CDE08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r>
      <w:tr w:rsidR="00564987" w:rsidRPr="00F935CE" w14:paraId="3DC758BC"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6B359763"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1FDA196" w14:textId="680BB01C" w:rsidR="00564987" w:rsidRPr="00B5711E" w:rsidRDefault="00564987" w:rsidP="00034D3B">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הכנסות:</w:t>
            </w:r>
          </w:p>
        </w:tc>
        <w:tc>
          <w:tcPr>
            <w:tcW w:w="794" w:type="dxa"/>
          </w:tcPr>
          <w:p w14:paraId="7A2CAB44"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EB33D41"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41A03B"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9ACEB6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9D06EF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C3DE6AE"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08EEBA2E"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23A3EEA1"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63065128"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הכנסות ממכירות, מעבודות ומשירותים</w:t>
            </w:r>
          </w:p>
        </w:tc>
        <w:tc>
          <w:tcPr>
            <w:tcW w:w="794" w:type="dxa"/>
          </w:tcPr>
          <w:p w14:paraId="04644DFE"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10B05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648B8E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EE9D5C6"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BBAE9C4"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CA6E01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17CB3184"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49692D8F"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63059F4A" w14:textId="4D60650F"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שינויי שווי הוגן של נכסים ביולוגיים, נטו</w:t>
            </w:r>
          </w:p>
        </w:tc>
        <w:tc>
          <w:tcPr>
            <w:tcW w:w="794" w:type="dxa"/>
          </w:tcPr>
          <w:p w14:paraId="69BCB9A4"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82AA7A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6EEB7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54D063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F4EDE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D56D8E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0EEE9B57"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69375F81"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C57CDCE"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עליית ערך שווי הוגן נדל"ן להשקעה</w:t>
            </w:r>
            <w:r w:rsidRPr="00B5711E">
              <w:rPr>
                <w:rStyle w:val="FootnoteReference"/>
                <w:rFonts w:asciiTheme="minorBidi" w:hAnsiTheme="minorBidi" w:cstheme="minorBidi"/>
                <w:sz w:val="16"/>
                <w:szCs w:val="16"/>
                <w:rtl/>
              </w:rPr>
              <w:footnoteReference w:id="196"/>
            </w:r>
          </w:p>
        </w:tc>
        <w:tc>
          <w:tcPr>
            <w:tcW w:w="794" w:type="dxa"/>
          </w:tcPr>
          <w:p w14:paraId="1F7F0791"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52143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2DDD02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2874A0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B2FAA9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EAF1CB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177CC366"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72CA04CF"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4B277FD8" w14:textId="001688FF"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חלק החברה ברווחי חברות המטופלות לפי שיטת השווי המאזני</w:t>
            </w:r>
            <w:bookmarkStart w:id="998" w:name="_Ref6481496"/>
            <w:r w:rsidRPr="00B5711E">
              <w:rPr>
                <w:rStyle w:val="FootnoteReference"/>
                <w:rFonts w:asciiTheme="minorBidi" w:hAnsiTheme="minorBidi" w:cstheme="minorBidi"/>
                <w:sz w:val="16"/>
                <w:szCs w:val="16"/>
                <w:rtl/>
              </w:rPr>
              <w:footnoteReference w:id="197"/>
            </w:r>
            <w:bookmarkEnd w:id="998"/>
          </w:p>
        </w:tc>
        <w:tc>
          <w:tcPr>
            <w:tcW w:w="794" w:type="dxa"/>
          </w:tcPr>
          <w:p w14:paraId="45606B0B"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EF75C3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2996DF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31B86B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20C4EAE"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33637E"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27E0ADD4"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2860E5BD"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285A5AA7"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 הון ממימוש רכוש קבוע</w:t>
            </w:r>
          </w:p>
        </w:tc>
        <w:tc>
          <w:tcPr>
            <w:tcW w:w="794" w:type="dxa"/>
          </w:tcPr>
          <w:p w14:paraId="2D548E16"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FDBBE8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C292765"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1D92C2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380960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709A3E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1DCFFF39"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7179759B"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5BA1A21C"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הכנסות מדמי שכירות</w:t>
            </w:r>
          </w:p>
        </w:tc>
        <w:tc>
          <w:tcPr>
            <w:tcW w:w="794" w:type="dxa"/>
          </w:tcPr>
          <w:p w14:paraId="62D4EE1A"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DBF44C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DBF086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4B2E78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E6A27F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98D53A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233ECADD"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4F7EEC59"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533DE67A"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הכנסות מדמי ניהול</w:t>
            </w:r>
          </w:p>
        </w:tc>
        <w:tc>
          <w:tcPr>
            <w:tcW w:w="794" w:type="dxa"/>
          </w:tcPr>
          <w:p w14:paraId="08BFAF7D"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CBC07BB"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481690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3A7E29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AAC0CD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75CCC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06149314"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3AF93376"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5381208"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 ממימוש חברה בת</w:t>
            </w:r>
          </w:p>
        </w:tc>
        <w:tc>
          <w:tcPr>
            <w:tcW w:w="794" w:type="dxa"/>
          </w:tcPr>
          <w:p w14:paraId="5318806A"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E035598"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0F7A86D"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80508FC"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436658B"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5E24F99"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07385407"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5E5B085B"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655C7DB2" w14:textId="77777777" w:rsidR="00564987" w:rsidRPr="00B5711E" w:rsidRDefault="00564987" w:rsidP="00034D3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סה"כ הכנסות</w:t>
            </w:r>
          </w:p>
        </w:tc>
        <w:tc>
          <w:tcPr>
            <w:tcW w:w="794" w:type="dxa"/>
          </w:tcPr>
          <w:p w14:paraId="284F126C"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C827D44"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50C9736"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F11AFAF"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48DA7D7"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96C9FB8"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470FC792"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16FC3F87"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661DCD3F" w14:textId="734071C7" w:rsidR="00564987" w:rsidRPr="00B5711E" w:rsidRDefault="00564987" w:rsidP="00034D3B">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הוצאות:</w:t>
            </w:r>
          </w:p>
        </w:tc>
        <w:tc>
          <w:tcPr>
            <w:tcW w:w="794" w:type="dxa"/>
          </w:tcPr>
          <w:p w14:paraId="2057D45D"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47AAB8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1135FA4"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F48EB3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B75B37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D72C581"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07878D5C"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4368007C"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7E763BA"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שינוי במלאי מוצרים מוגמרים ועבודה בתהליך</w:t>
            </w:r>
          </w:p>
        </w:tc>
        <w:tc>
          <w:tcPr>
            <w:tcW w:w="794" w:type="dxa"/>
          </w:tcPr>
          <w:p w14:paraId="52E97F68"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2C99265"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A020FD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C25D10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1D1601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60757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56621D4F"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7646CA33"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14C8072F"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חומרי גלם</w:t>
            </w:r>
          </w:p>
        </w:tc>
        <w:tc>
          <w:tcPr>
            <w:tcW w:w="794" w:type="dxa"/>
          </w:tcPr>
          <w:p w14:paraId="58C844E7"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083FE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88C05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4866C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69BECE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6DD646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7B9BEE84"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0D0B41A2"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3E1A6D7"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פחת והפחתות</w:t>
            </w:r>
          </w:p>
        </w:tc>
        <w:tc>
          <w:tcPr>
            <w:tcW w:w="794" w:type="dxa"/>
          </w:tcPr>
          <w:p w14:paraId="02CA486C"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549013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CBFAA36"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FF1E2A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914FC6"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AAE4BB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19D1E30B"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281A36E4"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10B882E7" w14:textId="7B9253FB" w:rsidR="00564987" w:rsidRPr="00B5711E" w:rsidRDefault="008E1579"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Pr>
                <w:rFonts w:asciiTheme="minorBidi" w:hAnsiTheme="minorBidi" w:cstheme="minorBidi" w:hint="cs"/>
                <w:sz w:val="16"/>
                <w:szCs w:val="16"/>
                <w:rtl/>
              </w:rPr>
              <w:t>הטבות עובדים</w:t>
            </w:r>
          </w:p>
        </w:tc>
        <w:tc>
          <w:tcPr>
            <w:tcW w:w="794" w:type="dxa"/>
          </w:tcPr>
          <w:p w14:paraId="118282A1"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6DA227E"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96A2AF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FF34D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19B50F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E7E9975"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49203CE0"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23FFCB27"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27216CD0"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הפסדים (ביטול הפסדים) מירידת ערך לקוחות ונכסים בגין חוזים עם לקוחות</w:t>
            </w:r>
          </w:p>
        </w:tc>
        <w:tc>
          <w:tcPr>
            <w:tcW w:w="794" w:type="dxa"/>
          </w:tcPr>
          <w:p w14:paraId="485832A4"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9B979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E12754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52A42A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14C691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68A8CB"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3699A936"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74CC4200"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5B0CF807"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הוצאות אחרות</w:t>
            </w:r>
          </w:p>
        </w:tc>
        <w:tc>
          <w:tcPr>
            <w:tcW w:w="794" w:type="dxa"/>
          </w:tcPr>
          <w:p w14:paraId="1B941277"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A95249E"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6AA7C84"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577B9DB"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D21E199"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7D878A9"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14930EFC"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3FFD50D6"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741301DF" w14:textId="77777777" w:rsidR="00564987" w:rsidRPr="00B5711E" w:rsidRDefault="00564987" w:rsidP="00034D3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סה"כ הוצאות</w:t>
            </w:r>
          </w:p>
        </w:tc>
        <w:tc>
          <w:tcPr>
            <w:tcW w:w="794" w:type="dxa"/>
          </w:tcPr>
          <w:p w14:paraId="183BC9F1"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BED4D4"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BF79E48"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580251F"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01CDE7E"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E906582"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32F7F239"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68B29C75"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27291636" w14:textId="77777777" w:rsidR="00564987" w:rsidRPr="00B5711E" w:rsidRDefault="00564987" w:rsidP="00034D3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 (הפסד) מפעולות רגילות</w:t>
            </w:r>
          </w:p>
        </w:tc>
        <w:tc>
          <w:tcPr>
            <w:tcW w:w="794" w:type="dxa"/>
          </w:tcPr>
          <w:p w14:paraId="6E45EA0F"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31367E"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A0428C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C9C820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B352194"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0561F34"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50F94B27"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6D143093"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3A985643"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הכנסות מימון</w:t>
            </w:r>
          </w:p>
        </w:tc>
        <w:tc>
          <w:tcPr>
            <w:tcW w:w="794" w:type="dxa"/>
          </w:tcPr>
          <w:p w14:paraId="013220AF"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B1C92F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23F132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CF9E0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FEF70D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FC84484"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19DB554B"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06C4F0C9"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4C560BC9"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הוצאות מימון</w:t>
            </w:r>
          </w:p>
        </w:tc>
        <w:tc>
          <w:tcPr>
            <w:tcW w:w="794" w:type="dxa"/>
          </w:tcPr>
          <w:p w14:paraId="1C0F03C6"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710900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172593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AD5C32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5ABF0F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04889CE"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4E50E5E7"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0E63CD3B"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25C4FFA4"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הפסדים (ביטול הפסדים) מירידת ערך נכסים פיננסיים</w:t>
            </w:r>
          </w:p>
        </w:tc>
        <w:tc>
          <w:tcPr>
            <w:tcW w:w="794" w:type="dxa"/>
          </w:tcPr>
          <w:p w14:paraId="118FFAB1"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B91100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7217B9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A8F4AE4"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638CA0C"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BABF13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72AF53F1"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1090A77D"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18760E5A"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רווחים (הפסדים) מגריעת נכסים פיננסיים שנמדדו בעלות מופחתת</w:t>
            </w:r>
          </w:p>
        </w:tc>
        <w:tc>
          <w:tcPr>
            <w:tcW w:w="794" w:type="dxa"/>
          </w:tcPr>
          <w:p w14:paraId="04113F0F"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4ACC3F2"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2E5D5D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48373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B7A609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0D767A0"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64C00400"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4B343731"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2D362958"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רווחים (הפסדים) מסיווג מחדש של נכסים פיננסיים מעלות מופחתת לשווי הוגן דרך רווח או הפסד</w:t>
            </w:r>
          </w:p>
        </w:tc>
        <w:tc>
          <w:tcPr>
            <w:tcW w:w="794" w:type="dxa"/>
          </w:tcPr>
          <w:p w14:paraId="11DCE6F2"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2947A73"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52A71E1"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85FB85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30390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4087D6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0F9E050B"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3566728E"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36458369"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רווחים (הפסדים) מסיווג מחדש של נכסים פיננסיים משווי הוגן דרך רווח כולל אחר לשווי הוגן דרך רווח או הפסד</w:t>
            </w:r>
          </w:p>
        </w:tc>
        <w:tc>
          <w:tcPr>
            <w:tcW w:w="794" w:type="dxa"/>
          </w:tcPr>
          <w:p w14:paraId="23CF141C"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A433C2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067970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119F935"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C7A1DE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3DAE55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7D8A699E"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3C342BD2"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3881F34D" w14:textId="77777777"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רווחים (הפסדים) אחרים ממימון</w:t>
            </w:r>
          </w:p>
        </w:tc>
        <w:tc>
          <w:tcPr>
            <w:tcW w:w="794" w:type="dxa"/>
          </w:tcPr>
          <w:p w14:paraId="6C5FACE8"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D793B9D"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EF0CF47"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74C9716"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04CD49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E85C95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53C739E1"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4202D021"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0F7540A" w14:textId="1DB3BA0A" w:rsidR="00564987" w:rsidRPr="00B5711E" w:rsidRDefault="00564987" w:rsidP="00D3002D">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חלק החברה ברווחי (בהפסדי) חברות המטופלות לפי שיטת השווי המאזני</w:t>
            </w:r>
            <w:r w:rsidRPr="00B5711E">
              <w:rPr>
                <w:rStyle w:val="FootnoteReference"/>
                <w:rFonts w:asciiTheme="minorBidi" w:hAnsiTheme="minorBidi" w:cstheme="minorBidi"/>
                <w:sz w:val="16"/>
                <w:szCs w:val="16"/>
                <w:rtl/>
              </w:rPr>
              <w:fldChar w:fldCharType="begin" w:fldLock="1"/>
            </w:r>
            <w:r w:rsidRPr="00B5711E">
              <w:rPr>
                <w:rStyle w:val="FootnoteReference"/>
                <w:rFonts w:asciiTheme="minorBidi" w:hAnsiTheme="minorBidi" w:cstheme="minorBidi"/>
                <w:sz w:val="16"/>
                <w:szCs w:val="16"/>
                <w:rtl/>
              </w:rPr>
              <w:instrText xml:space="preserve"> </w:instrText>
            </w:r>
            <w:r w:rsidRPr="00B5711E">
              <w:rPr>
                <w:rStyle w:val="FootnoteReference"/>
                <w:rFonts w:asciiTheme="minorBidi" w:hAnsiTheme="minorBidi" w:cstheme="minorBidi"/>
                <w:sz w:val="16"/>
                <w:szCs w:val="16"/>
              </w:rPr>
              <w:instrText>NOTEREF  _Ref6481496 \f \h  \* MERGEFORMAT</w:instrText>
            </w:r>
            <w:r w:rsidRPr="00B5711E">
              <w:rPr>
                <w:rStyle w:val="FootnoteReference"/>
                <w:rFonts w:asciiTheme="minorBidi" w:hAnsiTheme="minorBidi" w:cstheme="minorBidi"/>
                <w:sz w:val="16"/>
                <w:szCs w:val="16"/>
                <w:rtl/>
              </w:rPr>
              <w:instrText xml:space="preserve"> </w:instrText>
            </w:r>
            <w:r w:rsidRPr="00B5711E">
              <w:rPr>
                <w:rStyle w:val="FootnoteReference"/>
                <w:rFonts w:asciiTheme="minorBidi" w:hAnsiTheme="minorBidi" w:cstheme="minorBidi"/>
                <w:sz w:val="16"/>
                <w:szCs w:val="16"/>
                <w:rtl/>
              </w:rPr>
            </w:r>
            <w:r w:rsidRPr="00B5711E">
              <w:rPr>
                <w:rStyle w:val="FootnoteReference"/>
                <w:rFonts w:asciiTheme="minorBidi" w:hAnsiTheme="minorBidi" w:cstheme="minorBidi"/>
                <w:sz w:val="16"/>
                <w:szCs w:val="16"/>
                <w:rtl/>
              </w:rPr>
              <w:fldChar w:fldCharType="separate"/>
            </w:r>
            <w:r w:rsidR="00D3002D" w:rsidRPr="00D3002D">
              <w:rPr>
                <w:rStyle w:val="FootnoteReference"/>
                <w:rFonts w:asciiTheme="minorBidi" w:hAnsiTheme="minorBidi" w:cstheme="minorBidi"/>
                <w:sz w:val="16"/>
                <w:szCs w:val="16"/>
                <w:rtl/>
              </w:rPr>
              <w:t>196</w:t>
            </w:r>
            <w:r w:rsidRPr="00B5711E">
              <w:rPr>
                <w:rStyle w:val="FootnoteReference"/>
                <w:rFonts w:asciiTheme="minorBidi" w:hAnsiTheme="minorBidi" w:cstheme="minorBidi"/>
                <w:sz w:val="16"/>
                <w:szCs w:val="16"/>
                <w:rtl/>
              </w:rPr>
              <w:fldChar w:fldCharType="end"/>
            </w:r>
          </w:p>
        </w:tc>
        <w:tc>
          <w:tcPr>
            <w:tcW w:w="794" w:type="dxa"/>
          </w:tcPr>
          <w:p w14:paraId="2B5FB324"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16825B4"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37B1D27"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51A508E"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90F841"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D90B6F3"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3FC1723B"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1D045005"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497E9D24" w14:textId="77777777" w:rsidR="00564987" w:rsidRPr="00B5711E" w:rsidRDefault="00564987" w:rsidP="00034D3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 xml:space="preserve">רווח (הפסד) לפני ניכוי </w:t>
            </w:r>
            <w:proofErr w:type="spellStart"/>
            <w:r w:rsidRPr="00B5711E">
              <w:rPr>
                <w:rFonts w:asciiTheme="minorBidi" w:hAnsiTheme="minorBidi" w:cstheme="minorBidi"/>
                <w:sz w:val="16"/>
                <w:szCs w:val="16"/>
                <w:rtl/>
              </w:rPr>
              <w:t>מסים</w:t>
            </w:r>
            <w:proofErr w:type="spellEnd"/>
            <w:r w:rsidRPr="00B5711E">
              <w:rPr>
                <w:rFonts w:asciiTheme="minorBidi" w:hAnsiTheme="minorBidi" w:cstheme="minorBidi"/>
                <w:sz w:val="16"/>
                <w:szCs w:val="16"/>
                <w:rtl/>
              </w:rPr>
              <w:t xml:space="preserve"> על ההכנסה</w:t>
            </w:r>
          </w:p>
        </w:tc>
        <w:tc>
          <w:tcPr>
            <w:tcW w:w="794" w:type="dxa"/>
          </w:tcPr>
          <w:p w14:paraId="195F594E"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9F1B609"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48E17A05"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D12EA4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9B3A008"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B0F29B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4E9B55FC"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7B48265C"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19F48AF7" w14:textId="77777777" w:rsidR="00564987" w:rsidRPr="00B5711E" w:rsidRDefault="00564987" w:rsidP="00034D3B">
            <w:pPr>
              <w:tabs>
                <w:tab w:val="clear" w:pos="180"/>
                <w:tab w:val="clear" w:pos="360"/>
                <w:tab w:val="clear" w:pos="540"/>
              </w:tabs>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roofErr w:type="spellStart"/>
            <w:r w:rsidRPr="00B5711E">
              <w:rPr>
                <w:rFonts w:asciiTheme="minorBidi" w:hAnsiTheme="minorBidi" w:cstheme="minorBidi"/>
                <w:sz w:val="16"/>
                <w:szCs w:val="16"/>
                <w:rtl/>
              </w:rPr>
              <w:t>מסים</w:t>
            </w:r>
            <w:proofErr w:type="spellEnd"/>
            <w:r w:rsidRPr="00B5711E">
              <w:rPr>
                <w:rFonts w:asciiTheme="minorBidi" w:hAnsiTheme="minorBidi" w:cstheme="minorBidi"/>
                <w:sz w:val="16"/>
                <w:szCs w:val="16"/>
                <w:rtl/>
              </w:rPr>
              <w:t xml:space="preserve"> על ההכנסה</w:t>
            </w:r>
          </w:p>
        </w:tc>
        <w:tc>
          <w:tcPr>
            <w:tcW w:w="794" w:type="dxa"/>
          </w:tcPr>
          <w:p w14:paraId="5583DCCD"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EBA91B8"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675133E"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46FEB5F"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74A557AD"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6218296"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55D7D4EB"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383E85CE"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51A000D5" w14:textId="77777777" w:rsidR="00564987" w:rsidRPr="00B5711E" w:rsidRDefault="00564987" w:rsidP="00034D3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 (הפסד) מפעילויות נמשכות</w:t>
            </w:r>
          </w:p>
        </w:tc>
        <w:tc>
          <w:tcPr>
            <w:tcW w:w="794" w:type="dxa"/>
          </w:tcPr>
          <w:p w14:paraId="024CD2C9" w14:textId="77777777" w:rsidR="00564987" w:rsidRPr="00B5711E" w:rsidRDefault="00564987" w:rsidP="00B5711E">
            <w:pPr>
              <w:pStyle w:val="NoSpacing"/>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83F0F9B"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6469C0F"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DDDA165"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A859781"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211F45A" w14:textId="77777777" w:rsidR="00564987" w:rsidRPr="00B5711E" w:rsidRDefault="00564987" w:rsidP="00B5711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2FF50AEA"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54102C5D"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0B82C255" w14:textId="7BD9D39E" w:rsidR="00564987" w:rsidRPr="00B5711E" w:rsidRDefault="00564987" w:rsidP="00034D3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 (הפסד) מפעילויות שהופסקו</w:t>
            </w:r>
          </w:p>
        </w:tc>
        <w:tc>
          <w:tcPr>
            <w:tcW w:w="794" w:type="dxa"/>
          </w:tcPr>
          <w:p w14:paraId="3265E27D"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9AEA450"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BE24ECF"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3F60217"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0FBAEA40"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0B94E14"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564987" w:rsidRPr="00F935CE" w14:paraId="6284933C" w14:textId="77777777" w:rsidTr="00034D3B">
        <w:tc>
          <w:tcPr>
            <w:cnfStyle w:val="001000000000" w:firstRow="0" w:lastRow="0" w:firstColumn="1" w:lastColumn="0" w:oddVBand="0" w:evenVBand="0" w:oddHBand="0" w:evenHBand="0" w:firstRowFirstColumn="0" w:firstRowLastColumn="0" w:lastRowFirstColumn="0" w:lastRowLastColumn="0"/>
            <w:tcW w:w="1303" w:type="dxa"/>
          </w:tcPr>
          <w:p w14:paraId="66B08EF1" w14:textId="77777777" w:rsidR="00564987" w:rsidRPr="00B5711E" w:rsidRDefault="00564987" w:rsidP="00B5711E">
            <w:pPr>
              <w:tabs>
                <w:tab w:val="clear" w:pos="180"/>
                <w:tab w:val="clear" w:pos="360"/>
                <w:tab w:val="clear" w:pos="540"/>
              </w:tabs>
              <w:spacing w:after="0" w:line="240" w:lineRule="auto"/>
              <w:contextualSpacing w:val="0"/>
              <w:rPr>
                <w:rFonts w:asciiTheme="minorBidi" w:hAnsiTheme="minorBidi" w:cstheme="minorBidi"/>
                <w:sz w:val="16"/>
                <w:szCs w:val="16"/>
              </w:rPr>
            </w:pPr>
          </w:p>
        </w:tc>
        <w:tc>
          <w:tcPr>
            <w:tcW w:w="3289" w:type="dxa"/>
            <w:vAlign w:val="center"/>
          </w:tcPr>
          <w:p w14:paraId="1E68AEE3" w14:textId="77777777" w:rsidR="00564987" w:rsidRPr="00B5711E" w:rsidRDefault="00564987" w:rsidP="00034D3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B5711E">
              <w:rPr>
                <w:rFonts w:asciiTheme="minorBidi" w:hAnsiTheme="minorBidi" w:cstheme="minorBidi"/>
                <w:sz w:val="16"/>
                <w:szCs w:val="16"/>
                <w:rtl/>
              </w:rPr>
              <w:t>רווח (הפסד) לתקופה</w:t>
            </w:r>
          </w:p>
        </w:tc>
        <w:tc>
          <w:tcPr>
            <w:tcW w:w="794" w:type="dxa"/>
          </w:tcPr>
          <w:p w14:paraId="3109ED31" w14:textId="77777777" w:rsidR="00564987" w:rsidRPr="00B5711E" w:rsidRDefault="00564987" w:rsidP="00B5711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64DD4984"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185A2931"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55EB0747"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34831DC3"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964" w:type="dxa"/>
          </w:tcPr>
          <w:p w14:paraId="25199C0E" w14:textId="77777777" w:rsidR="00564987" w:rsidRPr="00B5711E" w:rsidRDefault="00564987" w:rsidP="00B5711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bl>
    <w:p w14:paraId="42D28218" w14:textId="77777777" w:rsidR="00034D3B" w:rsidRPr="00AF0776" w:rsidRDefault="00034D3B" w:rsidP="00034D3B">
      <w:pPr>
        <w:spacing w:after="0" w:line="240" w:lineRule="auto"/>
        <w:ind w:left="1418"/>
        <w:rPr>
          <w:sz w:val="16"/>
          <w:szCs w:val="16"/>
        </w:rPr>
      </w:pPr>
    </w:p>
    <w:tbl>
      <w:tblPr>
        <w:tblStyle w:val="PlainTable2"/>
        <w:bidiVisual/>
        <w:tblW w:w="10206" w:type="dxa"/>
        <w:jc w:val="right"/>
        <w:tblLayout w:type="fixed"/>
        <w:tblCellMar>
          <w:left w:w="113" w:type="dxa"/>
          <w:right w:w="113" w:type="dxa"/>
        </w:tblCellMar>
        <w:tblLook w:val="04A0" w:firstRow="1" w:lastRow="0" w:firstColumn="1" w:lastColumn="0" w:noHBand="0" w:noVBand="1"/>
      </w:tblPr>
      <w:tblGrid>
        <w:gridCol w:w="1304"/>
        <w:gridCol w:w="8902"/>
      </w:tblGrid>
      <w:tr w:rsidR="00034D3B" w:rsidRPr="00F90651" w14:paraId="507F9410" w14:textId="77777777" w:rsidTr="002D01AE">
        <w:trPr>
          <w:cnfStyle w:val="100000000000" w:firstRow="1" w:lastRow="0" w:firstColumn="0" w:lastColumn="0" w:oddVBand="0" w:evenVBand="0" w:oddHBand="0" w:evenHBand="0" w:firstRowFirstColumn="0" w:firstRowLastColumn="0" w:lastRowFirstColumn="0" w:lastRowLastColumn="0"/>
          <w:trHeight w:hRule="exact" w:val="198"/>
          <w:jc w:val="right"/>
        </w:trPr>
        <w:tc>
          <w:tcPr>
            <w:cnfStyle w:val="001000000100" w:firstRow="0" w:lastRow="0" w:firstColumn="1" w:lastColumn="0" w:oddVBand="0" w:evenVBand="0" w:oddHBand="0" w:evenHBand="0" w:firstRowFirstColumn="1" w:firstRowLastColumn="0" w:lastRowFirstColumn="0" w:lastRowLastColumn="0"/>
            <w:tcW w:w="1304" w:type="dxa"/>
          </w:tcPr>
          <w:p w14:paraId="20D59ACD" w14:textId="77777777" w:rsidR="00034D3B" w:rsidRPr="00F90651" w:rsidRDefault="00034D3B" w:rsidP="002D01AE">
            <w:pPr>
              <w:pStyle w:val="NoSpacing"/>
              <w:rPr>
                <w:sz w:val="18"/>
                <w:szCs w:val="18"/>
              </w:rPr>
            </w:pPr>
          </w:p>
        </w:tc>
        <w:tc>
          <w:tcPr>
            <w:tcW w:w="8902" w:type="dxa"/>
          </w:tcPr>
          <w:p w14:paraId="3DA07A46" w14:textId="65FDBD96" w:rsidR="00034D3B" w:rsidRPr="00AF0776" w:rsidRDefault="00034D3B" w:rsidP="002D01AE">
            <w:pPr>
              <w:pStyle w:val="NoSpacing"/>
              <w:cnfStyle w:val="100000000000" w:firstRow="1" w:lastRow="0" w:firstColumn="0" w:lastColumn="0" w:oddVBand="0" w:evenVBand="0" w:oddHBand="0" w:evenHBand="0" w:firstRowFirstColumn="0" w:firstRowLastColumn="0" w:lastRowFirstColumn="0" w:lastRowLastColumn="0"/>
              <w:rPr>
                <w:rStyle w:val="Strong"/>
                <w:b w:val="0"/>
                <w:bCs w:val="0"/>
                <w:sz w:val="16"/>
                <w:szCs w:val="16"/>
              </w:rPr>
            </w:pPr>
            <w:r w:rsidRPr="00AF0776">
              <w:rPr>
                <w:rStyle w:val="Strong"/>
                <w:b w:val="0"/>
                <w:bCs w:val="0"/>
                <w:sz w:val="16"/>
                <w:szCs w:val="16"/>
                <w:rtl/>
              </w:rPr>
              <w:t xml:space="preserve">הביאורים המצורפים </w:t>
            </w:r>
            <w:r w:rsidRPr="00AF0776">
              <w:rPr>
                <w:rStyle w:val="Strong"/>
                <w:rFonts w:hint="cs"/>
                <w:b w:val="0"/>
                <w:bCs w:val="0"/>
                <w:sz w:val="16"/>
                <w:szCs w:val="16"/>
                <w:rtl/>
              </w:rPr>
              <w:t xml:space="preserve">הם </w:t>
            </w:r>
            <w:r w:rsidRPr="00AF0776">
              <w:rPr>
                <w:rStyle w:val="Strong"/>
                <w:b w:val="0"/>
                <w:bCs w:val="0"/>
                <w:sz w:val="16"/>
                <w:szCs w:val="16"/>
                <w:rtl/>
              </w:rPr>
              <w:t xml:space="preserve">חלק בלתי נפרד מהדוחות הכספיים </w:t>
            </w:r>
            <w:r w:rsidRPr="00AF0776">
              <w:rPr>
                <w:rStyle w:val="Strong"/>
                <w:rFonts w:hint="cs"/>
                <w:b w:val="0"/>
                <w:bCs w:val="0"/>
                <w:sz w:val="16"/>
                <w:szCs w:val="16"/>
                <w:rtl/>
              </w:rPr>
              <w:t xml:space="preserve">המאוחדים ביניים </w:t>
            </w:r>
            <w:r w:rsidRPr="00AF0776">
              <w:rPr>
                <w:rStyle w:val="Strong"/>
                <w:b w:val="0"/>
                <w:bCs w:val="0"/>
                <w:sz w:val="16"/>
                <w:szCs w:val="16"/>
                <w:rtl/>
              </w:rPr>
              <w:t>התמציתיים.</w:t>
            </w:r>
            <w:r w:rsidRPr="00AF0776">
              <w:rPr>
                <w:rStyle w:val="Strong"/>
                <w:b w:val="0"/>
                <w:bCs w:val="0"/>
                <w:sz w:val="16"/>
                <w:szCs w:val="16"/>
                <w:rtl/>
              </w:rPr>
              <w:br w:type="page"/>
            </w:r>
          </w:p>
        </w:tc>
      </w:tr>
    </w:tbl>
    <w:p w14:paraId="0A9E5D17" w14:textId="77777777" w:rsidR="00F64EB6" w:rsidRPr="004C5FA3" w:rsidRDefault="00F64EB6" w:rsidP="00015C9C">
      <w:pPr>
        <w:rPr>
          <w:rFonts w:ascii="Arial" w:hAnsi="Arial"/>
          <w:rtl/>
        </w:rPr>
      </w:pPr>
      <w:r w:rsidRPr="004C5FA3">
        <w:rPr>
          <w:rFonts w:ascii="Arial" w:hAnsi="Arial"/>
          <w:rtl/>
        </w:rPr>
        <w:br w:type="page"/>
      </w:r>
    </w:p>
    <w:p w14:paraId="7865E53D" w14:textId="17B5BF48" w:rsidR="00F64EB6" w:rsidRPr="009419FE" w:rsidRDefault="00F64EB6" w:rsidP="00474917">
      <w:pPr>
        <w:pStyle w:val="a"/>
        <w:rPr>
          <w:rtl/>
        </w:rPr>
      </w:pPr>
      <w:bookmarkStart w:id="999" w:name="_Toc6316799"/>
      <w:bookmarkStart w:id="1000" w:name="_Toc29832838"/>
      <w:bookmarkStart w:id="1001" w:name="_Toc33623630"/>
      <w:bookmarkStart w:id="1002" w:name="_Toc33623708"/>
      <w:bookmarkStart w:id="1003" w:name="_Toc33623836"/>
      <w:bookmarkStart w:id="1004" w:name="_Toc35762992"/>
      <w:bookmarkStart w:id="1005" w:name="_Toc36376926"/>
      <w:bookmarkStart w:id="1006" w:name="_Toc37001477"/>
      <w:bookmarkStart w:id="1007" w:name="_Toc37001812"/>
      <w:bookmarkStart w:id="1008" w:name="_Toc37001927"/>
      <w:bookmarkStart w:id="1009" w:name="_Toc37165947"/>
      <w:bookmarkStart w:id="1010" w:name="_Toc64473979"/>
      <w:bookmarkStart w:id="1011" w:name="_Toc100245519"/>
      <w:bookmarkStart w:id="1012" w:name="_Toc100246528"/>
      <w:bookmarkStart w:id="1013" w:name="_Toc100474048"/>
      <w:bookmarkStart w:id="1014" w:name="_Toc121747413"/>
      <w:bookmarkStart w:id="1015" w:name="_Toc123198347"/>
      <w:bookmarkStart w:id="1016" w:name="_Toc154415337"/>
      <w:bookmarkStart w:id="1017" w:name="_Toc184569373"/>
      <w:bookmarkStart w:id="1018" w:name="_Toc220916113"/>
      <w:bookmarkStart w:id="1019" w:name="_Toc226448115"/>
      <w:bookmarkStart w:id="1020" w:name="_Toc226450566"/>
      <w:bookmarkStart w:id="1021" w:name="_Toc226634692"/>
      <w:bookmarkStart w:id="1022" w:name="_Ref226639363"/>
      <w:r w:rsidRPr="00B03B46">
        <w:rPr>
          <w:rtl/>
        </w:rPr>
        <w:lastRenderedPageBreak/>
        <w:t>הצגת</w:t>
      </w:r>
      <w:r w:rsidRPr="009419FE">
        <w:rPr>
          <w:rtl/>
        </w:rPr>
        <w:t xml:space="preserve"> תיאומים בגין סיווג מחדש המתייחסים לרכיבים של רווח כולל אחר בדוח על </w:t>
      </w:r>
      <w:r w:rsidR="00FA54D6" w:rsidRPr="009419FE">
        <w:rPr>
          <w:rFonts w:hint="cs"/>
          <w:rtl/>
        </w:rPr>
        <w:t>ה</w:t>
      </w:r>
      <w:r w:rsidRPr="009419FE">
        <w:rPr>
          <w:rtl/>
        </w:rPr>
        <w:t>רווח או הפסד ו</w:t>
      </w:r>
      <w:r w:rsidR="00FA54D6" w:rsidRPr="009419FE">
        <w:rPr>
          <w:rFonts w:hint="cs"/>
          <w:rtl/>
        </w:rPr>
        <w:t>ה</w:t>
      </w:r>
      <w:r w:rsidRPr="009419FE">
        <w:rPr>
          <w:rtl/>
        </w:rPr>
        <w:t xml:space="preserve">רווח </w:t>
      </w:r>
      <w:r w:rsidR="00FA54D6" w:rsidRPr="009419FE">
        <w:rPr>
          <w:rFonts w:hint="cs"/>
          <w:rtl/>
        </w:rPr>
        <w:t>ה</w:t>
      </w:r>
      <w:r w:rsidRPr="009419FE">
        <w:rPr>
          <w:rtl/>
        </w:rPr>
        <w:t xml:space="preserve">כולל </w:t>
      </w:r>
      <w:r w:rsidR="00FA54D6" w:rsidRPr="009419FE">
        <w:rPr>
          <w:rFonts w:hint="cs"/>
          <w:rtl/>
        </w:rPr>
        <w:t>ה</w:t>
      </w:r>
      <w:r w:rsidRPr="009419FE">
        <w:rPr>
          <w:rtl/>
        </w:rPr>
        <w:t>אחר</w:t>
      </w:r>
      <w:r w:rsidRPr="00E33216">
        <w:rPr>
          <w:rStyle w:val="FootnoteReference"/>
          <w:color w:val="333333"/>
          <w:sz w:val="22"/>
          <w:szCs w:val="22"/>
          <w:rtl/>
        </w:rPr>
        <w:footnoteReference w:id="198"/>
      </w:r>
      <w:r w:rsidRPr="00E33216">
        <w:rPr>
          <w:rStyle w:val="FootnoteReference"/>
          <w:color w:val="333333"/>
          <w:sz w:val="22"/>
          <w:szCs w:val="22"/>
          <w:rtl/>
        </w:rPr>
        <w:t xml:space="preserve"> </w:t>
      </w:r>
      <w:r w:rsidRPr="00E33216">
        <w:rPr>
          <w:rStyle w:val="FootnoteReference"/>
          <w:color w:val="333333"/>
          <w:sz w:val="22"/>
          <w:szCs w:val="22"/>
          <w:rtl/>
        </w:rPr>
        <w:footnoteReference w:id="199"/>
      </w:r>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p>
    <w:p w14:paraId="2B370651" w14:textId="77777777" w:rsidR="00FB4E6F" w:rsidRDefault="00FB4E6F" w:rsidP="00FB4E6F">
      <w:pPr>
        <w:spacing w:after="0" w:line="240" w:lineRule="auto"/>
      </w:pPr>
    </w:p>
    <w:tbl>
      <w:tblPr>
        <w:bidiVisual/>
        <w:tblW w:w="10206" w:type="dxa"/>
        <w:tblBorders>
          <w:bottom w:val="single" w:sz="4" w:space="0" w:color="auto"/>
        </w:tblBorders>
        <w:tblLayout w:type="fixed"/>
        <w:tblCellMar>
          <w:left w:w="113" w:type="dxa"/>
          <w:right w:w="113" w:type="dxa"/>
        </w:tblCellMar>
        <w:tblLook w:val="0000" w:firstRow="0" w:lastRow="0" w:firstColumn="0" w:lastColumn="0" w:noHBand="0" w:noVBand="0"/>
      </w:tblPr>
      <w:tblGrid>
        <w:gridCol w:w="1304"/>
        <w:gridCol w:w="8902"/>
      </w:tblGrid>
      <w:tr w:rsidR="009419FE" w:rsidRPr="004C5FA3" w14:paraId="1FF19497" w14:textId="77777777" w:rsidTr="00FB4E6F">
        <w:trPr>
          <w:cantSplit/>
        </w:trPr>
        <w:tc>
          <w:tcPr>
            <w:tcW w:w="1304" w:type="dxa"/>
            <w:tcBorders>
              <w:bottom w:val="nil"/>
            </w:tcBorders>
          </w:tcPr>
          <w:p w14:paraId="1807954A" w14:textId="77777777" w:rsidR="009419FE" w:rsidRPr="00FB4E6F" w:rsidRDefault="009419FE" w:rsidP="009419FE">
            <w:pPr>
              <w:spacing w:after="0" w:line="240" w:lineRule="auto"/>
              <w:rPr>
                <w:rFonts w:ascii="Arial" w:hAnsi="Arial"/>
                <w:b/>
                <w:bCs/>
                <w:sz w:val="14"/>
                <w:szCs w:val="14"/>
              </w:rPr>
            </w:pPr>
          </w:p>
        </w:tc>
        <w:tc>
          <w:tcPr>
            <w:tcW w:w="8902" w:type="dxa"/>
            <w:tcBorders>
              <w:top w:val="nil"/>
              <w:bottom w:val="nil"/>
            </w:tcBorders>
          </w:tcPr>
          <w:p w14:paraId="75F70116" w14:textId="5CE64D60" w:rsidR="009419FE" w:rsidRPr="00A642DC" w:rsidRDefault="009419FE" w:rsidP="00FB4E6F">
            <w:pPr>
              <w:spacing w:after="0" w:line="240" w:lineRule="auto"/>
              <w:jc w:val="right"/>
              <w:rPr>
                <w:rStyle w:val="IntenseEmphasis"/>
                <w:rFonts w:ascii="Arial" w:hAnsi="Arial"/>
                <w:sz w:val="22"/>
                <w:szCs w:val="22"/>
                <w:u w:val="none"/>
                <w:rtl/>
              </w:rPr>
            </w:pPr>
            <w:r w:rsidRPr="00A642DC">
              <w:rPr>
                <w:rStyle w:val="IntenseEmphasis"/>
                <w:rFonts w:ascii="Arial" w:hAnsi="Arial" w:hint="cs"/>
                <w:sz w:val="22"/>
                <w:szCs w:val="22"/>
                <w:u w:val="none"/>
                <w:rtl/>
              </w:rPr>
              <w:t>ח</w:t>
            </w:r>
            <w:r w:rsidRPr="00A642DC">
              <w:rPr>
                <w:rStyle w:val="IntenseEmphasis"/>
                <w:rFonts w:hint="cs"/>
                <w:sz w:val="22"/>
                <w:szCs w:val="22"/>
                <w:u w:val="none"/>
                <w:rtl/>
              </w:rPr>
              <w:t>ברה מדווחת לדוגמה בע"מ</w:t>
            </w:r>
          </w:p>
        </w:tc>
      </w:tr>
      <w:tr w:rsidR="00F64EB6" w:rsidRPr="004C5FA3" w14:paraId="022DF3A0" w14:textId="77777777" w:rsidTr="00FB4E6F">
        <w:trPr>
          <w:cantSplit/>
        </w:trPr>
        <w:tc>
          <w:tcPr>
            <w:tcW w:w="1304" w:type="dxa"/>
            <w:tcBorders>
              <w:bottom w:val="nil"/>
            </w:tcBorders>
          </w:tcPr>
          <w:p w14:paraId="7818439A" w14:textId="77777777" w:rsidR="00F64EB6" w:rsidRPr="00FB4E6F" w:rsidRDefault="00F64EB6" w:rsidP="009419FE">
            <w:pPr>
              <w:spacing w:after="0" w:line="240" w:lineRule="auto"/>
              <w:rPr>
                <w:rFonts w:ascii="Arial" w:hAnsi="Arial"/>
                <w:b/>
                <w:bCs/>
                <w:sz w:val="14"/>
                <w:szCs w:val="14"/>
              </w:rPr>
            </w:pPr>
          </w:p>
        </w:tc>
        <w:tc>
          <w:tcPr>
            <w:tcW w:w="8902" w:type="dxa"/>
            <w:tcBorders>
              <w:top w:val="nil"/>
              <w:bottom w:val="nil"/>
            </w:tcBorders>
          </w:tcPr>
          <w:p w14:paraId="55E66142" w14:textId="525F23B2" w:rsidR="00F64EB6" w:rsidRPr="00A642DC" w:rsidRDefault="00F64EB6" w:rsidP="00FB4E6F">
            <w:pPr>
              <w:pBdr>
                <w:bottom w:val="single" w:sz="4" w:space="1" w:color="auto"/>
              </w:pBdr>
              <w:spacing w:after="0" w:line="240" w:lineRule="auto"/>
              <w:rPr>
                <w:rStyle w:val="IntenseEmphasis"/>
                <w:rFonts w:ascii="Arial" w:hAnsi="Arial"/>
                <w:sz w:val="22"/>
                <w:szCs w:val="22"/>
                <w:u w:val="none"/>
                <w:rtl/>
              </w:rPr>
            </w:pPr>
            <w:r w:rsidRPr="00A642DC">
              <w:rPr>
                <w:rStyle w:val="IntenseEmphasis"/>
                <w:rFonts w:ascii="Arial" w:hAnsi="Arial"/>
                <w:sz w:val="22"/>
                <w:szCs w:val="22"/>
                <w:u w:val="none"/>
                <w:rtl/>
              </w:rPr>
              <w:t xml:space="preserve">דוחות מאוחדים </w:t>
            </w:r>
            <w:r w:rsidR="00FA54D6" w:rsidRPr="00A642DC">
              <w:rPr>
                <w:rStyle w:val="IntenseEmphasis"/>
                <w:rFonts w:ascii="Arial" w:hAnsi="Arial" w:hint="cs"/>
                <w:sz w:val="22"/>
                <w:szCs w:val="22"/>
                <w:u w:val="none"/>
                <w:rtl/>
              </w:rPr>
              <w:t>ב</w:t>
            </w:r>
            <w:r w:rsidR="00FA54D6" w:rsidRPr="00A642DC">
              <w:rPr>
                <w:rStyle w:val="IntenseEmphasis"/>
                <w:rFonts w:hint="cs"/>
                <w:sz w:val="22"/>
                <w:szCs w:val="22"/>
                <w:u w:val="none"/>
                <w:rtl/>
              </w:rPr>
              <w:t xml:space="preserve">יניים תמציתיים </w:t>
            </w:r>
            <w:r w:rsidRPr="00A642DC">
              <w:rPr>
                <w:rStyle w:val="IntenseEmphasis"/>
                <w:rFonts w:ascii="Arial" w:hAnsi="Arial"/>
                <w:sz w:val="22"/>
                <w:szCs w:val="22"/>
                <w:u w:val="none"/>
                <w:rtl/>
              </w:rPr>
              <w:t xml:space="preserve">על </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רווח או הפסד ו</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 xml:space="preserve">רווח </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 xml:space="preserve">כולל </w:t>
            </w:r>
            <w:r w:rsidR="00FA54D6" w:rsidRPr="00A642DC">
              <w:rPr>
                <w:rStyle w:val="IntenseEmphasis"/>
                <w:rFonts w:ascii="Arial" w:hAnsi="Arial" w:hint="cs"/>
                <w:sz w:val="22"/>
                <w:szCs w:val="22"/>
                <w:u w:val="none"/>
                <w:rtl/>
              </w:rPr>
              <w:t>ה</w:t>
            </w:r>
            <w:r w:rsidRPr="00A642DC">
              <w:rPr>
                <w:rStyle w:val="IntenseEmphasis"/>
                <w:rFonts w:ascii="Arial" w:hAnsi="Arial"/>
                <w:sz w:val="22"/>
                <w:szCs w:val="22"/>
                <w:u w:val="none"/>
                <w:rtl/>
              </w:rPr>
              <w:t>אחר</w:t>
            </w:r>
          </w:p>
        </w:tc>
      </w:tr>
    </w:tbl>
    <w:p w14:paraId="6D637DAD" w14:textId="77777777" w:rsidR="00FB4E6F" w:rsidRDefault="00FB4E6F" w:rsidP="00B03B46">
      <w:pPr>
        <w:spacing w:after="0" w:line="240" w:lineRule="auto"/>
        <w:ind w:left="1418"/>
      </w:pPr>
    </w:p>
    <w:tbl>
      <w:tblPr>
        <w:tblStyle w:val="16"/>
        <w:bidiVisual/>
        <w:tblW w:w="10206" w:type="dxa"/>
        <w:jc w:val="left"/>
        <w:tblLayout w:type="fixed"/>
        <w:tblCellMar>
          <w:left w:w="113" w:type="dxa"/>
          <w:right w:w="113" w:type="dxa"/>
        </w:tblCellMar>
        <w:tblLook w:val="04A0" w:firstRow="1" w:lastRow="0" w:firstColumn="1" w:lastColumn="0" w:noHBand="0" w:noVBand="1"/>
      </w:tblPr>
      <w:tblGrid>
        <w:gridCol w:w="1303"/>
        <w:gridCol w:w="3289"/>
        <w:gridCol w:w="794"/>
        <w:gridCol w:w="964"/>
        <w:gridCol w:w="964"/>
        <w:gridCol w:w="964"/>
        <w:gridCol w:w="964"/>
        <w:gridCol w:w="964"/>
      </w:tblGrid>
      <w:tr w:rsidR="00FB4E6F" w:rsidRPr="00FB4E6F" w14:paraId="32494528"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tcPr>
          <w:p w14:paraId="7ABD27F1" w14:textId="77777777" w:rsidR="00FB4E6F" w:rsidRPr="00FB4E6F" w:rsidRDefault="00FB4E6F" w:rsidP="00FB4E6F">
            <w:pPr>
              <w:spacing w:before="0" w:after="0" w:line="240" w:lineRule="auto"/>
              <w:contextualSpacing w:val="0"/>
              <w:rPr>
                <w:rFonts w:ascii="Arial" w:hAnsi="Arial"/>
                <w:sz w:val="16"/>
                <w:szCs w:val="16"/>
              </w:rPr>
            </w:pPr>
          </w:p>
        </w:tc>
        <w:tc>
          <w:tcPr>
            <w:tcW w:w="3289" w:type="dxa"/>
            <w:vAlign w:val="center"/>
          </w:tcPr>
          <w:p w14:paraId="45B22FCD" w14:textId="77777777" w:rsidR="00FB4E6F" w:rsidRPr="00FB4E6F" w:rsidRDefault="00FB4E6F" w:rsidP="00FB4E6F">
            <w:pPr>
              <w:pStyle w:val="0-B0"/>
              <w:widowControl w:val="0"/>
              <w:ind w:left="0" w:firstLine="0"/>
              <w:contextualSpacing w:val="0"/>
              <w:cnfStyle w:val="100000000000" w:firstRow="1" w:lastRow="0" w:firstColumn="0" w:lastColumn="0" w:oddVBand="0" w:evenVBand="0" w:oddHBand="0" w:evenHBand="0" w:firstRowFirstColumn="0" w:firstRowLastColumn="0" w:lastRowFirstColumn="0" w:lastRowLastColumn="0"/>
              <w:rPr>
                <w:sz w:val="16"/>
                <w:szCs w:val="16"/>
                <w:rtl/>
              </w:rPr>
            </w:pPr>
          </w:p>
        </w:tc>
        <w:tc>
          <w:tcPr>
            <w:tcW w:w="794" w:type="dxa"/>
          </w:tcPr>
          <w:p w14:paraId="5FE0B100" w14:textId="77777777" w:rsidR="00FB4E6F" w:rsidRPr="00FB4E6F" w:rsidRDefault="00FB4E6F" w:rsidP="00411F64">
            <w:pPr>
              <w:widowControl w:val="0"/>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p>
        </w:tc>
        <w:tc>
          <w:tcPr>
            <w:tcW w:w="1928" w:type="dxa"/>
            <w:gridSpan w:val="2"/>
          </w:tcPr>
          <w:p w14:paraId="10DAEFA2" w14:textId="10B4AF86" w:rsidR="00FB4E6F" w:rsidRPr="00FB4E6F" w:rsidRDefault="00FB4E6F" w:rsidP="00411F64">
            <w:pPr>
              <w:widowControl w:val="0"/>
              <w:pBdr>
                <w:bottom w:val="single" w:sz="4" w:space="1" w:color="auto"/>
              </w:pBdr>
              <w:spacing w:after="0"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sz w:val="16"/>
                <w:szCs w:val="16"/>
                <w:rtl/>
              </w:rPr>
              <w:t xml:space="preserve">לשישה חודשים </w:t>
            </w:r>
            <w:r>
              <w:rPr>
                <w:rFonts w:asciiTheme="minorBidi" w:hAnsiTheme="minorBidi" w:cstheme="minorBidi"/>
                <w:sz w:val="16"/>
                <w:szCs w:val="16"/>
                <w:rtl/>
              </w:rPr>
              <w:br/>
            </w:r>
            <w:r w:rsidRPr="00B5711E">
              <w:rPr>
                <w:rFonts w:asciiTheme="minorBidi" w:hAnsiTheme="minorBidi" w:cstheme="minorBidi"/>
                <w:sz w:val="16"/>
                <w:szCs w:val="16"/>
                <w:rtl/>
              </w:rPr>
              <w:t xml:space="preserve">שהסתיימו ביום </w:t>
            </w:r>
            <w:r w:rsidRPr="00B5711E">
              <w:rPr>
                <w:rFonts w:asciiTheme="minorBidi" w:hAnsiTheme="minorBidi" w:cstheme="minorBidi"/>
                <w:sz w:val="16"/>
                <w:szCs w:val="16"/>
                <w:rtl/>
              </w:rPr>
              <w:br/>
              <w:t>30 ביוני</w:t>
            </w:r>
          </w:p>
        </w:tc>
        <w:tc>
          <w:tcPr>
            <w:tcW w:w="1928" w:type="dxa"/>
            <w:gridSpan w:val="2"/>
          </w:tcPr>
          <w:p w14:paraId="2541B293" w14:textId="7EBE5947" w:rsidR="00FB4E6F" w:rsidRPr="00FB4E6F" w:rsidRDefault="00FB4E6F" w:rsidP="00411F64">
            <w:pPr>
              <w:widowControl w:val="0"/>
              <w:pBdr>
                <w:bottom w:val="single" w:sz="4" w:space="1" w:color="auto"/>
              </w:pBdr>
              <w:spacing w:after="0"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sz w:val="16"/>
                <w:szCs w:val="16"/>
                <w:rtl/>
              </w:rPr>
              <w:t xml:space="preserve">לשלושה חודשים </w:t>
            </w:r>
            <w:r>
              <w:rPr>
                <w:rFonts w:asciiTheme="minorBidi" w:hAnsiTheme="minorBidi" w:cstheme="minorBidi"/>
                <w:sz w:val="16"/>
                <w:szCs w:val="16"/>
                <w:rtl/>
              </w:rPr>
              <w:br/>
            </w:r>
            <w:r w:rsidRPr="00B5711E">
              <w:rPr>
                <w:rFonts w:asciiTheme="minorBidi" w:hAnsiTheme="minorBidi" w:cstheme="minorBidi"/>
                <w:sz w:val="16"/>
                <w:szCs w:val="16"/>
                <w:rtl/>
              </w:rPr>
              <w:t xml:space="preserve">שהסתיימו ביום </w:t>
            </w:r>
            <w:r w:rsidRPr="00B5711E">
              <w:rPr>
                <w:rFonts w:asciiTheme="minorBidi" w:hAnsiTheme="minorBidi" w:cstheme="minorBidi"/>
                <w:sz w:val="16"/>
                <w:szCs w:val="16"/>
                <w:rtl/>
              </w:rPr>
              <w:br/>
              <w:t>30 ביוני</w:t>
            </w:r>
          </w:p>
        </w:tc>
        <w:tc>
          <w:tcPr>
            <w:tcW w:w="964" w:type="dxa"/>
          </w:tcPr>
          <w:p w14:paraId="646C8578" w14:textId="6774026F" w:rsidR="00FB4E6F" w:rsidRPr="00FB4E6F" w:rsidRDefault="00FB4E6F" w:rsidP="00411F64">
            <w:pPr>
              <w:widowControl w:val="0"/>
              <w:spacing w:after="0"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sz w:val="16"/>
                <w:szCs w:val="16"/>
                <w:rtl/>
              </w:rPr>
              <w:t xml:space="preserve">לשנה שהסתיימה ביום </w:t>
            </w:r>
            <w:r>
              <w:rPr>
                <w:rFonts w:asciiTheme="minorBidi" w:hAnsiTheme="minorBidi" w:cstheme="minorBidi"/>
                <w:sz w:val="16"/>
                <w:szCs w:val="16"/>
                <w:rtl/>
              </w:rPr>
              <w:br/>
            </w:r>
            <w:r w:rsidRPr="00B5711E">
              <w:rPr>
                <w:rFonts w:asciiTheme="minorBidi" w:hAnsiTheme="minorBidi" w:cstheme="minorBidi"/>
                <w:sz w:val="16"/>
                <w:szCs w:val="16"/>
                <w:rtl/>
              </w:rPr>
              <w:t>31 בדצמבר</w:t>
            </w:r>
          </w:p>
        </w:tc>
      </w:tr>
      <w:tr w:rsidR="00FB4E6F" w:rsidRPr="00FB4E6F" w14:paraId="02031864"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749A099" w14:textId="77777777" w:rsidR="00FB4E6F" w:rsidRPr="00FB4E6F" w:rsidRDefault="00FB4E6F" w:rsidP="00FB4E6F">
            <w:pPr>
              <w:spacing w:before="0" w:after="0" w:line="240" w:lineRule="auto"/>
              <w:contextualSpacing w:val="0"/>
              <w:rPr>
                <w:rFonts w:ascii="Arial" w:hAnsi="Arial"/>
                <w:sz w:val="16"/>
                <w:szCs w:val="16"/>
              </w:rPr>
            </w:pPr>
          </w:p>
        </w:tc>
        <w:tc>
          <w:tcPr>
            <w:tcW w:w="3289" w:type="dxa"/>
            <w:vAlign w:val="center"/>
          </w:tcPr>
          <w:p w14:paraId="3EA2E639" w14:textId="77777777" w:rsidR="00FB4E6F" w:rsidRPr="00FB4E6F" w:rsidRDefault="00FB4E6F" w:rsidP="00FB4E6F">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vAlign w:val="bottom"/>
          </w:tcPr>
          <w:p w14:paraId="0A66EDFB" w14:textId="77777777" w:rsidR="00FB4E6F" w:rsidRPr="00FB4E6F" w:rsidRDefault="00FB4E6F"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9C45E6C" w14:textId="5795E2AA" w:rsidR="00FB4E6F" w:rsidRPr="00FB4E6F" w:rsidRDefault="00FB4E6F"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CY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B5711E">
              <w:rPr>
                <w:rFonts w:asciiTheme="minorBidi" w:hAnsiTheme="minorBidi" w:cstheme="minorBidi"/>
                <w:b/>
                <w:bCs/>
                <w:sz w:val="16"/>
                <w:szCs w:val="16"/>
              </w:rPr>
              <w:fldChar w:fldCharType="end"/>
            </w:r>
          </w:p>
        </w:tc>
        <w:tc>
          <w:tcPr>
            <w:tcW w:w="964" w:type="dxa"/>
            <w:vAlign w:val="bottom"/>
          </w:tcPr>
          <w:p w14:paraId="6D671D76" w14:textId="34B083D2" w:rsidR="00FB4E6F" w:rsidRPr="00FB4E6F" w:rsidRDefault="00FB4E6F"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PY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B5711E">
              <w:rPr>
                <w:rFonts w:asciiTheme="minorBidi" w:hAnsiTheme="minorBidi" w:cstheme="minorBidi"/>
                <w:b/>
                <w:bCs/>
                <w:sz w:val="16"/>
                <w:szCs w:val="16"/>
              </w:rPr>
              <w:fldChar w:fldCharType="end"/>
            </w:r>
          </w:p>
        </w:tc>
        <w:tc>
          <w:tcPr>
            <w:tcW w:w="964" w:type="dxa"/>
            <w:vAlign w:val="bottom"/>
          </w:tcPr>
          <w:p w14:paraId="27E23BF8" w14:textId="7ABC679F" w:rsidR="00FB4E6F" w:rsidRPr="00FB4E6F" w:rsidRDefault="00FB4E6F"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CY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2026</w:t>
            </w:r>
            <w:r w:rsidRPr="00B5711E">
              <w:rPr>
                <w:rFonts w:asciiTheme="minorBidi" w:hAnsiTheme="minorBidi" w:cstheme="minorBidi"/>
                <w:b/>
                <w:bCs/>
                <w:sz w:val="16"/>
                <w:szCs w:val="16"/>
              </w:rPr>
              <w:fldChar w:fldCharType="end"/>
            </w:r>
          </w:p>
        </w:tc>
        <w:tc>
          <w:tcPr>
            <w:tcW w:w="964" w:type="dxa"/>
            <w:vAlign w:val="bottom"/>
          </w:tcPr>
          <w:p w14:paraId="2D235590" w14:textId="3E9FD2AF" w:rsidR="00FB4E6F" w:rsidRPr="00FB4E6F" w:rsidRDefault="00FB4E6F"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PY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B5711E">
              <w:rPr>
                <w:rFonts w:asciiTheme="minorBidi" w:hAnsiTheme="minorBidi" w:cstheme="minorBidi"/>
                <w:b/>
                <w:bCs/>
                <w:sz w:val="16"/>
                <w:szCs w:val="16"/>
              </w:rPr>
              <w:fldChar w:fldCharType="end"/>
            </w:r>
          </w:p>
        </w:tc>
        <w:tc>
          <w:tcPr>
            <w:tcW w:w="964" w:type="dxa"/>
            <w:vAlign w:val="bottom"/>
          </w:tcPr>
          <w:p w14:paraId="3F963F31" w14:textId="1BE0261B" w:rsidR="00FB4E6F" w:rsidRPr="00FB4E6F" w:rsidRDefault="00FB4E6F"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Pr>
              <w:fldChar w:fldCharType="begin" w:fldLock="1"/>
            </w:r>
            <w:r w:rsidRPr="00B5711E">
              <w:rPr>
                <w:rFonts w:asciiTheme="minorBidi" w:hAnsiTheme="minorBidi" w:cstheme="minorBidi"/>
                <w:b/>
                <w:bCs/>
                <w:sz w:val="16"/>
                <w:szCs w:val="16"/>
              </w:rPr>
              <w:instrText xml:space="preserve"> DOCPROPERTY  PY  \* MERGEFORMAT </w:instrText>
            </w:r>
            <w:r w:rsidRPr="00B5711E">
              <w:rPr>
                <w:rFonts w:asciiTheme="minorBidi" w:hAnsiTheme="minorBidi" w:cstheme="minorBidi"/>
                <w:b/>
                <w:bCs/>
                <w:sz w:val="16"/>
                <w:szCs w:val="16"/>
              </w:rPr>
              <w:fldChar w:fldCharType="separate"/>
            </w:r>
            <w:r w:rsidR="00D3002D">
              <w:rPr>
                <w:rFonts w:asciiTheme="minorBidi" w:hAnsiTheme="minorBidi" w:cstheme="minorBidi"/>
                <w:b/>
                <w:bCs/>
                <w:sz w:val="16"/>
                <w:szCs w:val="16"/>
              </w:rPr>
              <w:t>2025</w:t>
            </w:r>
            <w:r w:rsidRPr="00B5711E">
              <w:rPr>
                <w:rFonts w:asciiTheme="minorBidi" w:hAnsiTheme="minorBidi" w:cstheme="minorBidi"/>
                <w:b/>
                <w:bCs/>
                <w:sz w:val="16"/>
                <w:szCs w:val="16"/>
              </w:rPr>
              <w:fldChar w:fldCharType="end"/>
            </w:r>
          </w:p>
        </w:tc>
      </w:tr>
      <w:tr w:rsidR="00FB4E6F" w:rsidRPr="00FB4E6F" w14:paraId="26FB22F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A46989A" w14:textId="77777777" w:rsidR="00FB4E6F" w:rsidRPr="00FB4E6F" w:rsidRDefault="00FB4E6F" w:rsidP="00FB4E6F">
            <w:pPr>
              <w:spacing w:before="0" w:after="0" w:line="240" w:lineRule="auto"/>
              <w:contextualSpacing w:val="0"/>
              <w:rPr>
                <w:rFonts w:ascii="Arial" w:hAnsi="Arial"/>
                <w:sz w:val="16"/>
                <w:szCs w:val="16"/>
              </w:rPr>
            </w:pPr>
          </w:p>
        </w:tc>
        <w:tc>
          <w:tcPr>
            <w:tcW w:w="3289" w:type="dxa"/>
            <w:vAlign w:val="center"/>
          </w:tcPr>
          <w:p w14:paraId="01595166" w14:textId="77777777" w:rsidR="00FB4E6F" w:rsidRPr="00FB4E6F" w:rsidRDefault="00FB4E6F" w:rsidP="00FB4E6F">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vAlign w:val="bottom"/>
          </w:tcPr>
          <w:p w14:paraId="5A94567F" w14:textId="77777777" w:rsidR="00FB4E6F" w:rsidRPr="00FB4E6F" w:rsidRDefault="00FB4E6F"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4820" w:type="dxa"/>
            <w:gridSpan w:val="5"/>
            <w:vAlign w:val="bottom"/>
          </w:tcPr>
          <w:p w14:paraId="1BD72034" w14:textId="2C7F3657" w:rsidR="00FB4E6F" w:rsidRPr="00FB4E6F" w:rsidRDefault="00FB4E6F"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tl/>
              </w:rPr>
              <w:t>אלפי ש"ח</w:t>
            </w:r>
          </w:p>
        </w:tc>
      </w:tr>
      <w:tr w:rsidR="00411F64" w:rsidRPr="00FB4E6F" w14:paraId="7DE02DFB"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02444B6" w14:textId="77777777" w:rsidR="00411F64" w:rsidRPr="00FB4E6F" w:rsidRDefault="00411F64" w:rsidP="00411F64">
            <w:pPr>
              <w:spacing w:before="0" w:after="0" w:line="240" w:lineRule="auto"/>
              <w:contextualSpacing w:val="0"/>
              <w:rPr>
                <w:rFonts w:ascii="Arial" w:hAnsi="Arial"/>
                <w:sz w:val="16"/>
                <w:szCs w:val="16"/>
              </w:rPr>
            </w:pPr>
          </w:p>
        </w:tc>
        <w:tc>
          <w:tcPr>
            <w:tcW w:w="3289" w:type="dxa"/>
            <w:vAlign w:val="center"/>
          </w:tcPr>
          <w:p w14:paraId="7A6CC5CB" w14:textId="77777777" w:rsidR="00411F64" w:rsidRPr="00FB4E6F" w:rsidRDefault="00411F64" w:rsidP="00411F64">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794" w:type="dxa"/>
            <w:vAlign w:val="bottom"/>
          </w:tcPr>
          <w:p w14:paraId="39ECE81E" w14:textId="002A556C" w:rsidR="00411F64" w:rsidRPr="00FB4E6F" w:rsidRDefault="00411F64" w:rsidP="00411F64">
            <w:pPr>
              <w:widowControl w:val="0"/>
              <w:pBdr>
                <w:bottom w:val="single" w:sz="4" w:space="1" w:color="auto"/>
              </w:pBd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tl/>
              </w:rPr>
              <w:t>ביאור</w:t>
            </w:r>
          </w:p>
        </w:tc>
        <w:tc>
          <w:tcPr>
            <w:tcW w:w="3856" w:type="dxa"/>
            <w:gridSpan w:val="4"/>
            <w:vAlign w:val="bottom"/>
          </w:tcPr>
          <w:p w14:paraId="751705C7" w14:textId="2510D2ED" w:rsidR="00411F64" w:rsidRPr="00FB4E6F" w:rsidRDefault="00411F64" w:rsidP="00411F64">
            <w:pPr>
              <w:widowControl w:val="0"/>
              <w:pBdr>
                <w:bottom w:val="single" w:sz="4" w:space="1" w:color="auto"/>
              </w:pBdr>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r w:rsidRPr="00B5711E">
              <w:rPr>
                <w:rFonts w:asciiTheme="minorBidi" w:hAnsiTheme="minorBidi" w:cstheme="minorBidi"/>
                <w:b/>
                <w:bCs/>
                <w:sz w:val="16"/>
                <w:szCs w:val="16"/>
                <w:rtl/>
              </w:rPr>
              <w:t>בלתי מבוקר</w:t>
            </w:r>
          </w:p>
        </w:tc>
        <w:tc>
          <w:tcPr>
            <w:tcW w:w="964" w:type="dxa"/>
            <w:vAlign w:val="bottom"/>
          </w:tcPr>
          <w:p w14:paraId="0F45A539"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67E0F340"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A713F95" w14:textId="77777777" w:rsidR="00411F64" w:rsidRPr="00FB4E6F" w:rsidRDefault="00411F64" w:rsidP="00411F64">
            <w:pPr>
              <w:spacing w:before="0" w:after="0" w:line="240" w:lineRule="auto"/>
              <w:contextualSpacing w:val="0"/>
              <w:rPr>
                <w:rFonts w:ascii="Arial" w:hAnsi="Arial"/>
                <w:sz w:val="16"/>
                <w:szCs w:val="16"/>
              </w:rPr>
            </w:pPr>
          </w:p>
        </w:tc>
        <w:tc>
          <w:tcPr>
            <w:tcW w:w="3289" w:type="dxa"/>
            <w:vAlign w:val="center"/>
          </w:tcPr>
          <w:p w14:paraId="75A10593" w14:textId="77777777" w:rsidR="00411F64" w:rsidRPr="00FB4E6F" w:rsidRDefault="00411F64" w:rsidP="00411F64">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 xml:space="preserve">רווח (הפסד) כולל אחר לאחר </w:t>
            </w:r>
            <w:proofErr w:type="spellStart"/>
            <w:r w:rsidRPr="00FB4E6F">
              <w:rPr>
                <w:sz w:val="16"/>
                <w:szCs w:val="16"/>
                <w:rtl/>
              </w:rPr>
              <w:t>מסים</w:t>
            </w:r>
            <w:proofErr w:type="spellEnd"/>
            <w:r w:rsidRPr="00FB4E6F">
              <w:rPr>
                <w:sz w:val="16"/>
                <w:szCs w:val="16"/>
                <w:rtl/>
              </w:rPr>
              <w:t xml:space="preserve"> בגין:</w:t>
            </w:r>
            <w:r w:rsidRPr="00A90E69">
              <w:rPr>
                <w:rStyle w:val="FootnoteReference"/>
                <w:b w:val="0"/>
                <w:bCs w:val="0"/>
                <w:sz w:val="16"/>
                <w:szCs w:val="16"/>
                <w:rtl/>
              </w:rPr>
              <w:footnoteReference w:id="200"/>
            </w:r>
          </w:p>
        </w:tc>
        <w:tc>
          <w:tcPr>
            <w:tcW w:w="794" w:type="dxa"/>
            <w:vAlign w:val="bottom"/>
          </w:tcPr>
          <w:p w14:paraId="3D5FDF6C"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20B185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EB2715E"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EB3E4DC"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65FB13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01EC7B9"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7EFAB6AB"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BE0BF95"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38228F18" w14:textId="77777777" w:rsidR="00411F64" w:rsidRPr="00FB4E6F" w:rsidRDefault="00411F64" w:rsidP="00411F64">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פריטים שלא יסווגו מחדש לאחר מכן לרווח או הפסד:</w:t>
            </w:r>
          </w:p>
        </w:tc>
        <w:tc>
          <w:tcPr>
            <w:tcW w:w="794" w:type="dxa"/>
            <w:vAlign w:val="bottom"/>
          </w:tcPr>
          <w:p w14:paraId="20D86F00"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A272054"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A0FFB6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22B68F2"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665C1F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8CDEC9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12E35FCC"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33EBF72"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49436609" w14:textId="5BAFFDA1"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הערכ</w:t>
            </w:r>
            <w:r w:rsidR="0074636D">
              <w:rPr>
                <w:rFonts w:hint="cs"/>
                <w:sz w:val="16"/>
                <w:szCs w:val="16"/>
                <w:rtl/>
              </w:rPr>
              <w:t>ות</w:t>
            </w:r>
            <w:r w:rsidRPr="00FB4E6F">
              <w:rPr>
                <w:sz w:val="16"/>
                <w:szCs w:val="16"/>
                <w:rtl/>
              </w:rPr>
              <w:t xml:space="preserve"> מחדש של רכוש קבוע</w:t>
            </w:r>
          </w:p>
        </w:tc>
        <w:tc>
          <w:tcPr>
            <w:tcW w:w="794" w:type="dxa"/>
            <w:vAlign w:val="bottom"/>
          </w:tcPr>
          <w:p w14:paraId="39AE3738"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B8931E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94CBE4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02D067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A5D8DB9"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212B62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0AFD1CE0"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7DED639"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7ACD1CA0" w14:textId="269D1105"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מדידות מחדש של תוכניות הטבה מוגדרת</w:t>
            </w:r>
          </w:p>
        </w:tc>
        <w:tc>
          <w:tcPr>
            <w:tcW w:w="794" w:type="dxa"/>
            <w:vAlign w:val="bottom"/>
          </w:tcPr>
          <w:p w14:paraId="29D010C0"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E1F5B82"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4066831"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4D7CAB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5896B3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3E2B31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05ADDFB3"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B497499"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3C0AE667" w14:textId="72A2B8CA"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רווחים (הפסדים) מהשקעות במכשירים הוניים שיועדו לשווי הוגן דרך רווח כולל אחר</w:t>
            </w:r>
          </w:p>
        </w:tc>
        <w:tc>
          <w:tcPr>
            <w:tcW w:w="794" w:type="dxa"/>
            <w:vAlign w:val="bottom"/>
          </w:tcPr>
          <w:p w14:paraId="0935C893"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F5C69FE"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75B372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15E983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502952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F1FE55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15027EB1"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A6B8634"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0A08713B" w14:textId="6CF02983"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 xml:space="preserve">שינויים בשווי ההוגן שמיוחסים לשינויים בסיכון </w:t>
            </w:r>
            <w:r w:rsidR="0074636D">
              <w:rPr>
                <w:rFonts w:hint="cs"/>
                <w:sz w:val="16"/>
                <w:szCs w:val="16"/>
                <w:rtl/>
              </w:rPr>
              <w:t>ה</w:t>
            </w:r>
            <w:r w:rsidRPr="00FB4E6F">
              <w:rPr>
                <w:sz w:val="16"/>
                <w:szCs w:val="16"/>
                <w:rtl/>
              </w:rPr>
              <w:t>אשראי של התחייבויות פיננסיות שיועדו למדידה בשווי הוגן דרך רווח או הפסד</w:t>
            </w:r>
          </w:p>
        </w:tc>
        <w:tc>
          <w:tcPr>
            <w:tcW w:w="794" w:type="dxa"/>
            <w:vAlign w:val="bottom"/>
          </w:tcPr>
          <w:p w14:paraId="00EC8D20"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DEEA9F1"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7FA479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798297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37B29F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7048F8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32F6B755"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BC30792"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24063984" w14:textId="77777777"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חלק החברה ברווח (בהפסד) כולל אחר של חברות המטופלות לפי שיטת השווי המאזני</w:t>
            </w:r>
          </w:p>
        </w:tc>
        <w:tc>
          <w:tcPr>
            <w:tcW w:w="794" w:type="dxa"/>
            <w:vAlign w:val="bottom"/>
          </w:tcPr>
          <w:p w14:paraId="1DD94FC0"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4D54793"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7527AF89"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E861282"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4880C2E4"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EC1917A"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r>
      <w:tr w:rsidR="00411F64" w:rsidRPr="00FB4E6F" w14:paraId="07E95A55"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DE412B1"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71ADEFD5"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vAlign w:val="bottom"/>
          </w:tcPr>
          <w:p w14:paraId="38D6AEEC"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F0166FB"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13D87D75"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7351B5E9"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20BCA5A1"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02AE03E"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r>
      <w:tr w:rsidR="00411F64" w:rsidRPr="00FB4E6F" w14:paraId="455E4991"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E3B1E03"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5CFB249B" w14:textId="77777777" w:rsidR="00411F64" w:rsidRPr="00FB4E6F" w:rsidRDefault="00411F64" w:rsidP="00411F64">
            <w:pPr>
              <w:pStyle w:val="0-B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פריטים שייתכן ויסווגו מחדש לאחר מכן לרווח או הפסד:</w:t>
            </w:r>
          </w:p>
        </w:tc>
        <w:tc>
          <w:tcPr>
            <w:tcW w:w="794" w:type="dxa"/>
            <w:vAlign w:val="bottom"/>
          </w:tcPr>
          <w:p w14:paraId="29B842DC"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CE9CD56"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07726CC"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6182FB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8EA22A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940C8A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4E90229B"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D39219B"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23CB20A9" w14:textId="679824A0"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תרגום דוחות כספיים של פעילויות חוץ:</w:t>
            </w:r>
          </w:p>
        </w:tc>
        <w:tc>
          <w:tcPr>
            <w:tcW w:w="794" w:type="dxa"/>
            <w:vAlign w:val="bottom"/>
          </w:tcPr>
          <w:p w14:paraId="42B0B5B5"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037B11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3911B51"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0D1BE1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976D6D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F1BF4E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173E0638"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A8C6D7A"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48509AA4" w14:textId="77777777"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רווחים (הפסדים) בתקופה</w:t>
            </w:r>
          </w:p>
        </w:tc>
        <w:tc>
          <w:tcPr>
            <w:tcW w:w="794" w:type="dxa"/>
            <w:vAlign w:val="bottom"/>
          </w:tcPr>
          <w:p w14:paraId="57495DB1"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49C408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963F366"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A7D7C0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B0BE89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2E5DC38"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254311D6"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1815CD3"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1AD2D343" w14:textId="77777777"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תיאומים בגין סיווג מחדש לרווח או הפסד</w:t>
            </w:r>
            <w:bookmarkStart w:id="1023" w:name="_Ref6481653"/>
            <w:r w:rsidRPr="00FB4E6F">
              <w:rPr>
                <w:rStyle w:val="FootnoteReference"/>
                <w:sz w:val="16"/>
                <w:szCs w:val="16"/>
                <w:rtl/>
              </w:rPr>
              <w:footnoteReference w:id="201"/>
            </w:r>
            <w:bookmarkEnd w:id="1023"/>
          </w:p>
        </w:tc>
        <w:tc>
          <w:tcPr>
            <w:tcW w:w="794" w:type="dxa"/>
            <w:vAlign w:val="bottom"/>
          </w:tcPr>
          <w:p w14:paraId="24FF6531"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4D9D6F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418136C"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AAE0CD9"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22FA8E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96FE8CF"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4A094A04"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191000E8"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15FF86AC" w14:textId="724AD97E" w:rsidR="00411F64" w:rsidRPr="00FB4E6F" w:rsidRDefault="0074636D"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Pr>
                <w:rFonts w:hint="cs"/>
                <w:sz w:val="16"/>
                <w:szCs w:val="16"/>
                <w:rtl/>
              </w:rPr>
              <w:t>רווחים (הפסדים) מ</w:t>
            </w:r>
            <w:r w:rsidR="00411F64" w:rsidRPr="00FB4E6F">
              <w:rPr>
                <w:sz w:val="16"/>
                <w:szCs w:val="16"/>
                <w:rtl/>
              </w:rPr>
              <w:t xml:space="preserve">מכשירי חוב </w:t>
            </w:r>
            <w:r>
              <w:rPr>
                <w:rFonts w:hint="cs"/>
                <w:sz w:val="16"/>
                <w:szCs w:val="16"/>
                <w:rtl/>
              </w:rPr>
              <w:t xml:space="preserve">הנמדדים </w:t>
            </w:r>
            <w:r w:rsidR="00411F64" w:rsidRPr="00FB4E6F">
              <w:rPr>
                <w:sz w:val="16"/>
                <w:szCs w:val="16"/>
                <w:rtl/>
              </w:rPr>
              <w:t>בשווי הוגן דרך רווח כולל אחר:</w:t>
            </w:r>
          </w:p>
        </w:tc>
        <w:tc>
          <w:tcPr>
            <w:tcW w:w="794" w:type="dxa"/>
            <w:vAlign w:val="bottom"/>
          </w:tcPr>
          <w:p w14:paraId="06DE256B"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34E1E7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6F27ABE"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F5B8C84"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62A4DF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FFEB8E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12A6F1AF"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61696733"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23A8F103" w14:textId="77777777"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רווחים (הפסדים) בתקופה</w:t>
            </w:r>
          </w:p>
        </w:tc>
        <w:tc>
          <w:tcPr>
            <w:tcW w:w="794" w:type="dxa"/>
            <w:vAlign w:val="bottom"/>
          </w:tcPr>
          <w:p w14:paraId="2332BFA2"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CEE5E86"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FAD2F1F"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01F5763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0C5713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19595F6"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19AB18E7"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9928F08"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7685F22E" w14:textId="77777777"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תיאומים בגין סיווג מחדש לרווח או הפסד</w:t>
            </w:r>
          </w:p>
        </w:tc>
        <w:tc>
          <w:tcPr>
            <w:tcW w:w="794" w:type="dxa"/>
            <w:vAlign w:val="bottom"/>
          </w:tcPr>
          <w:p w14:paraId="0BA8CB78"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5927EB4"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0139D8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B8E16BC"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50AFEF8"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1E42D5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45BCAA85"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3E70A4B"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6182B7CF" w14:textId="77777777"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proofErr w:type="spellStart"/>
            <w:r w:rsidRPr="00FB4E6F">
              <w:rPr>
                <w:sz w:val="16"/>
                <w:szCs w:val="16"/>
                <w:rtl/>
              </w:rPr>
              <w:t>גידורי</w:t>
            </w:r>
            <w:proofErr w:type="spellEnd"/>
            <w:r w:rsidRPr="00FB4E6F">
              <w:rPr>
                <w:sz w:val="16"/>
                <w:szCs w:val="16"/>
                <w:rtl/>
              </w:rPr>
              <w:t xml:space="preserve"> תזרים מזומנים:</w:t>
            </w:r>
          </w:p>
        </w:tc>
        <w:tc>
          <w:tcPr>
            <w:tcW w:w="794" w:type="dxa"/>
            <w:vAlign w:val="bottom"/>
          </w:tcPr>
          <w:p w14:paraId="6ED274DC"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ADA1502"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B64B595"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196F66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77704F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C0638C4"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59C6F6FF"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71E678C5"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31B41035" w14:textId="77777777"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רווחים (הפסדים) בתקופה</w:t>
            </w:r>
          </w:p>
        </w:tc>
        <w:tc>
          <w:tcPr>
            <w:tcW w:w="794" w:type="dxa"/>
            <w:vAlign w:val="bottom"/>
          </w:tcPr>
          <w:p w14:paraId="63DE97CB"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D723F14"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2EAD78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65B3A3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4D570E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B5A143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4225EA1A"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0FE6D21"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7BAD5251" w14:textId="02C4DC24"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תיאומים בגין סיווג מחדש לרווח או הפסד</w:t>
            </w:r>
            <w:bookmarkStart w:id="1024" w:name="_Ref226628803"/>
            <w:r w:rsidR="00FA6ACA" w:rsidRPr="00FB4E6F">
              <w:rPr>
                <w:rStyle w:val="FootnoteReference"/>
                <w:sz w:val="16"/>
                <w:szCs w:val="16"/>
                <w:rtl/>
              </w:rPr>
              <w:footnoteReference w:id="202"/>
            </w:r>
            <w:bookmarkEnd w:id="1024"/>
          </w:p>
        </w:tc>
        <w:tc>
          <w:tcPr>
            <w:tcW w:w="794" w:type="dxa"/>
            <w:vAlign w:val="bottom"/>
          </w:tcPr>
          <w:p w14:paraId="433BEAA2"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6CA51068"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3735188"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A0B89AD"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7AD7F5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5FA65F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42306D16"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4392C495"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708C5980" w14:textId="77777777" w:rsidR="00411F64" w:rsidRPr="00FB4E6F" w:rsidRDefault="00411F64" w:rsidP="0074636D">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חלק החברה ברווח (בהפסד) כולל אחר של חברות המטופלות לפי שיטת השווי המאזני:</w:t>
            </w:r>
          </w:p>
        </w:tc>
        <w:tc>
          <w:tcPr>
            <w:tcW w:w="794" w:type="dxa"/>
            <w:vAlign w:val="bottom"/>
          </w:tcPr>
          <w:p w14:paraId="53526761"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B54D306"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0305E6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AA26B5C"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3FD8F6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1721F8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0AD2442B"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6D5C653"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6226361E" w14:textId="77777777" w:rsidR="00411F64" w:rsidRPr="00FB4E6F" w:rsidRDefault="00411F64" w:rsidP="0074636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רווחים (הפסדים) בתקופה</w:t>
            </w:r>
          </w:p>
        </w:tc>
        <w:tc>
          <w:tcPr>
            <w:tcW w:w="794" w:type="dxa"/>
            <w:vAlign w:val="bottom"/>
          </w:tcPr>
          <w:p w14:paraId="6EF7002D"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4CEB20A"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890EE7E"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B1A2ED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683CA7E"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48FC1C3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0548EA48"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F8DDA39"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3FF983D0" w14:textId="27E040AE" w:rsidR="00411F64" w:rsidRPr="00FB4E6F" w:rsidRDefault="00411F64" w:rsidP="00D3002D">
            <w:pPr>
              <w:pStyle w:val="1"/>
              <w:widowControl w:val="0"/>
              <w:ind w:left="283"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תיאומים בגין סיווג מחדש לרווח או הפסד</w:t>
            </w:r>
            <w:r w:rsidRPr="00FB4E6F">
              <w:rPr>
                <w:sz w:val="16"/>
                <w:szCs w:val="16"/>
                <w:rtl/>
              </w:rPr>
              <w:fldChar w:fldCharType="begin" w:fldLock="1"/>
            </w:r>
            <w:r w:rsidRPr="00FB4E6F">
              <w:rPr>
                <w:sz w:val="16"/>
                <w:szCs w:val="16"/>
                <w:rtl/>
              </w:rPr>
              <w:instrText xml:space="preserve"> </w:instrText>
            </w:r>
            <w:r w:rsidRPr="00FB4E6F">
              <w:rPr>
                <w:sz w:val="16"/>
                <w:szCs w:val="16"/>
              </w:rPr>
              <w:instrText>NOTEREF</w:instrText>
            </w:r>
            <w:r w:rsidRPr="00FB4E6F">
              <w:rPr>
                <w:sz w:val="16"/>
                <w:szCs w:val="16"/>
                <w:rtl/>
              </w:rPr>
              <w:instrText xml:space="preserve"> _</w:instrText>
            </w:r>
            <w:r w:rsidRPr="00FB4E6F">
              <w:rPr>
                <w:sz w:val="16"/>
                <w:szCs w:val="16"/>
              </w:rPr>
              <w:instrText>Ref6481653 \f \h</w:instrText>
            </w:r>
            <w:r w:rsidRPr="00FB4E6F">
              <w:rPr>
                <w:sz w:val="16"/>
                <w:szCs w:val="16"/>
                <w:rtl/>
              </w:rPr>
              <w:instrText xml:space="preserve">  \* </w:instrText>
            </w:r>
            <w:r w:rsidRPr="00FB4E6F">
              <w:rPr>
                <w:sz w:val="16"/>
                <w:szCs w:val="16"/>
              </w:rPr>
              <w:instrText>MERGEFORMAT</w:instrText>
            </w:r>
            <w:r w:rsidRPr="00FB4E6F">
              <w:rPr>
                <w:sz w:val="16"/>
                <w:szCs w:val="16"/>
                <w:rtl/>
              </w:rPr>
              <w:instrText xml:space="preserve"> </w:instrText>
            </w:r>
            <w:r w:rsidRPr="00FB4E6F">
              <w:rPr>
                <w:sz w:val="16"/>
                <w:szCs w:val="16"/>
                <w:rtl/>
              </w:rPr>
            </w:r>
            <w:r w:rsidRPr="00FB4E6F">
              <w:rPr>
                <w:sz w:val="16"/>
                <w:szCs w:val="16"/>
                <w:rtl/>
              </w:rPr>
              <w:fldChar w:fldCharType="separate"/>
            </w:r>
            <w:r w:rsidR="00D3002D" w:rsidRPr="00D3002D">
              <w:rPr>
                <w:rStyle w:val="FootnoteReference"/>
                <w:sz w:val="16"/>
                <w:szCs w:val="16"/>
                <w:rtl/>
              </w:rPr>
              <w:t>200</w:t>
            </w:r>
            <w:r w:rsidRPr="00FB4E6F">
              <w:rPr>
                <w:sz w:val="16"/>
                <w:szCs w:val="16"/>
                <w:rtl/>
              </w:rPr>
              <w:fldChar w:fldCharType="end"/>
            </w:r>
          </w:p>
        </w:tc>
        <w:tc>
          <w:tcPr>
            <w:tcW w:w="794" w:type="dxa"/>
            <w:vAlign w:val="bottom"/>
          </w:tcPr>
          <w:p w14:paraId="6242AADC"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2A1B422"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08839A6"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51838C0"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D45CE02"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49FCE0CD"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r>
      <w:tr w:rsidR="00411F64" w:rsidRPr="00FB4E6F" w14:paraId="032DCAAF"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59506E9F"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7DB0B8E0" w14:textId="77777777" w:rsidR="00411F64" w:rsidRPr="00FB4E6F" w:rsidRDefault="00411F64" w:rsidP="0074636D">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vAlign w:val="bottom"/>
          </w:tcPr>
          <w:p w14:paraId="7FB177E3"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6512BE3"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30D7704"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369B75DF"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0505C64E"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49956418"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r>
      <w:tr w:rsidR="00411F64" w:rsidRPr="00FB4E6F" w14:paraId="7023F81B"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0EC54683"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412EC624" w14:textId="77777777" w:rsidR="00411F64" w:rsidRPr="00FB4E6F" w:rsidRDefault="00411F64" w:rsidP="0074636D">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סך רווח (הפסד) כולל אחר לתקופה</w:t>
            </w:r>
          </w:p>
        </w:tc>
        <w:tc>
          <w:tcPr>
            <w:tcW w:w="794" w:type="dxa"/>
            <w:vAlign w:val="bottom"/>
          </w:tcPr>
          <w:p w14:paraId="3A74268D"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14F7B00A"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7D2927AD"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2EE412F5"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7EB80543"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74AEC762" w14:textId="77777777" w:rsidR="00411F64" w:rsidRPr="00FB4E6F" w:rsidRDefault="00411F64" w:rsidP="00411F64">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6"/>
                <w:szCs w:val="16"/>
                <w:rtl/>
              </w:rPr>
            </w:pPr>
          </w:p>
        </w:tc>
      </w:tr>
      <w:tr w:rsidR="00411F64" w:rsidRPr="00FB4E6F" w14:paraId="6B18C43C"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2EF2073D" w14:textId="77777777" w:rsidR="00411F64" w:rsidRPr="00FB4E6F" w:rsidRDefault="00411F64" w:rsidP="00411F64">
            <w:pPr>
              <w:widowControl w:val="0"/>
              <w:spacing w:before="0" w:after="0" w:line="240" w:lineRule="auto"/>
              <w:contextualSpacing w:val="0"/>
              <w:rPr>
                <w:rFonts w:ascii="Arial" w:hAnsi="Arial"/>
                <w:sz w:val="16"/>
                <w:szCs w:val="16"/>
                <w:rtl/>
              </w:rPr>
            </w:pPr>
          </w:p>
        </w:tc>
        <w:tc>
          <w:tcPr>
            <w:tcW w:w="3289" w:type="dxa"/>
            <w:vAlign w:val="center"/>
          </w:tcPr>
          <w:p w14:paraId="160C8A80" w14:textId="77777777" w:rsidR="00411F64" w:rsidRPr="00FB4E6F" w:rsidRDefault="00411F64" w:rsidP="0074636D">
            <w:pPr>
              <w:widowControl w:val="0"/>
              <w:spacing w:after="0" w:line="240" w:lineRule="auto"/>
              <w:ind w:left="397"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794" w:type="dxa"/>
            <w:vAlign w:val="bottom"/>
          </w:tcPr>
          <w:p w14:paraId="7A2A1415"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B5163B0"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3C6A2CBB"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042DAF3"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2FD66E07"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5047BC89" w14:textId="77777777" w:rsidR="00411F64" w:rsidRPr="00FB4E6F" w:rsidRDefault="00411F64" w:rsidP="00411F64">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r>
      <w:tr w:rsidR="00411F64" w:rsidRPr="00FB4E6F" w14:paraId="502730A6" w14:textId="77777777" w:rsidTr="00FB4E6F">
        <w:trPr>
          <w:jc w:val="left"/>
        </w:trPr>
        <w:tc>
          <w:tcPr>
            <w:cnfStyle w:val="001000000000" w:firstRow="0" w:lastRow="0" w:firstColumn="1" w:lastColumn="0" w:oddVBand="0" w:evenVBand="0" w:oddHBand="0" w:evenHBand="0" w:firstRowFirstColumn="0" w:firstRowLastColumn="0" w:lastRowFirstColumn="0" w:lastRowLastColumn="0"/>
            <w:tcW w:w="1303" w:type="dxa"/>
          </w:tcPr>
          <w:p w14:paraId="302D244A" w14:textId="77777777" w:rsidR="00411F64" w:rsidRPr="00FB4E6F" w:rsidRDefault="00411F64" w:rsidP="00411F64">
            <w:pPr>
              <w:widowControl w:val="0"/>
              <w:spacing w:before="0" w:after="0" w:line="240" w:lineRule="auto"/>
              <w:contextualSpacing w:val="0"/>
              <w:rPr>
                <w:rFonts w:ascii="Arial" w:hAnsi="Arial"/>
                <w:sz w:val="16"/>
                <w:szCs w:val="16"/>
              </w:rPr>
            </w:pPr>
          </w:p>
        </w:tc>
        <w:tc>
          <w:tcPr>
            <w:tcW w:w="3289" w:type="dxa"/>
            <w:vAlign w:val="center"/>
          </w:tcPr>
          <w:p w14:paraId="4ED5F357" w14:textId="77777777" w:rsidR="00411F64" w:rsidRPr="00FB4E6F" w:rsidRDefault="00411F64" w:rsidP="0074636D">
            <w:pPr>
              <w:pStyle w:val="2-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6"/>
                <w:szCs w:val="16"/>
                <w:rtl/>
              </w:rPr>
            </w:pPr>
            <w:r w:rsidRPr="00FB4E6F">
              <w:rPr>
                <w:sz w:val="16"/>
                <w:szCs w:val="16"/>
                <w:rtl/>
              </w:rPr>
              <w:t>סה"כ רווח (הפסד) כולל לתקופה</w:t>
            </w:r>
          </w:p>
        </w:tc>
        <w:tc>
          <w:tcPr>
            <w:tcW w:w="794" w:type="dxa"/>
            <w:vAlign w:val="bottom"/>
          </w:tcPr>
          <w:p w14:paraId="00E51CE3" w14:textId="77777777" w:rsidR="00411F64" w:rsidRPr="00FB4E6F" w:rsidRDefault="00411F64" w:rsidP="00411F64">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6"/>
                <w:szCs w:val="16"/>
                <w:rtl/>
              </w:rPr>
            </w:pPr>
          </w:p>
        </w:tc>
        <w:tc>
          <w:tcPr>
            <w:tcW w:w="964" w:type="dxa"/>
            <w:vAlign w:val="bottom"/>
          </w:tcPr>
          <w:p w14:paraId="7091E07E" w14:textId="77777777" w:rsidR="00411F64" w:rsidRPr="00FB4E6F" w:rsidRDefault="00411F64" w:rsidP="00411F64">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275E2C2D" w14:textId="77777777" w:rsidR="00411F64" w:rsidRPr="00FB4E6F" w:rsidRDefault="00411F64" w:rsidP="00411F64">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62D176AA" w14:textId="77777777" w:rsidR="00411F64" w:rsidRPr="00FB4E6F" w:rsidRDefault="00411F64" w:rsidP="00411F64">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18C23A11" w14:textId="77777777" w:rsidR="00411F64" w:rsidRPr="00FB4E6F" w:rsidRDefault="00411F64" w:rsidP="00411F64">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tl/>
              </w:rPr>
            </w:pPr>
          </w:p>
        </w:tc>
        <w:tc>
          <w:tcPr>
            <w:tcW w:w="964" w:type="dxa"/>
            <w:vAlign w:val="bottom"/>
          </w:tcPr>
          <w:p w14:paraId="6E3A5DA3" w14:textId="77777777" w:rsidR="00411F64" w:rsidRPr="00FB4E6F" w:rsidRDefault="00411F64" w:rsidP="00411F64">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sz w:val="16"/>
                <w:szCs w:val="16"/>
                <w:rtl/>
              </w:rPr>
            </w:pPr>
          </w:p>
        </w:tc>
      </w:tr>
    </w:tbl>
    <w:p w14:paraId="0A8222A8" w14:textId="77777777" w:rsidR="00DA175E" w:rsidRPr="00FB4E6F" w:rsidRDefault="00DA175E" w:rsidP="00FB4E6F">
      <w:pPr>
        <w:pStyle w:val="NoSpacing"/>
        <w:widowControl w:val="0"/>
        <w:rPr>
          <w:sz w:val="16"/>
          <w:szCs w:val="16"/>
        </w:rPr>
      </w:pPr>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DA175E" w:rsidRPr="00FB4E6F" w14:paraId="6A54A20B" w14:textId="77777777" w:rsidTr="00BD0957">
        <w:trPr>
          <w:cnfStyle w:val="100000000000" w:firstRow="1" w:lastRow="0" w:firstColumn="0" w:lastColumn="0" w:oddVBand="0" w:evenVBand="0" w:oddHBand="0" w:evenHBand="0" w:firstRowFirstColumn="0" w:firstRowLastColumn="0" w:lastRowFirstColumn="0" w:lastRowLastColumn="0"/>
          <w:cantSplit/>
          <w:trHeight w:val="20"/>
        </w:trPr>
        <w:tc>
          <w:tcPr>
            <w:cnfStyle w:val="001000000100" w:firstRow="0" w:lastRow="0" w:firstColumn="1" w:lastColumn="0" w:oddVBand="0" w:evenVBand="0" w:oddHBand="0" w:evenHBand="0" w:firstRowFirstColumn="1" w:firstRowLastColumn="0" w:lastRowFirstColumn="0" w:lastRowLastColumn="0"/>
            <w:tcW w:w="1304" w:type="dxa"/>
          </w:tcPr>
          <w:p w14:paraId="3D782C0C" w14:textId="77777777" w:rsidR="00DA175E" w:rsidRPr="00FB4E6F" w:rsidRDefault="00DA175E" w:rsidP="00FB4E6F">
            <w:pPr>
              <w:widowControl w:val="0"/>
              <w:spacing w:before="0" w:after="0" w:line="240" w:lineRule="auto"/>
              <w:rPr>
                <w:rFonts w:ascii="Arial" w:hAnsi="Arial"/>
                <w:sz w:val="16"/>
                <w:szCs w:val="16"/>
              </w:rPr>
            </w:pPr>
          </w:p>
        </w:tc>
        <w:tc>
          <w:tcPr>
            <w:tcW w:w="8902" w:type="dxa"/>
          </w:tcPr>
          <w:p w14:paraId="463E97DC" w14:textId="78E3473D" w:rsidR="00DA175E" w:rsidRPr="00FB4E6F" w:rsidRDefault="00DA175E" w:rsidP="00FB4E6F">
            <w:pPr>
              <w:widowControl w:val="0"/>
              <w:spacing w:after="0" w:line="240" w:lineRule="auto"/>
              <w:contextualSpacing w:val="0"/>
              <w:jc w:val="left"/>
              <w:cnfStyle w:val="100000000000" w:firstRow="1" w:lastRow="0" w:firstColumn="0" w:lastColumn="0" w:oddVBand="0" w:evenVBand="0" w:oddHBand="0" w:evenHBand="0" w:firstRowFirstColumn="0" w:firstRowLastColumn="0" w:lastRowFirstColumn="0" w:lastRowLastColumn="0"/>
              <w:rPr>
                <w:rStyle w:val="Strong"/>
                <w:b w:val="0"/>
                <w:bCs w:val="0"/>
                <w:sz w:val="16"/>
                <w:szCs w:val="16"/>
              </w:rPr>
            </w:pPr>
            <w:r w:rsidRPr="00FB4E6F">
              <w:rPr>
                <w:rStyle w:val="Strong"/>
                <w:b w:val="0"/>
                <w:bCs w:val="0"/>
                <w:sz w:val="16"/>
                <w:szCs w:val="16"/>
                <w:rtl/>
              </w:rPr>
              <w:t xml:space="preserve">הביאורים המצורפים </w:t>
            </w:r>
            <w:r w:rsidR="009419FE" w:rsidRPr="00FB4E6F">
              <w:rPr>
                <w:rStyle w:val="Strong"/>
                <w:rFonts w:hint="cs"/>
                <w:b w:val="0"/>
                <w:bCs w:val="0"/>
                <w:sz w:val="16"/>
                <w:szCs w:val="16"/>
                <w:rtl/>
              </w:rPr>
              <w:t xml:space="preserve">הם </w:t>
            </w:r>
            <w:r w:rsidRPr="00FB4E6F">
              <w:rPr>
                <w:rStyle w:val="Strong"/>
                <w:b w:val="0"/>
                <w:bCs w:val="0"/>
                <w:sz w:val="16"/>
                <w:szCs w:val="16"/>
                <w:rtl/>
              </w:rPr>
              <w:t xml:space="preserve">חלק בלתי נפרד מהדוחות הכספיים </w:t>
            </w:r>
            <w:r w:rsidR="009419FE" w:rsidRPr="00FB4E6F">
              <w:rPr>
                <w:rStyle w:val="Strong"/>
                <w:rFonts w:hint="cs"/>
                <w:b w:val="0"/>
                <w:bCs w:val="0"/>
                <w:sz w:val="16"/>
                <w:szCs w:val="16"/>
                <w:rtl/>
              </w:rPr>
              <w:t xml:space="preserve">המאוחדים ביניים </w:t>
            </w:r>
            <w:r w:rsidRPr="00FB4E6F">
              <w:rPr>
                <w:rStyle w:val="Strong"/>
                <w:b w:val="0"/>
                <w:bCs w:val="0"/>
                <w:sz w:val="16"/>
                <w:szCs w:val="16"/>
                <w:rtl/>
              </w:rPr>
              <w:t>התמציתיים.</w:t>
            </w:r>
            <w:r w:rsidRPr="00FB4E6F">
              <w:rPr>
                <w:rStyle w:val="Strong"/>
                <w:b w:val="0"/>
                <w:bCs w:val="0"/>
                <w:sz w:val="16"/>
                <w:szCs w:val="16"/>
                <w:rtl/>
              </w:rPr>
              <w:br w:type="page"/>
            </w:r>
          </w:p>
        </w:tc>
      </w:tr>
    </w:tbl>
    <w:p w14:paraId="4BD97901" w14:textId="77777777" w:rsidR="00F64EB6" w:rsidRPr="004C5FA3" w:rsidRDefault="00F64EB6" w:rsidP="00015C9C">
      <w:pPr>
        <w:rPr>
          <w:rFonts w:ascii="Arial" w:hAnsi="Arial"/>
          <w:rtl/>
        </w:rPr>
        <w:sectPr w:rsidR="00F64EB6" w:rsidRPr="004C5FA3" w:rsidSect="007B0B08">
          <w:headerReference w:type="default" r:id="rId31"/>
          <w:headerReference w:type="first" r:id="rId32"/>
          <w:pgSz w:w="11906" w:h="16838" w:code="9"/>
          <w:pgMar w:top="851" w:right="851" w:bottom="851" w:left="851" w:header="567" w:footer="567" w:gutter="0"/>
          <w:cols w:space="708"/>
          <w:titlePg/>
          <w:bidi/>
          <w:rtlGutter/>
          <w:docGrid w:linePitch="360"/>
        </w:sectPr>
      </w:pPr>
    </w:p>
    <w:p w14:paraId="7104029D" w14:textId="1249749E" w:rsidR="00F64EB6" w:rsidRPr="00632162" w:rsidRDefault="00F64EB6" w:rsidP="00474917">
      <w:pPr>
        <w:pStyle w:val="a"/>
        <w:rPr>
          <w:rtl/>
        </w:rPr>
      </w:pPr>
      <w:bookmarkStart w:id="1025" w:name="_Toc29832839"/>
      <w:bookmarkStart w:id="1026" w:name="_Toc33623631"/>
      <w:bookmarkStart w:id="1027" w:name="_Toc33623709"/>
      <w:bookmarkStart w:id="1028" w:name="_Toc33623837"/>
      <w:bookmarkStart w:id="1029" w:name="_Toc35762993"/>
      <w:bookmarkStart w:id="1030" w:name="_Toc36376927"/>
      <w:bookmarkStart w:id="1031" w:name="_Toc37001478"/>
      <w:bookmarkStart w:id="1032" w:name="_Toc37001813"/>
      <w:bookmarkStart w:id="1033" w:name="_Toc37001928"/>
      <w:bookmarkStart w:id="1034" w:name="_Toc37165948"/>
      <w:bookmarkStart w:id="1035" w:name="_Toc64473980"/>
      <w:bookmarkStart w:id="1036" w:name="_Toc100245520"/>
      <w:bookmarkStart w:id="1037" w:name="_Toc100246529"/>
      <w:bookmarkStart w:id="1038" w:name="_Toc100474049"/>
      <w:bookmarkStart w:id="1039" w:name="_Toc121747414"/>
      <w:bookmarkStart w:id="1040" w:name="_Toc123198348"/>
      <w:bookmarkStart w:id="1041" w:name="_Toc154415338"/>
      <w:bookmarkStart w:id="1042" w:name="_Toc184569374"/>
      <w:bookmarkStart w:id="1043" w:name="_Toc220916114"/>
      <w:bookmarkStart w:id="1044" w:name="_Toc226448116"/>
      <w:bookmarkStart w:id="1045" w:name="_Toc226450567"/>
      <w:bookmarkStart w:id="1046" w:name="_Toc226634693"/>
      <w:r w:rsidRPr="00632162">
        <w:rPr>
          <w:rtl/>
        </w:rPr>
        <w:lastRenderedPageBreak/>
        <w:t xml:space="preserve">הצגת ניתוח של </w:t>
      </w:r>
      <w:r w:rsidR="00761CF0">
        <w:rPr>
          <w:rFonts w:hint="cs"/>
          <w:rtl/>
        </w:rPr>
        <w:t>ה</w:t>
      </w:r>
      <w:r w:rsidRPr="00632162">
        <w:rPr>
          <w:rtl/>
        </w:rPr>
        <w:t xml:space="preserve">רווח </w:t>
      </w:r>
      <w:r w:rsidR="00761CF0">
        <w:rPr>
          <w:rFonts w:hint="cs"/>
          <w:rtl/>
        </w:rPr>
        <w:t>ה</w:t>
      </w:r>
      <w:r w:rsidRPr="00632162">
        <w:rPr>
          <w:rtl/>
        </w:rPr>
        <w:t xml:space="preserve">כולל </w:t>
      </w:r>
      <w:r w:rsidR="00761CF0">
        <w:rPr>
          <w:rFonts w:hint="cs"/>
          <w:rtl/>
        </w:rPr>
        <w:t>ה</w:t>
      </w:r>
      <w:r w:rsidRPr="00632162">
        <w:rPr>
          <w:rtl/>
        </w:rPr>
        <w:t>אחר לפי פריט לכל רכיב של הון בדוח על השינויים בהון</w:t>
      </w:r>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p>
    <w:p w14:paraId="49FD84F5" w14:textId="77777777" w:rsidR="009F69B1" w:rsidRDefault="009F69B1" w:rsidP="009F69B1">
      <w:pPr>
        <w:spacing w:after="0" w:line="240" w:lineRule="auto"/>
      </w:pPr>
    </w:p>
    <w:tbl>
      <w:tblPr>
        <w:bidiVisual/>
        <w:tblW w:w="15139" w:type="dxa"/>
        <w:tblLayout w:type="fixed"/>
        <w:tblCellMar>
          <w:left w:w="113" w:type="dxa"/>
          <w:right w:w="113" w:type="dxa"/>
        </w:tblCellMar>
        <w:tblLook w:val="04A0" w:firstRow="1" w:lastRow="0" w:firstColumn="1" w:lastColumn="0" w:noHBand="0" w:noVBand="1"/>
      </w:tblPr>
      <w:tblGrid>
        <w:gridCol w:w="1304"/>
        <w:gridCol w:w="13835"/>
      </w:tblGrid>
      <w:tr w:rsidR="00761CF0" w:rsidRPr="004C5FA3" w14:paraId="3C192B7D" w14:textId="77777777" w:rsidTr="00761CF0">
        <w:trPr>
          <w:cantSplit/>
        </w:trPr>
        <w:tc>
          <w:tcPr>
            <w:tcW w:w="1304" w:type="dxa"/>
          </w:tcPr>
          <w:p w14:paraId="21FCEF8D" w14:textId="77777777" w:rsidR="00761CF0" w:rsidRPr="004C5FA3" w:rsidRDefault="00761CF0" w:rsidP="00761CF0">
            <w:pPr>
              <w:spacing w:after="0" w:line="240" w:lineRule="auto"/>
              <w:rPr>
                <w:rFonts w:ascii="Arial" w:hAnsi="Arial"/>
              </w:rPr>
            </w:pPr>
          </w:p>
        </w:tc>
        <w:tc>
          <w:tcPr>
            <w:tcW w:w="13835" w:type="dxa"/>
          </w:tcPr>
          <w:p w14:paraId="7F7EBCAD" w14:textId="7E21EE9C" w:rsidR="00761CF0" w:rsidRPr="00A642DC" w:rsidRDefault="00761CF0" w:rsidP="00761CF0">
            <w:pPr>
              <w:spacing w:after="0" w:line="240" w:lineRule="auto"/>
              <w:jc w:val="right"/>
              <w:rPr>
                <w:rStyle w:val="IntenseEmphasis"/>
                <w:rFonts w:ascii="Arial" w:hAnsi="Arial"/>
                <w:sz w:val="22"/>
                <w:szCs w:val="22"/>
                <w:u w:val="none"/>
                <w:rtl/>
              </w:rPr>
            </w:pPr>
            <w:r w:rsidRPr="00A642DC">
              <w:rPr>
                <w:rStyle w:val="IntenseEmphasis"/>
                <w:rFonts w:ascii="Arial" w:hAnsi="Arial" w:hint="cs"/>
                <w:sz w:val="22"/>
                <w:szCs w:val="22"/>
                <w:u w:val="none"/>
                <w:rtl/>
              </w:rPr>
              <w:t>חברה מדווחת לדוגמה בע"מ</w:t>
            </w:r>
          </w:p>
        </w:tc>
      </w:tr>
      <w:tr w:rsidR="00F64EB6" w:rsidRPr="004C5FA3" w14:paraId="2D746B18" w14:textId="77777777" w:rsidTr="00761CF0">
        <w:trPr>
          <w:cantSplit/>
        </w:trPr>
        <w:tc>
          <w:tcPr>
            <w:tcW w:w="1304" w:type="dxa"/>
          </w:tcPr>
          <w:p w14:paraId="41E5266A" w14:textId="77777777" w:rsidR="00F64EB6" w:rsidRPr="004C5FA3" w:rsidRDefault="00F64EB6" w:rsidP="00761CF0">
            <w:pPr>
              <w:spacing w:after="0" w:line="240" w:lineRule="auto"/>
              <w:rPr>
                <w:rFonts w:ascii="Arial" w:hAnsi="Arial"/>
              </w:rPr>
            </w:pPr>
          </w:p>
        </w:tc>
        <w:tc>
          <w:tcPr>
            <w:tcW w:w="13835" w:type="dxa"/>
          </w:tcPr>
          <w:p w14:paraId="7B0C99C7" w14:textId="7F2EF643" w:rsidR="00FD1ABB" w:rsidRPr="00A642DC" w:rsidRDefault="00541C76" w:rsidP="009E4302">
            <w:pPr>
              <w:pBdr>
                <w:bottom w:val="single" w:sz="4" w:space="1" w:color="auto"/>
              </w:pBdr>
              <w:spacing w:line="240" w:lineRule="auto"/>
              <w:rPr>
                <w:rFonts w:ascii="Arial" w:hAnsi="Arial"/>
                <w:sz w:val="22"/>
                <w:szCs w:val="22"/>
                <w:rtl/>
              </w:rPr>
            </w:pPr>
            <w:bookmarkStart w:id="1047" w:name="_Toc29832840"/>
            <w:r w:rsidRPr="00A642DC">
              <w:rPr>
                <w:rStyle w:val="IntenseEmphasis"/>
                <w:rFonts w:ascii="Arial" w:hAnsi="Arial"/>
                <w:sz w:val="22"/>
                <w:szCs w:val="22"/>
                <w:u w:val="none"/>
                <w:rtl/>
              </w:rPr>
              <w:t xml:space="preserve">דוחות מאוחדים </w:t>
            </w:r>
            <w:r w:rsidRPr="00A642DC">
              <w:rPr>
                <w:rStyle w:val="IntenseEmphasis"/>
                <w:rFonts w:ascii="Arial" w:hAnsi="Arial" w:hint="cs"/>
                <w:sz w:val="22"/>
                <w:szCs w:val="22"/>
                <w:u w:val="none"/>
                <w:rtl/>
              </w:rPr>
              <w:t>ב</w:t>
            </w:r>
            <w:r w:rsidRPr="00A642DC">
              <w:rPr>
                <w:rStyle w:val="IntenseEmphasis"/>
                <w:rFonts w:hint="cs"/>
                <w:sz w:val="22"/>
                <w:szCs w:val="22"/>
                <w:u w:val="none"/>
                <w:rtl/>
              </w:rPr>
              <w:t xml:space="preserve">יניים תמציתיים </w:t>
            </w:r>
            <w:r w:rsidR="00F64EB6" w:rsidRPr="00A642DC">
              <w:rPr>
                <w:rStyle w:val="IntenseEmphasis"/>
                <w:rFonts w:ascii="Arial" w:hAnsi="Arial"/>
                <w:sz w:val="22"/>
                <w:szCs w:val="22"/>
                <w:u w:val="none"/>
                <w:rtl/>
              </w:rPr>
              <w:t>על השינויים בהון</w:t>
            </w:r>
            <w:r w:rsidR="00F64EB6" w:rsidRPr="00A642DC">
              <w:rPr>
                <w:rStyle w:val="EndnoteReference"/>
                <w:rFonts w:ascii="Arial" w:hAnsi="Arial"/>
                <w:b/>
                <w:bCs/>
                <w:sz w:val="22"/>
                <w:szCs w:val="22"/>
                <w:rtl/>
              </w:rPr>
              <w:footnoteReference w:id="203"/>
            </w:r>
            <w:bookmarkEnd w:id="1047"/>
          </w:p>
        </w:tc>
      </w:tr>
    </w:tbl>
    <w:p w14:paraId="7C68FB1E" w14:textId="5D824B18" w:rsidR="00761CF0" w:rsidRDefault="00761CF0" w:rsidP="009E4302">
      <w:pPr>
        <w:spacing w:line="240" w:lineRule="auto"/>
        <w:ind w:left="1418"/>
        <w:rPr>
          <w:rFonts w:ascii="Arial" w:hAnsi="Arial"/>
          <w:rtl/>
        </w:rPr>
      </w:pPr>
      <w:r w:rsidRPr="00DC209D">
        <w:rPr>
          <w:rFonts w:ascii="Arial" w:hAnsi="Arial"/>
          <w:b/>
          <w:bCs/>
          <w:rtl/>
        </w:rPr>
        <w:t xml:space="preserve">לשישה חודשים שהסתיימו ביום 30 ביוני </w:t>
      </w:r>
      <w:r w:rsidRPr="00DC209D">
        <w:rPr>
          <w:rFonts w:ascii="Arial" w:hAnsi="Arial"/>
          <w:b/>
          <w:bCs/>
        </w:rPr>
        <w:fldChar w:fldCharType="begin" w:fldLock="1"/>
      </w:r>
      <w:r w:rsidRPr="00DC209D">
        <w:rPr>
          <w:rFonts w:ascii="Arial" w:hAnsi="Arial"/>
          <w:b/>
          <w:bCs/>
        </w:rPr>
        <w:instrText xml:space="preserve"> DOCPROPERTY  CY  \* MERGEFORMAT </w:instrText>
      </w:r>
      <w:r w:rsidRPr="00DC209D">
        <w:rPr>
          <w:rFonts w:ascii="Arial" w:hAnsi="Arial"/>
          <w:b/>
          <w:bCs/>
        </w:rPr>
        <w:fldChar w:fldCharType="separate"/>
      </w:r>
      <w:r w:rsidR="00D3002D">
        <w:rPr>
          <w:rFonts w:ascii="Arial" w:hAnsi="Arial"/>
          <w:b/>
          <w:bCs/>
        </w:rPr>
        <w:t>2026</w:t>
      </w:r>
      <w:r w:rsidRPr="00DC209D">
        <w:rPr>
          <w:rFonts w:ascii="Arial" w:hAnsi="Arial"/>
          <w:b/>
          <w:bCs/>
        </w:rPr>
        <w:fldChar w:fldCharType="end"/>
      </w:r>
      <w:r w:rsidRPr="004C5FA3">
        <w:rPr>
          <w:rFonts w:ascii="Arial" w:hAnsi="Arial"/>
          <w:rtl/>
        </w:rPr>
        <w:t xml:space="preserve"> (בלתי מבוקר)</w:t>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2"/>
        <w:gridCol w:w="4415"/>
        <w:gridCol w:w="679"/>
        <w:gridCol w:w="793"/>
        <w:gridCol w:w="793"/>
        <w:gridCol w:w="793"/>
        <w:gridCol w:w="813"/>
        <w:gridCol w:w="793"/>
        <w:gridCol w:w="793"/>
        <w:gridCol w:w="793"/>
        <w:gridCol w:w="793"/>
        <w:gridCol w:w="793"/>
        <w:gridCol w:w="793"/>
        <w:gridCol w:w="793"/>
      </w:tblGrid>
      <w:tr w:rsidR="009E4302" w:rsidRPr="004C5FA3" w14:paraId="2BB3178A" w14:textId="77777777" w:rsidTr="001A0CBF">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2" w:type="dxa"/>
          </w:tcPr>
          <w:p w14:paraId="7FC4AE05" w14:textId="77777777" w:rsidR="009E4302" w:rsidRPr="009E4302" w:rsidRDefault="009E4302" w:rsidP="001A0CBF">
            <w:pPr>
              <w:pStyle w:val="0-B0"/>
              <w:ind w:left="0" w:firstLine="0"/>
              <w:contextualSpacing w:val="0"/>
              <w:rPr>
                <w:rFonts w:asciiTheme="minorBidi" w:hAnsiTheme="minorBidi" w:cstheme="minorBidi"/>
                <w:sz w:val="16"/>
                <w:szCs w:val="16"/>
                <w:rtl/>
              </w:rPr>
            </w:pPr>
          </w:p>
        </w:tc>
        <w:tc>
          <w:tcPr>
            <w:tcW w:w="4415" w:type="dxa"/>
            <w:vAlign w:val="center"/>
          </w:tcPr>
          <w:p w14:paraId="3754FAD1" w14:textId="77777777" w:rsidR="009E4302" w:rsidRPr="009E4302" w:rsidRDefault="009E4302" w:rsidP="001A0CBF">
            <w:pPr>
              <w:pStyle w:val="0-B0"/>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5226E749" w14:textId="77777777" w:rsidR="009E4302" w:rsidRPr="009E4302" w:rsidRDefault="009E4302" w:rsidP="009E4302">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157" w:type="dxa"/>
            <w:gridSpan w:val="9"/>
          </w:tcPr>
          <w:p w14:paraId="38F368A6" w14:textId="425E0E38" w:rsidR="009E4302" w:rsidRPr="009E4302" w:rsidRDefault="009E4302" w:rsidP="009E4302">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sz w:val="16"/>
                <w:szCs w:val="16"/>
                <w:rtl/>
              </w:rPr>
              <w:t>הון המיוחס לבעלים של החברה האם</w:t>
            </w:r>
          </w:p>
        </w:tc>
        <w:tc>
          <w:tcPr>
            <w:tcW w:w="793" w:type="dxa"/>
          </w:tcPr>
          <w:p w14:paraId="6D026E96" w14:textId="77777777" w:rsidR="009E4302" w:rsidRPr="009E4302" w:rsidRDefault="009E4302" w:rsidP="009E4302">
            <w:pPr>
              <w:spacing w:after="0"/>
              <w:ind w:left="-57" w:right="-57"/>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15958DF" w14:textId="77777777" w:rsidR="009E4302" w:rsidRPr="009E4302" w:rsidRDefault="009E4302" w:rsidP="009E4302">
            <w:pPr>
              <w:spacing w:after="0"/>
              <w:ind w:left="-57" w:right="-57"/>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9E4302" w:rsidRPr="004C5FA3" w14:paraId="515B95CE"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B14A0FC" w14:textId="77777777" w:rsidR="009E4302" w:rsidRPr="009E4302" w:rsidRDefault="009E4302" w:rsidP="001A0CBF">
            <w:pPr>
              <w:pStyle w:val="0-B0"/>
              <w:ind w:left="0" w:firstLine="0"/>
              <w:contextualSpacing w:val="0"/>
              <w:rPr>
                <w:rFonts w:asciiTheme="minorBidi" w:hAnsiTheme="minorBidi" w:cstheme="minorBidi"/>
                <w:sz w:val="16"/>
                <w:szCs w:val="16"/>
                <w:rtl/>
              </w:rPr>
            </w:pPr>
          </w:p>
        </w:tc>
        <w:tc>
          <w:tcPr>
            <w:tcW w:w="4415" w:type="dxa"/>
            <w:vAlign w:val="center"/>
          </w:tcPr>
          <w:p w14:paraId="5170B298" w14:textId="77777777" w:rsidR="009E4302" w:rsidRPr="009E4302" w:rsidRDefault="009E4302" w:rsidP="001A0CBF">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6B806342" w14:textId="77777777" w:rsidR="009E4302" w:rsidRPr="009E4302" w:rsidRDefault="009E4302" w:rsidP="009E4302">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76CC65A" w14:textId="67651D40" w:rsidR="009E4302" w:rsidRPr="009E4302"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הון המניות</w:t>
            </w:r>
          </w:p>
        </w:tc>
        <w:tc>
          <w:tcPr>
            <w:tcW w:w="793" w:type="dxa"/>
          </w:tcPr>
          <w:p w14:paraId="63022969" w14:textId="2F1C195F" w:rsidR="009E4302" w:rsidRPr="009E4302"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פרמיה על</w:t>
            </w:r>
          </w:p>
        </w:tc>
        <w:tc>
          <w:tcPr>
            <w:tcW w:w="793" w:type="dxa"/>
          </w:tcPr>
          <w:p w14:paraId="64FB7C41" w14:textId="295025AB" w:rsidR="009E4302" w:rsidRPr="009E4302" w:rsidDel="005C4F33"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sz w:val="16"/>
                <w:szCs w:val="16"/>
                <w:rtl/>
              </w:rPr>
              <w:t>[</w:t>
            </w:r>
            <w:r w:rsidRPr="009E4302">
              <w:rPr>
                <w:rStyle w:val="SubtleReference"/>
                <w:sz w:val="16"/>
                <w:szCs w:val="16"/>
                <w:rtl/>
              </w:rPr>
              <w:t>פרט את הרכיבים האחרים של</w:t>
            </w:r>
          </w:p>
        </w:tc>
        <w:tc>
          <w:tcPr>
            <w:tcW w:w="813" w:type="dxa"/>
          </w:tcPr>
          <w:p w14:paraId="1EDAC506" w14:textId="02C1CFC4" w:rsidR="009E4302" w:rsidRPr="009E4302"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קרן הון בגין עסקאות עם זכויות שאינן מקנות</w:t>
            </w:r>
          </w:p>
        </w:tc>
        <w:tc>
          <w:tcPr>
            <w:tcW w:w="793" w:type="dxa"/>
          </w:tcPr>
          <w:p w14:paraId="49C530E0" w14:textId="604C3FFC" w:rsidR="009E4302" w:rsidRPr="009E4302" w:rsidDel="005C4F33"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sz w:val="16"/>
                <w:szCs w:val="16"/>
                <w:rtl/>
              </w:rPr>
              <w:t>[</w:t>
            </w:r>
            <w:r w:rsidRPr="009E4302">
              <w:rPr>
                <w:rStyle w:val="SubtleReference"/>
                <w:sz w:val="16"/>
                <w:szCs w:val="16"/>
                <w:rtl/>
              </w:rPr>
              <w:t>פרט את קרנות הרווח הכולל</w:t>
            </w:r>
          </w:p>
        </w:tc>
        <w:tc>
          <w:tcPr>
            <w:tcW w:w="793" w:type="dxa"/>
          </w:tcPr>
          <w:p w14:paraId="2CF0D5F8" w14:textId="1DBCE563" w:rsidR="009E4302" w:rsidRPr="009E4302"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רווח כולל אחר מצטבר המתייחס לנכסים ולקבוצות מימוש המוחזקים</w:t>
            </w:r>
          </w:p>
        </w:tc>
        <w:tc>
          <w:tcPr>
            <w:tcW w:w="793" w:type="dxa"/>
          </w:tcPr>
          <w:p w14:paraId="2E4D67B5" w14:textId="00102978" w:rsidR="009E4302" w:rsidRPr="009E4302"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עודפים/ (הפסדים</w:t>
            </w:r>
          </w:p>
        </w:tc>
        <w:tc>
          <w:tcPr>
            <w:tcW w:w="793" w:type="dxa"/>
          </w:tcPr>
          <w:p w14:paraId="6A9051B5" w14:textId="683F7FB6" w:rsidR="009E4302" w:rsidRPr="009E4302" w:rsidDel="005C4F33"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מניות</w:t>
            </w:r>
          </w:p>
        </w:tc>
        <w:tc>
          <w:tcPr>
            <w:tcW w:w="793" w:type="dxa"/>
          </w:tcPr>
          <w:p w14:paraId="3D9B8D7B" w14:textId="77777777" w:rsidR="009E4302" w:rsidRPr="009E4302" w:rsidRDefault="009E4302" w:rsidP="009E4302">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c>
          <w:tcPr>
            <w:tcW w:w="793" w:type="dxa"/>
          </w:tcPr>
          <w:p w14:paraId="138F83C6" w14:textId="489560FF" w:rsidR="009E4302" w:rsidRPr="009E4302" w:rsidRDefault="009E4302" w:rsidP="009E4302">
            <w:pPr>
              <w:spacing w:after="0"/>
              <w:ind w:left="-57" w:right="-57"/>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זכויות שאינן מקנות</w:t>
            </w:r>
          </w:p>
        </w:tc>
        <w:tc>
          <w:tcPr>
            <w:tcW w:w="793" w:type="dxa"/>
          </w:tcPr>
          <w:p w14:paraId="03BEFF7A" w14:textId="1BDA8088" w:rsidR="009E4302" w:rsidRPr="009E4302" w:rsidRDefault="009E4302" w:rsidP="009E4302">
            <w:pPr>
              <w:spacing w:after="0"/>
              <w:ind w:left="-57" w:right="-57"/>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סה"כ</w:t>
            </w:r>
          </w:p>
        </w:tc>
      </w:tr>
      <w:tr w:rsidR="005C4F33" w:rsidRPr="004C5FA3" w14:paraId="71202168"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27B3067" w14:textId="77777777" w:rsidR="005C4F33" w:rsidRPr="009E4302" w:rsidRDefault="005C4F33" w:rsidP="001A0CBF">
            <w:pPr>
              <w:pStyle w:val="0-B0"/>
              <w:ind w:left="0" w:firstLine="0"/>
              <w:contextualSpacing w:val="0"/>
              <w:rPr>
                <w:rFonts w:asciiTheme="minorBidi" w:hAnsiTheme="minorBidi" w:cstheme="minorBidi"/>
                <w:sz w:val="16"/>
                <w:szCs w:val="16"/>
                <w:rtl/>
              </w:rPr>
            </w:pPr>
          </w:p>
        </w:tc>
        <w:tc>
          <w:tcPr>
            <w:tcW w:w="4415" w:type="dxa"/>
            <w:vAlign w:val="center"/>
          </w:tcPr>
          <w:p w14:paraId="2AFCD282" w14:textId="77777777" w:rsidR="005C4F33" w:rsidRPr="009E4302" w:rsidRDefault="005C4F33" w:rsidP="001A0CBF">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40249F11" w14:textId="6892C00F" w:rsidR="005C4F33" w:rsidRPr="009E4302" w:rsidRDefault="005C4F33" w:rsidP="009E4302">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c>
          <w:tcPr>
            <w:tcW w:w="793" w:type="dxa"/>
          </w:tcPr>
          <w:p w14:paraId="57F720D9" w14:textId="2033342B"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הנפרע</w:t>
            </w:r>
          </w:p>
        </w:tc>
        <w:tc>
          <w:tcPr>
            <w:tcW w:w="793" w:type="dxa"/>
          </w:tcPr>
          <w:p w14:paraId="3EB3FE39" w14:textId="6D0D37A1"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מניות</w:t>
            </w:r>
          </w:p>
        </w:tc>
        <w:tc>
          <w:tcPr>
            <w:tcW w:w="793" w:type="dxa"/>
          </w:tcPr>
          <w:p w14:paraId="12A1B3BF" w14:textId="35F3C1E4"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Style w:val="SubtleReference"/>
                <w:sz w:val="16"/>
                <w:szCs w:val="16"/>
                <w:rtl/>
              </w:rPr>
              <w:t>ההון</w:t>
            </w:r>
            <w:r w:rsidRPr="009E4302">
              <w:rPr>
                <w:rFonts w:asciiTheme="minorBidi" w:hAnsiTheme="minorBidi" w:cstheme="minorBidi"/>
                <w:sz w:val="16"/>
                <w:szCs w:val="16"/>
                <w:rtl/>
              </w:rPr>
              <w:t>]</w:t>
            </w:r>
          </w:p>
        </w:tc>
        <w:tc>
          <w:tcPr>
            <w:tcW w:w="813" w:type="dxa"/>
          </w:tcPr>
          <w:p w14:paraId="607960E7" w14:textId="7E67012D"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שליטה</w:t>
            </w:r>
          </w:p>
        </w:tc>
        <w:tc>
          <w:tcPr>
            <w:tcW w:w="793" w:type="dxa"/>
          </w:tcPr>
          <w:p w14:paraId="2B8778CD" w14:textId="61C7FAE5"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Style w:val="SubtleReference"/>
                <w:sz w:val="16"/>
                <w:szCs w:val="16"/>
                <w:rtl/>
              </w:rPr>
              <w:t>האחר</w:t>
            </w:r>
            <w:r w:rsidRPr="009E4302">
              <w:rPr>
                <w:rFonts w:asciiTheme="minorBidi" w:hAnsiTheme="minorBidi" w:cstheme="minorBidi"/>
                <w:sz w:val="16"/>
                <w:szCs w:val="16"/>
                <w:rtl/>
              </w:rPr>
              <w:t>]</w:t>
            </w:r>
          </w:p>
        </w:tc>
        <w:tc>
          <w:tcPr>
            <w:tcW w:w="793" w:type="dxa"/>
          </w:tcPr>
          <w:p w14:paraId="0732261F" w14:textId="08AADBBF"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למכירה</w:t>
            </w:r>
          </w:p>
        </w:tc>
        <w:tc>
          <w:tcPr>
            <w:tcW w:w="793" w:type="dxa"/>
          </w:tcPr>
          <w:p w14:paraId="29ED17FA" w14:textId="1B7C0673"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צבורים)</w:t>
            </w:r>
          </w:p>
        </w:tc>
        <w:tc>
          <w:tcPr>
            <w:tcW w:w="793" w:type="dxa"/>
          </w:tcPr>
          <w:p w14:paraId="07BDABD0" w14:textId="2F82B494"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באוצר</w:t>
            </w:r>
          </w:p>
        </w:tc>
        <w:tc>
          <w:tcPr>
            <w:tcW w:w="793" w:type="dxa"/>
          </w:tcPr>
          <w:p w14:paraId="127503D0" w14:textId="77777777" w:rsidR="005C4F33" w:rsidRPr="009E4302" w:rsidRDefault="005C4F33" w:rsidP="009E4302">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סה"כ</w:t>
            </w:r>
          </w:p>
        </w:tc>
        <w:tc>
          <w:tcPr>
            <w:tcW w:w="793" w:type="dxa"/>
          </w:tcPr>
          <w:p w14:paraId="2E1FED59" w14:textId="053475BC" w:rsidR="005C4F33" w:rsidRPr="009E4302" w:rsidRDefault="005C4F33" w:rsidP="009E4302">
            <w:pPr>
              <w:pBdr>
                <w:bottom w:val="single" w:sz="4" w:space="1" w:color="auto"/>
              </w:pBdr>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שליטה</w:t>
            </w:r>
          </w:p>
        </w:tc>
        <w:tc>
          <w:tcPr>
            <w:tcW w:w="793" w:type="dxa"/>
          </w:tcPr>
          <w:p w14:paraId="19E13E4F" w14:textId="09C9C014" w:rsidR="005C4F33" w:rsidRPr="009E4302" w:rsidRDefault="005C4F33" w:rsidP="009E4302">
            <w:pPr>
              <w:pBdr>
                <w:bottom w:val="single" w:sz="4" w:space="1" w:color="auto"/>
              </w:pBdr>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הון</w:t>
            </w:r>
          </w:p>
        </w:tc>
      </w:tr>
      <w:tr w:rsidR="009E4302" w:rsidRPr="004C5FA3" w14:paraId="187F5E05"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72ECF29" w14:textId="77777777" w:rsidR="009E4302" w:rsidRPr="009E4302" w:rsidRDefault="009E4302" w:rsidP="001A0CBF">
            <w:pPr>
              <w:pStyle w:val="0-B0"/>
              <w:ind w:left="0" w:firstLine="0"/>
              <w:contextualSpacing w:val="0"/>
              <w:rPr>
                <w:rFonts w:asciiTheme="minorBidi" w:hAnsiTheme="minorBidi" w:cstheme="minorBidi"/>
                <w:sz w:val="16"/>
                <w:szCs w:val="16"/>
                <w:rtl/>
              </w:rPr>
            </w:pPr>
          </w:p>
        </w:tc>
        <w:tc>
          <w:tcPr>
            <w:tcW w:w="4415" w:type="dxa"/>
            <w:vAlign w:val="center"/>
          </w:tcPr>
          <w:p w14:paraId="09CE4C90" w14:textId="77777777" w:rsidR="009E4302" w:rsidRPr="009E4302" w:rsidRDefault="009E4302" w:rsidP="001A0CBF">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4A5BDCAB" w14:textId="2D13B851" w:rsidR="009E4302" w:rsidRDefault="009E4302" w:rsidP="009E430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Pr>
                <w:rFonts w:asciiTheme="minorBidi" w:hAnsiTheme="minorBidi" w:cstheme="minorBidi" w:hint="cs"/>
                <w:b/>
                <w:bCs/>
                <w:sz w:val="16"/>
                <w:szCs w:val="16"/>
                <w:rtl/>
              </w:rPr>
              <w:t>ביאור</w:t>
            </w:r>
          </w:p>
        </w:tc>
        <w:tc>
          <w:tcPr>
            <w:tcW w:w="8743" w:type="dxa"/>
            <w:gridSpan w:val="11"/>
          </w:tcPr>
          <w:p w14:paraId="47EADF25" w14:textId="07E8EAFE" w:rsidR="009E4302" w:rsidRPr="009E4302" w:rsidRDefault="009E4302" w:rsidP="009E4302">
            <w:pPr>
              <w:pBdr>
                <w:bottom w:val="single" w:sz="4" w:space="1" w:color="auto"/>
              </w:pBdr>
              <w:spacing w:after="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b/>
                <w:bCs/>
                <w:sz w:val="16"/>
                <w:szCs w:val="16"/>
                <w:rtl/>
              </w:rPr>
              <w:t>אלפי ש"ח</w:t>
            </w:r>
          </w:p>
        </w:tc>
      </w:tr>
      <w:tr w:rsidR="0038092A" w:rsidRPr="004C5FA3" w14:paraId="0EF57A62"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ABD8462" w14:textId="77777777" w:rsidR="0038092A" w:rsidRPr="009E4302" w:rsidRDefault="0038092A" w:rsidP="001A0CBF">
            <w:pPr>
              <w:pStyle w:val="0-B0"/>
              <w:ind w:left="0" w:firstLine="0"/>
              <w:contextualSpacing w:val="0"/>
              <w:rPr>
                <w:rFonts w:asciiTheme="minorBidi" w:hAnsiTheme="minorBidi" w:cstheme="minorBidi"/>
                <w:sz w:val="16"/>
                <w:szCs w:val="16"/>
                <w:rtl/>
              </w:rPr>
            </w:pPr>
          </w:p>
        </w:tc>
        <w:tc>
          <w:tcPr>
            <w:tcW w:w="4415" w:type="dxa"/>
            <w:vAlign w:val="center"/>
          </w:tcPr>
          <w:p w14:paraId="438C6A09" w14:textId="77777777" w:rsidR="0038092A" w:rsidRPr="009E4302" w:rsidRDefault="0038092A" w:rsidP="001A0CBF">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7CCCAB37" w14:textId="77777777" w:rsidR="0038092A" w:rsidRPr="009E4302" w:rsidRDefault="0038092A"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2D155EA" w14:textId="77777777" w:rsidR="0038092A" w:rsidRPr="009E4302" w:rsidRDefault="0038092A"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3D9D271" w14:textId="77777777" w:rsidR="0038092A" w:rsidRPr="009E4302" w:rsidRDefault="0038092A"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66B0A20" w14:textId="77777777" w:rsidR="0038092A" w:rsidRPr="009E4302" w:rsidRDefault="0038092A"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237035A2" w14:textId="77777777" w:rsidR="0038092A" w:rsidRPr="009E4302" w:rsidRDefault="0038092A"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2C650AF" w14:textId="77777777" w:rsidR="0038092A" w:rsidRPr="009E4302" w:rsidRDefault="0038092A"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D121255" w14:textId="77777777" w:rsidR="0038092A" w:rsidRPr="009E4302" w:rsidRDefault="0038092A"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95608AB" w14:textId="77777777" w:rsidR="0038092A" w:rsidRPr="009E4302" w:rsidRDefault="0038092A"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4974E07" w14:textId="77777777" w:rsidR="0038092A" w:rsidRPr="009E4302" w:rsidRDefault="0038092A"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B994E71" w14:textId="77777777" w:rsidR="0038092A" w:rsidRPr="009E4302" w:rsidRDefault="0038092A"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3630E1B" w14:textId="77777777" w:rsidR="0038092A" w:rsidRPr="009E4302" w:rsidRDefault="0038092A"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20FF77" w14:textId="77777777" w:rsidR="0038092A" w:rsidRPr="009E4302" w:rsidRDefault="0038092A"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9E4302" w:rsidRPr="004C5FA3" w14:paraId="76E44B73"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06B2E02" w14:textId="77777777" w:rsidR="009E4302" w:rsidRPr="009E4302" w:rsidRDefault="009E4302" w:rsidP="001A0CBF">
            <w:pPr>
              <w:pStyle w:val="0-B0"/>
              <w:ind w:left="0" w:firstLine="0"/>
              <w:contextualSpacing w:val="0"/>
              <w:rPr>
                <w:rFonts w:asciiTheme="minorBidi" w:hAnsiTheme="minorBidi" w:cstheme="minorBidi"/>
                <w:sz w:val="16"/>
                <w:szCs w:val="16"/>
                <w:rtl/>
              </w:rPr>
            </w:pPr>
          </w:p>
        </w:tc>
        <w:tc>
          <w:tcPr>
            <w:tcW w:w="4415" w:type="dxa"/>
            <w:vAlign w:val="center"/>
          </w:tcPr>
          <w:p w14:paraId="4AD0C03E" w14:textId="73D5DF8E" w:rsidR="009E4302" w:rsidRPr="009E4302" w:rsidRDefault="009E4302" w:rsidP="001A0CBF">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Pr>
            </w:pPr>
            <w:r w:rsidRPr="009E4302">
              <w:rPr>
                <w:rFonts w:asciiTheme="minorBidi" w:hAnsiTheme="minorBidi" w:cstheme="minorBidi"/>
                <w:sz w:val="16"/>
                <w:szCs w:val="16"/>
                <w:rtl/>
              </w:rPr>
              <w:t xml:space="preserve">יתרה ליום 1 בינואר </w:t>
            </w:r>
            <w:r w:rsidRPr="009E4302">
              <w:rPr>
                <w:rFonts w:asciiTheme="minorBidi" w:hAnsiTheme="minorBidi" w:cstheme="minorBidi"/>
                <w:sz w:val="16"/>
                <w:szCs w:val="16"/>
              </w:rPr>
              <w:fldChar w:fldCharType="begin" w:fldLock="1"/>
            </w:r>
            <w:r w:rsidRPr="009E4302">
              <w:rPr>
                <w:rFonts w:asciiTheme="minorBidi" w:hAnsiTheme="minorBidi" w:cstheme="minorBidi"/>
                <w:sz w:val="16"/>
                <w:szCs w:val="16"/>
              </w:rPr>
              <w:instrText xml:space="preserve"> DOCPROPERTY  CY  \* MERGEFORMAT </w:instrText>
            </w:r>
            <w:r w:rsidRPr="009E4302">
              <w:rPr>
                <w:rFonts w:asciiTheme="minorBidi" w:hAnsiTheme="minorBidi" w:cstheme="minorBidi"/>
                <w:sz w:val="16"/>
                <w:szCs w:val="16"/>
              </w:rPr>
              <w:fldChar w:fldCharType="separate"/>
            </w:r>
            <w:r w:rsidR="00D3002D">
              <w:rPr>
                <w:rFonts w:asciiTheme="minorBidi" w:hAnsiTheme="minorBidi" w:cstheme="minorBidi"/>
                <w:sz w:val="16"/>
                <w:szCs w:val="16"/>
              </w:rPr>
              <w:t>2026</w:t>
            </w:r>
            <w:r w:rsidRPr="009E4302">
              <w:rPr>
                <w:rFonts w:asciiTheme="minorBidi" w:hAnsiTheme="minorBidi" w:cstheme="minorBidi"/>
                <w:sz w:val="16"/>
                <w:szCs w:val="16"/>
              </w:rPr>
              <w:fldChar w:fldCharType="end"/>
            </w:r>
          </w:p>
        </w:tc>
        <w:tc>
          <w:tcPr>
            <w:tcW w:w="679" w:type="dxa"/>
          </w:tcPr>
          <w:p w14:paraId="456BE93C" w14:textId="77777777" w:rsidR="009E4302" w:rsidRPr="009E4302" w:rsidRDefault="009E4302"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7DF6D0D" w14:textId="77777777" w:rsidR="009E4302" w:rsidRPr="009E4302" w:rsidRDefault="009E4302"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16765CA" w14:textId="77777777" w:rsidR="009E4302" w:rsidRPr="009E4302" w:rsidRDefault="009E4302"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41FA806" w14:textId="77777777" w:rsidR="009E4302" w:rsidRPr="009E4302" w:rsidRDefault="009E4302"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1D7DAF5F" w14:textId="77777777" w:rsidR="009E4302" w:rsidRPr="009E4302" w:rsidRDefault="009E4302"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9BD8409" w14:textId="77777777" w:rsidR="009E4302" w:rsidRPr="009E4302" w:rsidRDefault="009E4302"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67F33C5" w14:textId="77777777" w:rsidR="009E4302" w:rsidRPr="009E4302" w:rsidRDefault="009E4302" w:rsidP="009E4302">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8F1F8FE" w14:textId="77777777" w:rsidR="009E4302" w:rsidRPr="009E4302" w:rsidRDefault="009E4302"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5E9D575" w14:textId="77777777" w:rsidR="009E4302" w:rsidRPr="009E4302" w:rsidRDefault="009E4302"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6AEB149" w14:textId="77777777" w:rsidR="009E4302" w:rsidRPr="009E4302" w:rsidRDefault="009E4302"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6D417CE" w14:textId="77777777" w:rsidR="009E4302" w:rsidRPr="009E4302" w:rsidRDefault="009E4302"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1A23551" w14:textId="77777777" w:rsidR="009E4302" w:rsidRPr="009E4302" w:rsidRDefault="009E4302" w:rsidP="009E4302">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5E2E6C02"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4D96D15" w14:textId="77777777" w:rsidR="001A0CBF" w:rsidRPr="009E4302" w:rsidRDefault="001A0CBF" w:rsidP="001A0CBF">
            <w:pPr>
              <w:pStyle w:val="0-B0"/>
              <w:ind w:left="0" w:firstLine="0"/>
              <w:contextualSpacing w:val="0"/>
              <w:rPr>
                <w:rFonts w:asciiTheme="minorBidi" w:hAnsiTheme="minorBidi" w:cstheme="minorBidi"/>
                <w:sz w:val="16"/>
                <w:szCs w:val="16"/>
                <w:rtl/>
              </w:rPr>
            </w:pPr>
          </w:p>
        </w:tc>
        <w:tc>
          <w:tcPr>
            <w:tcW w:w="4415" w:type="dxa"/>
            <w:vAlign w:val="center"/>
          </w:tcPr>
          <w:p w14:paraId="543AB47D" w14:textId="6D4F30E2" w:rsidR="001A0CBF" w:rsidRPr="001A0CBF" w:rsidRDefault="001A0CBF" w:rsidP="001A0CBF">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val="0"/>
                <w:bCs w:val="0"/>
                <w:sz w:val="16"/>
                <w:szCs w:val="16"/>
                <w:rtl/>
              </w:rPr>
            </w:pPr>
            <w:r w:rsidRPr="001A0CBF">
              <w:rPr>
                <w:rFonts w:hint="cs"/>
                <w:b w:val="0"/>
                <w:bCs w:val="0"/>
                <w:sz w:val="16"/>
                <w:szCs w:val="16"/>
                <w:rtl/>
              </w:rPr>
              <w:t>השפעת היישום לראשונה של התיקונים לתקן דיווח כספי בינלאומי 9</w:t>
            </w:r>
          </w:p>
        </w:tc>
        <w:tc>
          <w:tcPr>
            <w:tcW w:w="679" w:type="dxa"/>
          </w:tcPr>
          <w:p w14:paraId="6B2B14F8" w14:textId="217D0DC1" w:rsidR="001A0CBF" w:rsidRPr="000C2D2C" w:rsidRDefault="000C2D2C"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lang w:val="en-US"/>
              </w:rPr>
            </w:pPr>
            <w:r>
              <w:rPr>
                <w:sz w:val="16"/>
                <w:szCs w:val="16"/>
              </w:rPr>
              <w:fldChar w:fldCharType="begin" w:fldLock="1"/>
            </w:r>
            <w:r>
              <w:rPr>
                <w:rFonts w:asciiTheme="minorBidi" w:hAnsiTheme="minorBidi" w:cstheme="minorBidi"/>
                <w:sz w:val="16"/>
                <w:szCs w:val="16"/>
                <w:rtl/>
              </w:rPr>
              <w:instrText xml:space="preserve"> </w:instrText>
            </w:r>
            <w:r>
              <w:rPr>
                <w:rFonts w:asciiTheme="minorBidi" w:hAnsiTheme="minorBidi" w:cstheme="minorBidi"/>
                <w:sz w:val="16"/>
                <w:szCs w:val="16"/>
              </w:rPr>
              <w:instrText>REF</w:instrText>
            </w:r>
            <w:r>
              <w:rPr>
                <w:rFonts w:asciiTheme="minorBidi" w:hAnsiTheme="minorBidi" w:cstheme="minorBidi"/>
                <w:sz w:val="16"/>
                <w:szCs w:val="16"/>
                <w:rtl/>
              </w:rPr>
              <w:instrText xml:space="preserve"> _</w:instrText>
            </w:r>
            <w:r>
              <w:rPr>
                <w:rFonts w:asciiTheme="minorBidi" w:hAnsiTheme="minorBidi" w:cstheme="minorBidi"/>
                <w:sz w:val="16"/>
                <w:szCs w:val="16"/>
              </w:rPr>
              <w:instrText>Ref221704954 \n \h</w:instrText>
            </w:r>
            <w:r>
              <w:rPr>
                <w:rFonts w:asciiTheme="minorBidi" w:hAnsiTheme="minorBidi" w:cstheme="minorBidi"/>
                <w:sz w:val="16"/>
                <w:szCs w:val="16"/>
                <w:rtl/>
              </w:rPr>
              <w:instrText xml:space="preserve"> </w:instrText>
            </w:r>
            <w:r>
              <w:rPr>
                <w:sz w:val="16"/>
                <w:szCs w:val="16"/>
              </w:rPr>
            </w:r>
            <w:r>
              <w:rPr>
                <w:sz w:val="16"/>
                <w:szCs w:val="16"/>
              </w:rPr>
              <w:fldChar w:fldCharType="separate"/>
            </w:r>
            <w:r>
              <w:rPr>
                <w:sz w:val="16"/>
                <w:szCs w:val="16"/>
              </w:rPr>
              <w:fldChar w:fldCharType="end"/>
            </w:r>
            <w:r>
              <w:rPr>
                <w:rFonts w:asciiTheme="minorBidi" w:hAnsiTheme="minorBidi" w:cstheme="minorBidi"/>
                <w:sz w:val="16"/>
                <w:szCs w:val="16"/>
                <w:rtl/>
                <w:lang w:val="en-US"/>
              </w:rPr>
              <w:fldChar w:fldCharType="begin" w:fldLock="1"/>
            </w:r>
            <w:r>
              <w:rPr>
                <w:rFonts w:asciiTheme="minorBidi" w:hAnsiTheme="minorBidi" w:cstheme="minorBidi"/>
                <w:sz w:val="16"/>
                <w:szCs w:val="16"/>
                <w:rtl/>
                <w:lang w:val="en-US"/>
              </w:rPr>
              <w:instrText xml:space="preserve"> </w:instrText>
            </w:r>
            <w:r>
              <w:rPr>
                <w:rFonts w:asciiTheme="minorBidi" w:hAnsiTheme="minorBidi" w:cstheme="minorBidi" w:hint="cs"/>
                <w:sz w:val="16"/>
                <w:szCs w:val="16"/>
                <w:lang w:val="en-US"/>
              </w:rPr>
              <w:instrText>REF</w:instrText>
            </w:r>
            <w:r>
              <w:rPr>
                <w:rFonts w:asciiTheme="minorBidi" w:hAnsiTheme="minorBidi" w:cstheme="minorBidi" w:hint="cs"/>
                <w:sz w:val="16"/>
                <w:szCs w:val="16"/>
                <w:rtl/>
                <w:lang w:val="en-US"/>
              </w:rPr>
              <w:instrText xml:space="preserve"> _</w:instrText>
            </w:r>
            <w:r>
              <w:rPr>
                <w:rFonts w:asciiTheme="minorBidi" w:hAnsiTheme="minorBidi" w:cstheme="minorBidi" w:hint="cs"/>
                <w:sz w:val="16"/>
                <w:szCs w:val="16"/>
                <w:lang w:val="en-US"/>
              </w:rPr>
              <w:instrText>Ref221214116 \n \h</w:instrText>
            </w:r>
            <w:r>
              <w:rPr>
                <w:rFonts w:asciiTheme="minorBidi" w:hAnsiTheme="minorBidi" w:cstheme="minorBidi"/>
                <w:sz w:val="16"/>
                <w:szCs w:val="16"/>
                <w:rtl/>
                <w:lang w:val="en-US"/>
              </w:rPr>
              <w:instrText xml:space="preserve"> </w:instrText>
            </w:r>
            <w:r>
              <w:rPr>
                <w:rFonts w:asciiTheme="minorBidi" w:hAnsiTheme="minorBidi" w:cstheme="minorBidi"/>
                <w:sz w:val="16"/>
                <w:szCs w:val="16"/>
                <w:rtl/>
                <w:lang w:val="en-US"/>
              </w:rPr>
            </w:r>
            <w:r>
              <w:rPr>
                <w:rFonts w:asciiTheme="minorBidi" w:hAnsiTheme="minorBidi" w:cstheme="minorBidi"/>
                <w:sz w:val="16"/>
                <w:szCs w:val="16"/>
                <w:rtl/>
                <w:lang w:val="en-US"/>
              </w:rPr>
              <w:fldChar w:fldCharType="separate"/>
            </w:r>
            <w:r w:rsidR="00D3002D">
              <w:rPr>
                <w:rFonts w:asciiTheme="minorBidi" w:hAnsiTheme="minorBidi" w:cstheme="minorBidi"/>
                <w:sz w:val="16"/>
                <w:szCs w:val="16"/>
                <w:cs/>
                <w:lang w:val="en-US"/>
              </w:rPr>
              <w:t>‎</w:t>
            </w:r>
            <w:r w:rsidR="00D3002D">
              <w:rPr>
                <w:rFonts w:asciiTheme="minorBidi" w:hAnsiTheme="minorBidi" w:cstheme="minorBidi"/>
                <w:sz w:val="16"/>
                <w:szCs w:val="16"/>
                <w:lang w:val="en-US"/>
              </w:rPr>
              <w:t>2.2.1</w:t>
            </w:r>
            <w:r>
              <w:rPr>
                <w:rFonts w:asciiTheme="minorBidi" w:hAnsiTheme="minorBidi" w:cstheme="minorBidi"/>
                <w:sz w:val="16"/>
                <w:szCs w:val="16"/>
                <w:rtl/>
                <w:lang w:val="en-US"/>
              </w:rPr>
              <w:fldChar w:fldCharType="end"/>
            </w:r>
          </w:p>
        </w:tc>
        <w:tc>
          <w:tcPr>
            <w:tcW w:w="793" w:type="dxa"/>
          </w:tcPr>
          <w:p w14:paraId="6ED06E12" w14:textId="77777777" w:rsidR="001A0CBF" w:rsidRPr="009E4302" w:rsidRDefault="001A0CBF" w:rsidP="0041086A">
            <w:pPr>
              <w:pStyle w:val="NoSpacing"/>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D1B8BAB" w14:textId="77777777" w:rsidR="001A0CBF" w:rsidRPr="009E4302" w:rsidRDefault="001A0CBF" w:rsidP="0041086A">
            <w:pPr>
              <w:pStyle w:val="NoSpacing"/>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4CA04F3" w14:textId="77777777" w:rsidR="001A0CBF" w:rsidRPr="009E4302" w:rsidRDefault="001A0CBF" w:rsidP="0041086A">
            <w:pPr>
              <w:pStyle w:val="NoSpacing"/>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452CB259" w14:textId="77777777" w:rsidR="001A0CBF" w:rsidRPr="009E4302" w:rsidRDefault="001A0CBF" w:rsidP="0041086A">
            <w:pPr>
              <w:pStyle w:val="NoSpacing"/>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EC2D287" w14:textId="77777777" w:rsidR="001A0CBF" w:rsidRPr="009E4302" w:rsidRDefault="001A0CBF" w:rsidP="0041086A">
            <w:pPr>
              <w:pStyle w:val="NoSpacing"/>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31368D8" w14:textId="77777777" w:rsidR="001A0CBF" w:rsidRPr="009E4302" w:rsidRDefault="001A0CBF" w:rsidP="0041086A">
            <w:pPr>
              <w:pStyle w:val="NoSpacing"/>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AAA2493" w14:textId="77777777" w:rsidR="001A0CBF" w:rsidRPr="009E4302" w:rsidRDefault="001A0CBF" w:rsidP="0041086A">
            <w:pPr>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C49E9D9" w14:textId="77777777" w:rsidR="001A0CBF" w:rsidRPr="009E4302" w:rsidRDefault="001A0CBF" w:rsidP="0041086A">
            <w:pPr>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A9D30DA" w14:textId="77777777" w:rsidR="001A0CBF" w:rsidRPr="009E4302" w:rsidRDefault="001A0CBF" w:rsidP="0041086A">
            <w:pPr>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B680153" w14:textId="77777777" w:rsidR="001A0CBF" w:rsidRPr="009E4302" w:rsidRDefault="001A0CBF" w:rsidP="0041086A">
            <w:pPr>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00796BC" w14:textId="77777777" w:rsidR="001A0CBF" w:rsidRPr="009E4302" w:rsidRDefault="001A0CBF" w:rsidP="0041086A">
            <w:pPr>
              <w:pBdr>
                <w:bottom w:val="single" w:sz="4" w:space="1" w:color="auto"/>
              </w:pBd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540AE388"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89AAC16" w14:textId="77777777" w:rsidR="001A0CBF" w:rsidRPr="009E4302" w:rsidRDefault="001A0CBF" w:rsidP="001A0CBF">
            <w:pPr>
              <w:pStyle w:val="0-B0"/>
              <w:ind w:left="0" w:firstLine="0"/>
              <w:contextualSpacing w:val="0"/>
              <w:rPr>
                <w:rFonts w:asciiTheme="minorBidi" w:hAnsiTheme="minorBidi" w:cstheme="minorBidi"/>
                <w:sz w:val="16"/>
                <w:szCs w:val="16"/>
                <w:rtl/>
              </w:rPr>
            </w:pPr>
          </w:p>
        </w:tc>
        <w:tc>
          <w:tcPr>
            <w:tcW w:w="4415" w:type="dxa"/>
            <w:vAlign w:val="center"/>
          </w:tcPr>
          <w:p w14:paraId="30C87793" w14:textId="531A174F" w:rsidR="001A0CBF" w:rsidRPr="009E4302" w:rsidRDefault="001A0CBF" w:rsidP="001A0CBF">
            <w:pPr>
              <w:pStyle w:val="0-B0"/>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AE4EF9">
              <w:rPr>
                <w:sz w:val="16"/>
                <w:szCs w:val="16"/>
                <w:rtl/>
              </w:rPr>
              <w:t xml:space="preserve">יתרה ליום 1 בינואר </w:t>
            </w:r>
            <w:r w:rsidRPr="00AE4EF9">
              <w:rPr>
                <w:b w:val="0"/>
                <w:bCs w:val="0"/>
                <w:sz w:val="16"/>
                <w:szCs w:val="16"/>
              </w:rPr>
              <w:fldChar w:fldCharType="begin" w:fldLock="1"/>
            </w:r>
            <w:r w:rsidRPr="00AE4EF9">
              <w:rPr>
                <w:sz w:val="16"/>
                <w:szCs w:val="16"/>
              </w:rPr>
              <w:instrText xml:space="preserve"> DOCPROPERTY  CY  \* MERGEFORMAT </w:instrText>
            </w:r>
            <w:r w:rsidRPr="00AE4EF9">
              <w:rPr>
                <w:b w:val="0"/>
                <w:bCs w:val="0"/>
                <w:sz w:val="16"/>
                <w:szCs w:val="16"/>
              </w:rPr>
              <w:fldChar w:fldCharType="separate"/>
            </w:r>
            <w:r w:rsidR="00D3002D">
              <w:rPr>
                <w:sz w:val="16"/>
                <w:szCs w:val="16"/>
              </w:rPr>
              <w:t>2026</w:t>
            </w:r>
            <w:r w:rsidRPr="00AE4EF9">
              <w:rPr>
                <w:b w:val="0"/>
                <w:bCs w:val="0"/>
                <w:sz w:val="16"/>
                <w:szCs w:val="16"/>
              </w:rPr>
              <w:fldChar w:fldCharType="end"/>
            </w:r>
            <w:r>
              <w:rPr>
                <w:rFonts w:hint="cs"/>
                <w:sz w:val="16"/>
                <w:szCs w:val="16"/>
                <w:rtl/>
              </w:rPr>
              <w:t xml:space="preserve"> </w:t>
            </w:r>
            <w:r w:rsidRPr="00AE4EF9">
              <w:rPr>
                <w:rFonts w:hint="cs"/>
                <w:sz w:val="16"/>
                <w:szCs w:val="16"/>
                <w:rtl/>
              </w:rPr>
              <w:t>לאחר יישום השינויים האמורים</w:t>
            </w:r>
          </w:p>
        </w:tc>
        <w:tc>
          <w:tcPr>
            <w:tcW w:w="679" w:type="dxa"/>
          </w:tcPr>
          <w:p w14:paraId="15A002FE"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69F93C7"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2F51A67"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002A47B"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706CCBF6"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8D98EEF"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D4D3652"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629DD4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F1ABF7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02F12F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8F66691"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FC9994C"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4253E1D5"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5CA187E" w14:textId="77777777" w:rsidR="001A0CBF" w:rsidRPr="009E4302" w:rsidRDefault="001A0CBF" w:rsidP="001A0CBF">
            <w:pPr>
              <w:pStyle w:val="0"/>
              <w:ind w:left="113" w:hanging="113"/>
              <w:contextualSpacing w:val="0"/>
              <w:rPr>
                <w:rFonts w:asciiTheme="minorBidi" w:hAnsiTheme="minorBidi" w:cstheme="minorBidi"/>
                <w:sz w:val="16"/>
                <w:szCs w:val="16"/>
                <w:rtl/>
              </w:rPr>
            </w:pPr>
          </w:p>
        </w:tc>
        <w:tc>
          <w:tcPr>
            <w:tcW w:w="4415" w:type="dxa"/>
            <w:vAlign w:val="center"/>
          </w:tcPr>
          <w:p w14:paraId="551A55B7" w14:textId="77777777"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רווח (הפסד) לתקופה</w:t>
            </w:r>
          </w:p>
        </w:tc>
        <w:tc>
          <w:tcPr>
            <w:tcW w:w="679" w:type="dxa"/>
          </w:tcPr>
          <w:p w14:paraId="6E57334E"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25831C5"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C7A24EA"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72A055B"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021C46B5"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1D14EA5"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5C2CEF6"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D8A74A1"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3A92659"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B30E05A"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D1BA32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84DF8F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7057E351"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70B8FA2"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0191F8DF" w14:textId="7D47A016"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הערכ</w:t>
            </w:r>
            <w:r>
              <w:rPr>
                <w:rFonts w:asciiTheme="minorBidi" w:hAnsiTheme="minorBidi" w:cstheme="minorBidi" w:hint="cs"/>
                <w:sz w:val="16"/>
                <w:szCs w:val="16"/>
                <w:rtl/>
              </w:rPr>
              <w:t>ות</w:t>
            </w:r>
            <w:r w:rsidRPr="009E4302">
              <w:rPr>
                <w:rFonts w:asciiTheme="minorBidi" w:hAnsiTheme="minorBidi" w:cstheme="minorBidi"/>
                <w:sz w:val="16"/>
                <w:szCs w:val="16"/>
                <w:rtl/>
              </w:rPr>
              <w:t xml:space="preserve"> מחדש של רכוש קבוע</w:t>
            </w:r>
          </w:p>
        </w:tc>
        <w:tc>
          <w:tcPr>
            <w:tcW w:w="679" w:type="dxa"/>
          </w:tcPr>
          <w:p w14:paraId="58052D45"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9A69AFD"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794C8E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3A2FC4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3EB44EE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6441FC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E84EF8A"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CE64278"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890DE6B"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8B18D35"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E82F80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1721336"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1F7C72FB"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6B89F6C"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23C8DBF6" w14:textId="769F4EC5"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מדידות מחדש של תוכניות הטבה מוגדרת</w:t>
            </w:r>
          </w:p>
        </w:tc>
        <w:tc>
          <w:tcPr>
            <w:tcW w:w="679" w:type="dxa"/>
          </w:tcPr>
          <w:p w14:paraId="6BAB2B3B"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0A65F7C"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9A9E500"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64B6A3C"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06374A6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22F0E25"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23E4D0D"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B1EBAA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4EA49DF"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B2096E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C49D9D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835B563"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0A01EA26"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453BCC3"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1B7D3373" w14:textId="589DE549"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רווחים (הפסדים) מהשקעות במכשירים הוניים שיועדו לשווי הוגן דרך רווח כולל אחר</w:t>
            </w:r>
          </w:p>
        </w:tc>
        <w:tc>
          <w:tcPr>
            <w:tcW w:w="679" w:type="dxa"/>
          </w:tcPr>
          <w:p w14:paraId="2D2B7581"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747AE9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401400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4E5F802"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55683340"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98305E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285443B"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D976DD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55CB15C"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00CE65F"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9EE9D16"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20D0EE9"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518269D8"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6805DB2"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05971763" w14:textId="3C71F5F7"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 xml:space="preserve">שינויים בשווי ההוגן שמיוחסים לשינויים בסיכון </w:t>
            </w:r>
            <w:r>
              <w:rPr>
                <w:rFonts w:asciiTheme="minorBidi" w:hAnsiTheme="minorBidi" w:cstheme="minorBidi" w:hint="cs"/>
                <w:sz w:val="16"/>
                <w:szCs w:val="16"/>
                <w:rtl/>
              </w:rPr>
              <w:t>ה</w:t>
            </w:r>
            <w:r w:rsidRPr="009E4302">
              <w:rPr>
                <w:rFonts w:asciiTheme="minorBidi" w:hAnsiTheme="minorBidi" w:cstheme="minorBidi"/>
                <w:sz w:val="16"/>
                <w:szCs w:val="16"/>
                <w:rtl/>
              </w:rPr>
              <w:t>אשראי של התחייבויות פיננסיות שיועדו למדידה בשווי הוגן דרך רווח או הפסד</w:t>
            </w:r>
          </w:p>
        </w:tc>
        <w:tc>
          <w:tcPr>
            <w:tcW w:w="679" w:type="dxa"/>
          </w:tcPr>
          <w:p w14:paraId="1068DA67"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18F660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54AE940"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681683B"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4D887274"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69BAFE0"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DB6CEC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927C785"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61DEC44"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4FDDA52"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9AD720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DFC4224"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078F1A69"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3236C99"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5109D6FD" w14:textId="43BC0BFB"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 xml:space="preserve">תרגום דוחות כספיים של פעילויות חוץ </w:t>
            </w:r>
            <w:r>
              <w:rPr>
                <w:rFonts w:asciiTheme="minorBidi" w:hAnsiTheme="minorBidi" w:cstheme="minorBidi" w:hint="cs"/>
                <w:sz w:val="16"/>
                <w:szCs w:val="16"/>
                <w:rtl/>
              </w:rPr>
              <w:t>–</w:t>
            </w:r>
            <w:r w:rsidRPr="009E4302">
              <w:rPr>
                <w:rFonts w:asciiTheme="minorBidi" w:hAnsiTheme="minorBidi" w:cstheme="minorBidi"/>
                <w:sz w:val="16"/>
                <w:szCs w:val="16"/>
                <w:rtl/>
              </w:rPr>
              <w:t xml:space="preserve"> רווחים (הפסדים) בתקופה</w:t>
            </w:r>
          </w:p>
        </w:tc>
        <w:tc>
          <w:tcPr>
            <w:tcW w:w="679" w:type="dxa"/>
          </w:tcPr>
          <w:p w14:paraId="0189849A"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3B0AF8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C49E478"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3D9F05B"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2AE685F0"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8AD087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12B0450"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A5162A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F428899"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67F06A9"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22F5A42"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DA68026"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1C201379"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7F4D124"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2607FEE3" w14:textId="31CAD61D"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 xml:space="preserve">תרגום דוחות כספיים של פעילויות חוץ </w:t>
            </w:r>
            <w:r>
              <w:rPr>
                <w:rFonts w:asciiTheme="minorBidi" w:hAnsiTheme="minorBidi" w:cstheme="minorBidi" w:hint="cs"/>
                <w:sz w:val="16"/>
                <w:szCs w:val="16"/>
                <w:rtl/>
              </w:rPr>
              <w:t>–</w:t>
            </w:r>
            <w:r w:rsidRPr="009E4302">
              <w:rPr>
                <w:rFonts w:asciiTheme="minorBidi" w:hAnsiTheme="minorBidi" w:cstheme="minorBidi"/>
                <w:sz w:val="16"/>
                <w:szCs w:val="16"/>
                <w:rtl/>
              </w:rPr>
              <w:t xml:space="preserve"> תיאומים בגין סיווג מחדש לרווח או הפסד</w:t>
            </w:r>
          </w:p>
        </w:tc>
        <w:tc>
          <w:tcPr>
            <w:tcW w:w="679" w:type="dxa"/>
          </w:tcPr>
          <w:p w14:paraId="1BCA15C5"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2B1EF1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F2E655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7B3E51C"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3B6929A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C70CF2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EC6F37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175F058"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49245F2"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9236EB"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651C5B1"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A19D57F"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2014CD29"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597D47D"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7CBF767B" w14:textId="4D84D1CE"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Pr>
                <w:rFonts w:asciiTheme="minorBidi" w:hAnsiTheme="minorBidi" w:cstheme="minorBidi" w:hint="cs"/>
                <w:sz w:val="16"/>
                <w:szCs w:val="16"/>
                <w:rtl/>
              </w:rPr>
              <w:t>רווחים (הפסדים) מ</w:t>
            </w:r>
            <w:r w:rsidRPr="009E4302">
              <w:rPr>
                <w:rFonts w:asciiTheme="minorBidi" w:hAnsiTheme="minorBidi" w:cstheme="minorBidi"/>
                <w:sz w:val="16"/>
                <w:szCs w:val="16"/>
                <w:rtl/>
              </w:rPr>
              <w:t xml:space="preserve">מכשירי חוב </w:t>
            </w:r>
            <w:r>
              <w:rPr>
                <w:rFonts w:asciiTheme="minorBidi" w:hAnsiTheme="minorBidi" w:cstheme="minorBidi" w:hint="cs"/>
                <w:sz w:val="16"/>
                <w:szCs w:val="16"/>
                <w:rtl/>
              </w:rPr>
              <w:t xml:space="preserve">הנמדדים </w:t>
            </w:r>
            <w:r w:rsidRPr="009E4302">
              <w:rPr>
                <w:rFonts w:asciiTheme="minorBidi" w:hAnsiTheme="minorBidi" w:cstheme="minorBidi"/>
                <w:sz w:val="16"/>
                <w:szCs w:val="16"/>
                <w:rtl/>
              </w:rPr>
              <w:t xml:space="preserve">בשווי הוגן דרך רווח כולל אחר </w:t>
            </w:r>
            <w:r>
              <w:rPr>
                <w:rFonts w:asciiTheme="minorBidi" w:hAnsiTheme="minorBidi" w:cstheme="minorBidi" w:hint="cs"/>
                <w:sz w:val="16"/>
                <w:szCs w:val="16"/>
                <w:rtl/>
              </w:rPr>
              <w:t>–</w:t>
            </w:r>
            <w:r w:rsidRPr="009E4302">
              <w:rPr>
                <w:rFonts w:asciiTheme="minorBidi" w:hAnsiTheme="minorBidi" w:cstheme="minorBidi"/>
                <w:sz w:val="16"/>
                <w:szCs w:val="16"/>
                <w:rtl/>
              </w:rPr>
              <w:t xml:space="preserve"> רווחים (הפסדים) בתקופה</w:t>
            </w:r>
          </w:p>
        </w:tc>
        <w:tc>
          <w:tcPr>
            <w:tcW w:w="679" w:type="dxa"/>
          </w:tcPr>
          <w:p w14:paraId="583139EE"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388330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B199B82"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97F3A58"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20EE398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E22D287"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8F36BFF"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D82DF4B"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0BD08ED"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F0C4D4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5FD8D3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B1E2F9A"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1A8E9F1C"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590F69CC"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3F5A9106" w14:textId="7B71994F"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Pr>
                <w:rFonts w:asciiTheme="minorBidi" w:hAnsiTheme="minorBidi" w:cstheme="minorBidi" w:hint="cs"/>
                <w:sz w:val="16"/>
                <w:szCs w:val="16"/>
                <w:rtl/>
              </w:rPr>
              <w:t>רווחים (הפסדים) מ</w:t>
            </w:r>
            <w:r w:rsidRPr="009E4302">
              <w:rPr>
                <w:rFonts w:asciiTheme="minorBidi" w:hAnsiTheme="minorBidi" w:cstheme="minorBidi"/>
                <w:sz w:val="16"/>
                <w:szCs w:val="16"/>
                <w:rtl/>
              </w:rPr>
              <w:t xml:space="preserve">מכשירי חוב </w:t>
            </w:r>
            <w:r>
              <w:rPr>
                <w:rFonts w:asciiTheme="minorBidi" w:hAnsiTheme="minorBidi" w:cstheme="minorBidi" w:hint="cs"/>
                <w:sz w:val="16"/>
                <w:szCs w:val="16"/>
                <w:rtl/>
              </w:rPr>
              <w:t xml:space="preserve">הנמדדים </w:t>
            </w:r>
            <w:r w:rsidRPr="009E4302">
              <w:rPr>
                <w:rFonts w:asciiTheme="minorBidi" w:hAnsiTheme="minorBidi" w:cstheme="minorBidi"/>
                <w:sz w:val="16"/>
                <w:szCs w:val="16"/>
                <w:rtl/>
              </w:rPr>
              <w:t xml:space="preserve">בשווי הוגן דרך רווח כולל אחר </w:t>
            </w:r>
            <w:r>
              <w:rPr>
                <w:rFonts w:asciiTheme="minorBidi" w:hAnsiTheme="minorBidi" w:cstheme="minorBidi" w:hint="cs"/>
                <w:sz w:val="16"/>
                <w:szCs w:val="16"/>
                <w:rtl/>
              </w:rPr>
              <w:t>–</w:t>
            </w:r>
            <w:r w:rsidRPr="009E4302">
              <w:rPr>
                <w:rFonts w:asciiTheme="minorBidi" w:hAnsiTheme="minorBidi" w:cstheme="minorBidi"/>
                <w:sz w:val="16"/>
                <w:szCs w:val="16"/>
                <w:rtl/>
              </w:rPr>
              <w:t xml:space="preserve"> תיאומים בגין סיווג מחדש לרווח או הפסד</w:t>
            </w:r>
          </w:p>
        </w:tc>
        <w:tc>
          <w:tcPr>
            <w:tcW w:w="679" w:type="dxa"/>
          </w:tcPr>
          <w:p w14:paraId="107A6BD3"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3872C8F"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3C5388D"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EC4602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2EA8BB44"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A24DB0D"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2F42FC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CDAC083"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F1830CA"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E148EFF"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5BEAFC5"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F69D7F4"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69D5778D"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6C7AA533"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38207FED" w14:textId="501364DC"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roofErr w:type="spellStart"/>
            <w:r w:rsidRPr="009E4302">
              <w:rPr>
                <w:rFonts w:asciiTheme="minorBidi" w:hAnsiTheme="minorBidi" w:cstheme="minorBidi"/>
                <w:sz w:val="16"/>
                <w:szCs w:val="16"/>
                <w:rtl/>
              </w:rPr>
              <w:t>גידורי</w:t>
            </w:r>
            <w:proofErr w:type="spellEnd"/>
            <w:r w:rsidRPr="009E4302">
              <w:rPr>
                <w:rFonts w:asciiTheme="minorBidi" w:hAnsiTheme="minorBidi" w:cstheme="minorBidi"/>
                <w:sz w:val="16"/>
                <w:szCs w:val="16"/>
                <w:rtl/>
              </w:rPr>
              <w:t xml:space="preserve"> תזרים מזומנים </w:t>
            </w:r>
            <w:r>
              <w:rPr>
                <w:rFonts w:asciiTheme="minorBidi" w:hAnsiTheme="minorBidi" w:cstheme="minorBidi" w:hint="cs"/>
                <w:sz w:val="16"/>
                <w:szCs w:val="16"/>
                <w:rtl/>
              </w:rPr>
              <w:t>–</w:t>
            </w:r>
            <w:r w:rsidRPr="009E4302">
              <w:rPr>
                <w:rFonts w:asciiTheme="minorBidi" w:hAnsiTheme="minorBidi" w:cstheme="minorBidi"/>
                <w:sz w:val="16"/>
                <w:szCs w:val="16"/>
                <w:rtl/>
              </w:rPr>
              <w:t xml:space="preserve"> רווחים (הפסדים) בתקופה</w:t>
            </w:r>
          </w:p>
        </w:tc>
        <w:tc>
          <w:tcPr>
            <w:tcW w:w="679" w:type="dxa"/>
          </w:tcPr>
          <w:p w14:paraId="51D87E3D"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96FCD8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12C153F"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480947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03CBEA54"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0E95761"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2CA0D4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C6C9CB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DC3C661"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A9E6B2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8190EE"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7A1EB88"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402FD185"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D585070"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0012A7F7" w14:textId="4B795EBB" w:rsidR="001A0CBF" w:rsidRPr="009E4302" w:rsidRDefault="001A0CBF"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roofErr w:type="spellStart"/>
            <w:r w:rsidRPr="009E4302">
              <w:rPr>
                <w:rFonts w:asciiTheme="minorBidi" w:hAnsiTheme="minorBidi" w:cstheme="minorBidi"/>
                <w:sz w:val="16"/>
                <w:szCs w:val="16"/>
                <w:rtl/>
              </w:rPr>
              <w:t>גידורי</w:t>
            </w:r>
            <w:proofErr w:type="spellEnd"/>
            <w:r w:rsidRPr="009E4302">
              <w:rPr>
                <w:rFonts w:asciiTheme="minorBidi" w:hAnsiTheme="minorBidi" w:cstheme="minorBidi"/>
                <w:sz w:val="16"/>
                <w:szCs w:val="16"/>
                <w:rtl/>
              </w:rPr>
              <w:t xml:space="preserve"> תזרים מזומנים </w:t>
            </w:r>
            <w:r>
              <w:rPr>
                <w:rFonts w:asciiTheme="minorBidi" w:hAnsiTheme="minorBidi" w:cstheme="minorBidi" w:hint="cs"/>
                <w:sz w:val="16"/>
                <w:szCs w:val="16"/>
                <w:rtl/>
              </w:rPr>
              <w:t>–</w:t>
            </w:r>
            <w:r w:rsidRPr="009E4302">
              <w:rPr>
                <w:rFonts w:asciiTheme="minorBidi" w:hAnsiTheme="minorBidi" w:cstheme="minorBidi"/>
                <w:sz w:val="16"/>
                <w:szCs w:val="16"/>
                <w:rtl/>
              </w:rPr>
              <w:t xml:space="preserve"> תיאומים בגין סיווג מחדש לרווח או הפסד</w:t>
            </w:r>
            <w:r w:rsidR="004655A9">
              <w:rPr>
                <w:rFonts w:asciiTheme="minorBidi" w:hAnsiTheme="minorBidi" w:cstheme="minorBidi"/>
                <w:sz w:val="16"/>
                <w:szCs w:val="16"/>
                <w:rtl/>
              </w:rPr>
              <w:fldChar w:fldCharType="begin" w:fldLock="1"/>
            </w:r>
            <w:r w:rsidR="004655A9">
              <w:rPr>
                <w:rFonts w:asciiTheme="minorBidi" w:hAnsiTheme="minorBidi" w:cstheme="minorBidi"/>
                <w:sz w:val="16"/>
                <w:szCs w:val="16"/>
                <w:rtl/>
              </w:rPr>
              <w:instrText xml:space="preserve"> </w:instrText>
            </w:r>
            <w:r w:rsidR="004655A9">
              <w:rPr>
                <w:rFonts w:asciiTheme="minorBidi" w:hAnsiTheme="minorBidi" w:cstheme="minorBidi"/>
                <w:sz w:val="16"/>
                <w:szCs w:val="16"/>
              </w:rPr>
              <w:instrText>NOTEREF</w:instrText>
            </w:r>
            <w:r w:rsidR="004655A9">
              <w:rPr>
                <w:rFonts w:asciiTheme="minorBidi" w:hAnsiTheme="minorBidi" w:cstheme="minorBidi"/>
                <w:sz w:val="16"/>
                <w:szCs w:val="16"/>
                <w:rtl/>
              </w:rPr>
              <w:instrText xml:space="preserve"> _</w:instrText>
            </w:r>
            <w:r w:rsidR="004655A9">
              <w:rPr>
                <w:rFonts w:asciiTheme="minorBidi" w:hAnsiTheme="minorBidi" w:cstheme="minorBidi"/>
                <w:sz w:val="16"/>
                <w:szCs w:val="16"/>
              </w:rPr>
              <w:instrText>Ref226628803 \f \h</w:instrText>
            </w:r>
            <w:r w:rsidR="004655A9">
              <w:rPr>
                <w:rFonts w:asciiTheme="minorBidi" w:hAnsiTheme="minorBidi" w:cstheme="minorBidi"/>
                <w:sz w:val="16"/>
                <w:szCs w:val="16"/>
                <w:rtl/>
              </w:rPr>
              <w:instrText xml:space="preserve"> </w:instrText>
            </w:r>
            <w:r w:rsidR="004655A9">
              <w:rPr>
                <w:rFonts w:asciiTheme="minorBidi" w:hAnsiTheme="minorBidi" w:cstheme="minorBidi"/>
                <w:sz w:val="16"/>
                <w:szCs w:val="16"/>
                <w:rtl/>
              </w:rPr>
            </w:r>
            <w:r w:rsidR="004655A9">
              <w:rPr>
                <w:rFonts w:asciiTheme="minorBidi" w:hAnsiTheme="minorBidi" w:cstheme="minorBidi"/>
                <w:sz w:val="16"/>
                <w:szCs w:val="16"/>
                <w:rtl/>
              </w:rPr>
              <w:fldChar w:fldCharType="separate"/>
            </w:r>
            <w:r w:rsidR="00D3002D" w:rsidRPr="00D3002D">
              <w:rPr>
                <w:rStyle w:val="FootnoteReference"/>
                <w:rtl/>
              </w:rPr>
              <w:t>201</w:t>
            </w:r>
            <w:r w:rsidR="004655A9">
              <w:rPr>
                <w:rFonts w:asciiTheme="minorBidi" w:hAnsiTheme="minorBidi" w:cstheme="minorBidi"/>
                <w:sz w:val="16"/>
                <w:szCs w:val="16"/>
                <w:rtl/>
              </w:rPr>
              <w:fldChar w:fldCharType="end"/>
            </w:r>
          </w:p>
        </w:tc>
        <w:tc>
          <w:tcPr>
            <w:tcW w:w="679" w:type="dxa"/>
          </w:tcPr>
          <w:p w14:paraId="66C268F3"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B41114A"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A41114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0AA568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61C75A7A"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7E6F2CE"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1FDA5AC"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C99358"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2268B55"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BBC192B"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1E3F90"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5797951"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70803394"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585C4E5"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77DF360B" w14:textId="31608896"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 xml:space="preserve">חלק החברה ברווח </w:t>
            </w:r>
            <w:r w:rsidR="0048668A">
              <w:rPr>
                <w:rFonts w:asciiTheme="minorBidi" w:hAnsiTheme="minorBidi" w:cstheme="minorBidi" w:hint="cs"/>
                <w:sz w:val="16"/>
                <w:szCs w:val="16"/>
                <w:rtl/>
              </w:rPr>
              <w:t xml:space="preserve">(בהפסד) </w:t>
            </w:r>
            <w:r w:rsidRPr="009E4302">
              <w:rPr>
                <w:rFonts w:asciiTheme="minorBidi" w:hAnsiTheme="minorBidi" w:cstheme="minorBidi"/>
                <w:sz w:val="16"/>
                <w:szCs w:val="16"/>
                <w:rtl/>
              </w:rPr>
              <w:t xml:space="preserve">כולל אחר של חברות המטופלות לפי שיטת השווי המאזני </w:t>
            </w:r>
            <w:r w:rsidR="00672EDF">
              <w:rPr>
                <w:rFonts w:asciiTheme="minorBidi" w:hAnsiTheme="minorBidi" w:cstheme="minorBidi" w:hint="cs"/>
                <w:sz w:val="16"/>
                <w:szCs w:val="16"/>
                <w:rtl/>
              </w:rPr>
              <w:t>–</w:t>
            </w:r>
            <w:r w:rsidRPr="009E4302">
              <w:rPr>
                <w:rFonts w:asciiTheme="minorBidi" w:hAnsiTheme="minorBidi" w:cstheme="minorBidi"/>
                <w:sz w:val="16"/>
                <w:szCs w:val="16"/>
                <w:rtl/>
              </w:rPr>
              <w:t xml:space="preserve"> רווחים (הפסדים) בתקופה</w:t>
            </w:r>
          </w:p>
        </w:tc>
        <w:tc>
          <w:tcPr>
            <w:tcW w:w="679" w:type="dxa"/>
          </w:tcPr>
          <w:p w14:paraId="49292E52" w14:textId="77777777" w:rsidR="001A0CBF" w:rsidRPr="009E4302" w:rsidRDefault="001A0CBF" w:rsidP="001A0CBF">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BE2D00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753D7B6"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64C12E9"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4F7E3708"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8120533"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65E4075" w14:textId="77777777" w:rsidR="001A0CBF" w:rsidRPr="009E4302" w:rsidRDefault="001A0CBF" w:rsidP="001A0CBF">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8DB948F"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DEF36F"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62DE017"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8FA8216"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D5D5485" w14:textId="77777777" w:rsidR="001A0CBF" w:rsidRPr="009E4302" w:rsidRDefault="001A0CBF" w:rsidP="001A0CBF">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130B6705"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14796A0" w14:textId="77777777" w:rsidR="001A0CBF" w:rsidRPr="009E4302" w:rsidRDefault="001A0CBF" w:rsidP="001A0CBF">
            <w:pPr>
              <w:pStyle w:val="0"/>
              <w:ind w:left="0" w:firstLine="0"/>
              <w:contextualSpacing w:val="0"/>
              <w:rPr>
                <w:rFonts w:asciiTheme="minorBidi" w:hAnsiTheme="minorBidi" w:cstheme="minorBidi"/>
                <w:sz w:val="16"/>
                <w:szCs w:val="16"/>
                <w:rtl/>
              </w:rPr>
            </w:pPr>
          </w:p>
        </w:tc>
        <w:tc>
          <w:tcPr>
            <w:tcW w:w="4415" w:type="dxa"/>
            <w:vAlign w:val="center"/>
          </w:tcPr>
          <w:p w14:paraId="326A344B" w14:textId="5F64AF11" w:rsidR="001A0CBF" w:rsidRPr="009E4302" w:rsidRDefault="001A0CBF" w:rsidP="001A0CBF">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 xml:space="preserve">חלק החברה ברווח </w:t>
            </w:r>
            <w:r w:rsidR="0048668A">
              <w:rPr>
                <w:rFonts w:asciiTheme="minorBidi" w:hAnsiTheme="minorBidi" w:cstheme="minorBidi" w:hint="cs"/>
                <w:sz w:val="16"/>
                <w:szCs w:val="16"/>
                <w:rtl/>
              </w:rPr>
              <w:t xml:space="preserve">(בהפסד) </w:t>
            </w:r>
            <w:r w:rsidRPr="009E4302">
              <w:rPr>
                <w:rFonts w:asciiTheme="minorBidi" w:hAnsiTheme="minorBidi" w:cstheme="minorBidi"/>
                <w:sz w:val="16"/>
                <w:szCs w:val="16"/>
                <w:rtl/>
              </w:rPr>
              <w:t xml:space="preserve">כולל אחר של חברות המטופלות לפי שיטת השווי המאזני </w:t>
            </w:r>
            <w:r w:rsidR="00672EDF">
              <w:rPr>
                <w:rFonts w:asciiTheme="minorBidi" w:hAnsiTheme="minorBidi" w:cstheme="minorBidi" w:hint="cs"/>
                <w:sz w:val="16"/>
                <w:szCs w:val="16"/>
                <w:rtl/>
              </w:rPr>
              <w:t>–</w:t>
            </w:r>
            <w:r w:rsidRPr="009E4302">
              <w:rPr>
                <w:rFonts w:asciiTheme="minorBidi" w:hAnsiTheme="minorBidi" w:cstheme="minorBidi"/>
                <w:sz w:val="16"/>
                <w:szCs w:val="16"/>
                <w:rtl/>
              </w:rPr>
              <w:t xml:space="preserve"> תיאומים בגין סיווג מחדש לרווח או הפסד</w:t>
            </w:r>
          </w:p>
        </w:tc>
        <w:tc>
          <w:tcPr>
            <w:tcW w:w="679" w:type="dxa"/>
          </w:tcPr>
          <w:p w14:paraId="2F64F59E" w14:textId="77777777" w:rsidR="001A0CBF" w:rsidRPr="009E4302" w:rsidRDefault="001A0CBF" w:rsidP="001A0CBF">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F2F819B"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C8BF946"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2556A66"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61DF9827"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9DD0CD9"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042C444"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C70199A"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3930BED"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B3D5AFD"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BD87838"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A88F428"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69829E6E"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77BDF0B" w14:textId="77777777" w:rsidR="001A0CBF" w:rsidRPr="009E4302" w:rsidRDefault="001A0CBF" w:rsidP="001A0CBF">
            <w:pPr>
              <w:pStyle w:val="1"/>
              <w:ind w:left="0" w:firstLine="0"/>
              <w:contextualSpacing w:val="0"/>
              <w:rPr>
                <w:rFonts w:asciiTheme="minorBidi" w:hAnsiTheme="minorBidi" w:cstheme="minorBidi"/>
                <w:sz w:val="16"/>
                <w:szCs w:val="16"/>
                <w:rtl/>
              </w:rPr>
            </w:pPr>
          </w:p>
        </w:tc>
        <w:tc>
          <w:tcPr>
            <w:tcW w:w="4415" w:type="dxa"/>
            <w:vAlign w:val="center"/>
          </w:tcPr>
          <w:p w14:paraId="262873A0" w14:textId="77777777" w:rsidR="001A0CBF" w:rsidRPr="009E4302" w:rsidRDefault="001A0CBF" w:rsidP="001A0CBF">
            <w:pPr>
              <w:pStyle w:val="1"/>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Fonts w:asciiTheme="minorBidi" w:hAnsiTheme="minorBidi" w:cstheme="minorBidi"/>
                <w:sz w:val="16"/>
                <w:szCs w:val="16"/>
                <w:rtl/>
              </w:rPr>
              <w:t>סה"כ רווח (הפסד) כולל אחר</w:t>
            </w:r>
          </w:p>
        </w:tc>
        <w:tc>
          <w:tcPr>
            <w:tcW w:w="679" w:type="dxa"/>
          </w:tcPr>
          <w:p w14:paraId="78E897AA" w14:textId="77777777" w:rsidR="001A0CBF" w:rsidRPr="009E4302" w:rsidRDefault="001A0CBF" w:rsidP="001A0CBF">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E0F4D19"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C0D60C4"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E6DAFF0"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11035618"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80A8A45"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76751B5"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1B66206"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CDB4EC8"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46A16E3"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4FCE033"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431E748" w14:textId="77777777" w:rsidR="001A0CBF" w:rsidRPr="009E4302" w:rsidRDefault="001A0CBF"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38092A" w:rsidRPr="004C5FA3" w14:paraId="6C796FA3" w14:textId="77777777" w:rsidTr="001A0CBF">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D6CC3D2" w14:textId="77777777" w:rsidR="0038092A" w:rsidRPr="009E4302" w:rsidRDefault="0038092A" w:rsidP="001A0CBF">
            <w:pPr>
              <w:pStyle w:val="1"/>
              <w:ind w:left="0" w:firstLine="0"/>
              <w:contextualSpacing w:val="0"/>
              <w:rPr>
                <w:rFonts w:asciiTheme="minorBidi" w:hAnsiTheme="minorBidi" w:cstheme="minorBidi"/>
                <w:sz w:val="16"/>
                <w:szCs w:val="16"/>
                <w:rtl/>
              </w:rPr>
            </w:pPr>
          </w:p>
        </w:tc>
        <w:tc>
          <w:tcPr>
            <w:tcW w:w="4415" w:type="dxa"/>
            <w:vAlign w:val="center"/>
          </w:tcPr>
          <w:p w14:paraId="20A10F48" w14:textId="2911DBEA" w:rsidR="0038092A" w:rsidRPr="009E4302" w:rsidRDefault="0038092A" w:rsidP="001A0CBF">
            <w:pPr>
              <w:pStyle w:val="1"/>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783C5B">
              <w:rPr>
                <w:sz w:val="16"/>
                <w:szCs w:val="16"/>
                <w:rtl/>
              </w:rPr>
              <w:t>סה"כ רווח (הפסד) כולל לתקופה</w:t>
            </w:r>
          </w:p>
        </w:tc>
        <w:tc>
          <w:tcPr>
            <w:tcW w:w="679" w:type="dxa"/>
          </w:tcPr>
          <w:p w14:paraId="5DD3F547" w14:textId="77777777" w:rsidR="0038092A" w:rsidRPr="009E4302" w:rsidRDefault="0038092A" w:rsidP="001A0CBF">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7758082"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1CFBB4A"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950EB55"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306119D6"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828E742"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43C9183"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2A733D1"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37BC20C"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DD0407D"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946FE9B"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3A2829B" w14:textId="77777777" w:rsidR="0038092A" w:rsidRPr="009E4302" w:rsidRDefault="0038092A" w:rsidP="001A0CBF">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bl>
    <w:p w14:paraId="5304C3AB" w14:textId="77777777" w:rsidR="006F176D" w:rsidRPr="004C5FA3" w:rsidRDefault="006F176D" w:rsidP="0041086A">
      <w:pPr>
        <w:spacing w:after="0" w:line="160" w:lineRule="exact"/>
        <w:rPr>
          <w:rFonts w:ascii="Arial" w:hAnsi="Arial"/>
        </w:rPr>
      </w:pPr>
      <w:r w:rsidRPr="004C5FA3">
        <w:rPr>
          <w:rFonts w:ascii="Arial" w:hAnsi="Arial"/>
        </w:rPr>
        <w:br w:type="page"/>
      </w:r>
    </w:p>
    <w:p w14:paraId="47AA6139" w14:textId="1202F390" w:rsidR="001A0CBF" w:rsidRPr="0041086A" w:rsidRDefault="001A0CBF" w:rsidP="00A642DC">
      <w:pPr>
        <w:spacing w:after="0" w:line="240" w:lineRule="auto"/>
        <w:ind w:left="567" w:hanging="567"/>
        <w:rPr>
          <w:b/>
          <w:bCs/>
          <w:color w:val="E81A3B"/>
          <w:sz w:val="22"/>
          <w:szCs w:val="22"/>
          <w:rtl/>
        </w:rPr>
      </w:pPr>
      <w:r w:rsidRPr="0041086A">
        <w:rPr>
          <w:b/>
          <w:bCs/>
          <w:color w:val="E81A3B"/>
          <w:sz w:val="22"/>
          <w:szCs w:val="22"/>
          <w:rtl/>
        </w:rPr>
        <w:lastRenderedPageBreak/>
        <w:t>ד</w:t>
      </w:r>
      <w:r w:rsidRPr="0041086A">
        <w:rPr>
          <w:b/>
          <w:bCs/>
          <w:color w:val="E81A3B"/>
          <w:sz w:val="22"/>
          <w:szCs w:val="22"/>
          <w:rtl/>
        </w:rPr>
        <w:tab/>
        <w:t>הצגת ניתוח של הרווח הכולל האחר לפי פריט לכל רכיב של הון בדוח על השינויים בהון</w:t>
      </w:r>
      <w:r w:rsidR="0038092A" w:rsidRPr="0041086A">
        <w:rPr>
          <w:rFonts w:hint="cs"/>
          <w:b/>
          <w:bCs/>
          <w:color w:val="E81A3B"/>
          <w:sz w:val="22"/>
          <w:szCs w:val="22"/>
          <w:rtl/>
        </w:rPr>
        <w:t xml:space="preserve"> </w:t>
      </w:r>
      <w:r w:rsidR="0038092A" w:rsidRPr="0041086A">
        <w:rPr>
          <w:rFonts w:hint="cs"/>
          <w:color w:val="E81A3B"/>
          <w:sz w:val="22"/>
          <w:szCs w:val="22"/>
          <w:rtl/>
        </w:rPr>
        <w:t>(המשך)</w:t>
      </w:r>
    </w:p>
    <w:p w14:paraId="7DA3EE90" w14:textId="77777777" w:rsidR="001A0CBF" w:rsidRDefault="001A0CBF" w:rsidP="001A0CBF">
      <w:pPr>
        <w:spacing w:after="0" w:line="240" w:lineRule="auto"/>
      </w:pPr>
    </w:p>
    <w:tbl>
      <w:tblPr>
        <w:bidiVisual/>
        <w:tblW w:w="15139" w:type="dxa"/>
        <w:tblLayout w:type="fixed"/>
        <w:tblCellMar>
          <w:left w:w="113" w:type="dxa"/>
          <w:right w:w="113" w:type="dxa"/>
        </w:tblCellMar>
        <w:tblLook w:val="04A0" w:firstRow="1" w:lastRow="0" w:firstColumn="1" w:lastColumn="0" w:noHBand="0" w:noVBand="1"/>
      </w:tblPr>
      <w:tblGrid>
        <w:gridCol w:w="1304"/>
        <w:gridCol w:w="13835"/>
      </w:tblGrid>
      <w:tr w:rsidR="001A0CBF" w:rsidRPr="004C5FA3" w14:paraId="49676194" w14:textId="77777777" w:rsidTr="002D01AE">
        <w:trPr>
          <w:cantSplit/>
        </w:trPr>
        <w:tc>
          <w:tcPr>
            <w:tcW w:w="1304" w:type="dxa"/>
          </w:tcPr>
          <w:p w14:paraId="6E60ACB5" w14:textId="77777777" w:rsidR="001A0CBF" w:rsidRPr="004C5FA3" w:rsidRDefault="001A0CBF" w:rsidP="002D01AE">
            <w:pPr>
              <w:spacing w:after="0" w:line="240" w:lineRule="auto"/>
              <w:rPr>
                <w:rFonts w:ascii="Arial" w:hAnsi="Arial"/>
              </w:rPr>
            </w:pPr>
          </w:p>
        </w:tc>
        <w:tc>
          <w:tcPr>
            <w:tcW w:w="13835" w:type="dxa"/>
          </w:tcPr>
          <w:p w14:paraId="0DCE9644" w14:textId="77777777" w:rsidR="001A0CBF" w:rsidRPr="00A642DC" w:rsidRDefault="001A0CBF" w:rsidP="002D01AE">
            <w:pPr>
              <w:spacing w:after="0" w:line="240" w:lineRule="auto"/>
              <w:jc w:val="right"/>
              <w:rPr>
                <w:rStyle w:val="IntenseEmphasis"/>
                <w:rFonts w:ascii="Arial" w:hAnsi="Arial"/>
                <w:sz w:val="22"/>
                <w:szCs w:val="22"/>
                <w:u w:val="none"/>
                <w:rtl/>
              </w:rPr>
            </w:pPr>
            <w:r w:rsidRPr="00A642DC">
              <w:rPr>
                <w:rStyle w:val="IntenseEmphasis"/>
                <w:rFonts w:ascii="Arial" w:hAnsi="Arial" w:hint="cs"/>
                <w:sz w:val="22"/>
                <w:szCs w:val="22"/>
                <w:u w:val="none"/>
                <w:rtl/>
              </w:rPr>
              <w:t>חברה מדווחת לדוגמה בע"מ</w:t>
            </w:r>
          </w:p>
        </w:tc>
      </w:tr>
      <w:tr w:rsidR="001A0CBF" w:rsidRPr="004C5FA3" w14:paraId="036D94E1" w14:textId="77777777" w:rsidTr="002D01AE">
        <w:trPr>
          <w:cantSplit/>
        </w:trPr>
        <w:tc>
          <w:tcPr>
            <w:tcW w:w="1304" w:type="dxa"/>
          </w:tcPr>
          <w:p w14:paraId="1E17516B" w14:textId="77777777" w:rsidR="001A0CBF" w:rsidRPr="004C5FA3" w:rsidRDefault="001A0CBF" w:rsidP="002D01AE">
            <w:pPr>
              <w:spacing w:after="0" w:line="240" w:lineRule="auto"/>
              <w:rPr>
                <w:rFonts w:ascii="Arial" w:hAnsi="Arial"/>
              </w:rPr>
            </w:pPr>
          </w:p>
        </w:tc>
        <w:tc>
          <w:tcPr>
            <w:tcW w:w="13835" w:type="dxa"/>
          </w:tcPr>
          <w:p w14:paraId="7F9B49DD" w14:textId="336F2092" w:rsidR="001A0CBF" w:rsidRPr="00A642DC" w:rsidRDefault="00541C76" w:rsidP="002D01AE">
            <w:pPr>
              <w:pBdr>
                <w:bottom w:val="single" w:sz="4" w:space="1" w:color="auto"/>
              </w:pBdr>
              <w:spacing w:line="240" w:lineRule="auto"/>
              <w:rPr>
                <w:rFonts w:ascii="Arial" w:hAnsi="Arial"/>
                <w:sz w:val="22"/>
                <w:szCs w:val="22"/>
                <w:rtl/>
              </w:rPr>
            </w:pPr>
            <w:r w:rsidRPr="00A642DC">
              <w:rPr>
                <w:rStyle w:val="IntenseEmphasis"/>
                <w:rFonts w:ascii="Arial" w:hAnsi="Arial"/>
                <w:sz w:val="22"/>
                <w:szCs w:val="22"/>
                <w:u w:val="none"/>
                <w:rtl/>
              </w:rPr>
              <w:t xml:space="preserve">דוחות מאוחדים </w:t>
            </w:r>
            <w:r w:rsidRPr="00A642DC">
              <w:rPr>
                <w:rStyle w:val="IntenseEmphasis"/>
                <w:rFonts w:ascii="Arial" w:hAnsi="Arial" w:hint="cs"/>
                <w:sz w:val="22"/>
                <w:szCs w:val="22"/>
                <w:u w:val="none"/>
                <w:rtl/>
              </w:rPr>
              <w:t>ב</w:t>
            </w:r>
            <w:r w:rsidRPr="00A642DC">
              <w:rPr>
                <w:rStyle w:val="IntenseEmphasis"/>
                <w:rFonts w:hint="cs"/>
                <w:sz w:val="22"/>
                <w:szCs w:val="22"/>
                <w:u w:val="none"/>
                <w:rtl/>
              </w:rPr>
              <w:t xml:space="preserve">יניים תמציתיים </w:t>
            </w:r>
            <w:r w:rsidRPr="00A642DC">
              <w:rPr>
                <w:rStyle w:val="IntenseEmphasis"/>
                <w:rFonts w:ascii="Arial" w:hAnsi="Arial"/>
                <w:sz w:val="22"/>
                <w:szCs w:val="22"/>
                <w:u w:val="none"/>
                <w:rtl/>
              </w:rPr>
              <w:t>על השינויים בהון</w:t>
            </w:r>
            <w:r w:rsidRPr="00A642DC">
              <w:rPr>
                <w:rFonts w:ascii="Arial" w:hAnsi="Arial" w:hint="cs"/>
                <w:sz w:val="22"/>
                <w:szCs w:val="22"/>
                <w:rtl/>
              </w:rPr>
              <w:t xml:space="preserve"> </w:t>
            </w:r>
            <w:r w:rsidR="0038092A" w:rsidRPr="00A642DC">
              <w:rPr>
                <w:rFonts w:ascii="Arial" w:hAnsi="Arial" w:hint="cs"/>
                <w:sz w:val="22"/>
                <w:szCs w:val="22"/>
                <w:rtl/>
              </w:rPr>
              <w:t>(המשך)</w:t>
            </w:r>
          </w:p>
        </w:tc>
      </w:tr>
    </w:tbl>
    <w:p w14:paraId="1DF53D4E" w14:textId="0ACDF796" w:rsidR="001A0CBF" w:rsidRDefault="001A0CBF" w:rsidP="001A0CBF">
      <w:pPr>
        <w:spacing w:line="240" w:lineRule="auto"/>
        <w:ind w:left="1418"/>
        <w:rPr>
          <w:rFonts w:ascii="Arial" w:hAnsi="Arial"/>
          <w:rtl/>
        </w:rPr>
      </w:pPr>
      <w:r w:rsidRPr="00DC209D">
        <w:rPr>
          <w:rFonts w:ascii="Arial" w:hAnsi="Arial"/>
          <w:b/>
          <w:bCs/>
          <w:rtl/>
        </w:rPr>
        <w:t xml:space="preserve">לשישה חודשים שהסתיימו ביום 30 ביוני </w:t>
      </w:r>
      <w:r w:rsidRPr="00DC209D">
        <w:rPr>
          <w:rFonts w:ascii="Arial" w:hAnsi="Arial"/>
          <w:b/>
          <w:bCs/>
        </w:rPr>
        <w:fldChar w:fldCharType="begin" w:fldLock="1"/>
      </w:r>
      <w:r w:rsidRPr="00DC209D">
        <w:rPr>
          <w:rFonts w:ascii="Arial" w:hAnsi="Arial"/>
          <w:b/>
          <w:bCs/>
        </w:rPr>
        <w:instrText xml:space="preserve"> DOCPROPERTY  CY  \* MERGEFORMAT </w:instrText>
      </w:r>
      <w:r w:rsidRPr="00DC209D">
        <w:rPr>
          <w:rFonts w:ascii="Arial" w:hAnsi="Arial"/>
          <w:b/>
          <w:bCs/>
        </w:rPr>
        <w:fldChar w:fldCharType="separate"/>
      </w:r>
      <w:r w:rsidR="00D3002D">
        <w:rPr>
          <w:rFonts w:ascii="Arial" w:hAnsi="Arial"/>
          <w:b/>
          <w:bCs/>
        </w:rPr>
        <w:t>2026</w:t>
      </w:r>
      <w:r w:rsidRPr="00DC209D">
        <w:rPr>
          <w:rFonts w:ascii="Arial" w:hAnsi="Arial"/>
          <w:b/>
          <w:bCs/>
        </w:rPr>
        <w:fldChar w:fldCharType="end"/>
      </w:r>
      <w:r w:rsidRPr="004C5FA3">
        <w:rPr>
          <w:rFonts w:ascii="Arial" w:hAnsi="Arial"/>
          <w:rtl/>
        </w:rPr>
        <w:t xml:space="preserve"> (בלתי מבוקר)</w:t>
      </w:r>
      <w:r w:rsidR="0038092A">
        <w:rPr>
          <w:rFonts w:ascii="Arial" w:hAnsi="Arial" w:hint="cs"/>
          <w:rtl/>
        </w:rPr>
        <w:t xml:space="preserve"> (המשך)</w:t>
      </w:r>
    </w:p>
    <w:tbl>
      <w:tblPr>
        <w:tblStyle w:val="TableGrid"/>
        <w:bidiVisual/>
        <w:tblW w:w="15139" w:type="dxa"/>
        <w:jc w:val="left"/>
        <w:tblLayout w:type="fixed"/>
        <w:tblCellMar>
          <w:left w:w="113" w:type="dxa"/>
          <w:right w:w="113" w:type="dxa"/>
        </w:tblCellMar>
        <w:tblLook w:val="04A0" w:firstRow="1" w:lastRow="0" w:firstColumn="1" w:lastColumn="0" w:noHBand="0" w:noVBand="1"/>
      </w:tblPr>
      <w:tblGrid>
        <w:gridCol w:w="1302"/>
        <w:gridCol w:w="4415"/>
        <w:gridCol w:w="679"/>
        <w:gridCol w:w="793"/>
        <w:gridCol w:w="793"/>
        <w:gridCol w:w="793"/>
        <w:gridCol w:w="813"/>
        <w:gridCol w:w="793"/>
        <w:gridCol w:w="793"/>
        <w:gridCol w:w="793"/>
        <w:gridCol w:w="793"/>
        <w:gridCol w:w="793"/>
        <w:gridCol w:w="793"/>
        <w:gridCol w:w="793"/>
      </w:tblGrid>
      <w:tr w:rsidR="001A0CBF" w:rsidRPr="004C5FA3" w14:paraId="02A20377"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2" w:type="dxa"/>
          </w:tcPr>
          <w:p w14:paraId="643D8A56" w14:textId="77777777" w:rsidR="001A0CBF" w:rsidRPr="009E4302" w:rsidRDefault="001A0CBF" w:rsidP="002D01AE">
            <w:pPr>
              <w:pStyle w:val="0-B0"/>
              <w:ind w:left="0" w:firstLine="0"/>
              <w:contextualSpacing w:val="0"/>
              <w:rPr>
                <w:rFonts w:asciiTheme="minorBidi" w:hAnsiTheme="minorBidi" w:cstheme="minorBidi"/>
                <w:sz w:val="16"/>
                <w:szCs w:val="16"/>
                <w:rtl/>
              </w:rPr>
            </w:pPr>
          </w:p>
        </w:tc>
        <w:tc>
          <w:tcPr>
            <w:tcW w:w="4415" w:type="dxa"/>
            <w:vAlign w:val="center"/>
          </w:tcPr>
          <w:p w14:paraId="27F0FD81" w14:textId="77777777" w:rsidR="001A0CBF" w:rsidRPr="009E4302" w:rsidRDefault="001A0CBF" w:rsidP="002D01AE">
            <w:pPr>
              <w:pStyle w:val="0-B0"/>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633A05CB" w14:textId="77777777" w:rsidR="001A0CBF" w:rsidRPr="009E4302" w:rsidRDefault="001A0CBF" w:rsidP="002D01AE">
            <w:pPr>
              <w:pStyle w:val="X1underline"/>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157" w:type="dxa"/>
            <w:gridSpan w:val="9"/>
          </w:tcPr>
          <w:p w14:paraId="43FD24F9" w14:textId="77777777" w:rsidR="001A0CBF" w:rsidRPr="009E4302" w:rsidRDefault="001A0CBF"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sz w:val="16"/>
                <w:szCs w:val="16"/>
                <w:rtl/>
              </w:rPr>
              <w:t>הון המיוחס לבעלים של החברה האם</w:t>
            </w:r>
          </w:p>
        </w:tc>
        <w:tc>
          <w:tcPr>
            <w:tcW w:w="793" w:type="dxa"/>
          </w:tcPr>
          <w:p w14:paraId="61803155" w14:textId="77777777" w:rsidR="001A0CBF" w:rsidRPr="009E4302" w:rsidRDefault="001A0CBF" w:rsidP="002D01AE">
            <w:pPr>
              <w:spacing w:after="0"/>
              <w:ind w:left="-57" w:right="-57"/>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DF171A8" w14:textId="77777777" w:rsidR="001A0CBF" w:rsidRPr="009E4302" w:rsidRDefault="001A0CBF" w:rsidP="002D01AE">
            <w:pPr>
              <w:spacing w:after="0"/>
              <w:ind w:left="-57" w:right="-57"/>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780F6F3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C6BA002" w14:textId="77777777" w:rsidR="001A0CBF" w:rsidRPr="009E4302" w:rsidRDefault="001A0CBF" w:rsidP="002D01AE">
            <w:pPr>
              <w:pStyle w:val="0-B0"/>
              <w:ind w:left="0" w:firstLine="0"/>
              <w:contextualSpacing w:val="0"/>
              <w:rPr>
                <w:rFonts w:asciiTheme="minorBidi" w:hAnsiTheme="minorBidi" w:cstheme="minorBidi"/>
                <w:sz w:val="16"/>
                <w:szCs w:val="16"/>
                <w:rtl/>
              </w:rPr>
            </w:pPr>
          </w:p>
        </w:tc>
        <w:tc>
          <w:tcPr>
            <w:tcW w:w="4415" w:type="dxa"/>
            <w:vAlign w:val="center"/>
          </w:tcPr>
          <w:p w14:paraId="67E633E9" w14:textId="77777777" w:rsidR="001A0CBF" w:rsidRPr="009E4302" w:rsidRDefault="001A0CBF" w:rsidP="002D01AE">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0562518F" w14:textId="77777777" w:rsidR="001A0CBF" w:rsidRPr="009E4302" w:rsidRDefault="001A0CBF" w:rsidP="002D01AE">
            <w:pPr>
              <w:pStyle w:val="X1underline"/>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7DF7B3F" w14:textId="77777777" w:rsidR="001A0CBF" w:rsidRPr="009E4302"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הון המניות</w:t>
            </w:r>
          </w:p>
        </w:tc>
        <w:tc>
          <w:tcPr>
            <w:tcW w:w="793" w:type="dxa"/>
          </w:tcPr>
          <w:p w14:paraId="4387DE61" w14:textId="77777777" w:rsidR="001A0CBF" w:rsidRPr="009E4302"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פרמיה על</w:t>
            </w:r>
          </w:p>
        </w:tc>
        <w:tc>
          <w:tcPr>
            <w:tcW w:w="793" w:type="dxa"/>
          </w:tcPr>
          <w:p w14:paraId="4E6AF572" w14:textId="49414526" w:rsidR="001A0CBF" w:rsidRPr="009E4302" w:rsidDel="005C4F33"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sz w:val="16"/>
                <w:szCs w:val="16"/>
                <w:rtl/>
              </w:rPr>
              <w:t>[</w:t>
            </w:r>
            <w:r w:rsidRPr="009E4302">
              <w:rPr>
                <w:rStyle w:val="SubtleReference"/>
                <w:sz w:val="16"/>
                <w:szCs w:val="16"/>
                <w:rtl/>
              </w:rPr>
              <w:t>פרט את הרכיבים האחרים של</w:t>
            </w:r>
          </w:p>
        </w:tc>
        <w:tc>
          <w:tcPr>
            <w:tcW w:w="813" w:type="dxa"/>
          </w:tcPr>
          <w:p w14:paraId="7856F7D1" w14:textId="6806A0EA" w:rsidR="001A0CBF" w:rsidRPr="009E4302"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קרן הון בגין עסקאות עם זכויות שאינן מקנות</w:t>
            </w:r>
          </w:p>
        </w:tc>
        <w:tc>
          <w:tcPr>
            <w:tcW w:w="793" w:type="dxa"/>
          </w:tcPr>
          <w:p w14:paraId="3B6E1239" w14:textId="6158103D" w:rsidR="001A0CBF" w:rsidRPr="009E4302" w:rsidDel="005C4F33"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sz w:val="16"/>
                <w:szCs w:val="16"/>
                <w:rtl/>
              </w:rPr>
              <w:t>[</w:t>
            </w:r>
            <w:r w:rsidRPr="009E4302">
              <w:rPr>
                <w:rStyle w:val="SubtleReference"/>
                <w:sz w:val="16"/>
                <w:szCs w:val="16"/>
                <w:rtl/>
              </w:rPr>
              <w:t>פרט את קרנות הרווח הכולל</w:t>
            </w:r>
          </w:p>
        </w:tc>
        <w:tc>
          <w:tcPr>
            <w:tcW w:w="793" w:type="dxa"/>
          </w:tcPr>
          <w:p w14:paraId="08BDF3F2" w14:textId="77777777" w:rsidR="001A0CBF" w:rsidRPr="009E4302"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רווח כולל אחר מצטבר המתייחס לנכסים ולקבוצות מימוש המוחזקים</w:t>
            </w:r>
          </w:p>
        </w:tc>
        <w:tc>
          <w:tcPr>
            <w:tcW w:w="793" w:type="dxa"/>
          </w:tcPr>
          <w:p w14:paraId="7A443937" w14:textId="77777777" w:rsidR="001A0CBF" w:rsidRPr="009E4302"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עודפים/ (הפסדים</w:t>
            </w:r>
          </w:p>
        </w:tc>
        <w:tc>
          <w:tcPr>
            <w:tcW w:w="793" w:type="dxa"/>
          </w:tcPr>
          <w:p w14:paraId="2653FCED" w14:textId="0A73EF32" w:rsidR="001A0CBF" w:rsidRPr="009E4302" w:rsidDel="005C4F33"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מניות</w:t>
            </w:r>
          </w:p>
        </w:tc>
        <w:tc>
          <w:tcPr>
            <w:tcW w:w="793" w:type="dxa"/>
          </w:tcPr>
          <w:p w14:paraId="7F1AD301" w14:textId="77777777" w:rsidR="001A0CBF" w:rsidRPr="009E4302" w:rsidRDefault="001A0CBF" w:rsidP="002D01AE">
            <w:pPr>
              <w:pStyle w:val="X1underline"/>
              <w:pBdr>
                <w:bottom w:val="none" w:sz="0" w:space="0" w:color="auto"/>
              </w:pBdr>
              <w:spacing w:line="240" w:lineRule="auto"/>
              <w:ind w:left="-57" w:right="-57"/>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c>
          <w:tcPr>
            <w:tcW w:w="793" w:type="dxa"/>
          </w:tcPr>
          <w:p w14:paraId="431DD56F" w14:textId="77777777" w:rsidR="001A0CBF" w:rsidRPr="009E4302" w:rsidRDefault="001A0CBF" w:rsidP="002D01AE">
            <w:pPr>
              <w:spacing w:after="0"/>
              <w:ind w:left="-57" w:right="-57"/>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זכויות שאינן מקנות</w:t>
            </w:r>
          </w:p>
        </w:tc>
        <w:tc>
          <w:tcPr>
            <w:tcW w:w="793" w:type="dxa"/>
          </w:tcPr>
          <w:p w14:paraId="6A91D7C4" w14:textId="77777777" w:rsidR="001A0CBF" w:rsidRPr="009E4302" w:rsidRDefault="001A0CBF" w:rsidP="002D01AE">
            <w:pPr>
              <w:spacing w:after="0"/>
              <w:ind w:left="-57" w:right="-57"/>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סה"כ</w:t>
            </w:r>
          </w:p>
        </w:tc>
      </w:tr>
      <w:tr w:rsidR="001A0CBF" w:rsidRPr="004C5FA3" w14:paraId="7292977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032B6CBA" w14:textId="77777777" w:rsidR="001A0CBF" w:rsidRPr="009E4302" w:rsidRDefault="001A0CBF" w:rsidP="002D01AE">
            <w:pPr>
              <w:pStyle w:val="0-B0"/>
              <w:ind w:left="0" w:firstLine="0"/>
              <w:contextualSpacing w:val="0"/>
              <w:rPr>
                <w:rFonts w:asciiTheme="minorBidi" w:hAnsiTheme="minorBidi" w:cstheme="minorBidi"/>
                <w:sz w:val="16"/>
                <w:szCs w:val="16"/>
                <w:rtl/>
              </w:rPr>
            </w:pPr>
          </w:p>
        </w:tc>
        <w:tc>
          <w:tcPr>
            <w:tcW w:w="4415" w:type="dxa"/>
            <w:vAlign w:val="center"/>
          </w:tcPr>
          <w:p w14:paraId="33F6CEE6" w14:textId="77777777" w:rsidR="001A0CBF" w:rsidRPr="009E4302" w:rsidRDefault="001A0CBF" w:rsidP="002D01AE">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1E6C114B" w14:textId="77777777" w:rsidR="001A0CBF" w:rsidRPr="009E4302" w:rsidRDefault="001A0CBF" w:rsidP="002D01AE">
            <w:pPr>
              <w:pStyle w:val="X1underline"/>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p>
        </w:tc>
        <w:tc>
          <w:tcPr>
            <w:tcW w:w="793" w:type="dxa"/>
          </w:tcPr>
          <w:p w14:paraId="32E03C85"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הנפרע</w:t>
            </w:r>
          </w:p>
        </w:tc>
        <w:tc>
          <w:tcPr>
            <w:tcW w:w="793" w:type="dxa"/>
          </w:tcPr>
          <w:p w14:paraId="5F7E7EB9"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מניות</w:t>
            </w:r>
          </w:p>
        </w:tc>
        <w:tc>
          <w:tcPr>
            <w:tcW w:w="793" w:type="dxa"/>
          </w:tcPr>
          <w:p w14:paraId="12D07932"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Style w:val="SubtleReference"/>
                <w:sz w:val="16"/>
                <w:szCs w:val="16"/>
                <w:rtl/>
              </w:rPr>
              <w:t>ההון</w:t>
            </w:r>
            <w:r w:rsidRPr="009E4302">
              <w:rPr>
                <w:rFonts w:asciiTheme="minorBidi" w:hAnsiTheme="minorBidi" w:cstheme="minorBidi"/>
                <w:sz w:val="16"/>
                <w:szCs w:val="16"/>
                <w:rtl/>
              </w:rPr>
              <w:t>]</w:t>
            </w:r>
          </w:p>
        </w:tc>
        <w:tc>
          <w:tcPr>
            <w:tcW w:w="813" w:type="dxa"/>
          </w:tcPr>
          <w:p w14:paraId="62C61B8C"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שליטה</w:t>
            </w:r>
          </w:p>
        </w:tc>
        <w:tc>
          <w:tcPr>
            <w:tcW w:w="793" w:type="dxa"/>
          </w:tcPr>
          <w:p w14:paraId="651BC663"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9E4302">
              <w:rPr>
                <w:rStyle w:val="SubtleReference"/>
                <w:sz w:val="16"/>
                <w:szCs w:val="16"/>
                <w:rtl/>
              </w:rPr>
              <w:t>האחר</w:t>
            </w:r>
            <w:r w:rsidRPr="009E4302">
              <w:rPr>
                <w:rFonts w:asciiTheme="minorBidi" w:hAnsiTheme="minorBidi" w:cstheme="minorBidi"/>
                <w:sz w:val="16"/>
                <w:szCs w:val="16"/>
                <w:rtl/>
              </w:rPr>
              <w:t>]</w:t>
            </w:r>
          </w:p>
        </w:tc>
        <w:tc>
          <w:tcPr>
            <w:tcW w:w="793" w:type="dxa"/>
          </w:tcPr>
          <w:p w14:paraId="7596BFD2"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למכירה</w:t>
            </w:r>
          </w:p>
        </w:tc>
        <w:tc>
          <w:tcPr>
            <w:tcW w:w="793" w:type="dxa"/>
          </w:tcPr>
          <w:p w14:paraId="3349BECC"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צבורים)</w:t>
            </w:r>
          </w:p>
        </w:tc>
        <w:tc>
          <w:tcPr>
            <w:tcW w:w="793" w:type="dxa"/>
          </w:tcPr>
          <w:p w14:paraId="2F2953FA"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באוצר</w:t>
            </w:r>
          </w:p>
        </w:tc>
        <w:tc>
          <w:tcPr>
            <w:tcW w:w="793" w:type="dxa"/>
          </w:tcPr>
          <w:p w14:paraId="5F877CAE" w14:textId="77777777" w:rsidR="001A0CBF" w:rsidRPr="009E4302" w:rsidRDefault="001A0CBF" w:rsidP="002D01AE">
            <w:pPr>
              <w:pStyle w:val="X1underline"/>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סה"כ</w:t>
            </w:r>
          </w:p>
        </w:tc>
        <w:tc>
          <w:tcPr>
            <w:tcW w:w="793" w:type="dxa"/>
          </w:tcPr>
          <w:p w14:paraId="6BC6F766" w14:textId="77777777" w:rsidR="001A0CBF" w:rsidRPr="009E4302" w:rsidRDefault="001A0CBF" w:rsidP="002D01AE">
            <w:pPr>
              <w:pBdr>
                <w:bottom w:val="single" w:sz="4" w:space="1" w:color="auto"/>
              </w:pBdr>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שליטה</w:t>
            </w:r>
          </w:p>
        </w:tc>
        <w:tc>
          <w:tcPr>
            <w:tcW w:w="793" w:type="dxa"/>
          </w:tcPr>
          <w:p w14:paraId="4B0DFC3D" w14:textId="77777777" w:rsidR="001A0CBF" w:rsidRPr="009E4302" w:rsidRDefault="001A0CBF" w:rsidP="002D01AE">
            <w:pPr>
              <w:pBdr>
                <w:bottom w:val="single" w:sz="4" w:space="1" w:color="auto"/>
              </w:pBdr>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rFonts w:asciiTheme="minorBidi" w:hAnsiTheme="minorBidi" w:cstheme="minorBidi"/>
                <w:b/>
                <w:bCs/>
                <w:sz w:val="16"/>
                <w:szCs w:val="16"/>
                <w:rtl/>
              </w:rPr>
              <w:t>הון</w:t>
            </w:r>
          </w:p>
        </w:tc>
      </w:tr>
      <w:tr w:rsidR="001A0CBF" w:rsidRPr="004C5FA3" w14:paraId="3526AC5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CCA5C64" w14:textId="77777777" w:rsidR="001A0CBF" w:rsidRPr="009E4302" w:rsidRDefault="001A0CBF" w:rsidP="002D01AE">
            <w:pPr>
              <w:pStyle w:val="0-B0"/>
              <w:ind w:left="0" w:firstLine="0"/>
              <w:contextualSpacing w:val="0"/>
              <w:rPr>
                <w:rFonts w:asciiTheme="minorBidi" w:hAnsiTheme="minorBidi" w:cstheme="minorBidi"/>
                <w:sz w:val="16"/>
                <w:szCs w:val="16"/>
                <w:rtl/>
              </w:rPr>
            </w:pPr>
          </w:p>
        </w:tc>
        <w:tc>
          <w:tcPr>
            <w:tcW w:w="4415" w:type="dxa"/>
            <w:vAlign w:val="center"/>
          </w:tcPr>
          <w:p w14:paraId="7A475B57" w14:textId="77777777" w:rsidR="001A0CBF" w:rsidRPr="009E4302" w:rsidRDefault="001A0CBF" w:rsidP="002D01AE">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679" w:type="dxa"/>
          </w:tcPr>
          <w:p w14:paraId="1E8811EB" w14:textId="77777777" w:rsidR="001A0CBF" w:rsidRDefault="001A0CBF"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Pr>
                <w:rFonts w:asciiTheme="minorBidi" w:hAnsiTheme="minorBidi" w:cstheme="minorBidi" w:hint="cs"/>
                <w:b/>
                <w:bCs/>
                <w:sz w:val="16"/>
                <w:szCs w:val="16"/>
                <w:rtl/>
              </w:rPr>
              <w:t>ביאור</w:t>
            </w:r>
          </w:p>
        </w:tc>
        <w:tc>
          <w:tcPr>
            <w:tcW w:w="8743" w:type="dxa"/>
            <w:gridSpan w:val="11"/>
          </w:tcPr>
          <w:p w14:paraId="65241AD8" w14:textId="77777777" w:rsidR="001A0CBF" w:rsidRPr="009E4302" w:rsidRDefault="001A0CBF" w:rsidP="002D01AE">
            <w:pPr>
              <w:pBdr>
                <w:bottom w:val="single" w:sz="4" w:space="1" w:color="auto"/>
              </w:pBdr>
              <w:spacing w:after="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9E4302">
              <w:rPr>
                <w:b/>
                <w:bCs/>
                <w:sz w:val="16"/>
                <w:szCs w:val="16"/>
                <w:rtl/>
              </w:rPr>
              <w:t>אלפי ש"ח</w:t>
            </w:r>
          </w:p>
        </w:tc>
      </w:tr>
      <w:tr w:rsidR="001A0CBF" w:rsidRPr="004C5FA3" w14:paraId="66DE926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7AE06E2" w14:textId="77777777" w:rsidR="001A0CBF" w:rsidRPr="009E4302" w:rsidRDefault="001A0CBF" w:rsidP="002D01AE">
            <w:pPr>
              <w:pStyle w:val="0-B0"/>
              <w:ind w:left="0" w:firstLine="0"/>
              <w:contextualSpacing w:val="0"/>
              <w:rPr>
                <w:rFonts w:asciiTheme="minorBidi" w:hAnsiTheme="minorBidi" w:cstheme="minorBidi"/>
                <w:sz w:val="16"/>
                <w:szCs w:val="16"/>
                <w:rtl/>
              </w:rPr>
            </w:pPr>
          </w:p>
        </w:tc>
        <w:tc>
          <w:tcPr>
            <w:tcW w:w="4415" w:type="dxa"/>
            <w:vAlign w:val="center"/>
          </w:tcPr>
          <w:p w14:paraId="5A4AC2F3" w14:textId="7A64C8A1" w:rsidR="001A0CBF" w:rsidRPr="009E4302" w:rsidRDefault="001A0CBF" w:rsidP="002D01AE">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Pr>
            </w:pPr>
          </w:p>
        </w:tc>
        <w:tc>
          <w:tcPr>
            <w:tcW w:w="679" w:type="dxa"/>
          </w:tcPr>
          <w:p w14:paraId="0125BC9F" w14:textId="77777777" w:rsidR="001A0CBF" w:rsidRPr="009E4302" w:rsidRDefault="001A0CBF" w:rsidP="002D01AE">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FC1D929"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B4B29D"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13529A2"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5F8AFFEB"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288D2EE"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610D845"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F458072"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85D63CA"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1CA1612"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0BD9AA3"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4E240D9"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0B1E8FEA"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FBED093" w14:textId="77777777" w:rsidR="001A0CBF" w:rsidRPr="009E4302" w:rsidRDefault="001A0CBF" w:rsidP="002D01AE">
            <w:pPr>
              <w:pStyle w:val="0"/>
              <w:ind w:left="0" w:firstLine="0"/>
              <w:contextualSpacing w:val="0"/>
              <w:rPr>
                <w:rFonts w:asciiTheme="minorBidi" w:hAnsiTheme="minorBidi" w:cstheme="minorBidi"/>
                <w:sz w:val="16"/>
                <w:szCs w:val="16"/>
                <w:rtl/>
              </w:rPr>
            </w:pPr>
          </w:p>
        </w:tc>
        <w:tc>
          <w:tcPr>
            <w:tcW w:w="4415" w:type="dxa"/>
            <w:vAlign w:val="center"/>
          </w:tcPr>
          <w:p w14:paraId="5654A23E" w14:textId="1CAC0E62" w:rsidR="001A0CBF" w:rsidRPr="009E4302" w:rsidRDefault="0038092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783C5B">
              <w:rPr>
                <w:sz w:val="16"/>
                <w:szCs w:val="16"/>
                <w:rtl/>
              </w:rPr>
              <w:t>העברת קרן הערכה מחדש בגין רכוש קבוע לעודפים</w:t>
            </w:r>
          </w:p>
        </w:tc>
        <w:tc>
          <w:tcPr>
            <w:tcW w:w="679" w:type="dxa"/>
          </w:tcPr>
          <w:p w14:paraId="07E114B2" w14:textId="77777777" w:rsidR="001A0CBF" w:rsidRPr="009E4302" w:rsidRDefault="001A0CBF" w:rsidP="002D01AE">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0E3A0EB"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7A13050"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DC737D8"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7EB61795"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AB39F39"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7F01D5B"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1A3091E"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6A1B4AA"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49CC5C2"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D5B81D0"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A8FD656"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7AE6980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2E83C259" w14:textId="77777777" w:rsidR="001A0CBF" w:rsidRPr="009E4302" w:rsidRDefault="001A0CBF" w:rsidP="002D01AE">
            <w:pPr>
              <w:pStyle w:val="0"/>
              <w:ind w:left="0" w:firstLine="0"/>
              <w:contextualSpacing w:val="0"/>
              <w:rPr>
                <w:rFonts w:asciiTheme="minorBidi" w:hAnsiTheme="minorBidi" w:cstheme="minorBidi"/>
                <w:sz w:val="16"/>
                <w:szCs w:val="16"/>
                <w:rtl/>
              </w:rPr>
            </w:pPr>
          </w:p>
        </w:tc>
        <w:tc>
          <w:tcPr>
            <w:tcW w:w="4415" w:type="dxa"/>
            <w:vAlign w:val="center"/>
          </w:tcPr>
          <w:p w14:paraId="0FC3AEF8" w14:textId="60B2E24A" w:rsidR="001A0CBF" w:rsidRPr="009E4302" w:rsidRDefault="0038092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783C5B">
              <w:rPr>
                <w:sz w:val="16"/>
                <w:szCs w:val="16"/>
                <w:rtl/>
              </w:rPr>
              <w:t>העברת סכומים שהוכרו ברווח כולל אחר ונצברו בהון המתייחסים לנכסים ולקבוצות מימוש המוחזקים למכירה</w:t>
            </w:r>
          </w:p>
        </w:tc>
        <w:tc>
          <w:tcPr>
            <w:tcW w:w="679" w:type="dxa"/>
          </w:tcPr>
          <w:p w14:paraId="611C2361" w14:textId="77777777" w:rsidR="001A0CBF" w:rsidRPr="009E4302" w:rsidRDefault="001A0CBF" w:rsidP="002D01AE">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F861E6D"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749FB70"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C3FC83C"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15F189C1"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E3E706D"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C6BF217"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4335D29"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189AAA9"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964FB25"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203ADE9"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233739A"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3760CA4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7B628659" w14:textId="77777777" w:rsidR="001A0CBF" w:rsidRPr="009E4302" w:rsidRDefault="001A0CBF" w:rsidP="002D01AE">
            <w:pPr>
              <w:pStyle w:val="0"/>
              <w:ind w:left="0" w:firstLine="0"/>
              <w:contextualSpacing w:val="0"/>
              <w:rPr>
                <w:rFonts w:asciiTheme="minorBidi" w:hAnsiTheme="minorBidi" w:cstheme="minorBidi"/>
                <w:sz w:val="16"/>
                <w:szCs w:val="16"/>
                <w:rtl/>
              </w:rPr>
            </w:pPr>
          </w:p>
        </w:tc>
        <w:tc>
          <w:tcPr>
            <w:tcW w:w="4415" w:type="dxa"/>
            <w:vAlign w:val="center"/>
          </w:tcPr>
          <w:p w14:paraId="0DC90DD4" w14:textId="0FB08871" w:rsidR="001A0CBF" w:rsidRPr="009E4302" w:rsidRDefault="0038092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783C5B">
              <w:rPr>
                <w:sz w:val="16"/>
                <w:szCs w:val="16"/>
                <w:rtl/>
              </w:rPr>
              <w:t>העברת סכומים בתוך ההון בגין מדידות מחדש של תוכניות הטבה מוגדרת</w:t>
            </w:r>
          </w:p>
        </w:tc>
        <w:tc>
          <w:tcPr>
            <w:tcW w:w="679" w:type="dxa"/>
          </w:tcPr>
          <w:p w14:paraId="75243D7A" w14:textId="77777777" w:rsidR="001A0CBF" w:rsidRPr="009E4302" w:rsidRDefault="001A0CBF" w:rsidP="002D01AE">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A576BC2"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6CD9D75"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91E833F"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129DD764"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C5CC017"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D420501"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8C6B841"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A9754A1"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A96751D"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9179E18"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A18E046"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61E2376E"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173DC2E4" w14:textId="77777777" w:rsidR="001A0CBF" w:rsidRPr="009E4302" w:rsidRDefault="001A0CBF" w:rsidP="002D01AE">
            <w:pPr>
              <w:pStyle w:val="0"/>
              <w:ind w:left="0" w:firstLine="0"/>
              <w:contextualSpacing w:val="0"/>
              <w:rPr>
                <w:rFonts w:asciiTheme="minorBidi" w:hAnsiTheme="minorBidi" w:cstheme="minorBidi"/>
                <w:sz w:val="16"/>
                <w:szCs w:val="16"/>
                <w:rtl/>
              </w:rPr>
            </w:pPr>
          </w:p>
        </w:tc>
        <w:tc>
          <w:tcPr>
            <w:tcW w:w="4415" w:type="dxa"/>
            <w:vAlign w:val="center"/>
          </w:tcPr>
          <w:p w14:paraId="376A7347" w14:textId="35AF28C7" w:rsidR="001A0CBF" w:rsidRPr="009E4302" w:rsidRDefault="0038092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783C5B">
              <w:rPr>
                <w:sz w:val="16"/>
                <w:szCs w:val="16"/>
                <w:rtl/>
              </w:rPr>
              <w:t>העברה בתוך ההון של רווח (הפסד) כולל אחר מצטבר בגין השקעות במכשירים הוניים שנגרעו</w:t>
            </w:r>
          </w:p>
        </w:tc>
        <w:tc>
          <w:tcPr>
            <w:tcW w:w="679" w:type="dxa"/>
          </w:tcPr>
          <w:p w14:paraId="09D54B74" w14:textId="77777777" w:rsidR="001A0CBF" w:rsidRPr="009E4302" w:rsidRDefault="001A0CBF" w:rsidP="002D01AE">
            <w:pPr>
              <w:pStyle w:val="NoSpacing"/>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6BC60C1"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3D8AE1F"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A9CA536"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667B1388"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AA93F9F"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9FA69DC" w14:textId="77777777" w:rsidR="001A0CBF" w:rsidRPr="009E4302" w:rsidRDefault="001A0CBF" w:rsidP="002D01AE">
            <w:pPr>
              <w:pStyle w:val="NoSpacing"/>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6BC187B"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903EE51"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6DA65C7"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37F60A7"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8ABCCF2" w14:textId="77777777" w:rsidR="001A0CBF" w:rsidRPr="009E4302" w:rsidRDefault="001A0CBF" w:rsidP="002D01AE">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57D8EEBF"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E7556CB" w14:textId="77777777" w:rsidR="001A0CBF" w:rsidRPr="009E4302" w:rsidRDefault="001A0CBF" w:rsidP="002D01AE">
            <w:pPr>
              <w:pStyle w:val="0"/>
              <w:ind w:left="0" w:firstLine="0"/>
              <w:contextualSpacing w:val="0"/>
              <w:rPr>
                <w:rFonts w:asciiTheme="minorBidi" w:hAnsiTheme="minorBidi" w:cstheme="minorBidi"/>
                <w:sz w:val="16"/>
                <w:szCs w:val="16"/>
                <w:rtl/>
              </w:rPr>
            </w:pPr>
          </w:p>
        </w:tc>
        <w:tc>
          <w:tcPr>
            <w:tcW w:w="4415" w:type="dxa"/>
            <w:vAlign w:val="center"/>
          </w:tcPr>
          <w:p w14:paraId="368F8FCD" w14:textId="7EE8ED1A" w:rsidR="001A0CBF" w:rsidRPr="009E4302" w:rsidRDefault="0038092A"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r w:rsidRPr="00783C5B">
              <w:rPr>
                <w:sz w:val="16"/>
                <w:szCs w:val="16"/>
                <w:rtl/>
              </w:rPr>
              <w:t xml:space="preserve">ירידה בשיעור החזקה </w:t>
            </w:r>
            <w:r>
              <w:rPr>
                <w:rFonts w:hint="cs"/>
                <w:sz w:val="16"/>
                <w:szCs w:val="16"/>
                <w:rtl/>
              </w:rPr>
              <w:t xml:space="preserve">בחברה בת </w:t>
            </w:r>
            <w:r w:rsidRPr="00783C5B">
              <w:rPr>
                <w:sz w:val="16"/>
                <w:szCs w:val="16"/>
                <w:rtl/>
              </w:rPr>
              <w:t>ללא איבוד שליטה</w:t>
            </w:r>
          </w:p>
        </w:tc>
        <w:tc>
          <w:tcPr>
            <w:tcW w:w="679" w:type="dxa"/>
          </w:tcPr>
          <w:p w14:paraId="3C8C6E16" w14:textId="77777777" w:rsidR="001A0CBF" w:rsidRPr="009E4302" w:rsidRDefault="001A0CBF" w:rsidP="002D01AE">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26807D3"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C010E95"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F993761"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63EE687E"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C2B851C"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C9E6D1F"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4CD11F5"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A36B9B8"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07FC041"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FFF537B"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13275AB"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r w:rsidR="001A0CBF" w:rsidRPr="004C5FA3" w14:paraId="25568E84"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2" w:type="dxa"/>
          </w:tcPr>
          <w:p w14:paraId="384BF61F" w14:textId="77777777" w:rsidR="001A0CBF" w:rsidRPr="009E4302" w:rsidRDefault="001A0CBF" w:rsidP="002D01AE">
            <w:pPr>
              <w:pStyle w:val="1"/>
              <w:ind w:left="0" w:firstLine="0"/>
              <w:contextualSpacing w:val="0"/>
              <w:rPr>
                <w:rFonts w:asciiTheme="minorBidi" w:hAnsiTheme="minorBidi" w:cstheme="minorBidi"/>
                <w:sz w:val="16"/>
                <w:szCs w:val="16"/>
                <w:rtl/>
              </w:rPr>
            </w:pPr>
          </w:p>
        </w:tc>
        <w:tc>
          <w:tcPr>
            <w:tcW w:w="4415" w:type="dxa"/>
            <w:vAlign w:val="center"/>
          </w:tcPr>
          <w:p w14:paraId="552DC9D8" w14:textId="02F5CC90" w:rsidR="001A0CBF" w:rsidRPr="0038092A" w:rsidRDefault="0038092A" w:rsidP="002D01AE">
            <w:pPr>
              <w:pStyle w:val="1"/>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6"/>
                <w:szCs w:val="16"/>
                <w:rtl/>
              </w:rPr>
            </w:pPr>
            <w:r w:rsidRPr="0038092A">
              <w:rPr>
                <w:b/>
                <w:bCs/>
                <w:sz w:val="16"/>
                <w:szCs w:val="16"/>
                <w:rtl/>
              </w:rPr>
              <w:t xml:space="preserve">יתרה ליום 30 ביוני </w:t>
            </w:r>
            <w:r w:rsidRPr="0038092A">
              <w:rPr>
                <w:b/>
                <w:bCs/>
                <w:sz w:val="16"/>
                <w:szCs w:val="16"/>
              </w:rPr>
              <w:fldChar w:fldCharType="begin" w:fldLock="1"/>
            </w:r>
            <w:r w:rsidRPr="0038092A">
              <w:rPr>
                <w:b/>
                <w:bCs/>
                <w:sz w:val="16"/>
                <w:szCs w:val="16"/>
              </w:rPr>
              <w:instrText xml:space="preserve"> DOCPROPERTY  CY  \* MERGEFORMAT </w:instrText>
            </w:r>
            <w:r w:rsidRPr="0038092A">
              <w:rPr>
                <w:b/>
                <w:bCs/>
                <w:sz w:val="16"/>
                <w:szCs w:val="16"/>
              </w:rPr>
              <w:fldChar w:fldCharType="separate"/>
            </w:r>
            <w:r w:rsidR="00D3002D">
              <w:rPr>
                <w:b/>
                <w:bCs/>
                <w:sz w:val="16"/>
                <w:szCs w:val="16"/>
              </w:rPr>
              <w:t>2026</w:t>
            </w:r>
            <w:r w:rsidRPr="0038092A">
              <w:rPr>
                <w:b/>
                <w:bCs/>
                <w:sz w:val="16"/>
                <w:szCs w:val="16"/>
              </w:rPr>
              <w:fldChar w:fldCharType="end"/>
            </w:r>
          </w:p>
        </w:tc>
        <w:tc>
          <w:tcPr>
            <w:tcW w:w="679" w:type="dxa"/>
          </w:tcPr>
          <w:p w14:paraId="58A5415A" w14:textId="77777777" w:rsidR="001A0CBF" w:rsidRPr="009E4302" w:rsidRDefault="001A0CBF" w:rsidP="002D01AE">
            <w:pPr>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56C90A63"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79A058FE"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17831118"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813" w:type="dxa"/>
          </w:tcPr>
          <w:p w14:paraId="1A339346"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7A597D5"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36BE9115"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47D0B024"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C0222EE"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6902D3BC"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2C81B3E2"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c>
          <w:tcPr>
            <w:tcW w:w="793" w:type="dxa"/>
          </w:tcPr>
          <w:p w14:paraId="06DE9DC0" w14:textId="77777777" w:rsidR="001A0CBF" w:rsidRPr="009E4302" w:rsidRDefault="001A0CBF"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6"/>
                <w:szCs w:val="16"/>
                <w:rtl/>
              </w:rPr>
            </w:pPr>
          </w:p>
        </w:tc>
      </w:tr>
    </w:tbl>
    <w:p w14:paraId="7E8F2528" w14:textId="77777777" w:rsidR="0041086A" w:rsidRDefault="0041086A" w:rsidP="003B7D5C">
      <w:pPr>
        <w:pStyle w:val="NoSpacing"/>
        <w:rPr>
          <w:sz w:val="20"/>
          <w:rtl/>
        </w:rPr>
      </w:pPr>
    </w:p>
    <w:p w14:paraId="29A8132B" w14:textId="77777777" w:rsidR="00FE11FB" w:rsidRDefault="00FE11FB" w:rsidP="003B7D5C">
      <w:pPr>
        <w:pStyle w:val="NoSpacing"/>
        <w:rPr>
          <w:sz w:val="20"/>
          <w:rtl/>
        </w:rPr>
      </w:pPr>
    </w:p>
    <w:p w14:paraId="1D68AE2E" w14:textId="77777777" w:rsidR="00FE11FB" w:rsidRPr="004C5FA3" w:rsidRDefault="00FE11FB" w:rsidP="003B7D5C">
      <w:pPr>
        <w:pStyle w:val="NoSpacing"/>
        <w:rPr>
          <w:sz w:val="20"/>
          <w:rtl/>
        </w:rPr>
        <w:sectPr w:rsidR="00FE11FB" w:rsidRPr="004C5FA3" w:rsidSect="009F69B1">
          <w:headerReference w:type="first" r:id="rId33"/>
          <w:pgSz w:w="16838" w:h="11906" w:orient="landscape" w:code="9"/>
          <w:pgMar w:top="851" w:right="851" w:bottom="851" w:left="851" w:header="567" w:footer="567" w:gutter="0"/>
          <w:cols w:space="708"/>
          <w:bidi/>
          <w:rtlGutter/>
          <w:docGrid w:linePitch="360"/>
        </w:sectPr>
      </w:pPr>
    </w:p>
    <w:p w14:paraId="53EEDD3F" w14:textId="2EEBEC79" w:rsidR="00F64EB6" w:rsidRPr="00632162" w:rsidRDefault="00F64EB6" w:rsidP="00474917">
      <w:pPr>
        <w:pStyle w:val="a"/>
      </w:pPr>
      <w:bookmarkStart w:id="1048" w:name="Toc220916115"/>
      <w:bookmarkStart w:id="1049" w:name="_Toc5792818"/>
      <w:bookmarkStart w:id="1050" w:name="_Toc6272723"/>
      <w:bookmarkStart w:id="1051" w:name="_Toc6323471"/>
      <w:bookmarkStart w:id="1052" w:name="_Toc29832841"/>
      <w:bookmarkStart w:id="1053" w:name="_Toc33623632"/>
      <w:bookmarkStart w:id="1054" w:name="_Toc33623710"/>
      <w:bookmarkStart w:id="1055" w:name="_Toc33623838"/>
      <w:bookmarkStart w:id="1056" w:name="_Toc35762994"/>
      <w:bookmarkStart w:id="1057" w:name="_Toc36376928"/>
      <w:bookmarkStart w:id="1058" w:name="_Toc37001479"/>
      <w:bookmarkStart w:id="1059" w:name="_Toc37001814"/>
      <w:bookmarkStart w:id="1060" w:name="_Toc37001929"/>
      <w:bookmarkStart w:id="1061" w:name="_Toc37165949"/>
      <w:bookmarkStart w:id="1062" w:name="_Toc64473981"/>
      <w:bookmarkStart w:id="1063" w:name="_Toc100245521"/>
      <w:bookmarkStart w:id="1064" w:name="_Toc100246530"/>
      <w:bookmarkStart w:id="1065" w:name="_Toc100474050"/>
      <w:bookmarkStart w:id="1066" w:name="_Toc121747415"/>
      <w:bookmarkStart w:id="1067" w:name="_Toc123198349"/>
      <w:bookmarkStart w:id="1068" w:name="_Toc154415339"/>
      <w:bookmarkStart w:id="1069" w:name="_Toc184569375"/>
      <w:bookmarkStart w:id="1070" w:name="_Toc220916115"/>
      <w:bookmarkStart w:id="1071" w:name="_Toc226448117"/>
      <w:bookmarkStart w:id="1072" w:name="_Toc226450568"/>
      <w:bookmarkStart w:id="1073" w:name="_Toc226634694"/>
      <w:bookmarkStart w:id="1074" w:name="_Ref226639516"/>
      <w:bookmarkStart w:id="1075" w:name="_Toc6316800"/>
      <w:bookmarkEnd w:id="1048"/>
      <w:r w:rsidRPr="00632162">
        <w:rPr>
          <w:rtl/>
        </w:rPr>
        <w:lastRenderedPageBreak/>
        <w:t>צירוף נדרש של דוחות כספיים של תאגידים נוספים</w:t>
      </w:r>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r w:rsidR="00B072A7" w:rsidRPr="00632162">
        <w:rPr>
          <w:rFonts w:hint="cs"/>
          <w:rtl/>
        </w:rPr>
        <w:t xml:space="preserve"> בהתאם לתקנות ניירות ערך (דוחות תקופתיים ומיידיים), </w:t>
      </w:r>
      <w:proofErr w:type="spellStart"/>
      <w:r w:rsidR="00B072A7" w:rsidRPr="00632162">
        <w:rPr>
          <w:rFonts w:hint="cs"/>
          <w:rtl/>
        </w:rPr>
        <w:t>התש"ל</w:t>
      </w:r>
      <w:proofErr w:type="spellEnd"/>
      <w:r w:rsidR="00B072A7" w:rsidRPr="00632162">
        <w:rPr>
          <w:rFonts w:hint="cs"/>
          <w:rtl/>
        </w:rPr>
        <w:t>–1970</w:t>
      </w:r>
      <w:bookmarkEnd w:id="1070"/>
      <w:bookmarkEnd w:id="1071"/>
      <w:bookmarkEnd w:id="1072"/>
      <w:bookmarkEnd w:id="1073"/>
      <w:bookmarkEnd w:id="1074"/>
    </w:p>
    <w:p w14:paraId="59753AB5" w14:textId="77777777" w:rsidR="00B64157" w:rsidRPr="006D03BA" w:rsidRDefault="00B64157" w:rsidP="00254C76">
      <w:pPr>
        <w:pStyle w:val="NoSpacing"/>
        <w:jc w:val="both"/>
        <w:rPr>
          <w:color w:val="333333"/>
          <w:sz w:val="20"/>
          <w:rtl/>
        </w:rPr>
      </w:pPr>
    </w:p>
    <w:p w14:paraId="3E10F9B8" w14:textId="2B6A14D7" w:rsidR="006D03BA" w:rsidRPr="006D03BA" w:rsidRDefault="006D03BA" w:rsidP="006D03BA">
      <w:pPr>
        <w:pStyle w:val="NoSpacing"/>
        <w:spacing w:after="120"/>
        <w:jc w:val="both"/>
        <w:rPr>
          <w:color w:val="333333"/>
          <w:sz w:val="20"/>
          <w:rtl/>
        </w:rPr>
      </w:pPr>
      <w:r w:rsidRPr="006D03BA">
        <w:rPr>
          <w:rStyle w:val="Strong"/>
          <w:color w:val="333333"/>
          <w:sz w:val="20"/>
          <w:rtl/>
        </w:rPr>
        <w:t>צירוף דוחות חברה כלולה (תקנה 44)</w:t>
      </w:r>
      <w:r w:rsidRPr="006D03BA">
        <w:rPr>
          <w:rStyle w:val="Strong"/>
          <w:rFonts w:hint="cs"/>
          <w:color w:val="333333"/>
          <w:sz w:val="20"/>
          <w:rtl/>
        </w:rPr>
        <w:t>:</w:t>
      </w:r>
      <w:r w:rsidRPr="00E33216">
        <w:rPr>
          <w:rStyle w:val="FootnoteReference"/>
          <w:b/>
          <w:bCs/>
          <w:color w:val="333333"/>
          <w:sz w:val="20"/>
          <w:szCs w:val="20"/>
          <w:rtl/>
        </w:rPr>
        <w:footnoteReference w:id="204"/>
      </w:r>
    </w:p>
    <w:p w14:paraId="0376E335" w14:textId="01FA691A" w:rsidR="006D03BA" w:rsidRPr="006D03BA" w:rsidRDefault="006D03BA" w:rsidP="006D03BA">
      <w:pPr>
        <w:pStyle w:val="NoSpacing"/>
        <w:spacing w:after="120"/>
        <w:jc w:val="both"/>
        <w:rPr>
          <w:color w:val="333333"/>
          <w:sz w:val="20"/>
          <w:rtl/>
        </w:rPr>
      </w:pPr>
      <w:r w:rsidRPr="006D03BA">
        <w:rPr>
          <w:color w:val="333333"/>
          <w:sz w:val="20"/>
          <w:rtl/>
        </w:rPr>
        <w:t>לדוחות הכספיים של החברה יצורפו כנספח דוחות כספיים של חברה כלולה</w:t>
      </w:r>
      <w:r w:rsidRPr="006D03BA">
        <w:rPr>
          <w:rStyle w:val="FootnoteReference"/>
          <w:color w:val="333333"/>
          <w:sz w:val="20"/>
          <w:szCs w:val="20"/>
          <w:rtl/>
        </w:rPr>
        <w:footnoteReference w:id="205"/>
      </w:r>
      <w:r w:rsidRPr="006D03BA">
        <w:rPr>
          <w:color w:val="333333"/>
          <w:sz w:val="20"/>
          <w:rtl/>
        </w:rPr>
        <w:t xml:space="preserve"> לתקופת הדיווח, אם התקיים אחד המבחנים האמורים בתקנה 44(א)(1) עד (4). עם זאת, תקנה 44(א1) </w:t>
      </w:r>
      <w:r w:rsidRPr="006D03BA">
        <w:rPr>
          <w:rFonts w:hint="cs"/>
          <w:color w:val="333333"/>
          <w:sz w:val="20"/>
          <w:rtl/>
        </w:rPr>
        <w:t xml:space="preserve">קובעת </w:t>
      </w:r>
      <w:r w:rsidRPr="006D03BA">
        <w:rPr>
          <w:color w:val="333333"/>
          <w:sz w:val="20"/>
          <w:rtl/>
        </w:rPr>
        <w:t xml:space="preserve">כי בנסיבות האמורות בתקנה, </w:t>
      </w:r>
      <w:r w:rsidRPr="006D03BA">
        <w:rPr>
          <w:rFonts w:hint="cs"/>
          <w:color w:val="333333"/>
          <w:sz w:val="20"/>
          <w:rtl/>
        </w:rPr>
        <w:t xml:space="preserve">לא יצורפו </w:t>
      </w:r>
      <w:r w:rsidRPr="006D03BA">
        <w:rPr>
          <w:color w:val="333333"/>
          <w:sz w:val="20"/>
          <w:rtl/>
        </w:rPr>
        <w:t xml:space="preserve">דוחות כספיים של חברה כלולה לדוחות החברה, למרות </w:t>
      </w:r>
      <w:r w:rsidRPr="006D03BA">
        <w:rPr>
          <w:rFonts w:hint="cs"/>
          <w:color w:val="333333"/>
          <w:sz w:val="20"/>
          <w:rtl/>
        </w:rPr>
        <w:t>התקיימות ה</w:t>
      </w:r>
      <w:r w:rsidRPr="006D03BA">
        <w:rPr>
          <w:color w:val="333333"/>
          <w:sz w:val="20"/>
          <w:rtl/>
        </w:rPr>
        <w:t>מבחנים האמורים.</w:t>
      </w:r>
    </w:p>
    <w:p w14:paraId="5BC793ED" w14:textId="0D713AA9" w:rsidR="006D03BA" w:rsidRPr="006D03BA" w:rsidRDefault="006D03BA" w:rsidP="006D03BA">
      <w:pPr>
        <w:pStyle w:val="NoSpacing"/>
        <w:spacing w:after="120"/>
        <w:jc w:val="both"/>
        <w:rPr>
          <w:color w:val="333333"/>
          <w:sz w:val="20"/>
          <w:rtl/>
        </w:rPr>
      </w:pPr>
      <w:r w:rsidRPr="006D03BA">
        <w:rPr>
          <w:color w:val="333333"/>
          <w:sz w:val="20"/>
          <w:rtl/>
        </w:rPr>
        <w:t xml:space="preserve">בדוחות הכספיים של החברה יינתן פירוט של שמות החברות הכלולות שדוחותיהן נדרשים בצירוף לדוחות החברה וכן פירוט של שמות החברות הכלולות, </w:t>
      </w:r>
      <w:r w:rsidRPr="006D03BA">
        <w:rPr>
          <w:rFonts w:hint="cs"/>
          <w:color w:val="333333"/>
          <w:sz w:val="20"/>
          <w:rtl/>
        </w:rPr>
        <w:t xml:space="preserve">שאף על פי שהתקיימו </w:t>
      </w:r>
      <w:r w:rsidRPr="006D03BA">
        <w:rPr>
          <w:color w:val="333333"/>
          <w:sz w:val="20"/>
          <w:rtl/>
        </w:rPr>
        <w:t xml:space="preserve">מבחני תקנה 44(א), </w:t>
      </w:r>
      <w:r w:rsidRPr="006D03BA">
        <w:rPr>
          <w:rFonts w:hint="cs"/>
          <w:color w:val="333333"/>
          <w:sz w:val="20"/>
          <w:rtl/>
        </w:rPr>
        <w:t xml:space="preserve">הם </w:t>
      </w:r>
      <w:r w:rsidRPr="006D03BA">
        <w:rPr>
          <w:color w:val="333333"/>
          <w:sz w:val="20"/>
          <w:rtl/>
        </w:rPr>
        <w:t xml:space="preserve">לא צורפו בשל האמור בתקנה 44(א1) וזאת תוך מתן פירוט הסיבה </w:t>
      </w:r>
      <w:r w:rsidRPr="006D03BA">
        <w:rPr>
          <w:rFonts w:hint="cs"/>
          <w:color w:val="333333"/>
          <w:sz w:val="20"/>
          <w:rtl/>
        </w:rPr>
        <w:t>שבגינה</w:t>
      </w:r>
      <w:r w:rsidRPr="006D03BA">
        <w:rPr>
          <w:color w:val="333333"/>
          <w:sz w:val="20"/>
          <w:rtl/>
        </w:rPr>
        <w:t xml:space="preserve"> לא צורפו דוחות החברה הכלולה (כפי שהוצג בביאור </w:t>
      </w:r>
      <w:r w:rsidRPr="006D03BA">
        <w:rPr>
          <w:color w:val="333333"/>
          <w:sz w:val="20"/>
          <w:rtl/>
        </w:rPr>
        <w:fldChar w:fldCharType="begin" w:fldLock="1"/>
      </w:r>
      <w:r w:rsidRPr="006D03BA">
        <w:rPr>
          <w:color w:val="333333"/>
          <w:sz w:val="20"/>
          <w:rtl/>
        </w:rPr>
        <w:instrText xml:space="preserve"> </w:instrText>
      </w:r>
      <w:r w:rsidRPr="006D03BA">
        <w:rPr>
          <w:color w:val="333333"/>
          <w:sz w:val="20"/>
        </w:rPr>
        <w:instrText>REF</w:instrText>
      </w:r>
      <w:r w:rsidRPr="006D03BA">
        <w:rPr>
          <w:color w:val="333333"/>
          <w:sz w:val="20"/>
          <w:rtl/>
        </w:rPr>
        <w:instrText xml:space="preserve"> _</w:instrText>
      </w:r>
      <w:r w:rsidRPr="006D03BA">
        <w:rPr>
          <w:color w:val="333333"/>
          <w:sz w:val="20"/>
        </w:rPr>
        <w:instrText>Ref1482775 \w \h</w:instrText>
      </w:r>
      <w:r w:rsidRPr="006D03BA">
        <w:rPr>
          <w:color w:val="333333"/>
          <w:sz w:val="20"/>
          <w:rtl/>
        </w:rPr>
        <w:instrText xml:space="preserve">  \* </w:instrText>
      </w:r>
      <w:r w:rsidRPr="006D03BA">
        <w:rPr>
          <w:color w:val="333333"/>
          <w:sz w:val="20"/>
        </w:rPr>
        <w:instrText>MERGEFORMAT</w:instrText>
      </w:r>
      <w:r w:rsidRPr="006D03BA">
        <w:rPr>
          <w:color w:val="333333"/>
          <w:sz w:val="20"/>
          <w:rtl/>
        </w:rPr>
        <w:instrText xml:space="preserve"> </w:instrText>
      </w:r>
      <w:r w:rsidRPr="006D03BA">
        <w:rPr>
          <w:color w:val="333333"/>
          <w:sz w:val="20"/>
          <w:rtl/>
        </w:rPr>
      </w:r>
      <w:r w:rsidRPr="006D03BA">
        <w:rPr>
          <w:color w:val="333333"/>
          <w:sz w:val="20"/>
          <w:rtl/>
        </w:rPr>
        <w:fldChar w:fldCharType="separate"/>
      </w:r>
      <w:r w:rsidR="00D3002D">
        <w:rPr>
          <w:color w:val="333333"/>
          <w:sz w:val="20"/>
          <w:cs/>
        </w:rPr>
        <w:t>‎</w:t>
      </w:r>
      <w:r w:rsidR="00D3002D">
        <w:rPr>
          <w:color w:val="333333"/>
          <w:sz w:val="20"/>
        </w:rPr>
        <w:t>4</w:t>
      </w:r>
      <w:r w:rsidRPr="006D03BA">
        <w:rPr>
          <w:color w:val="333333"/>
          <w:sz w:val="20"/>
          <w:rtl/>
        </w:rPr>
        <w:fldChar w:fldCharType="end"/>
      </w:r>
      <w:r w:rsidRPr="006D03BA">
        <w:rPr>
          <w:color w:val="333333"/>
          <w:sz w:val="20"/>
          <w:rtl/>
        </w:rPr>
        <w:t>).</w:t>
      </w:r>
    </w:p>
    <w:p w14:paraId="0AA4B597" w14:textId="03555372" w:rsidR="006D03BA" w:rsidRPr="006D03BA" w:rsidRDefault="006D03BA" w:rsidP="006D03BA">
      <w:pPr>
        <w:pStyle w:val="NoSpacing"/>
        <w:spacing w:after="120"/>
        <w:jc w:val="both"/>
        <w:rPr>
          <w:color w:val="333333"/>
          <w:sz w:val="20"/>
          <w:rtl/>
        </w:rPr>
      </w:pPr>
      <w:r w:rsidRPr="006D03BA">
        <w:rPr>
          <w:color w:val="333333"/>
          <w:sz w:val="20"/>
          <w:rtl/>
        </w:rPr>
        <w:t>אם צירוף דוח</w:t>
      </w:r>
      <w:r w:rsidRPr="006D03BA">
        <w:rPr>
          <w:rFonts w:hint="cs"/>
          <w:color w:val="333333"/>
          <w:sz w:val="20"/>
          <w:rtl/>
        </w:rPr>
        <w:t>ות</w:t>
      </w:r>
      <w:r w:rsidRPr="006D03BA">
        <w:rPr>
          <w:color w:val="333333"/>
          <w:sz w:val="20"/>
          <w:rtl/>
        </w:rPr>
        <w:t xml:space="preserve"> כספי</w:t>
      </w:r>
      <w:r w:rsidRPr="006D03BA">
        <w:rPr>
          <w:rFonts w:hint="cs"/>
          <w:color w:val="333333"/>
          <w:sz w:val="20"/>
          <w:rtl/>
        </w:rPr>
        <w:t>ים</w:t>
      </w:r>
      <w:r w:rsidRPr="006D03BA">
        <w:rPr>
          <w:color w:val="333333"/>
          <w:sz w:val="20"/>
          <w:rtl/>
        </w:rPr>
        <w:t xml:space="preserve"> ביניים של חברה כלולה בוצע לראשונה ברבעון, אז במסגרת הדוח</w:t>
      </w:r>
      <w:r w:rsidRPr="006D03BA">
        <w:rPr>
          <w:rFonts w:hint="cs"/>
          <w:color w:val="333333"/>
          <w:sz w:val="20"/>
          <w:rtl/>
        </w:rPr>
        <w:t>ות</w:t>
      </w:r>
      <w:r w:rsidRPr="006D03BA">
        <w:rPr>
          <w:color w:val="333333"/>
          <w:sz w:val="20"/>
          <w:rtl/>
        </w:rPr>
        <w:t xml:space="preserve"> הכספי</w:t>
      </w:r>
      <w:r w:rsidRPr="006D03BA">
        <w:rPr>
          <w:rFonts w:hint="cs"/>
          <w:color w:val="333333"/>
          <w:sz w:val="20"/>
          <w:rtl/>
        </w:rPr>
        <w:t>ים</w:t>
      </w:r>
      <w:r w:rsidRPr="006D03BA">
        <w:rPr>
          <w:color w:val="333333"/>
          <w:sz w:val="20"/>
          <w:rtl/>
        </w:rPr>
        <w:t xml:space="preserve"> ביניים של החברה הכלולה יש לכלול ביאור בדבר המדיניות החשבונאית שיושמה בדוחות הכספיים של אותה חברה כלולה.</w:t>
      </w:r>
    </w:p>
    <w:p w14:paraId="50985F76" w14:textId="0C532586" w:rsidR="006D03BA" w:rsidRPr="006D03BA" w:rsidRDefault="006D03BA" w:rsidP="006D03BA">
      <w:pPr>
        <w:pStyle w:val="NoSpacing"/>
        <w:spacing w:after="120"/>
        <w:jc w:val="both"/>
        <w:rPr>
          <w:color w:val="333333"/>
          <w:sz w:val="20"/>
          <w:rtl/>
        </w:rPr>
      </w:pPr>
      <w:r w:rsidRPr="006D03BA">
        <w:rPr>
          <w:color w:val="333333"/>
          <w:sz w:val="20"/>
          <w:rtl/>
        </w:rPr>
        <w:t xml:space="preserve">לעניין זה, </w:t>
      </w:r>
      <w:r w:rsidR="00F17BDB">
        <w:rPr>
          <w:rFonts w:hint="cs"/>
          <w:color w:val="333333"/>
          <w:sz w:val="20"/>
          <w:rtl/>
        </w:rPr>
        <w:t xml:space="preserve">מופנית </w:t>
      </w:r>
      <w:r w:rsidRPr="006D03BA">
        <w:rPr>
          <w:color w:val="333333"/>
          <w:sz w:val="20"/>
          <w:rtl/>
        </w:rPr>
        <w:t>תשומת הלב להקל</w:t>
      </w:r>
      <w:r w:rsidRPr="006D03BA">
        <w:rPr>
          <w:rFonts w:hint="cs"/>
          <w:color w:val="333333"/>
          <w:sz w:val="20"/>
          <w:rtl/>
        </w:rPr>
        <w:t>ה</w:t>
      </w:r>
      <w:r w:rsidRPr="006D03BA">
        <w:rPr>
          <w:color w:val="333333"/>
          <w:sz w:val="20"/>
          <w:rtl/>
        </w:rPr>
        <w:t xml:space="preserve"> בהתאם לתקנה 5ד(ב)(2)</w:t>
      </w:r>
      <w:r w:rsidRPr="006D03BA">
        <w:rPr>
          <w:rFonts w:hint="cs"/>
          <w:color w:val="333333"/>
          <w:sz w:val="20"/>
          <w:rtl/>
        </w:rPr>
        <w:t xml:space="preserve"> </w:t>
      </w:r>
      <w:r w:rsidRPr="006D03BA">
        <w:rPr>
          <w:color w:val="333333"/>
          <w:sz w:val="20"/>
          <w:rtl/>
        </w:rPr>
        <w:t>שניתן לאמצ</w:t>
      </w:r>
      <w:r w:rsidRPr="006D03BA">
        <w:rPr>
          <w:rFonts w:hint="cs"/>
          <w:color w:val="333333"/>
          <w:sz w:val="20"/>
          <w:rtl/>
        </w:rPr>
        <w:t>ה</w:t>
      </w:r>
      <w:r w:rsidRPr="006D03BA">
        <w:rPr>
          <w:color w:val="333333"/>
          <w:sz w:val="20"/>
          <w:rtl/>
        </w:rPr>
        <w:t xml:space="preserve"> שניתנ</w:t>
      </w:r>
      <w:r w:rsidRPr="006D03BA">
        <w:rPr>
          <w:rFonts w:hint="cs"/>
          <w:color w:val="333333"/>
          <w:sz w:val="20"/>
          <w:rtl/>
        </w:rPr>
        <w:t>ה</w:t>
      </w:r>
      <w:r w:rsidRPr="006D03BA">
        <w:rPr>
          <w:color w:val="333333"/>
          <w:sz w:val="20"/>
          <w:rtl/>
        </w:rPr>
        <w:t xml:space="preserve"> לתאגיד הנחשב תאגיד קטן.</w:t>
      </w:r>
    </w:p>
    <w:p w14:paraId="235A7A42" w14:textId="0B8FA690" w:rsidR="006D03BA" w:rsidRPr="006D03BA" w:rsidRDefault="006D03BA" w:rsidP="006D03BA">
      <w:pPr>
        <w:pStyle w:val="NoSpacing"/>
        <w:spacing w:after="120"/>
        <w:jc w:val="both"/>
        <w:rPr>
          <w:color w:val="333333"/>
          <w:sz w:val="20"/>
          <w:rtl/>
        </w:rPr>
      </w:pPr>
      <w:r w:rsidRPr="006D03BA">
        <w:rPr>
          <w:color w:val="333333"/>
          <w:sz w:val="20"/>
          <w:rtl/>
        </w:rPr>
        <w:t>הוראות נוספות ביחס לאופן צירוף הדוחות הכספיים של החברה הכלולה נכללות בתקנה 44.</w:t>
      </w:r>
    </w:p>
    <w:p w14:paraId="61B91A3A" w14:textId="77777777" w:rsidR="006D03BA" w:rsidRPr="006D03BA" w:rsidRDefault="006D03BA" w:rsidP="006D03BA">
      <w:pPr>
        <w:pStyle w:val="NoSpacing"/>
        <w:jc w:val="both"/>
        <w:rPr>
          <w:color w:val="333333"/>
          <w:sz w:val="20"/>
          <w:rtl/>
        </w:rPr>
      </w:pPr>
    </w:p>
    <w:p w14:paraId="63F2D391" w14:textId="75AB57E9" w:rsidR="006D03BA" w:rsidRPr="006D03BA" w:rsidRDefault="006D03BA" w:rsidP="006D03BA">
      <w:pPr>
        <w:pStyle w:val="NoSpacing"/>
        <w:spacing w:after="120"/>
        <w:jc w:val="both"/>
        <w:rPr>
          <w:color w:val="333333"/>
          <w:sz w:val="20"/>
          <w:rtl/>
        </w:rPr>
      </w:pPr>
      <w:r w:rsidRPr="006D03BA">
        <w:rPr>
          <w:rStyle w:val="Strong"/>
          <w:color w:val="333333"/>
          <w:sz w:val="20"/>
          <w:rtl/>
        </w:rPr>
        <w:t xml:space="preserve">צירוף דוחות חברה </w:t>
      </w:r>
      <w:proofErr w:type="spellStart"/>
      <w:r w:rsidRPr="006D03BA">
        <w:rPr>
          <w:rStyle w:val="Strong"/>
          <w:color w:val="333333"/>
          <w:sz w:val="20"/>
          <w:rtl/>
        </w:rPr>
        <w:t>נערבת</w:t>
      </w:r>
      <w:proofErr w:type="spellEnd"/>
      <w:r w:rsidRPr="006D03BA">
        <w:rPr>
          <w:rStyle w:val="Strong"/>
          <w:color w:val="333333"/>
          <w:sz w:val="20"/>
          <w:rtl/>
        </w:rPr>
        <w:t xml:space="preserve"> (תקנה 45):</w:t>
      </w:r>
    </w:p>
    <w:p w14:paraId="6CF7E8F6" w14:textId="7A2A9873" w:rsidR="006D03BA" w:rsidRPr="006D03BA" w:rsidRDefault="006D03BA" w:rsidP="006D03BA">
      <w:pPr>
        <w:pStyle w:val="NoSpacing"/>
        <w:spacing w:after="120"/>
        <w:jc w:val="both"/>
        <w:rPr>
          <w:color w:val="333333"/>
          <w:sz w:val="20"/>
          <w:rtl/>
        </w:rPr>
      </w:pPr>
      <w:r w:rsidRPr="006D03BA">
        <w:rPr>
          <w:color w:val="333333"/>
          <w:sz w:val="20"/>
          <w:rtl/>
        </w:rPr>
        <w:t xml:space="preserve">לדוחות הכספיים של החברה יצורפו כנספח דוחות כספיים של חברה </w:t>
      </w:r>
      <w:r w:rsidRPr="006D03BA">
        <w:rPr>
          <w:rFonts w:hint="cs"/>
          <w:color w:val="333333"/>
          <w:sz w:val="20"/>
          <w:rtl/>
        </w:rPr>
        <w:t>ש</w:t>
      </w:r>
      <w:r w:rsidRPr="006D03BA">
        <w:rPr>
          <w:color w:val="333333"/>
          <w:sz w:val="20"/>
          <w:rtl/>
        </w:rPr>
        <w:t>לגביה מתקיים האמור בתקנה 45(א) בהתאם להוראות הנכללות בתקנה האמורה.</w:t>
      </w:r>
    </w:p>
    <w:p w14:paraId="1D9B79D8" w14:textId="77777777" w:rsidR="006D03BA" w:rsidRPr="006D03BA" w:rsidRDefault="006D03BA" w:rsidP="006D03BA">
      <w:pPr>
        <w:pStyle w:val="NoSpacing"/>
        <w:jc w:val="both"/>
        <w:rPr>
          <w:color w:val="333333"/>
          <w:sz w:val="20"/>
          <w:rtl/>
        </w:rPr>
      </w:pPr>
    </w:p>
    <w:p w14:paraId="7B716D14" w14:textId="673F7E30" w:rsidR="006D03BA" w:rsidRPr="006D03BA" w:rsidRDefault="006D03BA" w:rsidP="006D03BA">
      <w:pPr>
        <w:pStyle w:val="NoSpacing"/>
        <w:spacing w:after="120"/>
        <w:jc w:val="both"/>
        <w:rPr>
          <w:color w:val="333333"/>
          <w:sz w:val="20"/>
          <w:rtl/>
        </w:rPr>
      </w:pPr>
      <w:r w:rsidRPr="006D03BA">
        <w:rPr>
          <w:b/>
          <w:bCs/>
          <w:color w:val="333333"/>
          <w:sz w:val="20"/>
          <w:rtl/>
        </w:rPr>
        <w:t>צירוף דוחות חברה משועבדת</w:t>
      </w:r>
      <w:r w:rsidRPr="006D03BA">
        <w:rPr>
          <w:rFonts w:hint="cs"/>
          <w:b/>
          <w:bCs/>
          <w:color w:val="333333"/>
          <w:sz w:val="20"/>
          <w:rtl/>
        </w:rPr>
        <w:t xml:space="preserve"> (</w:t>
      </w:r>
      <w:r w:rsidRPr="006D03BA">
        <w:rPr>
          <w:b/>
          <w:bCs/>
          <w:color w:val="333333"/>
          <w:sz w:val="20"/>
          <w:rtl/>
        </w:rPr>
        <w:t xml:space="preserve">עמדה משפטית מספר 103-29: </w:t>
      </w:r>
      <w:r w:rsidRPr="006D03BA">
        <w:rPr>
          <w:b/>
          <w:bCs/>
          <w:i/>
          <w:iCs/>
          <w:color w:val="333333"/>
          <w:sz w:val="20"/>
          <w:rtl/>
        </w:rPr>
        <w:t>ממצאים בקשר עם נאותות הגילוי בדבר בטוחות ו/או שעבודים שניתנו ע"י תאגידים מדווחים להבטחת פירעון תעודות התחייבות</w:t>
      </w:r>
      <w:r w:rsidRPr="006D03BA">
        <w:rPr>
          <w:rFonts w:hint="cs"/>
          <w:b/>
          <w:bCs/>
          <w:color w:val="333333"/>
          <w:sz w:val="20"/>
          <w:rtl/>
        </w:rPr>
        <w:t>)</w:t>
      </w:r>
      <w:r w:rsidRPr="006D03BA">
        <w:rPr>
          <w:b/>
          <w:bCs/>
          <w:color w:val="333333"/>
          <w:sz w:val="20"/>
          <w:rtl/>
        </w:rPr>
        <w:t>:</w:t>
      </w:r>
    </w:p>
    <w:p w14:paraId="24F3C8A1" w14:textId="7FFF8DC0" w:rsidR="006D03BA" w:rsidRPr="006D03BA" w:rsidRDefault="006D03BA" w:rsidP="006D03BA">
      <w:pPr>
        <w:pStyle w:val="NoSpacing"/>
        <w:spacing w:after="120"/>
        <w:jc w:val="both"/>
        <w:rPr>
          <w:color w:val="333333"/>
          <w:sz w:val="20"/>
          <w:rtl/>
        </w:rPr>
      </w:pPr>
      <w:r w:rsidRPr="006D03BA">
        <w:rPr>
          <w:rFonts w:hint="cs"/>
          <w:color w:val="333333"/>
          <w:sz w:val="20"/>
          <w:rtl/>
        </w:rPr>
        <w:t>ה</w:t>
      </w:r>
      <w:r w:rsidRPr="006D03BA">
        <w:rPr>
          <w:color w:val="333333"/>
          <w:sz w:val="20"/>
          <w:rtl/>
        </w:rPr>
        <w:t xml:space="preserve">עמדה </w:t>
      </w:r>
      <w:r w:rsidRPr="006D03BA">
        <w:rPr>
          <w:rFonts w:hint="cs"/>
          <w:color w:val="333333"/>
          <w:sz w:val="20"/>
          <w:rtl/>
        </w:rPr>
        <w:t>ה</w:t>
      </w:r>
      <w:r w:rsidRPr="006D03BA">
        <w:rPr>
          <w:color w:val="333333"/>
          <w:sz w:val="20"/>
          <w:rtl/>
        </w:rPr>
        <w:t>משפטית מציינת כדוגמה מקרים שבהם שעבודים של מניות חברה מאוחדת/חברה כלולה/נכס פיננסי, אשר ניתנו במסגרת הצעת תעודות התחייבות לציבור ובכלל זה רישום למסחר של תעודות התחייבות שהונפקו בהצעה פרטית, ידרשו את צירוף הדוחות הכספיים של אותן החברות וזאת עד למועד פירעונן המלא של תעודות ההתחייבות (או, בתנאים מסוימים, צירוף תמצית נתונים כספיים שנסקרו, כמפורט בעמדה המשפטית, במקום צירוף דוחות כספיים מלאים).</w:t>
      </w:r>
    </w:p>
    <w:p w14:paraId="2BFA0904" w14:textId="77777777" w:rsidR="006D03BA" w:rsidRPr="006D03BA" w:rsidRDefault="006D03BA" w:rsidP="006D03BA">
      <w:pPr>
        <w:pStyle w:val="NoSpacing"/>
        <w:jc w:val="both"/>
        <w:rPr>
          <w:color w:val="333333"/>
          <w:sz w:val="20"/>
          <w:rtl/>
        </w:rPr>
      </w:pPr>
    </w:p>
    <w:p w14:paraId="283BDEA4" w14:textId="59F4799D" w:rsidR="006D03BA" w:rsidRPr="006D03BA" w:rsidRDefault="006D03BA" w:rsidP="006D03BA">
      <w:pPr>
        <w:pStyle w:val="NoSpacing"/>
        <w:spacing w:after="120"/>
        <w:jc w:val="both"/>
        <w:rPr>
          <w:color w:val="333333"/>
          <w:sz w:val="20"/>
          <w:rtl/>
        </w:rPr>
      </w:pPr>
      <w:r w:rsidRPr="006D03BA">
        <w:rPr>
          <w:rStyle w:val="Strong"/>
          <w:color w:val="333333"/>
          <w:sz w:val="20"/>
          <w:rtl/>
        </w:rPr>
        <w:t xml:space="preserve">צירוף דוחות כספיים של תאגיד ערב של בעל שליטה בגין ערבות מהותית שהעמיד לטובת פירעון איגרות חוב (עמדה משפטית מספר 199-10: </w:t>
      </w:r>
      <w:r w:rsidRPr="006D03BA">
        <w:rPr>
          <w:rStyle w:val="Strong"/>
          <w:i/>
          <w:iCs/>
          <w:color w:val="333333"/>
          <w:sz w:val="20"/>
          <w:rtl/>
        </w:rPr>
        <w:t>ערבות מהותית של בעל שליטה לפירעון אגרות חוב</w:t>
      </w:r>
      <w:r w:rsidRPr="006D03BA">
        <w:rPr>
          <w:rStyle w:val="Strong"/>
          <w:color w:val="333333"/>
          <w:sz w:val="20"/>
          <w:rtl/>
        </w:rPr>
        <w:t>):</w:t>
      </w:r>
      <w:r w:rsidRPr="006D03BA">
        <w:rPr>
          <w:rStyle w:val="FootnoteReference"/>
          <w:color w:val="333333"/>
          <w:sz w:val="20"/>
          <w:szCs w:val="20"/>
          <w:rtl/>
        </w:rPr>
        <w:footnoteReference w:id="206"/>
      </w:r>
    </w:p>
    <w:p w14:paraId="59A90132" w14:textId="439FCE7B" w:rsidR="006D03BA" w:rsidRPr="006D03BA" w:rsidRDefault="006D03BA" w:rsidP="006D03BA">
      <w:pPr>
        <w:pStyle w:val="NoSpacing"/>
        <w:spacing w:after="120"/>
        <w:jc w:val="both"/>
        <w:rPr>
          <w:color w:val="333333"/>
          <w:sz w:val="20"/>
          <w:rtl/>
        </w:rPr>
      </w:pPr>
      <w:r w:rsidRPr="006D03BA">
        <w:rPr>
          <w:color w:val="333333"/>
          <w:sz w:val="20"/>
          <w:rtl/>
        </w:rPr>
        <w:t>תאגיד ערב של בעל שליטה, אשר העמיד ערבות מהותית לצורך פירעון איגרות חוב לתאגיד מדווח, יידרש לצירוף דוחותיו הכספיים באופן שוטף עד למועד מימושה או עד למועד שבו חדלה ערבות זו מלהיות מהותית.</w:t>
      </w:r>
    </w:p>
    <w:p w14:paraId="629C5B8F" w14:textId="77777777" w:rsidR="000D3893" w:rsidRDefault="000D3893">
      <w:pPr>
        <w:spacing w:after="160" w:line="259" w:lineRule="auto"/>
        <w:rPr>
          <w:rFonts w:ascii="Arial" w:hAnsi="Arial"/>
          <w:rtl/>
        </w:rPr>
      </w:pPr>
      <w:r>
        <w:rPr>
          <w:rFonts w:ascii="Arial" w:hAnsi="Arial"/>
          <w:rtl/>
        </w:rPr>
        <w:br w:type="page"/>
      </w:r>
    </w:p>
    <w:p w14:paraId="05790950" w14:textId="658595F7" w:rsidR="00843205" w:rsidRPr="006D03BA" w:rsidRDefault="00E712D2" w:rsidP="00474917">
      <w:pPr>
        <w:pStyle w:val="a"/>
      </w:pPr>
      <w:bookmarkStart w:id="1076" w:name="_Toc100245522"/>
      <w:bookmarkStart w:id="1077" w:name="_Toc100246531"/>
      <w:bookmarkStart w:id="1078" w:name="_Toc100474051"/>
      <w:bookmarkStart w:id="1079" w:name="_Toc121747416"/>
      <w:bookmarkStart w:id="1080" w:name="_Toc123198350"/>
      <w:bookmarkStart w:id="1081" w:name="_Toc154415340"/>
      <w:bookmarkStart w:id="1082" w:name="_Toc184569376"/>
      <w:bookmarkStart w:id="1083" w:name="_Toc220916116"/>
      <w:bookmarkStart w:id="1084" w:name="_Toc226448118"/>
      <w:bookmarkStart w:id="1085" w:name="_Toc226450569"/>
      <w:bookmarkStart w:id="1086" w:name="_Toc226634695"/>
      <w:r>
        <w:rPr>
          <w:rFonts w:hint="cs"/>
          <w:rtl/>
        </w:rPr>
        <w:lastRenderedPageBreak/>
        <w:t>ה</w:t>
      </w:r>
      <w:r w:rsidR="00843205" w:rsidRPr="006D03BA">
        <w:rPr>
          <w:rFonts w:hint="cs"/>
          <w:rtl/>
        </w:rPr>
        <w:t>שפעת עניינים הקשורים לאקלים על הדוחות הכספיים</w:t>
      </w:r>
      <w:r w:rsidR="00843205" w:rsidRPr="00E33216">
        <w:rPr>
          <w:rStyle w:val="FootnoteReference"/>
          <w:color w:val="333333"/>
          <w:sz w:val="22"/>
          <w:szCs w:val="22"/>
          <w:rtl/>
        </w:rPr>
        <w:footnoteReference w:id="207"/>
      </w:r>
      <w:bookmarkEnd w:id="1076"/>
      <w:bookmarkEnd w:id="1077"/>
      <w:bookmarkEnd w:id="1078"/>
      <w:bookmarkEnd w:id="1079"/>
      <w:bookmarkEnd w:id="1080"/>
      <w:bookmarkEnd w:id="1081"/>
      <w:bookmarkEnd w:id="1082"/>
      <w:bookmarkEnd w:id="1083"/>
      <w:bookmarkEnd w:id="1084"/>
      <w:bookmarkEnd w:id="1085"/>
      <w:bookmarkEnd w:id="1086"/>
    </w:p>
    <w:p w14:paraId="6605FCBC" w14:textId="77777777" w:rsidR="00B64157" w:rsidRPr="006D03BA" w:rsidRDefault="00B64157" w:rsidP="00B64157">
      <w:pPr>
        <w:pStyle w:val="NoSpacing"/>
        <w:jc w:val="both"/>
        <w:rPr>
          <w:color w:val="333333"/>
          <w:sz w:val="20"/>
          <w:rtl/>
        </w:rPr>
      </w:pPr>
    </w:p>
    <w:p w14:paraId="5B187EAF" w14:textId="7E821ECA" w:rsidR="006D03BA" w:rsidRPr="006D03BA" w:rsidRDefault="006D03BA" w:rsidP="006D03BA">
      <w:pPr>
        <w:spacing w:line="240" w:lineRule="auto"/>
        <w:rPr>
          <w:color w:val="333333"/>
          <w:rtl/>
        </w:rPr>
      </w:pPr>
      <w:r w:rsidRPr="006D03BA">
        <w:rPr>
          <w:rFonts w:ascii="Arial" w:hAnsi="Arial"/>
          <w:color w:val="333333"/>
          <w:rtl/>
        </w:rPr>
        <w:t xml:space="preserve">שינוי </w:t>
      </w:r>
      <w:r w:rsidRPr="006D03BA">
        <w:rPr>
          <w:rFonts w:ascii="Arial" w:hAnsi="Arial" w:hint="cs"/>
          <w:color w:val="333333"/>
          <w:rtl/>
        </w:rPr>
        <w:t>ה</w:t>
      </w:r>
      <w:r w:rsidRPr="006D03BA">
        <w:rPr>
          <w:rFonts w:ascii="Arial" w:hAnsi="Arial"/>
          <w:color w:val="333333"/>
          <w:rtl/>
        </w:rPr>
        <w:t xml:space="preserve">אקלים </w:t>
      </w:r>
      <w:r w:rsidRPr="006D03BA">
        <w:rPr>
          <w:rFonts w:ascii="Arial" w:hAnsi="Arial" w:hint="cs"/>
          <w:color w:val="333333"/>
          <w:rtl/>
        </w:rPr>
        <w:t xml:space="preserve">הוא </w:t>
      </w:r>
      <w:r w:rsidRPr="006D03BA">
        <w:rPr>
          <w:rFonts w:ascii="Arial" w:hAnsi="Arial"/>
          <w:color w:val="333333"/>
          <w:rtl/>
        </w:rPr>
        <w:t xml:space="preserve">נושא אשר </w:t>
      </w:r>
      <w:r w:rsidRPr="006D03BA">
        <w:rPr>
          <w:rFonts w:ascii="Arial" w:hAnsi="Arial" w:hint="cs"/>
          <w:color w:val="333333"/>
          <w:rtl/>
        </w:rPr>
        <w:t xml:space="preserve">העניין של </w:t>
      </w:r>
      <w:r w:rsidRPr="006D03BA">
        <w:rPr>
          <w:rFonts w:ascii="Arial" w:hAnsi="Arial"/>
          <w:color w:val="333333"/>
          <w:rtl/>
        </w:rPr>
        <w:t>משקיעים ו</w:t>
      </w:r>
      <w:r w:rsidRPr="006D03BA">
        <w:rPr>
          <w:rFonts w:ascii="Arial" w:hAnsi="Arial" w:hint="cs"/>
          <w:color w:val="333333"/>
          <w:rtl/>
        </w:rPr>
        <w:t>מחזיקי</w:t>
      </w:r>
      <w:r w:rsidRPr="006D03BA">
        <w:rPr>
          <w:rFonts w:ascii="Arial" w:hAnsi="Arial"/>
          <w:color w:val="333333"/>
          <w:rtl/>
        </w:rPr>
        <w:t xml:space="preserve"> עניין אחרים </w:t>
      </w:r>
      <w:r w:rsidRPr="006D03BA">
        <w:rPr>
          <w:rFonts w:ascii="Arial" w:hAnsi="Arial" w:hint="cs"/>
          <w:color w:val="333333"/>
          <w:rtl/>
        </w:rPr>
        <w:t xml:space="preserve">בתקני הדיווח הכספי הבינלאומיים החשבונאיים </w:t>
      </w:r>
      <w:r w:rsidRPr="006D03BA">
        <w:rPr>
          <w:rFonts w:ascii="Arial" w:hAnsi="Arial"/>
          <w:color w:val="333333"/>
          <w:rtl/>
        </w:rPr>
        <w:t xml:space="preserve">בו </w:t>
      </w:r>
      <w:r w:rsidRPr="006D03BA">
        <w:rPr>
          <w:rFonts w:ascii="Arial" w:hAnsi="Arial" w:hint="cs"/>
          <w:color w:val="333333"/>
          <w:rtl/>
        </w:rPr>
        <w:t xml:space="preserve">גובר רבות </w:t>
      </w:r>
      <w:r w:rsidRPr="006D03BA">
        <w:rPr>
          <w:rFonts w:ascii="Arial" w:hAnsi="Arial"/>
          <w:color w:val="333333"/>
          <w:rtl/>
        </w:rPr>
        <w:t xml:space="preserve">נוכח ההשפעה הפוטנציאלית </w:t>
      </w:r>
      <w:r w:rsidRPr="006D03BA">
        <w:rPr>
          <w:rFonts w:ascii="Arial" w:hAnsi="Arial" w:hint="cs"/>
          <w:color w:val="333333"/>
          <w:rtl/>
        </w:rPr>
        <w:t xml:space="preserve">שלו </w:t>
      </w:r>
      <w:r w:rsidRPr="006D03BA">
        <w:rPr>
          <w:rFonts w:ascii="Arial" w:hAnsi="Arial"/>
          <w:color w:val="333333"/>
          <w:rtl/>
        </w:rPr>
        <w:t xml:space="preserve">על </w:t>
      </w:r>
      <w:r w:rsidRPr="006D03BA">
        <w:rPr>
          <w:rFonts w:ascii="Arial" w:hAnsi="Arial" w:hint="cs"/>
          <w:color w:val="333333"/>
          <w:rtl/>
        </w:rPr>
        <w:t>המודלים העסקיים</w:t>
      </w:r>
      <w:r w:rsidRPr="006D03BA">
        <w:rPr>
          <w:rFonts w:ascii="Arial" w:hAnsi="Arial"/>
          <w:color w:val="333333"/>
          <w:rtl/>
        </w:rPr>
        <w:t xml:space="preserve"> של חברות, </w:t>
      </w:r>
      <w:r w:rsidRPr="006D03BA">
        <w:rPr>
          <w:rFonts w:ascii="Arial" w:hAnsi="Arial" w:hint="cs"/>
          <w:color w:val="333333"/>
          <w:rtl/>
        </w:rPr>
        <w:t xml:space="preserve">על </w:t>
      </w:r>
      <w:r w:rsidRPr="006D03BA">
        <w:rPr>
          <w:rFonts w:ascii="Arial" w:hAnsi="Arial"/>
          <w:color w:val="333333"/>
          <w:rtl/>
        </w:rPr>
        <w:t>תזרי</w:t>
      </w:r>
      <w:r w:rsidRPr="006D03BA">
        <w:rPr>
          <w:rFonts w:ascii="Arial" w:hAnsi="Arial" w:hint="cs"/>
          <w:color w:val="333333"/>
          <w:rtl/>
        </w:rPr>
        <w:t>מי</w:t>
      </w:r>
      <w:r w:rsidRPr="006D03BA">
        <w:rPr>
          <w:rFonts w:ascii="Arial" w:hAnsi="Arial"/>
          <w:color w:val="333333"/>
          <w:rtl/>
        </w:rPr>
        <w:t xml:space="preserve"> </w:t>
      </w:r>
      <w:r w:rsidRPr="006D03BA">
        <w:rPr>
          <w:rFonts w:ascii="Arial" w:hAnsi="Arial" w:hint="cs"/>
          <w:color w:val="333333"/>
          <w:rtl/>
        </w:rPr>
        <w:t>ה</w:t>
      </w:r>
      <w:r w:rsidRPr="006D03BA">
        <w:rPr>
          <w:rFonts w:ascii="Arial" w:hAnsi="Arial"/>
          <w:color w:val="333333"/>
          <w:rtl/>
        </w:rPr>
        <w:t>מזומנים</w:t>
      </w:r>
      <w:r w:rsidRPr="006D03BA">
        <w:rPr>
          <w:rFonts w:ascii="Arial" w:hAnsi="Arial" w:hint="cs"/>
          <w:color w:val="333333"/>
          <w:rtl/>
        </w:rPr>
        <w:t xml:space="preserve"> שלהן</w:t>
      </w:r>
      <w:r w:rsidRPr="006D03BA">
        <w:rPr>
          <w:rFonts w:ascii="Arial" w:hAnsi="Arial"/>
          <w:color w:val="333333"/>
          <w:rtl/>
        </w:rPr>
        <w:t xml:space="preserve">, </w:t>
      </w:r>
      <w:r w:rsidRPr="006D03BA">
        <w:rPr>
          <w:rFonts w:ascii="Arial" w:hAnsi="Arial" w:hint="cs"/>
          <w:color w:val="333333"/>
          <w:rtl/>
        </w:rPr>
        <w:t xml:space="preserve">על </w:t>
      </w:r>
      <w:r w:rsidRPr="006D03BA">
        <w:rPr>
          <w:rFonts w:ascii="Arial" w:hAnsi="Arial"/>
          <w:color w:val="333333"/>
          <w:rtl/>
        </w:rPr>
        <w:t>מצב</w:t>
      </w:r>
      <w:r w:rsidRPr="006D03BA">
        <w:rPr>
          <w:rFonts w:ascii="Arial" w:hAnsi="Arial" w:hint="cs"/>
          <w:color w:val="333333"/>
          <w:rtl/>
        </w:rPr>
        <w:t>ן הכספי</w:t>
      </w:r>
      <w:r w:rsidRPr="006D03BA">
        <w:rPr>
          <w:rFonts w:ascii="Arial" w:hAnsi="Arial"/>
          <w:color w:val="333333"/>
          <w:rtl/>
        </w:rPr>
        <w:t xml:space="preserve"> ו</w:t>
      </w:r>
      <w:r w:rsidRPr="006D03BA">
        <w:rPr>
          <w:rFonts w:ascii="Arial" w:hAnsi="Arial" w:hint="cs"/>
          <w:color w:val="333333"/>
          <w:rtl/>
        </w:rPr>
        <w:t xml:space="preserve">על </w:t>
      </w:r>
      <w:r w:rsidRPr="006D03BA">
        <w:rPr>
          <w:rFonts w:ascii="Arial" w:hAnsi="Arial"/>
          <w:color w:val="333333"/>
          <w:rtl/>
        </w:rPr>
        <w:t>ביצועי</w:t>
      </w:r>
      <w:r w:rsidRPr="006D03BA">
        <w:rPr>
          <w:rFonts w:ascii="Arial" w:hAnsi="Arial" w:hint="cs"/>
          <w:color w:val="333333"/>
          <w:rtl/>
        </w:rPr>
        <w:t>הן הכספיים</w:t>
      </w:r>
      <w:r w:rsidRPr="006D03BA">
        <w:rPr>
          <w:rFonts w:ascii="Arial" w:hAnsi="Arial"/>
          <w:color w:val="333333"/>
          <w:rtl/>
        </w:rPr>
        <w:t xml:space="preserve">. רוב התעשיות הושפעו משינוי </w:t>
      </w:r>
      <w:r w:rsidRPr="006D03BA">
        <w:rPr>
          <w:rFonts w:ascii="Arial" w:hAnsi="Arial" w:hint="cs"/>
          <w:color w:val="333333"/>
          <w:rtl/>
        </w:rPr>
        <w:t>ה</w:t>
      </w:r>
      <w:r w:rsidRPr="006D03BA">
        <w:rPr>
          <w:rFonts w:ascii="Arial" w:hAnsi="Arial"/>
          <w:color w:val="333333"/>
          <w:rtl/>
        </w:rPr>
        <w:t xml:space="preserve">אקלים </w:t>
      </w:r>
      <w:r w:rsidRPr="006D03BA">
        <w:rPr>
          <w:rFonts w:ascii="Arial" w:hAnsi="Arial" w:hint="cs"/>
          <w:color w:val="333333"/>
          <w:rtl/>
        </w:rPr>
        <w:t>או סביר שיושפעו ממנו, ונעשים</w:t>
      </w:r>
      <w:r w:rsidRPr="006D03BA">
        <w:rPr>
          <w:rFonts w:ascii="Arial" w:hAnsi="Arial"/>
          <w:color w:val="333333"/>
          <w:rtl/>
        </w:rPr>
        <w:t xml:space="preserve"> מאמצים ל</w:t>
      </w:r>
      <w:r w:rsidRPr="006D03BA">
        <w:rPr>
          <w:rFonts w:ascii="Arial" w:hAnsi="Arial" w:hint="cs"/>
          <w:color w:val="333333"/>
          <w:rtl/>
        </w:rPr>
        <w:t xml:space="preserve">התמודד עם </w:t>
      </w:r>
      <w:r w:rsidRPr="006D03BA">
        <w:rPr>
          <w:rFonts w:ascii="Arial" w:hAnsi="Arial"/>
          <w:color w:val="333333"/>
          <w:rtl/>
        </w:rPr>
        <w:t xml:space="preserve">השפעה </w:t>
      </w:r>
      <w:r w:rsidRPr="006D03BA">
        <w:rPr>
          <w:rFonts w:ascii="Arial" w:hAnsi="Arial" w:hint="cs"/>
          <w:color w:val="333333"/>
          <w:rtl/>
        </w:rPr>
        <w:t>ז</w:t>
      </w:r>
      <w:r w:rsidRPr="006D03BA">
        <w:rPr>
          <w:rFonts w:ascii="Arial" w:hAnsi="Arial"/>
          <w:color w:val="333333"/>
          <w:rtl/>
        </w:rPr>
        <w:t>ו.</w:t>
      </w:r>
      <w:r w:rsidRPr="006D03BA">
        <w:rPr>
          <w:rFonts w:ascii="Arial" w:hAnsi="Arial" w:hint="cs"/>
          <w:color w:val="333333"/>
          <w:rtl/>
        </w:rPr>
        <w:t xml:space="preserve"> מידת</w:t>
      </w:r>
      <w:r w:rsidRPr="006D03BA">
        <w:rPr>
          <w:rFonts w:ascii="Arial" w:hAnsi="Arial"/>
          <w:color w:val="333333"/>
          <w:rtl/>
        </w:rPr>
        <w:t xml:space="preserve"> ההשפעה </w:t>
      </w:r>
      <w:r w:rsidRPr="006D03BA">
        <w:rPr>
          <w:rFonts w:ascii="Arial" w:hAnsi="Arial" w:hint="cs"/>
          <w:color w:val="333333"/>
          <w:rtl/>
        </w:rPr>
        <w:t>תלויה כמובן בנסיבות העניין.</w:t>
      </w:r>
    </w:p>
    <w:p w14:paraId="4F12549D" w14:textId="398243E1" w:rsidR="006D03BA" w:rsidRPr="006D03BA" w:rsidRDefault="006D03BA" w:rsidP="006D03BA">
      <w:pPr>
        <w:spacing w:line="240" w:lineRule="auto"/>
        <w:rPr>
          <w:color w:val="333333"/>
          <w:rtl/>
        </w:rPr>
      </w:pPr>
      <w:r w:rsidRPr="006D03BA">
        <w:rPr>
          <w:rFonts w:ascii="Arial" w:hAnsi="Arial"/>
          <w:color w:val="333333"/>
          <w:rtl/>
        </w:rPr>
        <w:t>תקני</w:t>
      </w:r>
      <w:r w:rsidRPr="006D03BA">
        <w:rPr>
          <w:rFonts w:ascii="Arial" w:hAnsi="Arial" w:hint="cs"/>
          <w:color w:val="333333"/>
          <w:rtl/>
        </w:rPr>
        <w:t xml:space="preserve"> הדיווח הכספי הבינלאומיים החשבונאיים</w:t>
      </w:r>
      <w:r w:rsidRPr="006D03BA">
        <w:rPr>
          <w:rFonts w:ascii="Arial" w:hAnsi="Arial"/>
          <w:color w:val="333333"/>
          <w:rtl/>
        </w:rPr>
        <w:t xml:space="preserve"> </w:t>
      </w:r>
      <w:r w:rsidRPr="006D03BA">
        <w:rPr>
          <w:rFonts w:ascii="Arial" w:hAnsi="Arial" w:hint="cs"/>
          <w:color w:val="333333"/>
          <w:rtl/>
        </w:rPr>
        <w:t xml:space="preserve">אינם </w:t>
      </w:r>
      <w:r w:rsidRPr="006D03BA">
        <w:rPr>
          <w:rFonts w:ascii="Arial" w:hAnsi="Arial"/>
          <w:color w:val="333333"/>
          <w:rtl/>
        </w:rPr>
        <w:t xml:space="preserve">מתייחסים באופן מפורש לעניינים הקשורים </w:t>
      </w:r>
      <w:r w:rsidRPr="006D03BA">
        <w:rPr>
          <w:rFonts w:ascii="Arial" w:hAnsi="Arial" w:hint="cs"/>
          <w:color w:val="333333"/>
          <w:rtl/>
        </w:rPr>
        <w:t>ל</w:t>
      </w:r>
      <w:r w:rsidRPr="006D03BA">
        <w:rPr>
          <w:rFonts w:ascii="Arial" w:hAnsi="Arial"/>
          <w:color w:val="333333"/>
          <w:rtl/>
        </w:rPr>
        <w:t xml:space="preserve">אקלים. אולם, חברות חייבות </w:t>
      </w:r>
      <w:r w:rsidRPr="006D03BA">
        <w:rPr>
          <w:rFonts w:ascii="Arial" w:hAnsi="Arial" w:hint="cs"/>
          <w:color w:val="333333"/>
          <w:rtl/>
        </w:rPr>
        <w:t xml:space="preserve">להביא בחשבון </w:t>
      </w:r>
      <w:r w:rsidRPr="006D03BA">
        <w:rPr>
          <w:rFonts w:ascii="Arial" w:hAnsi="Arial"/>
          <w:color w:val="333333"/>
          <w:rtl/>
        </w:rPr>
        <w:t xml:space="preserve">עניינים הקשורים </w:t>
      </w:r>
      <w:r w:rsidRPr="006D03BA">
        <w:rPr>
          <w:rFonts w:ascii="Arial" w:hAnsi="Arial" w:hint="cs"/>
          <w:color w:val="333333"/>
          <w:rtl/>
        </w:rPr>
        <w:t>ל</w:t>
      </w:r>
      <w:r w:rsidRPr="006D03BA">
        <w:rPr>
          <w:rFonts w:ascii="Arial" w:hAnsi="Arial"/>
          <w:color w:val="333333"/>
          <w:rtl/>
        </w:rPr>
        <w:t>אקלים ביישום תקני</w:t>
      </w:r>
      <w:r w:rsidRPr="006D03BA">
        <w:rPr>
          <w:rFonts w:ascii="Arial" w:hAnsi="Arial" w:hint="cs"/>
          <w:color w:val="333333"/>
          <w:rtl/>
        </w:rPr>
        <w:t xml:space="preserve"> הדיווח הכספי הבינלאומיים החשבונאיים</w:t>
      </w:r>
      <w:r w:rsidRPr="006D03BA">
        <w:rPr>
          <w:rFonts w:ascii="Arial" w:hAnsi="Arial"/>
          <w:color w:val="333333"/>
          <w:rtl/>
        </w:rPr>
        <w:t xml:space="preserve"> כאשר ההשפעה של עניינים אלו </w:t>
      </w:r>
      <w:r w:rsidRPr="006D03BA">
        <w:rPr>
          <w:rFonts w:ascii="Arial" w:hAnsi="Arial" w:hint="cs"/>
          <w:color w:val="333333"/>
          <w:rtl/>
        </w:rPr>
        <w:t xml:space="preserve">היא </w:t>
      </w:r>
      <w:r w:rsidRPr="006D03BA">
        <w:rPr>
          <w:rFonts w:ascii="Arial" w:hAnsi="Arial"/>
          <w:color w:val="333333"/>
          <w:rtl/>
        </w:rPr>
        <w:t xml:space="preserve">מהותית </w:t>
      </w:r>
      <w:r w:rsidRPr="006D03BA">
        <w:rPr>
          <w:rFonts w:ascii="Arial" w:hAnsi="Arial" w:hint="cs"/>
          <w:color w:val="333333"/>
          <w:rtl/>
        </w:rPr>
        <w:t>ל</w:t>
      </w:r>
      <w:r w:rsidRPr="006D03BA">
        <w:rPr>
          <w:rFonts w:ascii="Arial" w:hAnsi="Arial"/>
          <w:color w:val="333333"/>
          <w:rtl/>
        </w:rPr>
        <w:t xml:space="preserve">דוחות הכספיים בכללותם. לדוגמה, מידע על האופן שבו ההנהלה </w:t>
      </w:r>
      <w:r w:rsidRPr="006D03BA">
        <w:rPr>
          <w:rFonts w:ascii="Arial" w:hAnsi="Arial" w:hint="cs"/>
          <w:color w:val="333333"/>
          <w:rtl/>
        </w:rPr>
        <w:t xml:space="preserve">הביאה בחשבון </w:t>
      </w:r>
      <w:r w:rsidRPr="006D03BA">
        <w:rPr>
          <w:rFonts w:ascii="Arial" w:hAnsi="Arial"/>
          <w:color w:val="333333"/>
          <w:rtl/>
        </w:rPr>
        <w:t>עניינים הקשורים לאקלים בהכנת הדוחות הכספיים של החברה עשוי להיות מהותי ביחס לשיקולי הדעת ו</w:t>
      </w:r>
      <w:r w:rsidRPr="006D03BA">
        <w:rPr>
          <w:rFonts w:ascii="Arial" w:hAnsi="Arial" w:hint="cs"/>
          <w:color w:val="333333"/>
          <w:rtl/>
        </w:rPr>
        <w:t>ל</w:t>
      </w:r>
      <w:r w:rsidRPr="006D03BA">
        <w:rPr>
          <w:rFonts w:ascii="Arial" w:hAnsi="Arial"/>
          <w:color w:val="333333"/>
          <w:rtl/>
        </w:rPr>
        <w:t xml:space="preserve">אומדנים המשמעותיים ביותר </w:t>
      </w:r>
      <w:r w:rsidRPr="006D03BA">
        <w:rPr>
          <w:rFonts w:ascii="Arial" w:hAnsi="Arial" w:hint="cs"/>
          <w:color w:val="333333"/>
          <w:rtl/>
        </w:rPr>
        <w:t>שיושמו על ידי</w:t>
      </w:r>
      <w:r w:rsidRPr="006D03BA">
        <w:rPr>
          <w:rFonts w:ascii="Arial" w:hAnsi="Arial"/>
          <w:color w:val="333333"/>
          <w:rtl/>
        </w:rPr>
        <w:t xml:space="preserve"> ההנהלה.</w:t>
      </w:r>
    </w:p>
    <w:p w14:paraId="4D8378A0" w14:textId="140E28A1" w:rsidR="006D03BA" w:rsidRPr="006D03BA" w:rsidRDefault="006D03BA" w:rsidP="006D03BA">
      <w:pPr>
        <w:spacing w:line="240" w:lineRule="auto"/>
        <w:rPr>
          <w:color w:val="333333"/>
          <w:rtl/>
        </w:rPr>
      </w:pPr>
      <w:r w:rsidRPr="006D03BA">
        <w:rPr>
          <w:rFonts w:ascii="Arial" w:hAnsi="Arial"/>
          <w:color w:val="333333"/>
          <w:rtl/>
        </w:rPr>
        <w:t xml:space="preserve">הטבלה </w:t>
      </w:r>
      <w:r w:rsidRPr="006D03BA">
        <w:rPr>
          <w:rFonts w:ascii="Arial" w:hAnsi="Arial" w:hint="cs"/>
          <w:color w:val="333333"/>
          <w:rtl/>
        </w:rPr>
        <w:t>שלהלן</w:t>
      </w:r>
      <w:r w:rsidRPr="006D03BA">
        <w:rPr>
          <w:rFonts w:ascii="Arial" w:hAnsi="Arial"/>
          <w:color w:val="333333"/>
          <w:rtl/>
        </w:rPr>
        <w:t xml:space="preserve"> </w:t>
      </w:r>
      <w:r w:rsidRPr="006D03BA">
        <w:rPr>
          <w:rFonts w:ascii="Arial" w:hAnsi="Arial" w:hint="cs"/>
          <w:color w:val="333333"/>
          <w:rtl/>
        </w:rPr>
        <w:t xml:space="preserve">מפרטת </w:t>
      </w:r>
      <w:r w:rsidRPr="006D03BA">
        <w:rPr>
          <w:rFonts w:ascii="Arial" w:hAnsi="Arial"/>
          <w:color w:val="333333"/>
          <w:rtl/>
        </w:rPr>
        <w:t xml:space="preserve">דוגמאות </w:t>
      </w:r>
      <w:r w:rsidRPr="006D03BA">
        <w:rPr>
          <w:rFonts w:ascii="Arial" w:hAnsi="Arial" w:hint="cs"/>
          <w:color w:val="333333"/>
          <w:rtl/>
        </w:rPr>
        <w:t xml:space="preserve">הממחישות מקרים שבהם </w:t>
      </w:r>
      <w:r w:rsidRPr="006D03BA">
        <w:rPr>
          <w:rFonts w:ascii="Arial" w:hAnsi="Arial"/>
          <w:color w:val="333333"/>
          <w:rtl/>
        </w:rPr>
        <w:t>תקני</w:t>
      </w:r>
      <w:r w:rsidRPr="006D03BA">
        <w:rPr>
          <w:rFonts w:ascii="Arial" w:hAnsi="Arial" w:hint="cs"/>
          <w:color w:val="333333"/>
          <w:rtl/>
        </w:rPr>
        <w:t xml:space="preserve"> הדיווח הכספי הבינלאומיים החשבונאיים</w:t>
      </w:r>
      <w:r w:rsidRPr="006D03BA">
        <w:rPr>
          <w:rFonts w:ascii="Arial" w:hAnsi="Arial"/>
          <w:color w:val="333333"/>
          <w:rtl/>
        </w:rPr>
        <w:t xml:space="preserve"> עשויים לדרוש מחברות </w:t>
      </w:r>
      <w:r w:rsidRPr="006D03BA">
        <w:rPr>
          <w:rFonts w:ascii="Arial" w:hAnsi="Arial" w:hint="cs"/>
          <w:color w:val="333333"/>
          <w:rtl/>
        </w:rPr>
        <w:t>להביא בחשבון את ה</w:t>
      </w:r>
      <w:r w:rsidRPr="006D03BA">
        <w:rPr>
          <w:rFonts w:ascii="Arial" w:hAnsi="Arial"/>
          <w:color w:val="333333"/>
          <w:rtl/>
        </w:rPr>
        <w:t xml:space="preserve">השפעות </w:t>
      </w:r>
      <w:r w:rsidRPr="006D03BA">
        <w:rPr>
          <w:rFonts w:ascii="Arial" w:hAnsi="Arial" w:hint="cs"/>
          <w:color w:val="333333"/>
          <w:rtl/>
        </w:rPr>
        <w:t xml:space="preserve">של </w:t>
      </w:r>
      <w:r w:rsidRPr="006D03BA">
        <w:rPr>
          <w:rFonts w:ascii="Arial" w:hAnsi="Arial"/>
          <w:color w:val="333333"/>
          <w:rtl/>
        </w:rPr>
        <w:t xml:space="preserve">עניינים הקשורים לאקלים </w:t>
      </w:r>
      <w:r w:rsidRPr="006D03BA">
        <w:rPr>
          <w:rFonts w:ascii="Arial" w:hAnsi="Arial" w:hint="cs"/>
          <w:color w:val="333333"/>
          <w:rtl/>
        </w:rPr>
        <w:t>ב</w:t>
      </w:r>
      <w:r w:rsidRPr="006D03BA">
        <w:rPr>
          <w:rFonts w:ascii="Arial" w:hAnsi="Arial"/>
          <w:color w:val="333333"/>
          <w:rtl/>
        </w:rPr>
        <w:t xml:space="preserve">יישום העקרונות </w:t>
      </w:r>
      <w:r w:rsidRPr="006D03BA">
        <w:rPr>
          <w:rFonts w:ascii="Arial" w:hAnsi="Arial" w:hint="cs"/>
          <w:color w:val="333333"/>
          <w:rtl/>
        </w:rPr>
        <w:t xml:space="preserve">של </w:t>
      </w:r>
      <w:r w:rsidRPr="006D03BA">
        <w:rPr>
          <w:rFonts w:ascii="Arial" w:hAnsi="Arial"/>
          <w:color w:val="333333"/>
          <w:rtl/>
        </w:rPr>
        <w:t xml:space="preserve">מספר תקנים. הרשימה </w:t>
      </w:r>
      <w:r w:rsidRPr="006D03BA">
        <w:rPr>
          <w:rFonts w:ascii="Arial" w:hAnsi="Arial" w:hint="cs"/>
          <w:color w:val="333333"/>
          <w:rtl/>
        </w:rPr>
        <w:t>אינה</w:t>
      </w:r>
      <w:r w:rsidRPr="006D03BA">
        <w:rPr>
          <w:rFonts w:ascii="Arial" w:hAnsi="Arial"/>
          <w:color w:val="333333"/>
          <w:rtl/>
        </w:rPr>
        <w:t xml:space="preserve"> ממצה </w:t>
      </w:r>
      <w:r w:rsidRPr="006D03BA">
        <w:rPr>
          <w:rFonts w:ascii="Arial" w:hAnsi="Arial" w:hint="cs"/>
          <w:color w:val="333333"/>
          <w:rtl/>
        </w:rPr>
        <w:t>–</w:t>
      </w:r>
      <w:r w:rsidRPr="006D03BA">
        <w:rPr>
          <w:rFonts w:ascii="Arial" w:hAnsi="Arial"/>
          <w:color w:val="333333"/>
          <w:rtl/>
        </w:rPr>
        <w:t xml:space="preserve"> יכול</w:t>
      </w:r>
      <w:r w:rsidRPr="006D03BA">
        <w:rPr>
          <w:rFonts w:ascii="Arial" w:hAnsi="Arial" w:hint="cs"/>
          <w:color w:val="333333"/>
          <w:rtl/>
        </w:rPr>
        <w:t>ים</w:t>
      </w:r>
      <w:r w:rsidRPr="006D03BA">
        <w:rPr>
          <w:rFonts w:ascii="Arial" w:hAnsi="Arial"/>
          <w:color w:val="333333"/>
          <w:rtl/>
        </w:rPr>
        <w:t xml:space="preserve"> להיות </w:t>
      </w:r>
      <w:r w:rsidRPr="006D03BA">
        <w:rPr>
          <w:rFonts w:ascii="Arial" w:hAnsi="Arial" w:hint="cs"/>
          <w:color w:val="333333"/>
          <w:rtl/>
        </w:rPr>
        <w:t>מקרים אחרים שבהם</w:t>
      </w:r>
      <w:r w:rsidRPr="006D03BA">
        <w:rPr>
          <w:rFonts w:ascii="Arial" w:hAnsi="Arial"/>
          <w:color w:val="333333"/>
          <w:rtl/>
        </w:rPr>
        <w:t xml:space="preserve"> עניינים הקשורים לאקלים יהיו רלוונטיים ביישום תקני</w:t>
      </w:r>
      <w:r w:rsidRPr="006D03BA">
        <w:rPr>
          <w:rFonts w:ascii="Arial" w:hAnsi="Arial" w:hint="cs"/>
          <w:color w:val="333333"/>
          <w:rtl/>
        </w:rPr>
        <w:t xml:space="preserve"> הדיווח הכספי הבינלאומיים החשבונאיים.</w:t>
      </w:r>
      <w:r w:rsidRPr="006D03BA">
        <w:rPr>
          <w:rFonts w:ascii="Arial" w:hAnsi="Arial"/>
          <w:color w:val="333333"/>
          <w:rtl/>
        </w:rPr>
        <w:t xml:space="preserve"> </w:t>
      </w:r>
      <w:r w:rsidRPr="006D03BA">
        <w:rPr>
          <w:rFonts w:ascii="Arial" w:hAnsi="Arial" w:hint="cs"/>
          <w:color w:val="333333"/>
          <w:rtl/>
        </w:rPr>
        <w:t>כמו כן, תיתכנה השפעות נוספות מעבר למתואר בטבלה שלהלן</w:t>
      </w:r>
      <w:r w:rsidRPr="006D03BA">
        <w:rPr>
          <w:rFonts w:ascii="Arial" w:hAnsi="Arial"/>
          <w:color w:val="333333"/>
          <w:rtl/>
        </w:rPr>
        <w:t>.</w:t>
      </w:r>
    </w:p>
    <w:p w14:paraId="7D62EC8F" w14:textId="2C3F6C16" w:rsidR="006D03BA" w:rsidRDefault="006D03BA" w:rsidP="00D11BF3">
      <w:pPr>
        <w:spacing w:after="240" w:line="240" w:lineRule="auto"/>
        <w:rPr>
          <w:rFonts w:ascii="Arial" w:hAnsi="Arial"/>
          <w:color w:val="333333"/>
          <w:rtl/>
        </w:rPr>
      </w:pPr>
      <w:r w:rsidRPr="006D03BA">
        <w:rPr>
          <w:rFonts w:ascii="Arial" w:hAnsi="Arial" w:hint="cs"/>
          <w:color w:val="333333"/>
          <w:rtl/>
        </w:rPr>
        <w:t>נוסף על ה</w:t>
      </w:r>
      <w:r w:rsidRPr="006D03BA">
        <w:rPr>
          <w:rFonts w:ascii="Arial" w:hAnsi="Arial"/>
          <w:color w:val="333333"/>
          <w:rtl/>
        </w:rPr>
        <w:t xml:space="preserve">דרישות הספציפיות </w:t>
      </w:r>
      <w:r w:rsidRPr="006D03BA">
        <w:rPr>
          <w:rFonts w:ascii="Arial" w:hAnsi="Arial" w:hint="cs"/>
          <w:color w:val="333333"/>
          <w:rtl/>
        </w:rPr>
        <w:t>ה</w:t>
      </w:r>
      <w:r w:rsidRPr="006D03BA">
        <w:rPr>
          <w:rFonts w:ascii="Arial" w:hAnsi="Arial"/>
          <w:color w:val="333333"/>
          <w:rtl/>
        </w:rPr>
        <w:t>מפורטות בטבלה שלהלן</w:t>
      </w:r>
      <w:r w:rsidRPr="006D03BA">
        <w:rPr>
          <w:rFonts w:ascii="Arial" w:hAnsi="Arial" w:hint="cs"/>
          <w:color w:val="333333"/>
          <w:rtl/>
        </w:rPr>
        <w:t xml:space="preserve">, יש לבחון את הדרישות הכלליות בקשר למתן גילוי שרלוונטי להבנת מצבה של החברה (ראו לדוגמה </w:t>
      </w:r>
      <w:r w:rsidRPr="006D03BA">
        <w:rPr>
          <w:rFonts w:ascii="Arial" w:hAnsi="Arial" w:hint="cs"/>
          <w:color w:val="333333"/>
        </w:rPr>
        <w:t>IAS</w:t>
      </w:r>
      <w:r w:rsidRPr="006D03BA">
        <w:rPr>
          <w:rFonts w:ascii="Arial" w:hAnsi="Arial"/>
          <w:color w:val="333333"/>
        </w:rPr>
        <w:t xml:space="preserve"> 1.31, 112</w:t>
      </w:r>
      <w:r w:rsidRPr="006D03BA">
        <w:rPr>
          <w:rFonts w:ascii="Arial" w:hAnsi="Arial" w:hint="cs"/>
          <w:color w:val="333333"/>
          <w:rtl/>
        </w:rPr>
        <w:t>).</w:t>
      </w:r>
    </w:p>
    <w:tbl>
      <w:tblPr>
        <w:tblStyle w:val="TableGrid"/>
        <w:bidiVisual/>
        <w:tblW w:w="9639" w:type="dxa"/>
        <w:jc w:val="left"/>
        <w:tblBorders>
          <w:top w:val="single" w:sz="4" w:space="0" w:color="333333"/>
          <w:left w:val="single" w:sz="4" w:space="0" w:color="333333"/>
          <w:bottom w:val="single" w:sz="4" w:space="0" w:color="333333"/>
          <w:right w:val="single" w:sz="4" w:space="0" w:color="333333"/>
          <w:insideH w:val="single" w:sz="4" w:space="0" w:color="333333"/>
          <w:insideV w:val="single" w:sz="4" w:space="0" w:color="333333"/>
        </w:tblBorders>
        <w:tblLayout w:type="fixed"/>
        <w:tblCellMar>
          <w:left w:w="113" w:type="dxa"/>
          <w:right w:w="113" w:type="dxa"/>
        </w:tblCellMar>
        <w:tblLook w:val="04A0" w:firstRow="1" w:lastRow="0" w:firstColumn="1" w:lastColumn="0" w:noHBand="0" w:noVBand="1"/>
      </w:tblPr>
      <w:tblGrid>
        <w:gridCol w:w="1701"/>
        <w:gridCol w:w="7938"/>
      </w:tblGrid>
      <w:tr w:rsidR="00B60C68" w14:paraId="73A2DD01" w14:textId="77777777" w:rsidTr="00B64157">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701" w:type="dxa"/>
            <w:tcBorders>
              <w:top w:val="none" w:sz="0" w:space="0" w:color="auto"/>
              <w:left w:val="none" w:sz="0" w:space="0" w:color="auto"/>
              <w:bottom w:val="none" w:sz="0" w:space="0" w:color="auto"/>
              <w:right w:val="none" w:sz="0" w:space="0" w:color="auto"/>
            </w:tcBorders>
            <w:shd w:val="clear" w:color="auto" w:fill="E7E7E7"/>
            <w:vAlign w:val="top"/>
          </w:tcPr>
          <w:p w14:paraId="7AC95306" w14:textId="182240DE" w:rsidR="00B60C68" w:rsidRPr="00B60C68" w:rsidRDefault="00B60C68" w:rsidP="00D11BF3">
            <w:pPr>
              <w:spacing w:before="120" w:line="240" w:lineRule="auto"/>
              <w:contextualSpacing w:val="0"/>
              <w:jc w:val="both"/>
              <w:rPr>
                <w:color w:val="333333"/>
                <w:sz w:val="20"/>
                <w:szCs w:val="20"/>
                <w:rtl/>
              </w:rPr>
            </w:pPr>
            <w:r w:rsidRPr="00B60C68">
              <w:rPr>
                <w:rFonts w:ascii="Arial" w:hAnsi="Arial" w:hint="cs"/>
                <w:b/>
                <w:bCs/>
                <w:color w:val="333333"/>
                <w:sz w:val="20"/>
                <w:szCs w:val="20"/>
                <w:rtl/>
              </w:rPr>
              <w:t>תקן</w:t>
            </w:r>
          </w:p>
        </w:tc>
        <w:tc>
          <w:tcPr>
            <w:tcW w:w="7938" w:type="dxa"/>
            <w:shd w:val="clear" w:color="auto" w:fill="E7E7E7"/>
            <w:vAlign w:val="top"/>
          </w:tcPr>
          <w:p w14:paraId="1882F94E" w14:textId="751F32F4" w:rsidR="00B60C68" w:rsidRPr="00B60C68" w:rsidRDefault="00B60C68" w:rsidP="00845031">
            <w:pPr>
              <w:tabs>
                <w:tab w:val="clear" w:pos="180"/>
                <w:tab w:val="clear" w:pos="360"/>
                <w:tab w:val="clear" w:pos="540"/>
              </w:tabs>
              <w:spacing w:before="120" w:line="240" w:lineRule="auto"/>
              <w:contextualSpacing w:val="0"/>
              <w:jc w:val="left"/>
              <w:cnfStyle w:val="100000000000" w:firstRow="1" w:lastRow="0" w:firstColumn="0" w:lastColumn="0" w:oddVBand="0" w:evenVBand="0" w:oddHBand="0" w:evenHBand="0" w:firstRowFirstColumn="0" w:firstRowLastColumn="0" w:lastRowFirstColumn="0" w:lastRowLastColumn="0"/>
              <w:rPr>
                <w:b w:val="0"/>
                <w:bCs w:val="0"/>
                <w:color w:val="333333"/>
                <w:rtl/>
              </w:rPr>
            </w:pPr>
            <w:r w:rsidRPr="006D03BA">
              <w:rPr>
                <w:rFonts w:ascii="Arial" w:hAnsi="Arial" w:hint="cs"/>
                <w:color w:val="333333"/>
                <w:rtl/>
              </w:rPr>
              <w:t>השפעות של עניינים הקשורים לאקלים על הדוחות הכספיים</w:t>
            </w:r>
          </w:p>
        </w:tc>
      </w:tr>
      <w:tr w:rsidR="00B60C68" w14:paraId="7DE542C1" w14:textId="77777777" w:rsidTr="00B64157">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362189F5" w14:textId="77777777" w:rsidR="00B60C68" w:rsidRPr="00B60C68" w:rsidRDefault="00B60C68" w:rsidP="00D11BF3">
            <w:pPr>
              <w:bidi w:val="0"/>
              <w:spacing w:before="120" w:line="240" w:lineRule="auto"/>
              <w:contextualSpacing w:val="0"/>
              <w:jc w:val="right"/>
              <w:rPr>
                <w:rFonts w:ascii="Arial" w:hAnsi="Arial"/>
                <w:color w:val="333333"/>
                <w:sz w:val="20"/>
                <w:szCs w:val="20"/>
              </w:rPr>
            </w:pPr>
            <w:r w:rsidRPr="00B60C68">
              <w:rPr>
                <w:rFonts w:ascii="Arial" w:hAnsi="Arial"/>
                <w:color w:val="333333"/>
                <w:sz w:val="20"/>
                <w:szCs w:val="20"/>
              </w:rPr>
              <w:t>IAS 1.25–26, 122–124, 125–133</w:t>
            </w:r>
          </w:p>
          <w:p w14:paraId="4A056DFE" w14:textId="07525E42" w:rsidR="00B60C68" w:rsidRPr="00B60C68" w:rsidRDefault="00B60C68" w:rsidP="00D11BF3">
            <w:pPr>
              <w:spacing w:before="120" w:line="240" w:lineRule="auto"/>
              <w:contextualSpacing w:val="0"/>
              <w:jc w:val="right"/>
              <w:rPr>
                <w:color w:val="333333"/>
                <w:sz w:val="20"/>
                <w:szCs w:val="20"/>
                <w:rtl/>
              </w:rPr>
            </w:pPr>
          </w:p>
        </w:tc>
        <w:tc>
          <w:tcPr>
            <w:tcW w:w="7938" w:type="dxa"/>
            <w:vAlign w:val="top"/>
          </w:tcPr>
          <w:p w14:paraId="02611819" w14:textId="54FE4F51" w:rsidR="00D11BF3" w:rsidRPr="006D03BA" w:rsidRDefault="00D11BF3"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rFonts w:ascii="Arial" w:hAnsi="Arial"/>
                <w:b/>
                <w:bCs/>
                <w:color w:val="333333"/>
                <w:rtl/>
              </w:rPr>
            </w:pPr>
            <w:r w:rsidRPr="006D03BA">
              <w:rPr>
                <w:rFonts w:ascii="Arial" w:hAnsi="Arial" w:hint="cs"/>
                <w:b/>
                <w:bCs/>
                <w:color w:val="333333"/>
                <w:rtl/>
              </w:rPr>
              <w:t>מקורות לאי-ודאות באמידה ושיקולי דעת משמעותיים</w:t>
            </w:r>
          </w:p>
          <w:p w14:paraId="4F51CDFD" w14:textId="1E10D65C" w:rsidR="00B60C68" w:rsidRDefault="00D11BF3"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6D03BA">
              <w:rPr>
                <w:color w:val="333333"/>
                <w:rtl/>
              </w:rPr>
              <w:t>אם להנחות שהחברה מניחה לגבי העתיד קיים סיכון משמעותי שתוצאת</w:t>
            </w:r>
            <w:r w:rsidRPr="006D03BA">
              <w:rPr>
                <w:rFonts w:hint="cs"/>
                <w:color w:val="333333"/>
                <w:rtl/>
              </w:rPr>
              <w:t>ן</w:t>
            </w:r>
            <w:r w:rsidRPr="006D03BA">
              <w:rPr>
                <w:color w:val="333333"/>
                <w:rtl/>
              </w:rPr>
              <w:t xml:space="preserve"> תהיה תיאום מהותי</w:t>
            </w:r>
            <w:r w:rsidRPr="006D03BA">
              <w:rPr>
                <w:rFonts w:hint="cs"/>
                <w:color w:val="333333"/>
                <w:rtl/>
              </w:rPr>
              <w:t xml:space="preserve"> </w:t>
            </w:r>
            <w:r w:rsidRPr="006D03BA">
              <w:rPr>
                <w:color w:val="333333"/>
                <w:rtl/>
              </w:rPr>
              <w:t>לערכים בספרים של נכסים ושל התחייבויות במהלך שנת</w:t>
            </w:r>
            <w:r w:rsidRPr="006D03BA">
              <w:rPr>
                <w:rFonts w:hint="cs"/>
                <w:color w:val="333333"/>
                <w:rtl/>
              </w:rPr>
              <w:t xml:space="preserve"> </w:t>
            </w:r>
            <w:r w:rsidRPr="006D03BA">
              <w:rPr>
                <w:color w:val="333333"/>
                <w:rtl/>
              </w:rPr>
              <w:t>הכספים הבאה,</w:t>
            </w:r>
            <w:r w:rsidRPr="006D03BA">
              <w:rPr>
                <w:rFonts w:hint="cs"/>
                <w:color w:val="333333"/>
                <w:rtl/>
              </w:rPr>
              <w:t xml:space="preserve"> </w:t>
            </w:r>
            <w:r w:rsidRPr="006D03BA">
              <w:rPr>
                <w:color w:val="333333"/>
              </w:rPr>
              <w:t>IAS 1</w:t>
            </w:r>
            <w:r w:rsidRPr="006D03BA">
              <w:rPr>
                <w:color w:val="333333"/>
                <w:rtl/>
              </w:rPr>
              <w:t xml:space="preserve"> דורש לתת גילוי למידע </w:t>
            </w:r>
            <w:r w:rsidRPr="006D03BA">
              <w:rPr>
                <w:rFonts w:hint="cs"/>
                <w:color w:val="333333"/>
                <w:rtl/>
              </w:rPr>
              <w:t xml:space="preserve">לגבי </w:t>
            </w:r>
            <w:r w:rsidRPr="006D03BA">
              <w:rPr>
                <w:color w:val="333333"/>
                <w:rtl/>
              </w:rPr>
              <w:t>ה</w:t>
            </w:r>
            <w:r w:rsidRPr="006D03BA">
              <w:rPr>
                <w:rFonts w:hint="cs"/>
                <w:color w:val="333333"/>
                <w:rtl/>
              </w:rPr>
              <w:t xml:space="preserve">נחות אלו ולגבי המהות והערך </w:t>
            </w:r>
            <w:r w:rsidRPr="006D03BA">
              <w:rPr>
                <w:color w:val="333333"/>
                <w:rtl/>
              </w:rPr>
              <w:t xml:space="preserve">בספרים של נכסים והתחייבויות אלו. משמעות הדבר היא שגילוי </w:t>
            </w:r>
            <w:r w:rsidRPr="006D03BA">
              <w:rPr>
                <w:rFonts w:hint="cs"/>
                <w:color w:val="333333"/>
                <w:rtl/>
              </w:rPr>
              <w:t>ל</w:t>
            </w:r>
            <w:r w:rsidRPr="006D03BA">
              <w:rPr>
                <w:color w:val="333333"/>
                <w:rtl/>
              </w:rPr>
              <w:t xml:space="preserve">הנחות </w:t>
            </w:r>
            <w:r w:rsidRPr="006D03BA">
              <w:rPr>
                <w:rFonts w:hint="cs"/>
                <w:color w:val="333333"/>
                <w:rtl/>
              </w:rPr>
              <w:t xml:space="preserve">לגבי </w:t>
            </w:r>
            <w:r w:rsidRPr="006D03BA">
              <w:rPr>
                <w:color w:val="333333"/>
                <w:rtl/>
              </w:rPr>
              <w:t>עניינים הקשורים לאקלים עשוי להידרש, לדוגמה, כאשר עניינים אלו יוצרים אי</w:t>
            </w:r>
            <w:r w:rsidRPr="006D03BA">
              <w:rPr>
                <w:rFonts w:hint="cs"/>
                <w:color w:val="333333"/>
                <w:rtl/>
              </w:rPr>
              <w:t>-</w:t>
            </w:r>
            <w:r w:rsidRPr="006D03BA">
              <w:rPr>
                <w:color w:val="333333"/>
                <w:rtl/>
              </w:rPr>
              <w:t xml:space="preserve">ודאויות </w:t>
            </w:r>
            <w:r w:rsidRPr="006D03BA">
              <w:rPr>
                <w:rFonts w:hint="cs"/>
                <w:color w:val="333333"/>
                <w:rtl/>
              </w:rPr>
              <w:t xml:space="preserve">אשר </w:t>
            </w:r>
            <w:r w:rsidRPr="006D03BA">
              <w:rPr>
                <w:color w:val="333333"/>
                <w:rtl/>
              </w:rPr>
              <w:t>משפיעות על הנחות ששימשו בפיתוח אומדנים, כגון אומדנים של תזרימי מזומנים עתידיים בעת בחינ</w:t>
            </w:r>
            <w:r w:rsidR="001B6654">
              <w:rPr>
                <w:rFonts w:hint="cs"/>
                <w:color w:val="333333"/>
                <w:rtl/>
              </w:rPr>
              <w:t>ת</w:t>
            </w:r>
            <w:r w:rsidRPr="006D03BA">
              <w:rPr>
                <w:color w:val="333333"/>
                <w:rtl/>
              </w:rPr>
              <w:t xml:space="preserve"> ירידת ערך של נכס או </w:t>
            </w:r>
            <w:proofErr w:type="spellStart"/>
            <w:r w:rsidRPr="006D03BA">
              <w:rPr>
                <w:color w:val="333333"/>
                <w:rtl/>
              </w:rPr>
              <w:t>האומדן</w:t>
            </w:r>
            <w:proofErr w:type="spellEnd"/>
            <w:r w:rsidRPr="006D03BA">
              <w:rPr>
                <w:color w:val="333333"/>
                <w:rtl/>
              </w:rPr>
              <w:t xml:space="preserve"> הטוב ביותר של ההוצאות הנדרשות כדי לסלק </w:t>
            </w:r>
            <w:r w:rsidRPr="006D03BA">
              <w:rPr>
                <w:rFonts w:hint="cs"/>
                <w:color w:val="333333"/>
                <w:rtl/>
              </w:rPr>
              <w:t xml:space="preserve">מחויבות </w:t>
            </w:r>
            <w:r w:rsidRPr="006D03BA">
              <w:rPr>
                <w:color w:val="333333"/>
                <w:rtl/>
              </w:rPr>
              <w:t xml:space="preserve">פירוק. חברות </w:t>
            </w:r>
            <w:r w:rsidRPr="006D03BA">
              <w:rPr>
                <w:rFonts w:hint="cs"/>
                <w:color w:val="333333"/>
                <w:rtl/>
              </w:rPr>
              <w:t>נדרשות</w:t>
            </w:r>
            <w:r w:rsidRPr="006D03BA">
              <w:rPr>
                <w:color w:val="333333"/>
                <w:rtl/>
              </w:rPr>
              <w:t xml:space="preserve"> להציג גילוי זה </w:t>
            </w:r>
            <w:r w:rsidRPr="006D03BA">
              <w:rPr>
                <w:rFonts w:hint="cs"/>
                <w:color w:val="333333"/>
                <w:rtl/>
              </w:rPr>
              <w:t xml:space="preserve">באופן אשר </w:t>
            </w:r>
            <w:r w:rsidRPr="006D03BA">
              <w:rPr>
                <w:color w:val="333333"/>
                <w:rtl/>
              </w:rPr>
              <w:t>מאפשר למשתמשים בדוחות כספיים להבין את שיקול</w:t>
            </w:r>
            <w:r w:rsidRPr="006D03BA">
              <w:rPr>
                <w:rFonts w:hint="cs"/>
                <w:color w:val="333333"/>
                <w:rtl/>
              </w:rPr>
              <w:t>י</w:t>
            </w:r>
            <w:r w:rsidRPr="006D03BA">
              <w:rPr>
                <w:color w:val="333333"/>
                <w:rtl/>
              </w:rPr>
              <w:t xml:space="preserve"> הדעת</w:t>
            </w:r>
            <w:r w:rsidRPr="006D03BA">
              <w:rPr>
                <w:rFonts w:hint="cs"/>
                <w:color w:val="333333"/>
                <w:rtl/>
              </w:rPr>
              <w:t xml:space="preserve"> שהפעילה ההנהלה</w:t>
            </w:r>
            <w:r w:rsidRPr="006D03BA">
              <w:rPr>
                <w:color w:val="333333"/>
                <w:rtl/>
              </w:rPr>
              <w:t xml:space="preserve"> לגבי העתיד. אף </w:t>
            </w:r>
            <w:r w:rsidRPr="006D03BA">
              <w:rPr>
                <w:rFonts w:hint="cs"/>
                <w:color w:val="333333"/>
                <w:rtl/>
              </w:rPr>
              <w:t xml:space="preserve">על פי </w:t>
            </w:r>
            <w:r w:rsidRPr="006D03BA">
              <w:rPr>
                <w:color w:val="333333"/>
                <w:rtl/>
              </w:rPr>
              <w:t>ש</w:t>
            </w:r>
            <w:r w:rsidRPr="006D03BA">
              <w:rPr>
                <w:rFonts w:hint="cs"/>
                <w:color w:val="333333"/>
                <w:rtl/>
              </w:rPr>
              <w:t>ה</w:t>
            </w:r>
            <w:r w:rsidRPr="006D03BA">
              <w:rPr>
                <w:color w:val="333333"/>
                <w:rtl/>
              </w:rPr>
              <w:t>מהות ו</w:t>
            </w:r>
            <w:r w:rsidR="00F17BDB">
              <w:rPr>
                <w:rFonts w:hint="cs"/>
                <w:color w:val="333333"/>
                <w:rtl/>
              </w:rPr>
              <w:t>ה</w:t>
            </w:r>
            <w:r w:rsidRPr="006D03BA">
              <w:rPr>
                <w:color w:val="333333"/>
                <w:rtl/>
              </w:rPr>
              <w:t xml:space="preserve">היקף </w:t>
            </w:r>
            <w:r w:rsidRPr="006D03BA">
              <w:rPr>
                <w:rFonts w:hint="cs"/>
                <w:color w:val="333333"/>
                <w:rtl/>
              </w:rPr>
              <w:t xml:space="preserve">של </w:t>
            </w:r>
            <w:r w:rsidRPr="006D03BA">
              <w:rPr>
                <w:color w:val="333333"/>
                <w:rtl/>
              </w:rPr>
              <w:t>המידע ש</w:t>
            </w:r>
            <w:r w:rsidRPr="006D03BA">
              <w:rPr>
                <w:rFonts w:hint="cs"/>
                <w:color w:val="333333"/>
                <w:rtl/>
              </w:rPr>
              <w:t>י</w:t>
            </w:r>
            <w:r w:rsidRPr="006D03BA">
              <w:rPr>
                <w:color w:val="333333"/>
                <w:rtl/>
              </w:rPr>
              <w:t xml:space="preserve">סופק עשוי להשתנות, הוא עשוי לכלול </w:t>
            </w:r>
            <w:r w:rsidRPr="006D03BA">
              <w:rPr>
                <w:rFonts w:hint="cs"/>
                <w:color w:val="333333"/>
                <w:rtl/>
              </w:rPr>
              <w:t>לדוגמה</w:t>
            </w:r>
            <w:r w:rsidRPr="006D03BA">
              <w:rPr>
                <w:color w:val="333333"/>
                <w:rtl/>
              </w:rPr>
              <w:t xml:space="preserve"> את מהות</w:t>
            </w:r>
            <w:r w:rsidRPr="006D03BA">
              <w:rPr>
                <w:rFonts w:hint="cs"/>
                <w:color w:val="333333"/>
                <w:rtl/>
              </w:rPr>
              <w:t xml:space="preserve"> </w:t>
            </w:r>
            <w:r w:rsidRPr="006D03BA">
              <w:rPr>
                <w:color w:val="333333"/>
                <w:rtl/>
              </w:rPr>
              <w:t xml:space="preserve">ההנחות או </w:t>
            </w:r>
            <w:r>
              <w:rPr>
                <w:rFonts w:hint="cs"/>
                <w:color w:val="333333"/>
                <w:rtl/>
              </w:rPr>
              <w:t xml:space="preserve">את </w:t>
            </w:r>
            <w:r w:rsidRPr="006D03BA">
              <w:rPr>
                <w:rFonts w:hint="cs"/>
                <w:color w:val="333333"/>
                <w:rtl/>
              </w:rPr>
              <w:t>ה</w:t>
            </w:r>
            <w:r w:rsidRPr="006D03BA">
              <w:rPr>
                <w:color w:val="333333"/>
                <w:rtl/>
              </w:rPr>
              <w:t xml:space="preserve">רגישות </w:t>
            </w:r>
            <w:r w:rsidRPr="006D03BA">
              <w:rPr>
                <w:rFonts w:hint="cs"/>
                <w:color w:val="333333"/>
                <w:rtl/>
              </w:rPr>
              <w:t>של ה</w:t>
            </w:r>
            <w:r w:rsidRPr="006D03BA">
              <w:rPr>
                <w:color w:val="333333"/>
                <w:rtl/>
              </w:rPr>
              <w:t>ערכי</w:t>
            </w:r>
            <w:r w:rsidRPr="006D03BA">
              <w:rPr>
                <w:rFonts w:hint="cs"/>
                <w:color w:val="333333"/>
                <w:rtl/>
              </w:rPr>
              <w:t xml:space="preserve">ם </w:t>
            </w:r>
            <w:r w:rsidRPr="006D03BA">
              <w:rPr>
                <w:color w:val="333333"/>
                <w:rtl/>
              </w:rPr>
              <w:t xml:space="preserve">בספרים לשיטות, </w:t>
            </w:r>
            <w:r w:rsidRPr="006D03BA">
              <w:rPr>
                <w:rFonts w:hint="cs"/>
                <w:color w:val="333333"/>
                <w:rtl/>
              </w:rPr>
              <w:t>ל</w:t>
            </w:r>
            <w:r w:rsidRPr="006D03BA">
              <w:rPr>
                <w:color w:val="333333"/>
                <w:rtl/>
              </w:rPr>
              <w:t>הנחות ו</w:t>
            </w:r>
            <w:r w:rsidRPr="006D03BA">
              <w:rPr>
                <w:rFonts w:hint="cs"/>
                <w:color w:val="333333"/>
                <w:rtl/>
              </w:rPr>
              <w:t>ל</w:t>
            </w:r>
            <w:r w:rsidRPr="006D03BA">
              <w:rPr>
                <w:color w:val="333333"/>
                <w:rtl/>
              </w:rPr>
              <w:t>אומדנים ש</w:t>
            </w:r>
            <w:r w:rsidRPr="006D03BA">
              <w:rPr>
                <w:rFonts w:hint="cs"/>
                <w:color w:val="333333"/>
                <w:rtl/>
              </w:rPr>
              <w:t xml:space="preserve">עמדו </w:t>
            </w:r>
            <w:r w:rsidRPr="006D03BA">
              <w:rPr>
                <w:color w:val="333333"/>
                <w:rtl/>
              </w:rPr>
              <w:t xml:space="preserve">בבסיס </w:t>
            </w:r>
            <w:r w:rsidRPr="006D03BA">
              <w:rPr>
                <w:rFonts w:hint="cs"/>
                <w:color w:val="333333"/>
                <w:rtl/>
              </w:rPr>
              <w:t>החישוב שלהם</w:t>
            </w:r>
            <w:r w:rsidRPr="006D03BA">
              <w:rPr>
                <w:color w:val="333333"/>
                <w:rtl/>
              </w:rPr>
              <w:t>, לרבות הסיבות לרגישות.</w:t>
            </w:r>
          </w:p>
          <w:p w14:paraId="11EF6FED" w14:textId="091B3A15" w:rsidR="00D11BF3" w:rsidRDefault="00D11BF3"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6D03BA">
              <w:rPr>
                <w:color w:val="333333"/>
              </w:rPr>
              <w:t>IAS 1</w:t>
            </w:r>
            <w:r w:rsidRPr="006D03BA">
              <w:rPr>
                <w:rFonts w:hint="cs"/>
                <w:color w:val="333333"/>
                <w:rtl/>
              </w:rPr>
              <w:t xml:space="preserve"> </w:t>
            </w:r>
            <w:r w:rsidRPr="006D03BA">
              <w:rPr>
                <w:color w:val="333333"/>
                <w:rtl/>
              </w:rPr>
              <w:t xml:space="preserve">דורש גם לתת גילוי לשיקולי דעת </w:t>
            </w:r>
            <w:r w:rsidRPr="006D03BA">
              <w:rPr>
                <w:rFonts w:hint="cs"/>
                <w:color w:val="333333"/>
                <w:rtl/>
              </w:rPr>
              <w:t>(חוץ מ</w:t>
            </w:r>
            <w:r w:rsidRPr="006D03BA">
              <w:rPr>
                <w:color w:val="333333"/>
                <w:rtl/>
              </w:rPr>
              <w:t>אל</w:t>
            </w:r>
            <w:r w:rsidRPr="006D03BA">
              <w:rPr>
                <w:rFonts w:hint="cs"/>
                <w:color w:val="333333"/>
                <w:rtl/>
              </w:rPr>
              <w:t>ו</w:t>
            </w:r>
            <w:r w:rsidRPr="006D03BA">
              <w:rPr>
                <w:rFonts w:hint="cs"/>
                <w:color w:val="333333"/>
              </w:rPr>
              <w:t xml:space="preserve"> </w:t>
            </w:r>
            <w:r w:rsidRPr="006D03BA">
              <w:rPr>
                <w:color w:val="333333"/>
                <w:rtl/>
              </w:rPr>
              <w:t>שכרוכים</w:t>
            </w:r>
            <w:r w:rsidRPr="006D03BA">
              <w:rPr>
                <w:rFonts w:hint="cs"/>
                <w:color w:val="333333"/>
                <w:rtl/>
              </w:rPr>
              <w:t xml:space="preserve"> באמידה)</w:t>
            </w:r>
            <w:r w:rsidRPr="006D03BA">
              <w:rPr>
                <w:color w:val="333333"/>
                <w:rtl/>
              </w:rPr>
              <w:t xml:space="preserve"> </w:t>
            </w:r>
            <w:r w:rsidRPr="006D03BA">
              <w:rPr>
                <w:rFonts w:hint="cs"/>
                <w:color w:val="333333"/>
                <w:rtl/>
              </w:rPr>
              <w:t xml:space="preserve">שהופעלו על ידי </w:t>
            </w:r>
            <w:r w:rsidRPr="006D03BA">
              <w:rPr>
                <w:color w:val="333333"/>
                <w:rtl/>
              </w:rPr>
              <w:t>ההנהלה</w:t>
            </w:r>
            <w:r w:rsidRPr="006D03BA">
              <w:rPr>
                <w:rFonts w:hint="cs"/>
                <w:color w:val="333333"/>
              </w:rPr>
              <w:t xml:space="preserve"> </w:t>
            </w:r>
            <w:r w:rsidRPr="006D03BA">
              <w:rPr>
                <w:rFonts w:hint="cs"/>
                <w:color w:val="333333"/>
                <w:rtl/>
              </w:rPr>
              <w:t xml:space="preserve">שיש להם את </w:t>
            </w:r>
            <w:r w:rsidRPr="006D03BA">
              <w:rPr>
                <w:color w:val="333333"/>
                <w:rtl/>
              </w:rPr>
              <w:t>ההשפעה המשמעותית ביותר על הסכומים שהוכרו</w:t>
            </w:r>
            <w:r w:rsidRPr="006D03BA">
              <w:rPr>
                <w:rFonts w:hint="cs"/>
                <w:color w:val="333333"/>
              </w:rPr>
              <w:t xml:space="preserve"> </w:t>
            </w:r>
            <w:r w:rsidRPr="006D03BA">
              <w:rPr>
                <w:color w:val="333333"/>
                <w:rtl/>
              </w:rPr>
              <w:t xml:space="preserve">בדוחות הכספיים. לדוגמה, חברה </w:t>
            </w:r>
            <w:r w:rsidRPr="006D03BA">
              <w:rPr>
                <w:rFonts w:hint="cs"/>
                <w:color w:val="333333"/>
                <w:rtl/>
              </w:rPr>
              <w:t>ה</w:t>
            </w:r>
            <w:r w:rsidRPr="006D03BA">
              <w:rPr>
                <w:color w:val="333333"/>
                <w:rtl/>
              </w:rPr>
              <w:t xml:space="preserve">פועלת בתעשייה </w:t>
            </w:r>
            <w:r w:rsidRPr="006D03BA">
              <w:rPr>
                <w:rFonts w:hint="cs"/>
                <w:color w:val="333333"/>
                <w:rtl/>
              </w:rPr>
              <w:t>ה</w:t>
            </w:r>
            <w:r w:rsidRPr="006D03BA">
              <w:rPr>
                <w:color w:val="333333"/>
                <w:rtl/>
              </w:rPr>
              <w:t xml:space="preserve">מושפעת במיוחד </w:t>
            </w:r>
            <w:r w:rsidRPr="006D03BA">
              <w:rPr>
                <w:rFonts w:hint="cs"/>
                <w:color w:val="333333"/>
                <w:rtl/>
              </w:rPr>
              <w:t xml:space="preserve">מעניינים הקשורים לאקלים, אשר לא הכירה </w:t>
            </w:r>
            <w:r w:rsidRPr="006D03BA">
              <w:rPr>
                <w:color w:val="333333"/>
                <w:rtl/>
              </w:rPr>
              <w:t>בהפסד מירידת ערך</w:t>
            </w:r>
            <w:r w:rsidRPr="006D03BA">
              <w:rPr>
                <w:rFonts w:hint="cs"/>
                <w:color w:val="333333"/>
                <w:rtl/>
              </w:rPr>
              <w:t>,</w:t>
            </w:r>
            <w:r w:rsidRPr="006D03BA">
              <w:rPr>
                <w:color w:val="333333"/>
                <w:rtl/>
              </w:rPr>
              <w:t xml:space="preserve"> </w:t>
            </w:r>
            <w:r w:rsidRPr="006D03BA">
              <w:rPr>
                <w:rFonts w:hint="cs"/>
                <w:color w:val="333333"/>
                <w:rtl/>
              </w:rPr>
              <w:t>תיתן</w:t>
            </w:r>
            <w:r w:rsidRPr="006D03BA">
              <w:rPr>
                <w:color w:val="333333"/>
                <w:rtl/>
              </w:rPr>
              <w:t xml:space="preserve"> גילוי</w:t>
            </w:r>
            <w:r w:rsidRPr="006D03BA">
              <w:rPr>
                <w:rFonts w:hint="cs"/>
                <w:color w:val="333333"/>
                <w:rtl/>
              </w:rPr>
              <w:t xml:space="preserve"> </w:t>
            </w:r>
            <w:r w:rsidRPr="006D03BA">
              <w:rPr>
                <w:color w:val="333333"/>
                <w:rtl/>
              </w:rPr>
              <w:t xml:space="preserve">לשיקולי הדעת </w:t>
            </w:r>
            <w:r w:rsidRPr="006D03BA">
              <w:rPr>
                <w:rFonts w:hint="cs"/>
                <w:color w:val="333333"/>
                <w:rtl/>
              </w:rPr>
              <w:t>ש</w:t>
            </w:r>
            <w:r w:rsidRPr="006D03BA">
              <w:rPr>
                <w:color w:val="333333"/>
                <w:rtl/>
              </w:rPr>
              <w:t>הפעילה</w:t>
            </w:r>
            <w:r w:rsidRPr="006D03BA">
              <w:rPr>
                <w:rFonts w:hint="cs"/>
                <w:color w:val="333333"/>
                <w:rtl/>
              </w:rPr>
              <w:t xml:space="preserve"> ההנהלה, לדוגמה, לצורך </w:t>
            </w:r>
            <w:r w:rsidRPr="006D03BA">
              <w:rPr>
                <w:color w:val="333333"/>
                <w:rtl/>
              </w:rPr>
              <w:t xml:space="preserve">זיהוי היחידה </w:t>
            </w:r>
            <w:r w:rsidRPr="006D03BA">
              <w:rPr>
                <w:rFonts w:hint="cs"/>
                <w:color w:val="333333"/>
                <w:rtl/>
              </w:rPr>
              <w:t>ה</w:t>
            </w:r>
            <w:r w:rsidRPr="006D03BA">
              <w:rPr>
                <w:color w:val="333333"/>
                <w:rtl/>
              </w:rPr>
              <w:t>מניב</w:t>
            </w:r>
            <w:r w:rsidRPr="006D03BA">
              <w:rPr>
                <w:rFonts w:hint="cs"/>
                <w:color w:val="333333"/>
                <w:rtl/>
              </w:rPr>
              <w:t>ה-</w:t>
            </w:r>
            <w:r w:rsidRPr="006D03BA">
              <w:rPr>
                <w:color w:val="333333"/>
                <w:rtl/>
              </w:rPr>
              <w:t>מזומנים של הנכס</w:t>
            </w:r>
            <w:r w:rsidRPr="006D03BA">
              <w:rPr>
                <w:rFonts w:hint="cs"/>
                <w:color w:val="333333"/>
                <w:rtl/>
              </w:rPr>
              <w:t xml:space="preserve">, </w:t>
            </w:r>
            <w:r w:rsidRPr="006D03BA">
              <w:rPr>
                <w:color w:val="333333"/>
                <w:rtl/>
              </w:rPr>
              <w:t xml:space="preserve">אם </w:t>
            </w:r>
            <w:r w:rsidRPr="006D03BA">
              <w:rPr>
                <w:rFonts w:hint="cs"/>
                <w:color w:val="333333"/>
                <w:rtl/>
              </w:rPr>
              <w:t xml:space="preserve">שיקולי דעת כאלה הם בין שיקולי הדעת שיש להם </w:t>
            </w:r>
            <w:r w:rsidRPr="006D03BA">
              <w:rPr>
                <w:color w:val="333333"/>
                <w:rtl/>
              </w:rPr>
              <w:t xml:space="preserve">את ההשפעה המשמעותית ביותר על הסכומים </w:t>
            </w:r>
            <w:r w:rsidRPr="006D03BA">
              <w:rPr>
                <w:rFonts w:hint="cs"/>
                <w:color w:val="333333"/>
                <w:rtl/>
              </w:rPr>
              <w:t xml:space="preserve">שהוכרו </w:t>
            </w:r>
            <w:r w:rsidRPr="006D03BA">
              <w:rPr>
                <w:color w:val="333333"/>
                <w:rtl/>
              </w:rPr>
              <w:t>בדוחות הכספיים.</w:t>
            </w:r>
          </w:p>
          <w:p w14:paraId="29A58ABA" w14:textId="77777777" w:rsidR="00D11BF3" w:rsidRPr="006D03BA" w:rsidRDefault="00D11BF3"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b/>
                <w:bCs/>
                <w:color w:val="333333"/>
                <w:rtl/>
              </w:rPr>
            </w:pPr>
            <w:r w:rsidRPr="006D03BA">
              <w:rPr>
                <w:rFonts w:hint="cs"/>
                <w:b/>
                <w:bCs/>
                <w:color w:val="333333"/>
                <w:rtl/>
              </w:rPr>
              <w:t>עסק חי</w:t>
            </w:r>
          </w:p>
          <w:p w14:paraId="4D598236" w14:textId="742A286D" w:rsidR="00D11BF3" w:rsidRPr="00B60C68" w:rsidRDefault="00D11BF3"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6D03BA">
              <w:rPr>
                <w:color w:val="333333"/>
              </w:rPr>
              <w:t>IAS 1</w:t>
            </w:r>
            <w:r w:rsidRPr="006D03BA">
              <w:rPr>
                <w:rFonts w:hint="cs"/>
                <w:color w:val="333333"/>
                <w:rtl/>
              </w:rPr>
              <w:t xml:space="preserve"> </w:t>
            </w:r>
            <w:r w:rsidRPr="006D03BA">
              <w:rPr>
                <w:color w:val="333333"/>
                <w:rtl/>
              </w:rPr>
              <w:t xml:space="preserve">דורש מההנהלה </w:t>
            </w:r>
            <w:r w:rsidRPr="006D03BA">
              <w:rPr>
                <w:rFonts w:hint="cs"/>
                <w:color w:val="333333"/>
                <w:rtl/>
              </w:rPr>
              <w:t xml:space="preserve">לבחון </w:t>
            </w:r>
            <w:r w:rsidRPr="006D03BA">
              <w:rPr>
                <w:color w:val="333333"/>
                <w:rtl/>
              </w:rPr>
              <w:t xml:space="preserve">את יכולת החברה להמשיך לפעול כעסק חי </w:t>
            </w:r>
            <w:r w:rsidRPr="006D03BA">
              <w:rPr>
                <w:rFonts w:hint="cs"/>
                <w:color w:val="333333"/>
                <w:rtl/>
              </w:rPr>
              <w:t>כאשר</w:t>
            </w:r>
            <w:r w:rsidRPr="006D03BA">
              <w:rPr>
                <w:color w:val="333333"/>
                <w:rtl/>
              </w:rPr>
              <w:t xml:space="preserve"> </w:t>
            </w:r>
            <w:r w:rsidRPr="006D03BA">
              <w:rPr>
                <w:rFonts w:hint="cs"/>
                <w:color w:val="333333"/>
                <w:rtl/>
              </w:rPr>
              <w:t xml:space="preserve">היא מכינה </w:t>
            </w:r>
            <w:r w:rsidRPr="006D03BA">
              <w:rPr>
                <w:color w:val="333333"/>
                <w:rtl/>
              </w:rPr>
              <w:t xml:space="preserve">דוחות כספיים. בעת </w:t>
            </w:r>
            <w:r w:rsidRPr="006D03BA">
              <w:rPr>
                <w:rFonts w:hint="cs"/>
                <w:color w:val="333333"/>
                <w:rtl/>
              </w:rPr>
              <w:t xml:space="preserve">הבחינה </w:t>
            </w:r>
            <w:r w:rsidRPr="006D03BA">
              <w:rPr>
                <w:color w:val="333333"/>
                <w:rtl/>
              </w:rPr>
              <w:t>אם הנחת העסק החי היא</w:t>
            </w:r>
            <w:r w:rsidRPr="006D03BA">
              <w:rPr>
                <w:rFonts w:hint="cs"/>
                <w:color w:val="333333"/>
                <w:rtl/>
              </w:rPr>
              <w:t xml:space="preserve"> מתאימה</w:t>
            </w:r>
            <w:r w:rsidRPr="006D03BA">
              <w:rPr>
                <w:color w:val="333333"/>
                <w:rtl/>
              </w:rPr>
              <w:t>, ההנהלה מביאה</w:t>
            </w:r>
            <w:r w:rsidRPr="006D03BA">
              <w:rPr>
                <w:rFonts w:hint="cs"/>
                <w:color w:val="333333"/>
                <w:rtl/>
              </w:rPr>
              <w:t xml:space="preserve"> </w:t>
            </w:r>
            <w:r w:rsidRPr="006D03BA">
              <w:rPr>
                <w:color w:val="333333"/>
                <w:rtl/>
              </w:rPr>
              <w:t xml:space="preserve">בחשבון את כל המידע הניתן להשגה לגבי העתיד, שהוא לפחות </w:t>
            </w:r>
            <w:r w:rsidRPr="006D03BA">
              <w:rPr>
                <w:rFonts w:hint="cs"/>
                <w:color w:val="333333"/>
                <w:rtl/>
              </w:rPr>
              <w:t xml:space="preserve">לשנים-עשר </w:t>
            </w:r>
            <w:r w:rsidRPr="006D03BA">
              <w:rPr>
                <w:color w:val="333333"/>
                <w:rtl/>
              </w:rPr>
              <w:t>חודש</w:t>
            </w:r>
            <w:r w:rsidRPr="006D03BA">
              <w:rPr>
                <w:rFonts w:hint="cs"/>
                <w:color w:val="333333"/>
                <w:rtl/>
              </w:rPr>
              <w:t>ים</w:t>
            </w:r>
            <w:r w:rsidRPr="006D03BA">
              <w:rPr>
                <w:color w:val="333333"/>
                <w:rtl/>
              </w:rPr>
              <w:t xml:space="preserve"> מסוף תקופת הדיווח, אך </w:t>
            </w:r>
            <w:r w:rsidRPr="006D03BA">
              <w:rPr>
                <w:rFonts w:hint="cs"/>
                <w:color w:val="333333"/>
                <w:rtl/>
              </w:rPr>
              <w:t xml:space="preserve">אינו </w:t>
            </w:r>
            <w:r w:rsidRPr="006D03BA">
              <w:rPr>
                <w:color w:val="333333"/>
                <w:rtl/>
              </w:rPr>
              <w:t>מוגבל לתקופה זו. אם עניינים הקשורים לאקלים יוצרים אי</w:t>
            </w:r>
            <w:r w:rsidRPr="006D03BA">
              <w:rPr>
                <w:rFonts w:hint="cs"/>
                <w:color w:val="333333"/>
                <w:rtl/>
              </w:rPr>
              <w:t>-</w:t>
            </w:r>
            <w:r w:rsidRPr="006D03BA">
              <w:rPr>
                <w:color w:val="333333"/>
                <w:rtl/>
              </w:rPr>
              <w:t xml:space="preserve">ודאויות מהותיות </w:t>
            </w:r>
            <w:r w:rsidRPr="006D03BA">
              <w:rPr>
                <w:rFonts w:hint="cs"/>
                <w:color w:val="333333"/>
                <w:rtl/>
              </w:rPr>
              <w:t>ה</w:t>
            </w:r>
            <w:r w:rsidRPr="006D03BA">
              <w:rPr>
                <w:color w:val="333333"/>
                <w:rtl/>
              </w:rPr>
              <w:t xml:space="preserve">קשורות לאירועים או </w:t>
            </w:r>
            <w:r w:rsidRPr="006D03BA">
              <w:rPr>
                <w:rFonts w:hint="cs"/>
                <w:color w:val="333333"/>
                <w:rtl/>
              </w:rPr>
              <w:t>לתנאים אשר מטילים</w:t>
            </w:r>
            <w:r w:rsidRPr="006D03BA">
              <w:rPr>
                <w:color w:val="333333"/>
                <w:rtl/>
              </w:rPr>
              <w:t xml:space="preserve"> ספק משמעותי </w:t>
            </w:r>
            <w:r w:rsidRPr="006D03BA">
              <w:rPr>
                <w:rFonts w:hint="cs"/>
                <w:color w:val="333333"/>
                <w:rtl/>
              </w:rPr>
              <w:t>ב</w:t>
            </w:r>
            <w:r w:rsidRPr="006D03BA">
              <w:rPr>
                <w:color w:val="333333"/>
                <w:rtl/>
              </w:rPr>
              <w:t xml:space="preserve">יכולת החברה להמשיך לפעול כעסק חי, </w:t>
            </w:r>
            <w:r w:rsidRPr="006D03BA">
              <w:rPr>
                <w:color w:val="333333"/>
              </w:rPr>
              <w:t>IAS 1</w:t>
            </w:r>
            <w:r w:rsidRPr="006D03BA">
              <w:rPr>
                <w:rFonts w:hint="cs"/>
                <w:color w:val="333333"/>
                <w:rtl/>
              </w:rPr>
              <w:t xml:space="preserve"> </w:t>
            </w:r>
            <w:r w:rsidRPr="006D03BA">
              <w:rPr>
                <w:color w:val="333333"/>
                <w:rtl/>
              </w:rPr>
              <w:t>דורש גילוי לאי</w:t>
            </w:r>
            <w:r w:rsidRPr="006D03BA">
              <w:rPr>
                <w:rFonts w:hint="cs"/>
                <w:color w:val="333333"/>
                <w:rtl/>
              </w:rPr>
              <w:t>-הו</w:t>
            </w:r>
            <w:r w:rsidRPr="006D03BA">
              <w:rPr>
                <w:color w:val="333333"/>
                <w:rtl/>
              </w:rPr>
              <w:t>ודאויות</w:t>
            </w:r>
            <w:r w:rsidRPr="006D03BA">
              <w:rPr>
                <w:rFonts w:hint="cs"/>
                <w:color w:val="333333"/>
                <w:rtl/>
              </w:rPr>
              <w:t xml:space="preserve"> האלה</w:t>
            </w:r>
            <w:r w:rsidRPr="006D03BA">
              <w:rPr>
                <w:color w:val="333333"/>
                <w:rtl/>
              </w:rPr>
              <w:t xml:space="preserve">. כאשר ההנהלה </w:t>
            </w:r>
            <w:r w:rsidR="00322F9A">
              <w:rPr>
                <w:rFonts w:hint="cs"/>
                <w:color w:val="333333"/>
                <w:rtl/>
              </w:rPr>
              <w:t>קבעה</w:t>
            </w:r>
            <w:r w:rsidRPr="006D03BA">
              <w:rPr>
                <w:rFonts w:hint="cs"/>
                <w:color w:val="333333"/>
                <w:rtl/>
              </w:rPr>
              <w:t xml:space="preserve"> </w:t>
            </w:r>
            <w:r w:rsidRPr="006D03BA">
              <w:rPr>
                <w:color w:val="333333"/>
                <w:rtl/>
              </w:rPr>
              <w:t>שאין אי</w:t>
            </w:r>
            <w:r w:rsidRPr="006D03BA">
              <w:rPr>
                <w:rFonts w:hint="cs"/>
                <w:color w:val="333333"/>
                <w:rtl/>
              </w:rPr>
              <w:t>-</w:t>
            </w:r>
            <w:r w:rsidRPr="006D03BA">
              <w:rPr>
                <w:color w:val="333333"/>
                <w:rtl/>
              </w:rPr>
              <w:t>ודאויות מהותיות הקשורות ל</w:t>
            </w:r>
            <w:r w:rsidRPr="006D03BA">
              <w:rPr>
                <w:rFonts w:hint="cs"/>
                <w:color w:val="333333"/>
                <w:rtl/>
              </w:rPr>
              <w:t>הנחת</w:t>
            </w:r>
            <w:r w:rsidRPr="006D03BA">
              <w:rPr>
                <w:color w:val="333333"/>
                <w:rtl/>
              </w:rPr>
              <w:t xml:space="preserve"> </w:t>
            </w:r>
            <w:r w:rsidRPr="006D03BA">
              <w:rPr>
                <w:rFonts w:hint="cs"/>
                <w:color w:val="333333"/>
                <w:rtl/>
              </w:rPr>
              <w:t>ה</w:t>
            </w:r>
            <w:r w:rsidRPr="006D03BA">
              <w:rPr>
                <w:color w:val="333333"/>
                <w:rtl/>
              </w:rPr>
              <w:t xml:space="preserve">עסק </w:t>
            </w:r>
            <w:r w:rsidRPr="006D03BA">
              <w:rPr>
                <w:rFonts w:hint="cs"/>
                <w:color w:val="333333"/>
                <w:rtl/>
              </w:rPr>
              <w:t>ה</w:t>
            </w:r>
            <w:r w:rsidRPr="006D03BA">
              <w:rPr>
                <w:color w:val="333333"/>
                <w:rtl/>
              </w:rPr>
              <w:t xml:space="preserve">חי </w:t>
            </w:r>
            <w:r w:rsidRPr="006D03BA">
              <w:rPr>
                <w:rFonts w:hint="cs"/>
                <w:color w:val="333333"/>
                <w:rtl/>
              </w:rPr>
              <w:t xml:space="preserve">אשר </w:t>
            </w:r>
            <w:r w:rsidRPr="006D03BA">
              <w:rPr>
                <w:color w:val="333333"/>
                <w:rtl/>
              </w:rPr>
              <w:t xml:space="preserve">דורשות גילוי, אך </w:t>
            </w:r>
            <w:r w:rsidR="00322F9A">
              <w:rPr>
                <w:rFonts w:hint="cs"/>
                <w:color w:val="333333"/>
                <w:rtl/>
              </w:rPr>
              <w:t>קביעה</w:t>
            </w:r>
            <w:r w:rsidRPr="006D03BA">
              <w:rPr>
                <w:color w:val="333333"/>
                <w:rtl/>
              </w:rPr>
              <w:t xml:space="preserve"> זו כרוכה בשיקול דעת משמעותי (לדוגמה, לגבי </w:t>
            </w:r>
            <w:r w:rsidRPr="006D03BA">
              <w:rPr>
                <w:rFonts w:hint="cs"/>
                <w:color w:val="333333"/>
                <w:rtl/>
              </w:rPr>
              <w:t xml:space="preserve">ההיתכנות </w:t>
            </w:r>
            <w:r w:rsidRPr="006D03BA">
              <w:rPr>
                <w:color w:val="333333"/>
                <w:rtl/>
              </w:rPr>
              <w:t>ו</w:t>
            </w:r>
            <w:r w:rsidRPr="006D03BA">
              <w:rPr>
                <w:rFonts w:hint="cs"/>
                <w:color w:val="333333"/>
                <w:rtl/>
              </w:rPr>
              <w:t>ה</w:t>
            </w:r>
            <w:r w:rsidRPr="006D03BA">
              <w:rPr>
                <w:color w:val="333333"/>
                <w:rtl/>
              </w:rPr>
              <w:t>אפקטיביות של</w:t>
            </w:r>
            <w:r w:rsidRPr="006D03BA">
              <w:rPr>
                <w:rFonts w:hint="cs"/>
                <w:color w:val="333333"/>
                <w:rtl/>
              </w:rPr>
              <w:t xml:space="preserve"> תוכניות כלשהן לצמצום הסיכון</w:t>
            </w:r>
            <w:r w:rsidRPr="006D03BA">
              <w:rPr>
                <w:color w:val="333333"/>
                <w:rtl/>
              </w:rPr>
              <w:t>)</w:t>
            </w:r>
            <w:r w:rsidRPr="006D03BA">
              <w:rPr>
                <w:rFonts w:hint="cs"/>
                <w:color w:val="333333"/>
                <w:rtl/>
              </w:rPr>
              <w:t xml:space="preserve">, </w:t>
            </w:r>
            <w:r w:rsidRPr="006D03BA">
              <w:rPr>
                <w:color w:val="333333"/>
              </w:rPr>
              <w:t>IAS 1</w:t>
            </w:r>
            <w:r w:rsidRPr="006D03BA">
              <w:rPr>
                <w:color w:val="333333"/>
                <w:rtl/>
              </w:rPr>
              <w:t xml:space="preserve"> דורש לתת גילוי לשיקול דעת זה</w:t>
            </w:r>
            <w:r w:rsidRPr="006D03BA">
              <w:rPr>
                <w:rFonts w:hint="cs"/>
                <w:color w:val="333333"/>
                <w:rtl/>
              </w:rPr>
              <w:t>.</w:t>
            </w:r>
            <w:r w:rsidRPr="006D03BA">
              <w:rPr>
                <w:rStyle w:val="FootnoteReference"/>
                <w:color w:val="333333"/>
                <w:rtl/>
              </w:rPr>
              <w:footnoteReference w:id="208"/>
            </w:r>
          </w:p>
        </w:tc>
      </w:tr>
    </w:tbl>
    <w:p w14:paraId="59AB8F8E" w14:textId="5F5695FA" w:rsidR="00B64157" w:rsidRPr="0041086A" w:rsidRDefault="00B64157" w:rsidP="00B64157">
      <w:pPr>
        <w:pageBreakBefore/>
        <w:spacing w:after="0" w:line="240" w:lineRule="auto"/>
        <w:ind w:left="567" w:hanging="567"/>
        <w:rPr>
          <w:b/>
          <w:bCs/>
          <w:color w:val="E81A3B"/>
          <w:sz w:val="22"/>
          <w:szCs w:val="22"/>
          <w:rtl/>
        </w:rPr>
      </w:pPr>
      <w:r w:rsidRPr="00B64157">
        <w:rPr>
          <w:b/>
          <w:bCs/>
          <w:color w:val="E81A3B"/>
          <w:sz w:val="22"/>
          <w:szCs w:val="22"/>
          <w:rtl/>
        </w:rPr>
        <w:lastRenderedPageBreak/>
        <w:t>ו</w:t>
      </w:r>
      <w:r w:rsidRPr="00B64157">
        <w:rPr>
          <w:b/>
          <w:bCs/>
          <w:color w:val="E81A3B"/>
          <w:sz w:val="22"/>
          <w:szCs w:val="22"/>
          <w:rtl/>
        </w:rPr>
        <w:tab/>
        <w:t xml:space="preserve">השפעת עניינים הקשורים לאקלים על הדוחות הכספיים </w:t>
      </w:r>
      <w:r w:rsidRPr="0041086A">
        <w:rPr>
          <w:rFonts w:hint="cs"/>
          <w:color w:val="E81A3B"/>
          <w:sz w:val="22"/>
          <w:szCs w:val="22"/>
          <w:rtl/>
        </w:rPr>
        <w:t>(המשך)</w:t>
      </w:r>
    </w:p>
    <w:p w14:paraId="6939E823" w14:textId="77777777" w:rsidR="00B64157" w:rsidRDefault="00B64157" w:rsidP="00B64157">
      <w:pPr>
        <w:spacing w:after="0" w:line="240" w:lineRule="auto"/>
        <w:rPr>
          <w:rFonts w:ascii="Arial" w:hAnsi="Arial"/>
          <w:color w:val="333333"/>
          <w:rtl/>
        </w:rPr>
      </w:pPr>
    </w:p>
    <w:tbl>
      <w:tblPr>
        <w:tblStyle w:val="TableGrid"/>
        <w:bidiVisual/>
        <w:tblW w:w="9639" w:type="dxa"/>
        <w:jc w:val="left"/>
        <w:tblBorders>
          <w:top w:val="single" w:sz="4" w:space="0" w:color="333333"/>
          <w:left w:val="single" w:sz="4" w:space="0" w:color="333333"/>
          <w:bottom w:val="single" w:sz="4" w:space="0" w:color="333333"/>
          <w:right w:val="single" w:sz="4" w:space="0" w:color="333333"/>
          <w:insideH w:val="single" w:sz="4" w:space="0" w:color="333333"/>
          <w:insideV w:val="single" w:sz="4" w:space="0" w:color="333333"/>
        </w:tblBorders>
        <w:tblLayout w:type="fixed"/>
        <w:tblCellMar>
          <w:left w:w="113" w:type="dxa"/>
          <w:right w:w="113" w:type="dxa"/>
        </w:tblCellMar>
        <w:tblLook w:val="04A0" w:firstRow="1" w:lastRow="0" w:firstColumn="1" w:lastColumn="0" w:noHBand="0" w:noVBand="1"/>
      </w:tblPr>
      <w:tblGrid>
        <w:gridCol w:w="1701"/>
        <w:gridCol w:w="7938"/>
      </w:tblGrid>
      <w:tr w:rsidR="00B64157" w14:paraId="0875F4F7"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701" w:type="dxa"/>
            <w:tcBorders>
              <w:top w:val="none" w:sz="0" w:space="0" w:color="auto"/>
              <w:left w:val="none" w:sz="0" w:space="0" w:color="auto"/>
              <w:bottom w:val="none" w:sz="0" w:space="0" w:color="auto"/>
              <w:right w:val="none" w:sz="0" w:space="0" w:color="auto"/>
            </w:tcBorders>
            <w:shd w:val="clear" w:color="auto" w:fill="E7E7E7"/>
            <w:vAlign w:val="top"/>
          </w:tcPr>
          <w:p w14:paraId="55A499EB" w14:textId="105DC5D3" w:rsidR="00B64157" w:rsidRPr="00B64157" w:rsidRDefault="00B64157" w:rsidP="00B64157">
            <w:pPr>
              <w:spacing w:before="120" w:line="240" w:lineRule="auto"/>
              <w:contextualSpacing w:val="0"/>
              <w:rPr>
                <w:color w:val="333333"/>
                <w:sz w:val="20"/>
                <w:szCs w:val="20"/>
                <w:rtl/>
              </w:rPr>
            </w:pPr>
            <w:r w:rsidRPr="00B64157">
              <w:rPr>
                <w:rFonts w:ascii="Arial" w:hAnsi="Arial" w:hint="cs"/>
                <w:b/>
                <w:bCs/>
                <w:color w:val="333333"/>
                <w:sz w:val="20"/>
                <w:szCs w:val="20"/>
                <w:rtl/>
              </w:rPr>
              <w:t>תקן</w:t>
            </w:r>
          </w:p>
        </w:tc>
        <w:tc>
          <w:tcPr>
            <w:tcW w:w="7938" w:type="dxa"/>
            <w:shd w:val="clear" w:color="auto" w:fill="E7E7E7"/>
            <w:vAlign w:val="top"/>
          </w:tcPr>
          <w:p w14:paraId="26B1A790" w14:textId="6536C72E" w:rsidR="00B64157" w:rsidRPr="00B64157" w:rsidRDefault="00B64157" w:rsidP="00845031">
            <w:pPr>
              <w:tabs>
                <w:tab w:val="clear" w:pos="180"/>
                <w:tab w:val="clear" w:pos="360"/>
                <w:tab w:val="clear" w:pos="540"/>
              </w:tabs>
              <w:spacing w:before="120" w:line="240" w:lineRule="auto"/>
              <w:contextualSpacing w:val="0"/>
              <w:jc w:val="both"/>
              <w:cnfStyle w:val="100000000000" w:firstRow="1" w:lastRow="0" w:firstColumn="0" w:lastColumn="0" w:oddVBand="0" w:evenVBand="0" w:oddHBand="0" w:evenHBand="0" w:firstRowFirstColumn="0" w:firstRowLastColumn="0" w:lastRowFirstColumn="0" w:lastRowLastColumn="0"/>
              <w:rPr>
                <w:b w:val="0"/>
                <w:bCs w:val="0"/>
                <w:color w:val="333333"/>
                <w:rtl/>
              </w:rPr>
            </w:pPr>
            <w:r w:rsidRPr="00B64157">
              <w:rPr>
                <w:rFonts w:ascii="Arial" w:hAnsi="Arial" w:hint="cs"/>
                <w:color w:val="333333"/>
                <w:rtl/>
              </w:rPr>
              <w:t>השפעות של עניינים הקשורים לאקלים על הדוחות הכספיים</w:t>
            </w:r>
          </w:p>
        </w:tc>
      </w:tr>
      <w:tr w:rsidR="00B64157" w14:paraId="6B3E4B4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565FDAB6" w14:textId="3E5E1C65" w:rsidR="00B64157" w:rsidRPr="00B64157" w:rsidRDefault="00B64157" w:rsidP="00B64157">
            <w:pPr>
              <w:bidi w:val="0"/>
              <w:spacing w:before="120" w:line="240" w:lineRule="auto"/>
              <w:contextualSpacing w:val="0"/>
              <w:jc w:val="right"/>
              <w:rPr>
                <w:rFonts w:ascii="Arial" w:hAnsi="Arial"/>
                <w:color w:val="333333"/>
                <w:sz w:val="20"/>
                <w:szCs w:val="20"/>
              </w:rPr>
            </w:pPr>
            <w:r>
              <w:rPr>
                <w:rFonts w:ascii="Arial" w:hAnsi="Arial"/>
                <w:color w:val="333333"/>
                <w:sz w:val="20"/>
                <w:szCs w:val="20"/>
              </w:rPr>
              <w:t>IAS 2.28</w:t>
            </w:r>
            <w:r w:rsidRPr="00B60C68">
              <w:rPr>
                <w:rFonts w:ascii="Arial" w:hAnsi="Arial"/>
                <w:color w:val="333333"/>
                <w:sz w:val="20"/>
                <w:szCs w:val="20"/>
              </w:rPr>
              <w:t>–</w:t>
            </w:r>
            <w:r>
              <w:rPr>
                <w:rFonts w:ascii="Arial" w:hAnsi="Arial"/>
                <w:color w:val="333333"/>
                <w:sz w:val="20"/>
                <w:szCs w:val="20"/>
              </w:rPr>
              <w:t>33</w:t>
            </w:r>
          </w:p>
          <w:p w14:paraId="1A4BDF6E" w14:textId="5398B7ED" w:rsidR="00B64157" w:rsidRPr="00B64157" w:rsidRDefault="00B64157" w:rsidP="00B64157">
            <w:pPr>
              <w:spacing w:before="120" w:line="240" w:lineRule="auto"/>
              <w:contextualSpacing w:val="0"/>
              <w:rPr>
                <w:color w:val="333333"/>
                <w:sz w:val="20"/>
                <w:szCs w:val="20"/>
                <w:rtl/>
              </w:rPr>
            </w:pPr>
          </w:p>
        </w:tc>
        <w:tc>
          <w:tcPr>
            <w:tcW w:w="7938" w:type="dxa"/>
            <w:vAlign w:val="top"/>
          </w:tcPr>
          <w:p w14:paraId="5419577D" w14:textId="62C98498"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 xml:space="preserve">עניינים הקשורים לאקלים עלולים לגרום למלאי של חברה </w:t>
            </w:r>
            <w:r w:rsidRPr="00B64157">
              <w:rPr>
                <w:rFonts w:hint="cs"/>
                <w:color w:val="333333"/>
                <w:rtl/>
              </w:rPr>
              <w:t>לצאת משימוש</w:t>
            </w:r>
            <w:r w:rsidRPr="00B64157">
              <w:rPr>
                <w:color w:val="333333"/>
                <w:rtl/>
              </w:rPr>
              <w:t xml:space="preserve">, למחירי המכירה שלו לרדת או לעלויות ההשלמה שלו לעלות. אם כתוצאה מכך עלות המלאי אינה ניתנת להשבה, </w:t>
            </w:r>
            <w:r w:rsidRPr="00B64157">
              <w:rPr>
                <w:rFonts w:hint="cs"/>
                <w:color w:val="333333"/>
              </w:rPr>
              <w:t>IAS 2</w:t>
            </w:r>
            <w:r w:rsidRPr="00B64157">
              <w:rPr>
                <w:rFonts w:hint="cs"/>
                <w:color w:val="333333"/>
                <w:rtl/>
              </w:rPr>
              <w:t xml:space="preserve"> </w:t>
            </w:r>
            <w:r w:rsidRPr="00B64157">
              <w:rPr>
                <w:color w:val="333333"/>
                <w:rtl/>
              </w:rPr>
              <w:t xml:space="preserve">דורש מהחברה </w:t>
            </w:r>
            <w:r w:rsidRPr="00B64157">
              <w:rPr>
                <w:rFonts w:hint="cs"/>
                <w:color w:val="333333"/>
                <w:rtl/>
              </w:rPr>
              <w:t xml:space="preserve">להוריד את ערך </w:t>
            </w:r>
            <w:r w:rsidRPr="00B64157">
              <w:rPr>
                <w:color w:val="333333"/>
                <w:rtl/>
              </w:rPr>
              <w:t xml:space="preserve">המלאי </w:t>
            </w:r>
            <w:r w:rsidRPr="00B64157">
              <w:rPr>
                <w:rFonts w:hint="cs"/>
                <w:color w:val="333333"/>
                <w:rtl/>
              </w:rPr>
              <w:t>ל</w:t>
            </w:r>
            <w:r w:rsidRPr="00B64157">
              <w:rPr>
                <w:color w:val="333333"/>
                <w:rtl/>
              </w:rPr>
              <w:t xml:space="preserve">שווי </w:t>
            </w:r>
            <w:r w:rsidRPr="00B64157">
              <w:rPr>
                <w:rFonts w:hint="cs"/>
                <w:color w:val="333333"/>
                <w:rtl/>
              </w:rPr>
              <w:t>ה</w:t>
            </w:r>
            <w:r w:rsidRPr="00B64157">
              <w:rPr>
                <w:color w:val="333333"/>
                <w:rtl/>
              </w:rPr>
              <w:t>מימוש נטו</w:t>
            </w:r>
            <w:r w:rsidRPr="00B64157">
              <w:rPr>
                <w:rFonts w:hint="cs"/>
                <w:color w:val="333333"/>
                <w:rtl/>
              </w:rPr>
              <w:t xml:space="preserve"> שלו</w:t>
            </w:r>
            <w:r w:rsidRPr="00B64157">
              <w:rPr>
                <w:color w:val="333333"/>
                <w:rtl/>
              </w:rPr>
              <w:t>. אומדנים של שווי מימוש נטו מבוססים על הראי</w:t>
            </w:r>
            <w:r w:rsidRPr="00B64157">
              <w:rPr>
                <w:rFonts w:hint="cs"/>
                <w:color w:val="333333"/>
                <w:rtl/>
              </w:rPr>
              <w:t>ות</w:t>
            </w:r>
            <w:r w:rsidRPr="00B64157">
              <w:rPr>
                <w:color w:val="333333"/>
                <w:rtl/>
              </w:rPr>
              <w:t xml:space="preserve"> המהימנ</w:t>
            </w:r>
            <w:r w:rsidRPr="00B64157">
              <w:rPr>
                <w:rFonts w:hint="cs"/>
                <w:color w:val="333333"/>
                <w:rtl/>
              </w:rPr>
              <w:t xml:space="preserve">ות </w:t>
            </w:r>
            <w:r w:rsidRPr="00B64157">
              <w:rPr>
                <w:color w:val="333333"/>
                <w:rtl/>
              </w:rPr>
              <w:t xml:space="preserve">ביותר, </w:t>
            </w:r>
            <w:r w:rsidRPr="00B64157">
              <w:rPr>
                <w:rFonts w:hint="cs"/>
                <w:color w:val="333333"/>
                <w:rtl/>
              </w:rPr>
              <w:t>ה</w:t>
            </w:r>
            <w:r w:rsidRPr="00B64157">
              <w:rPr>
                <w:color w:val="333333"/>
                <w:rtl/>
              </w:rPr>
              <w:t>ניתנ</w:t>
            </w:r>
            <w:r w:rsidRPr="00B64157">
              <w:rPr>
                <w:rFonts w:hint="cs"/>
                <w:color w:val="333333"/>
                <w:rtl/>
              </w:rPr>
              <w:t>ו</w:t>
            </w:r>
            <w:r w:rsidRPr="00B64157">
              <w:rPr>
                <w:color w:val="333333"/>
                <w:rtl/>
              </w:rPr>
              <w:t>ת להשגה בעת קביעת האומדנים, של הסכום שבו</w:t>
            </w:r>
            <w:r w:rsidRPr="00B64157">
              <w:rPr>
                <w:rFonts w:hint="cs"/>
                <w:color w:val="333333"/>
                <w:rtl/>
              </w:rPr>
              <w:t xml:space="preserve"> </w:t>
            </w:r>
            <w:r w:rsidRPr="00B64157">
              <w:rPr>
                <w:color w:val="333333"/>
                <w:rtl/>
              </w:rPr>
              <w:t>המלאי חזוי להיות ממומש.</w:t>
            </w:r>
          </w:p>
        </w:tc>
      </w:tr>
      <w:tr w:rsidR="00B64157" w14:paraId="074ADC3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165A9FD6" w14:textId="40EAEC34" w:rsidR="00B64157" w:rsidRPr="00B64157" w:rsidRDefault="00B64157" w:rsidP="00B64157">
            <w:pPr>
              <w:bidi w:val="0"/>
              <w:spacing w:before="120" w:line="240" w:lineRule="auto"/>
              <w:contextualSpacing w:val="0"/>
              <w:jc w:val="right"/>
              <w:rPr>
                <w:rFonts w:ascii="Arial" w:hAnsi="Arial"/>
                <w:color w:val="333333"/>
                <w:sz w:val="20"/>
                <w:szCs w:val="20"/>
              </w:rPr>
            </w:pPr>
            <w:r>
              <w:rPr>
                <w:rFonts w:ascii="Arial" w:hAnsi="Arial"/>
                <w:color w:val="333333"/>
                <w:sz w:val="20"/>
                <w:szCs w:val="20"/>
              </w:rPr>
              <w:t>IAS 12.27</w:t>
            </w:r>
            <w:r w:rsidRPr="00B60C68">
              <w:rPr>
                <w:rFonts w:ascii="Arial" w:hAnsi="Arial"/>
                <w:color w:val="333333"/>
                <w:sz w:val="20"/>
                <w:szCs w:val="20"/>
              </w:rPr>
              <w:t>–</w:t>
            </w:r>
            <w:r>
              <w:rPr>
                <w:rFonts w:ascii="Arial" w:hAnsi="Arial"/>
                <w:color w:val="333333"/>
                <w:sz w:val="20"/>
                <w:szCs w:val="20"/>
              </w:rPr>
              <w:t>31, 34, 56</w:t>
            </w:r>
          </w:p>
          <w:p w14:paraId="05732A5C" w14:textId="27336C73" w:rsidR="00B64157" w:rsidRPr="00B64157" w:rsidRDefault="00B64157" w:rsidP="00B64157">
            <w:pPr>
              <w:spacing w:before="120" w:line="240" w:lineRule="auto"/>
              <w:contextualSpacing w:val="0"/>
              <w:rPr>
                <w:rFonts w:ascii="Arial" w:hAnsi="Arial"/>
                <w:color w:val="333333"/>
                <w:sz w:val="20"/>
                <w:szCs w:val="20"/>
                <w:rtl/>
              </w:rPr>
            </w:pPr>
          </w:p>
        </w:tc>
        <w:tc>
          <w:tcPr>
            <w:tcW w:w="7938" w:type="dxa"/>
            <w:vAlign w:val="top"/>
          </w:tcPr>
          <w:p w14:paraId="2E2CC9EA" w14:textId="596F23D6"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Pr>
              <w:t>IAS 12</w:t>
            </w:r>
            <w:r w:rsidRPr="00B64157">
              <w:rPr>
                <w:color w:val="333333"/>
                <w:rtl/>
              </w:rPr>
              <w:t xml:space="preserve"> </w:t>
            </w:r>
            <w:r w:rsidRPr="00B64157">
              <w:rPr>
                <w:rFonts w:hint="cs"/>
                <w:color w:val="333333"/>
                <w:rtl/>
              </w:rPr>
              <w:t>דורש מ</w:t>
            </w:r>
            <w:r w:rsidRPr="00B64157">
              <w:rPr>
                <w:color w:val="333333"/>
                <w:rtl/>
              </w:rPr>
              <w:t xml:space="preserve">חברות </w:t>
            </w:r>
            <w:r w:rsidRPr="00B64157">
              <w:rPr>
                <w:rFonts w:hint="cs"/>
                <w:color w:val="333333"/>
                <w:rtl/>
              </w:rPr>
              <w:t xml:space="preserve">להכיר </w:t>
            </w:r>
            <w:r w:rsidRPr="00B64157">
              <w:rPr>
                <w:color w:val="333333"/>
                <w:rtl/>
              </w:rPr>
              <w:t xml:space="preserve">בנכסי </w:t>
            </w:r>
            <w:proofErr w:type="spellStart"/>
            <w:r w:rsidRPr="00B64157">
              <w:rPr>
                <w:color w:val="333333"/>
                <w:rtl/>
              </w:rPr>
              <w:t>מס</w:t>
            </w:r>
            <w:r w:rsidRPr="00B64157">
              <w:rPr>
                <w:rFonts w:hint="cs"/>
                <w:color w:val="333333"/>
                <w:rtl/>
              </w:rPr>
              <w:t>ים</w:t>
            </w:r>
            <w:proofErr w:type="spellEnd"/>
            <w:r w:rsidRPr="00B64157">
              <w:rPr>
                <w:color w:val="333333"/>
                <w:rtl/>
              </w:rPr>
              <w:t xml:space="preserve"> נדחים בגין הפרשים זמניים ניתנים לניכוי </w:t>
            </w:r>
            <w:r w:rsidRPr="00B64157">
              <w:rPr>
                <w:rFonts w:hint="cs"/>
                <w:color w:val="333333"/>
                <w:rtl/>
              </w:rPr>
              <w:t xml:space="preserve">ובגין </w:t>
            </w:r>
            <w:r w:rsidRPr="00B64157">
              <w:rPr>
                <w:color w:val="333333"/>
                <w:rtl/>
              </w:rPr>
              <w:t>הפסדי</w:t>
            </w:r>
            <w:r w:rsidRPr="00B64157">
              <w:rPr>
                <w:rFonts w:hint="cs"/>
                <w:color w:val="333333"/>
                <w:rtl/>
              </w:rPr>
              <w:t>ם לצורכי מס שטרם נוצלו</w:t>
            </w:r>
            <w:r w:rsidRPr="00B64157">
              <w:rPr>
                <w:color w:val="333333"/>
                <w:rtl/>
              </w:rPr>
              <w:t xml:space="preserve"> וזיכויי</w:t>
            </w:r>
            <w:r w:rsidRPr="00B64157">
              <w:rPr>
                <w:rFonts w:hint="cs"/>
                <w:color w:val="333333"/>
                <w:rtl/>
              </w:rPr>
              <w:t xml:space="preserve"> מס</w:t>
            </w:r>
            <w:r w:rsidRPr="00B64157">
              <w:rPr>
                <w:color w:val="333333"/>
                <w:rtl/>
              </w:rPr>
              <w:t xml:space="preserve"> שטרם נוצלו</w:t>
            </w:r>
            <w:r w:rsidRPr="00B64157">
              <w:rPr>
                <w:rFonts w:hint="cs"/>
                <w:color w:val="333333"/>
                <w:rtl/>
              </w:rPr>
              <w:t>, במידה שצפוי</w:t>
            </w:r>
            <w:r w:rsidRPr="00B64157">
              <w:rPr>
                <w:color w:val="333333"/>
                <w:rtl/>
              </w:rPr>
              <w:t xml:space="preserve"> </w:t>
            </w:r>
            <w:r w:rsidRPr="00B64157">
              <w:rPr>
                <w:rFonts w:hint="cs"/>
                <w:color w:val="333333"/>
                <w:rtl/>
              </w:rPr>
              <w:t>ש</w:t>
            </w:r>
            <w:r w:rsidRPr="00B64157">
              <w:rPr>
                <w:color w:val="333333"/>
                <w:rtl/>
              </w:rPr>
              <w:t xml:space="preserve">לחברה תהיה הכנסה חייבת עתידית שכנגדה ניתן יהיה לנצל את </w:t>
            </w:r>
            <w:r w:rsidRPr="00B64157">
              <w:rPr>
                <w:rFonts w:hint="cs"/>
                <w:color w:val="333333"/>
                <w:rtl/>
              </w:rPr>
              <w:t xml:space="preserve">אותם </w:t>
            </w:r>
            <w:r w:rsidRPr="00B64157">
              <w:rPr>
                <w:color w:val="333333"/>
                <w:rtl/>
              </w:rPr>
              <w:t>סכומים</w:t>
            </w:r>
            <w:r w:rsidRPr="00B64157">
              <w:rPr>
                <w:rFonts w:hint="cs"/>
                <w:color w:val="333333"/>
                <w:rtl/>
              </w:rPr>
              <w:t>.</w:t>
            </w:r>
            <w:r w:rsidRPr="00B64157">
              <w:rPr>
                <w:color w:val="333333"/>
                <w:rtl/>
              </w:rPr>
              <w:t xml:space="preserve"> עניינים הקשורים לאקלים עשויים להשפיע על </w:t>
            </w:r>
            <w:r w:rsidRPr="00B64157">
              <w:rPr>
                <w:rFonts w:hint="cs"/>
                <w:color w:val="333333"/>
                <w:rtl/>
              </w:rPr>
              <w:t xml:space="preserve">אומדן </w:t>
            </w:r>
            <w:r w:rsidRPr="00B64157">
              <w:rPr>
                <w:color w:val="333333"/>
                <w:rtl/>
              </w:rPr>
              <w:t xml:space="preserve">החברה </w:t>
            </w:r>
            <w:r w:rsidRPr="00B64157">
              <w:rPr>
                <w:rFonts w:hint="cs"/>
                <w:color w:val="333333"/>
                <w:rtl/>
              </w:rPr>
              <w:t xml:space="preserve">של </w:t>
            </w:r>
            <w:r w:rsidRPr="00B64157">
              <w:rPr>
                <w:color w:val="333333"/>
                <w:rtl/>
              </w:rPr>
              <w:t xml:space="preserve">ההכנסה החייבת העתידית </w:t>
            </w:r>
            <w:r w:rsidRPr="00B64157">
              <w:rPr>
                <w:rFonts w:hint="cs"/>
                <w:color w:val="333333"/>
                <w:rtl/>
              </w:rPr>
              <w:t xml:space="preserve">ועשויים </w:t>
            </w:r>
            <w:r w:rsidRPr="00B64157">
              <w:rPr>
                <w:color w:val="333333"/>
                <w:rtl/>
              </w:rPr>
              <w:t xml:space="preserve">לגרום לכך שהחברה לא תוכל להכיר בנכסי </w:t>
            </w:r>
            <w:proofErr w:type="spellStart"/>
            <w:r w:rsidRPr="00B64157">
              <w:rPr>
                <w:color w:val="333333"/>
                <w:rtl/>
              </w:rPr>
              <w:t>מס</w:t>
            </w:r>
            <w:r w:rsidRPr="00B64157">
              <w:rPr>
                <w:rFonts w:hint="cs"/>
                <w:color w:val="333333"/>
                <w:rtl/>
              </w:rPr>
              <w:t>ים</w:t>
            </w:r>
            <w:proofErr w:type="spellEnd"/>
            <w:r w:rsidRPr="00B64157">
              <w:rPr>
                <w:color w:val="333333"/>
                <w:rtl/>
              </w:rPr>
              <w:t xml:space="preserve"> נדחים או שתידרש לגרוע נכסי </w:t>
            </w:r>
            <w:proofErr w:type="spellStart"/>
            <w:r w:rsidRPr="00B64157">
              <w:rPr>
                <w:color w:val="333333"/>
                <w:rtl/>
              </w:rPr>
              <w:t>מס</w:t>
            </w:r>
            <w:r w:rsidRPr="00B64157">
              <w:rPr>
                <w:rFonts w:hint="cs"/>
                <w:color w:val="333333"/>
                <w:rtl/>
              </w:rPr>
              <w:t>ים</w:t>
            </w:r>
            <w:proofErr w:type="spellEnd"/>
            <w:r w:rsidRPr="00B64157">
              <w:rPr>
                <w:color w:val="333333"/>
                <w:rtl/>
              </w:rPr>
              <w:t xml:space="preserve"> נדחים שהוכרו</w:t>
            </w:r>
            <w:r w:rsidRPr="00B64157">
              <w:rPr>
                <w:rFonts w:hint="cs"/>
                <w:color w:val="333333"/>
                <w:rtl/>
              </w:rPr>
              <w:t xml:space="preserve"> קודם לכן</w:t>
            </w:r>
            <w:r w:rsidRPr="00B64157">
              <w:rPr>
                <w:color w:val="333333"/>
                <w:rtl/>
              </w:rPr>
              <w:t>.</w:t>
            </w:r>
          </w:p>
        </w:tc>
      </w:tr>
      <w:tr w:rsidR="00B64157" w14:paraId="2BB4E36A"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0B34DC59" w14:textId="2FC0A997" w:rsidR="00B64157" w:rsidRPr="00B64157" w:rsidRDefault="00B64157" w:rsidP="00B64157">
            <w:pPr>
              <w:bidi w:val="0"/>
              <w:spacing w:before="120" w:line="240" w:lineRule="auto"/>
              <w:contextualSpacing w:val="0"/>
              <w:jc w:val="right"/>
              <w:rPr>
                <w:rFonts w:ascii="Arial" w:hAnsi="Arial"/>
                <w:color w:val="333333"/>
                <w:sz w:val="20"/>
                <w:szCs w:val="20"/>
              </w:rPr>
            </w:pPr>
            <w:r>
              <w:rPr>
                <w:rFonts w:ascii="Arial" w:hAnsi="Arial"/>
                <w:color w:val="333333"/>
                <w:sz w:val="20"/>
                <w:szCs w:val="20"/>
              </w:rPr>
              <w:t>IAS 16.7, 51, 73, 76</w:t>
            </w:r>
          </w:p>
          <w:p w14:paraId="7D09E16D" w14:textId="0044B404" w:rsidR="00B64157" w:rsidRPr="00B64157" w:rsidRDefault="00B64157" w:rsidP="00B64157">
            <w:pPr>
              <w:bidi w:val="0"/>
              <w:spacing w:before="120" w:line="240" w:lineRule="auto"/>
              <w:contextualSpacing w:val="0"/>
              <w:jc w:val="right"/>
              <w:rPr>
                <w:rFonts w:ascii="Arial" w:hAnsi="Arial"/>
                <w:color w:val="333333"/>
                <w:sz w:val="20"/>
                <w:szCs w:val="20"/>
              </w:rPr>
            </w:pPr>
            <w:r>
              <w:rPr>
                <w:rFonts w:ascii="Arial" w:hAnsi="Arial"/>
                <w:color w:val="333333"/>
                <w:sz w:val="20"/>
                <w:szCs w:val="20"/>
              </w:rPr>
              <w:t>IAS 38.9</w:t>
            </w:r>
            <w:r w:rsidRPr="00B60C68">
              <w:rPr>
                <w:rFonts w:ascii="Arial" w:hAnsi="Arial"/>
                <w:color w:val="333333"/>
                <w:sz w:val="20"/>
                <w:szCs w:val="20"/>
              </w:rPr>
              <w:t>–</w:t>
            </w:r>
            <w:r>
              <w:rPr>
                <w:rFonts w:ascii="Arial" w:hAnsi="Arial"/>
                <w:color w:val="333333"/>
                <w:sz w:val="20"/>
                <w:szCs w:val="20"/>
              </w:rPr>
              <w:t>64, 102, 104, 118, 121, 126</w:t>
            </w:r>
          </w:p>
          <w:p w14:paraId="01C65DB8" w14:textId="6963CC80" w:rsidR="00B64157" w:rsidRPr="00B64157" w:rsidRDefault="00B64157" w:rsidP="00B64157">
            <w:pPr>
              <w:spacing w:before="120" w:line="240" w:lineRule="auto"/>
              <w:contextualSpacing w:val="0"/>
              <w:rPr>
                <w:rFonts w:ascii="Arial" w:hAnsi="Arial"/>
                <w:color w:val="333333"/>
                <w:sz w:val="20"/>
                <w:szCs w:val="20"/>
              </w:rPr>
            </w:pPr>
          </w:p>
        </w:tc>
        <w:tc>
          <w:tcPr>
            <w:tcW w:w="7938" w:type="dxa"/>
            <w:vAlign w:val="top"/>
          </w:tcPr>
          <w:p w14:paraId="0239036D" w14:textId="24921B84"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 xml:space="preserve">עניינים הקשורים לאקלים עשויים </w:t>
            </w:r>
            <w:r w:rsidRPr="00B64157">
              <w:rPr>
                <w:rFonts w:hint="cs"/>
                <w:color w:val="333333"/>
                <w:rtl/>
              </w:rPr>
              <w:t>להביא לידי הוצאות</w:t>
            </w:r>
            <w:r w:rsidRPr="00B64157">
              <w:rPr>
                <w:color w:val="333333"/>
                <w:rtl/>
              </w:rPr>
              <w:t xml:space="preserve"> </w:t>
            </w:r>
            <w:r w:rsidRPr="00B64157">
              <w:rPr>
                <w:rFonts w:hint="cs"/>
                <w:color w:val="333333"/>
                <w:rtl/>
              </w:rPr>
              <w:t xml:space="preserve">לצורך </w:t>
            </w:r>
            <w:r w:rsidRPr="00B64157">
              <w:rPr>
                <w:color w:val="333333"/>
                <w:rtl/>
              </w:rPr>
              <w:t xml:space="preserve">שינוי </w:t>
            </w:r>
            <w:r w:rsidRPr="00B64157">
              <w:rPr>
                <w:rFonts w:hint="cs"/>
                <w:color w:val="333333"/>
                <w:rtl/>
              </w:rPr>
              <w:t xml:space="preserve">או התאמה של </w:t>
            </w:r>
            <w:r w:rsidRPr="00B64157">
              <w:rPr>
                <w:color w:val="333333"/>
                <w:rtl/>
              </w:rPr>
              <w:t>פעילו</w:t>
            </w:r>
            <w:r w:rsidRPr="00B64157">
              <w:rPr>
                <w:rFonts w:hint="cs"/>
                <w:color w:val="333333"/>
                <w:rtl/>
              </w:rPr>
              <w:t>יו</w:t>
            </w:r>
            <w:r w:rsidRPr="00B64157">
              <w:rPr>
                <w:color w:val="333333"/>
                <w:rtl/>
              </w:rPr>
              <w:t>ת עסקי</w:t>
            </w:r>
            <w:r w:rsidRPr="00B64157">
              <w:rPr>
                <w:rFonts w:hint="cs"/>
                <w:color w:val="333333"/>
                <w:rtl/>
              </w:rPr>
              <w:t>ו</w:t>
            </w:r>
            <w:r w:rsidRPr="00B64157">
              <w:rPr>
                <w:color w:val="333333"/>
                <w:rtl/>
              </w:rPr>
              <w:t>ת, לרבות מחקר ופיתוח.</w:t>
            </w:r>
            <w:r w:rsidRPr="00B64157">
              <w:rPr>
                <w:rFonts w:hint="cs"/>
                <w:color w:val="333333"/>
                <w:rtl/>
              </w:rPr>
              <w:t xml:space="preserve"> </w:t>
            </w:r>
            <w:r w:rsidRPr="00B64157">
              <w:rPr>
                <w:color w:val="333333"/>
              </w:rPr>
              <w:t>IAS 16</w:t>
            </w:r>
            <w:r w:rsidRPr="00B64157">
              <w:rPr>
                <w:color w:val="333333"/>
                <w:rtl/>
              </w:rPr>
              <w:t xml:space="preserve"> ו-</w:t>
            </w:r>
            <w:r w:rsidRPr="00B64157">
              <w:rPr>
                <w:color w:val="333333"/>
              </w:rPr>
              <w:t>IAS 38</w:t>
            </w:r>
            <w:r w:rsidRPr="00B64157">
              <w:rPr>
                <w:rFonts w:hint="cs"/>
                <w:color w:val="333333"/>
                <w:rtl/>
              </w:rPr>
              <w:t xml:space="preserve"> מפרטים </w:t>
            </w:r>
            <w:r w:rsidRPr="00B64157">
              <w:rPr>
                <w:color w:val="333333"/>
                <w:rtl/>
              </w:rPr>
              <w:t xml:space="preserve">דרישות להכרה בעלויות </w:t>
            </w:r>
            <w:r w:rsidRPr="00B64157">
              <w:rPr>
                <w:rFonts w:hint="cs"/>
                <w:color w:val="333333"/>
                <w:rtl/>
              </w:rPr>
              <w:t>כ</w:t>
            </w:r>
            <w:r w:rsidRPr="00B64157">
              <w:rPr>
                <w:color w:val="333333"/>
                <w:rtl/>
              </w:rPr>
              <w:t>נכס</w:t>
            </w:r>
            <w:r w:rsidRPr="00B64157">
              <w:rPr>
                <w:rFonts w:hint="cs"/>
                <w:color w:val="333333"/>
                <w:rtl/>
              </w:rPr>
              <w:t>ים (כפריט של רכוש קבוע או כנכס בלתי מוחשי)</w:t>
            </w:r>
            <w:r w:rsidRPr="00B64157">
              <w:rPr>
                <w:color w:val="333333"/>
                <w:rtl/>
              </w:rPr>
              <w:t xml:space="preserve">. </w:t>
            </w:r>
            <w:r w:rsidRPr="00B64157">
              <w:rPr>
                <w:color w:val="333333"/>
              </w:rPr>
              <w:t>IAS 38</w:t>
            </w:r>
            <w:r w:rsidRPr="00B64157">
              <w:rPr>
                <w:color w:val="333333"/>
                <w:rtl/>
              </w:rPr>
              <w:t xml:space="preserve"> דורש </w:t>
            </w:r>
            <w:r w:rsidRPr="00B64157">
              <w:rPr>
                <w:rFonts w:hint="cs"/>
                <w:color w:val="333333"/>
                <w:rtl/>
              </w:rPr>
              <w:t xml:space="preserve">גם </w:t>
            </w:r>
            <w:r w:rsidRPr="00B64157">
              <w:rPr>
                <w:color w:val="333333"/>
                <w:rtl/>
              </w:rPr>
              <w:t xml:space="preserve">גילוי לסכום הוצאות </w:t>
            </w:r>
            <w:r w:rsidRPr="00B64157">
              <w:rPr>
                <w:rFonts w:hint="cs"/>
                <w:color w:val="333333"/>
                <w:rtl/>
              </w:rPr>
              <w:t>ה</w:t>
            </w:r>
            <w:r w:rsidRPr="00B64157">
              <w:rPr>
                <w:color w:val="333333"/>
                <w:rtl/>
              </w:rPr>
              <w:t>מחקר ו</w:t>
            </w:r>
            <w:r w:rsidRPr="00B64157">
              <w:rPr>
                <w:rFonts w:hint="cs"/>
                <w:color w:val="333333"/>
                <w:rtl/>
              </w:rPr>
              <w:t>ה</w:t>
            </w:r>
            <w:r w:rsidRPr="00B64157">
              <w:rPr>
                <w:color w:val="333333"/>
                <w:rtl/>
              </w:rPr>
              <w:t>פיתוח שהוכרו כהוצאה במהלך תקופת דיווח.</w:t>
            </w:r>
          </w:p>
          <w:p w14:paraId="3206032F" w14:textId="0BEBDE02"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Pr>
              <w:t>IAS 16</w:t>
            </w:r>
            <w:r w:rsidRPr="00B64157">
              <w:rPr>
                <w:color w:val="333333"/>
                <w:rtl/>
              </w:rPr>
              <w:t xml:space="preserve"> ו-</w:t>
            </w:r>
            <w:r w:rsidRPr="00B64157">
              <w:rPr>
                <w:color w:val="333333"/>
              </w:rPr>
              <w:t>IAS 38</w:t>
            </w:r>
            <w:r w:rsidRPr="00B64157">
              <w:rPr>
                <w:color w:val="333333"/>
                <w:rtl/>
              </w:rPr>
              <w:t xml:space="preserve"> </w:t>
            </w:r>
            <w:r w:rsidRPr="00B64157">
              <w:rPr>
                <w:rFonts w:hint="cs"/>
                <w:color w:val="333333"/>
                <w:rtl/>
              </w:rPr>
              <w:t>דורשים מ</w:t>
            </w:r>
            <w:r w:rsidRPr="00B64157">
              <w:rPr>
                <w:color w:val="333333"/>
                <w:rtl/>
              </w:rPr>
              <w:t>חברות ל</w:t>
            </w:r>
            <w:r w:rsidRPr="00B64157">
              <w:rPr>
                <w:rFonts w:hint="cs"/>
                <w:color w:val="333333"/>
                <w:rtl/>
              </w:rPr>
              <w:t>סקור</w:t>
            </w:r>
            <w:r w:rsidRPr="00B64157">
              <w:rPr>
                <w:color w:val="333333"/>
                <w:rtl/>
              </w:rPr>
              <w:t xml:space="preserve"> את </w:t>
            </w:r>
            <w:r w:rsidRPr="00B64157">
              <w:rPr>
                <w:rFonts w:hint="cs"/>
                <w:color w:val="333333"/>
                <w:rtl/>
              </w:rPr>
              <w:t xml:space="preserve">אומדן </w:t>
            </w:r>
            <w:r w:rsidRPr="00B64157">
              <w:rPr>
                <w:color w:val="333333"/>
                <w:rtl/>
              </w:rPr>
              <w:t>ערך השייר ואת אורך החיים השימושי</w:t>
            </w:r>
            <w:r w:rsidRPr="00B64157">
              <w:rPr>
                <w:rFonts w:hint="cs"/>
                <w:color w:val="333333"/>
                <w:rtl/>
              </w:rPr>
              <w:t>ים</w:t>
            </w:r>
            <w:r w:rsidRPr="00B64157">
              <w:rPr>
                <w:color w:val="333333"/>
                <w:rtl/>
              </w:rPr>
              <w:t xml:space="preserve"> </w:t>
            </w:r>
            <w:r w:rsidRPr="00B64157">
              <w:rPr>
                <w:rFonts w:hint="cs"/>
                <w:color w:val="333333"/>
                <w:rtl/>
              </w:rPr>
              <w:t>החזוי</w:t>
            </w:r>
            <w:r w:rsidRPr="00B64157">
              <w:rPr>
                <w:color w:val="333333"/>
                <w:rtl/>
              </w:rPr>
              <w:t xml:space="preserve"> של נכסים לפחות </w:t>
            </w:r>
            <w:r w:rsidRPr="00B64157">
              <w:rPr>
                <w:rFonts w:hint="cs"/>
                <w:color w:val="333333"/>
                <w:rtl/>
              </w:rPr>
              <w:t>אחת</w:t>
            </w:r>
            <w:r w:rsidRPr="00B64157">
              <w:rPr>
                <w:color w:val="333333"/>
                <w:rtl/>
              </w:rPr>
              <w:t xml:space="preserve"> </w:t>
            </w:r>
            <w:r w:rsidRPr="00B64157">
              <w:rPr>
                <w:rFonts w:hint="cs"/>
                <w:color w:val="333333"/>
                <w:rtl/>
              </w:rPr>
              <w:t>ל</w:t>
            </w:r>
            <w:r w:rsidRPr="00B64157">
              <w:rPr>
                <w:color w:val="333333"/>
                <w:rtl/>
              </w:rPr>
              <w:t>שנה ולשקף שינויים</w:t>
            </w:r>
            <w:r w:rsidRPr="00B64157">
              <w:rPr>
                <w:rFonts w:hint="cs"/>
                <w:color w:val="333333"/>
                <w:rtl/>
              </w:rPr>
              <w:t>,</w:t>
            </w:r>
            <w:r w:rsidRPr="00B64157">
              <w:rPr>
                <w:color w:val="333333"/>
                <w:rtl/>
              </w:rPr>
              <w:t xml:space="preserve"> כגון אל</w:t>
            </w:r>
            <w:r w:rsidRPr="00B64157">
              <w:rPr>
                <w:rFonts w:hint="cs"/>
                <w:color w:val="333333"/>
                <w:rtl/>
              </w:rPr>
              <w:t>ו</w:t>
            </w:r>
            <w:r w:rsidRPr="00B64157">
              <w:rPr>
                <w:color w:val="333333"/>
                <w:rtl/>
              </w:rPr>
              <w:t xml:space="preserve"> שעשויים לנבוע מעניינים הקשורים לאקלים</w:t>
            </w:r>
            <w:r w:rsidRPr="00B64157">
              <w:rPr>
                <w:rFonts w:hint="cs"/>
                <w:color w:val="333333"/>
                <w:rtl/>
              </w:rPr>
              <w:t>,</w:t>
            </w:r>
            <w:r w:rsidRPr="00B64157">
              <w:rPr>
                <w:color w:val="333333"/>
                <w:rtl/>
              </w:rPr>
              <w:t xml:space="preserve"> בסכומי הפחת </w:t>
            </w:r>
            <w:r w:rsidRPr="00B64157">
              <w:rPr>
                <w:rFonts w:hint="cs"/>
                <w:color w:val="333333"/>
                <w:rtl/>
              </w:rPr>
              <w:t>או ההפחתה ה</w:t>
            </w:r>
            <w:r w:rsidRPr="00B64157">
              <w:rPr>
                <w:color w:val="333333"/>
                <w:rtl/>
              </w:rPr>
              <w:t>מוכר</w:t>
            </w:r>
            <w:r w:rsidRPr="00B64157">
              <w:rPr>
                <w:rFonts w:hint="cs"/>
                <w:color w:val="333333"/>
                <w:rtl/>
              </w:rPr>
              <w:t>ים</w:t>
            </w:r>
            <w:r w:rsidRPr="00B64157">
              <w:rPr>
                <w:color w:val="333333"/>
                <w:rtl/>
              </w:rPr>
              <w:t xml:space="preserve"> בתקופ</w:t>
            </w:r>
            <w:r w:rsidRPr="00B64157">
              <w:rPr>
                <w:rFonts w:hint="cs"/>
                <w:color w:val="333333"/>
                <w:rtl/>
              </w:rPr>
              <w:t>ה</w:t>
            </w:r>
            <w:r w:rsidRPr="00B64157">
              <w:rPr>
                <w:color w:val="333333"/>
                <w:rtl/>
              </w:rPr>
              <w:t xml:space="preserve"> </w:t>
            </w:r>
            <w:r w:rsidRPr="00B64157">
              <w:rPr>
                <w:rFonts w:hint="cs"/>
                <w:color w:val="333333"/>
                <w:rtl/>
              </w:rPr>
              <w:t xml:space="preserve">השוטפת </w:t>
            </w:r>
            <w:r w:rsidRPr="00B64157">
              <w:rPr>
                <w:color w:val="333333"/>
                <w:rtl/>
              </w:rPr>
              <w:t xml:space="preserve">ובתקופות עוקבות. עניינים הקשורים לאקלים עשויים להשפיע על </w:t>
            </w:r>
            <w:r w:rsidRPr="00B64157">
              <w:rPr>
                <w:rFonts w:hint="cs"/>
                <w:color w:val="333333"/>
                <w:rtl/>
              </w:rPr>
              <w:t xml:space="preserve">אומדן </w:t>
            </w:r>
            <w:r w:rsidRPr="00B64157">
              <w:rPr>
                <w:color w:val="333333"/>
                <w:rtl/>
              </w:rPr>
              <w:t>ערך הש</w:t>
            </w:r>
            <w:r w:rsidRPr="00B64157">
              <w:rPr>
                <w:rFonts w:hint="cs"/>
                <w:color w:val="333333"/>
                <w:rtl/>
              </w:rPr>
              <w:t>ייר</w:t>
            </w:r>
            <w:r w:rsidRPr="00B64157">
              <w:rPr>
                <w:color w:val="333333"/>
                <w:rtl/>
              </w:rPr>
              <w:t xml:space="preserve"> ו</w:t>
            </w:r>
            <w:r w:rsidRPr="00B64157">
              <w:rPr>
                <w:rFonts w:hint="cs"/>
                <w:color w:val="333333"/>
                <w:rtl/>
              </w:rPr>
              <w:t xml:space="preserve">על </w:t>
            </w:r>
            <w:r w:rsidRPr="00B64157">
              <w:rPr>
                <w:color w:val="333333"/>
                <w:rtl/>
              </w:rPr>
              <w:t xml:space="preserve">אורך החיים השימושיים </w:t>
            </w:r>
            <w:r w:rsidRPr="00B64157">
              <w:rPr>
                <w:rFonts w:hint="cs"/>
                <w:color w:val="333333"/>
                <w:rtl/>
              </w:rPr>
              <w:t>החזוי</w:t>
            </w:r>
            <w:r w:rsidRPr="00B64157">
              <w:rPr>
                <w:color w:val="333333"/>
                <w:rtl/>
              </w:rPr>
              <w:t xml:space="preserve"> של נכסים, </w:t>
            </w:r>
            <w:r w:rsidRPr="00B64157">
              <w:rPr>
                <w:rFonts w:hint="cs"/>
                <w:color w:val="333333"/>
                <w:rtl/>
              </w:rPr>
              <w:t>לדוגמה, בשל</w:t>
            </w:r>
            <w:r w:rsidRPr="00B64157">
              <w:rPr>
                <w:color w:val="333333"/>
                <w:rtl/>
              </w:rPr>
              <w:t xml:space="preserve"> </w:t>
            </w:r>
            <w:r w:rsidRPr="00B64157">
              <w:rPr>
                <w:rFonts w:hint="cs"/>
                <w:color w:val="333333"/>
                <w:rtl/>
              </w:rPr>
              <w:t>יציאה משימוש</w:t>
            </w:r>
            <w:r w:rsidRPr="00B64157">
              <w:rPr>
                <w:color w:val="333333"/>
                <w:rtl/>
              </w:rPr>
              <w:t xml:space="preserve">, הגבלות משפטיות או חוסר נגישות </w:t>
            </w:r>
            <w:r w:rsidRPr="00B64157">
              <w:rPr>
                <w:rFonts w:hint="cs"/>
                <w:color w:val="333333"/>
                <w:rtl/>
              </w:rPr>
              <w:t>א</w:t>
            </w:r>
            <w:r w:rsidRPr="00B64157">
              <w:rPr>
                <w:color w:val="333333"/>
                <w:rtl/>
              </w:rPr>
              <w:t xml:space="preserve">ל הנכסים. חברות נדרשות </w:t>
            </w:r>
            <w:r w:rsidRPr="00B64157">
              <w:rPr>
                <w:rFonts w:hint="cs"/>
                <w:color w:val="333333"/>
                <w:rtl/>
              </w:rPr>
              <w:t xml:space="preserve">גם </w:t>
            </w:r>
            <w:r w:rsidRPr="00B64157">
              <w:rPr>
                <w:color w:val="333333"/>
                <w:rtl/>
              </w:rPr>
              <w:t xml:space="preserve">לתת גילוי לאורך החיים השימושיים </w:t>
            </w:r>
            <w:r w:rsidRPr="00B64157">
              <w:rPr>
                <w:rFonts w:hint="cs"/>
                <w:color w:val="333333"/>
                <w:rtl/>
              </w:rPr>
              <w:t xml:space="preserve">החזוי לגבי כל סוג </w:t>
            </w:r>
            <w:r w:rsidRPr="00B64157">
              <w:rPr>
                <w:color w:val="333333"/>
                <w:rtl/>
              </w:rPr>
              <w:t>של נכס</w:t>
            </w:r>
            <w:r w:rsidRPr="00B64157">
              <w:rPr>
                <w:rFonts w:hint="cs"/>
                <w:color w:val="333333"/>
                <w:rtl/>
              </w:rPr>
              <w:t>ים</w:t>
            </w:r>
            <w:r w:rsidRPr="00B64157">
              <w:rPr>
                <w:color w:val="333333"/>
                <w:rtl/>
              </w:rPr>
              <w:t xml:space="preserve"> ו</w:t>
            </w:r>
            <w:r w:rsidRPr="00B64157">
              <w:rPr>
                <w:rFonts w:hint="cs"/>
                <w:color w:val="333333"/>
                <w:rtl/>
              </w:rPr>
              <w:t>למהות ו</w:t>
            </w:r>
            <w:r w:rsidRPr="00B64157">
              <w:rPr>
                <w:color w:val="333333"/>
                <w:rtl/>
              </w:rPr>
              <w:t xml:space="preserve">לסכום של שינוי </w:t>
            </w:r>
            <w:r w:rsidRPr="00B64157">
              <w:rPr>
                <w:rFonts w:hint="cs"/>
                <w:color w:val="333333"/>
                <w:rtl/>
              </w:rPr>
              <w:t xml:space="preserve">כלשהו </w:t>
            </w:r>
            <w:proofErr w:type="spellStart"/>
            <w:r w:rsidRPr="00B64157">
              <w:rPr>
                <w:color w:val="333333"/>
                <w:rtl/>
              </w:rPr>
              <w:t>ב</w:t>
            </w:r>
            <w:r w:rsidRPr="00B64157">
              <w:rPr>
                <w:rFonts w:hint="cs"/>
                <w:color w:val="333333"/>
                <w:rtl/>
              </w:rPr>
              <w:t>אומדן</w:t>
            </w:r>
            <w:proofErr w:type="spellEnd"/>
            <w:r w:rsidRPr="00B64157">
              <w:rPr>
                <w:rFonts w:hint="cs"/>
                <w:color w:val="333333"/>
                <w:rtl/>
              </w:rPr>
              <w:t xml:space="preserve"> </w:t>
            </w:r>
            <w:r w:rsidRPr="00B64157">
              <w:rPr>
                <w:color w:val="333333"/>
                <w:rtl/>
              </w:rPr>
              <w:t xml:space="preserve">ערך השייר או </w:t>
            </w:r>
            <w:r w:rsidRPr="00B64157">
              <w:rPr>
                <w:rFonts w:hint="cs"/>
                <w:color w:val="333333"/>
                <w:rtl/>
              </w:rPr>
              <w:t>ב</w:t>
            </w:r>
            <w:r w:rsidRPr="00B64157">
              <w:rPr>
                <w:color w:val="333333"/>
                <w:rtl/>
              </w:rPr>
              <w:t>אורך החיים השימושי</w:t>
            </w:r>
            <w:r w:rsidRPr="00B64157">
              <w:rPr>
                <w:rFonts w:hint="cs"/>
                <w:color w:val="333333"/>
                <w:rtl/>
              </w:rPr>
              <w:t>ים</w:t>
            </w:r>
            <w:r w:rsidRPr="00B64157">
              <w:rPr>
                <w:color w:val="333333"/>
                <w:rtl/>
              </w:rPr>
              <w:t xml:space="preserve"> </w:t>
            </w:r>
            <w:r w:rsidRPr="00B64157">
              <w:rPr>
                <w:rFonts w:hint="cs"/>
                <w:color w:val="333333"/>
                <w:rtl/>
              </w:rPr>
              <w:t>החזוי</w:t>
            </w:r>
            <w:r w:rsidRPr="00B64157">
              <w:rPr>
                <w:color w:val="333333"/>
                <w:rtl/>
              </w:rPr>
              <w:t>.</w:t>
            </w:r>
          </w:p>
        </w:tc>
      </w:tr>
      <w:tr w:rsidR="00B64157" w14:paraId="5837D483"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11D803A8" w14:textId="2DEED9DC" w:rsidR="008207BE" w:rsidRPr="00B64157" w:rsidRDefault="008207BE" w:rsidP="008207BE">
            <w:pPr>
              <w:bidi w:val="0"/>
              <w:spacing w:before="120" w:line="240" w:lineRule="auto"/>
              <w:contextualSpacing w:val="0"/>
              <w:jc w:val="right"/>
              <w:rPr>
                <w:rFonts w:ascii="Arial" w:hAnsi="Arial"/>
                <w:color w:val="333333"/>
                <w:sz w:val="20"/>
                <w:szCs w:val="20"/>
              </w:rPr>
            </w:pPr>
            <w:r>
              <w:rPr>
                <w:rFonts w:ascii="Arial" w:hAnsi="Arial"/>
                <w:color w:val="333333"/>
                <w:sz w:val="20"/>
                <w:szCs w:val="20"/>
              </w:rPr>
              <w:t>IAS 36.9</w:t>
            </w:r>
            <w:r w:rsidRPr="00B60C68">
              <w:rPr>
                <w:rFonts w:ascii="Arial" w:hAnsi="Arial"/>
                <w:color w:val="333333"/>
                <w:sz w:val="20"/>
                <w:szCs w:val="20"/>
              </w:rPr>
              <w:t>–</w:t>
            </w:r>
            <w:r>
              <w:rPr>
                <w:rFonts w:ascii="Arial" w:hAnsi="Arial"/>
                <w:color w:val="333333"/>
                <w:sz w:val="20"/>
                <w:szCs w:val="20"/>
              </w:rPr>
              <w:t>14, 30, 33, 44, 130, 132, 134</w:t>
            </w:r>
            <w:r w:rsidRPr="00B60C68">
              <w:rPr>
                <w:rFonts w:ascii="Arial" w:hAnsi="Arial"/>
                <w:color w:val="333333"/>
                <w:sz w:val="20"/>
                <w:szCs w:val="20"/>
              </w:rPr>
              <w:t>–</w:t>
            </w:r>
            <w:r>
              <w:rPr>
                <w:rFonts w:ascii="Arial" w:hAnsi="Arial"/>
                <w:color w:val="333333"/>
                <w:sz w:val="20"/>
                <w:szCs w:val="20"/>
              </w:rPr>
              <w:t>135</w:t>
            </w:r>
          </w:p>
          <w:p w14:paraId="3759814D" w14:textId="10959C08" w:rsidR="00B64157" w:rsidRPr="00B64157" w:rsidRDefault="00B64157" w:rsidP="00B64157">
            <w:pPr>
              <w:spacing w:before="120" w:line="240" w:lineRule="auto"/>
              <w:contextualSpacing w:val="0"/>
              <w:rPr>
                <w:rFonts w:ascii="Arial" w:hAnsi="Arial"/>
                <w:color w:val="333333"/>
                <w:sz w:val="20"/>
                <w:szCs w:val="20"/>
              </w:rPr>
            </w:pPr>
          </w:p>
        </w:tc>
        <w:tc>
          <w:tcPr>
            <w:tcW w:w="7938" w:type="dxa"/>
            <w:vAlign w:val="top"/>
          </w:tcPr>
          <w:p w14:paraId="1BFFB199" w14:textId="5C9CC72B"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Pr>
              <w:t>IAS 36</w:t>
            </w:r>
            <w:r w:rsidRPr="00B64157">
              <w:rPr>
                <w:rFonts w:hint="cs"/>
                <w:color w:val="333333"/>
                <w:rtl/>
              </w:rPr>
              <w:t xml:space="preserve"> מפרט </w:t>
            </w:r>
            <w:r w:rsidRPr="00B64157">
              <w:rPr>
                <w:color w:val="333333"/>
                <w:rtl/>
              </w:rPr>
              <w:t xml:space="preserve">דרישות </w:t>
            </w:r>
            <w:r w:rsidRPr="00B64157">
              <w:rPr>
                <w:rFonts w:hint="cs"/>
                <w:color w:val="333333"/>
                <w:rtl/>
              </w:rPr>
              <w:t xml:space="preserve">לגבי העיתוי שבו </w:t>
            </w:r>
            <w:r w:rsidRPr="00B64157">
              <w:rPr>
                <w:color w:val="333333"/>
                <w:rtl/>
              </w:rPr>
              <w:t xml:space="preserve">חברות </w:t>
            </w:r>
            <w:r w:rsidRPr="00B64157">
              <w:rPr>
                <w:rFonts w:hint="cs"/>
                <w:color w:val="333333"/>
                <w:rtl/>
              </w:rPr>
              <w:t>צריכות</w:t>
            </w:r>
            <w:r w:rsidRPr="00B64157">
              <w:rPr>
                <w:color w:val="333333"/>
                <w:rtl/>
              </w:rPr>
              <w:t xml:space="preserve"> </w:t>
            </w:r>
            <w:r w:rsidRPr="00B64157">
              <w:rPr>
                <w:rFonts w:hint="cs"/>
                <w:color w:val="333333"/>
                <w:rtl/>
              </w:rPr>
              <w:t xml:space="preserve">לאמוד סכומים בני </w:t>
            </w:r>
            <w:r w:rsidRPr="00B64157">
              <w:rPr>
                <w:color w:val="333333"/>
                <w:rtl/>
              </w:rPr>
              <w:t>השבה ל</w:t>
            </w:r>
            <w:r w:rsidRPr="00B64157">
              <w:rPr>
                <w:rFonts w:hint="cs"/>
                <w:color w:val="333333"/>
                <w:rtl/>
              </w:rPr>
              <w:t>צורך בחינה ל</w:t>
            </w:r>
            <w:r w:rsidRPr="00B64157">
              <w:rPr>
                <w:color w:val="333333"/>
                <w:rtl/>
              </w:rPr>
              <w:t>ירידת ערך של מוניטין ו</w:t>
            </w:r>
            <w:r w:rsidRPr="00B64157">
              <w:rPr>
                <w:rFonts w:hint="cs"/>
                <w:color w:val="333333"/>
                <w:rtl/>
              </w:rPr>
              <w:t>ל</w:t>
            </w:r>
            <w:r w:rsidRPr="00B64157">
              <w:rPr>
                <w:color w:val="333333"/>
                <w:rtl/>
              </w:rPr>
              <w:t xml:space="preserve">ירידת ערך של נכסים כגון </w:t>
            </w:r>
            <w:r w:rsidRPr="00B64157">
              <w:rPr>
                <w:rFonts w:hint="cs"/>
                <w:color w:val="333333"/>
                <w:rtl/>
              </w:rPr>
              <w:t>רכוש קבוע</w:t>
            </w:r>
            <w:r w:rsidRPr="00B64157">
              <w:rPr>
                <w:color w:val="333333"/>
                <w:rtl/>
              </w:rPr>
              <w:t xml:space="preserve">, נכסי זכות שימוש ונכסים בלתי מוחשיים. חברה נדרשת </w:t>
            </w:r>
            <w:r w:rsidRPr="00B64157">
              <w:rPr>
                <w:rFonts w:hint="cs"/>
                <w:color w:val="333333"/>
                <w:rtl/>
              </w:rPr>
              <w:t xml:space="preserve">לבחון </w:t>
            </w:r>
            <w:r w:rsidRPr="00B64157">
              <w:rPr>
                <w:color w:val="333333"/>
                <w:rtl/>
              </w:rPr>
              <w:t xml:space="preserve">אם </w:t>
            </w:r>
            <w:r w:rsidRPr="00B64157">
              <w:rPr>
                <w:rFonts w:hint="cs"/>
                <w:color w:val="333333"/>
                <w:rtl/>
              </w:rPr>
              <w:t xml:space="preserve">קיים סימן כלשהו המצביע על </w:t>
            </w:r>
            <w:r w:rsidRPr="00B64157">
              <w:rPr>
                <w:color w:val="333333"/>
                <w:rtl/>
              </w:rPr>
              <w:t xml:space="preserve">ירידת ערך בסוף כל תקופת דיווח. עניינים הקשורים לאקלים עשויים </w:t>
            </w:r>
            <w:r w:rsidRPr="00B64157">
              <w:rPr>
                <w:rFonts w:hint="cs"/>
                <w:color w:val="333333"/>
                <w:rtl/>
              </w:rPr>
              <w:t>ליצור סימנים</w:t>
            </w:r>
            <w:r w:rsidRPr="00B64157">
              <w:rPr>
                <w:color w:val="333333"/>
                <w:rtl/>
              </w:rPr>
              <w:t xml:space="preserve"> </w:t>
            </w:r>
            <w:r w:rsidRPr="00B64157">
              <w:rPr>
                <w:rFonts w:hint="cs"/>
                <w:color w:val="333333"/>
                <w:rtl/>
              </w:rPr>
              <w:t xml:space="preserve">לכך שנפגם הערך </w:t>
            </w:r>
            <w:r w:rsidRPr="00B64157">
              <w:rPr>
                <w:color w:val="333333"/>
                <w:rtl/>
              </w:rPr>
              <w:t xml:space="preserve">של נכס </w:t>
            </w:r>
            <w:r w:rsidRPr="00B64157">
              <w:rPr>
                <w:rFonts w:hint="cs"/>
                <w:color w:val="333333"/>
                <w:rtl/>
              </w:rPr>
              <w:t>(</w:t>
            </w:r>
            <w:r w:rsidRPr="00B64157">
              <w:rPr>
                <w:color w:val="333333"/>
                <w:rtl/>
              </w:rPr>
              <w:t xml:space="preserve">או </w:t>
            </w:r>
            <w:r w:rsidRPr="00B64157">
              <w:rPr>
                <w:rFonts w:hint="cs"/>
                <w:color w:val="333333"/>
                <w:rtl/>
              </w:rPr>
              <w:t xml:space="preserve">של </w:t>
            </w:r>
            <w:r w:rsidRPr="00B64157">
              <w:rPr>
                <w:color w:val="333333"/>
                <w:rtl/>
              </w:rPr>
              <w:t>קבוצת נכסים</w:t>
            </w:r>
            <w:r w:rsidRPr="00B64157">
              <w:rPr>
                <w:rFonts w:hint="cs"/>
                <w:color w:val="333333"/>
                <w:rtl/>
              </w:rPr>
              <w:t>)</w:t>
            </w:r>
            <w:r w:rsidRPr="00B64157">
              <w:rPr>
                <w:color w:val="333333"/>
                <w:rtl/>
              </w:rPr>
              <w:t xml:space="preserve">. לדוגמה, ירידה בביקוש למוצרים </w:t>
            </w:r>
            <w:r w:rsidRPr="00B64157">
              <w:rPr>
                <w:rFonts w:hint="cs"/>
                <w:color w:val="333333"/>
                <w:rtl/>
              </w:rPr>
              <w:t xml:space="preserve">אשר </w:t>
            </w:r>
            <w:r w:rsidRPr="00B64157">
              <w:rPr>
                <w:color w:val="333333"/>
                <w:rtl/>
              </w:rPr>
              <w:t>פולטים גזי חממה עשוי</w:t>
            </w:r>
            <w:r w:rsidRPr="00B64157">
              <w:rPr>
                <w:rFonts w:hint="cs"/>
                <w:color w:val="333333"/>
                <w:rtl/>
              </w:rPr>
              <w:t>ה</w:t>
            </w:r>
            <w:r w:rsidRPr="00B64157">
              <w:rPr>
                <w:color w:val="333333"/>
                <w:rtl/>
              </w:rPr>
              <w:t xml:space="preserve"> </w:t>
            </w:r>
            <w:r w:rsidRPr="00B64157">
              <w:rPr>
                <w:rFonts w:hint="cs"/>
                <w:color w:val="333333"/>
                <w:rtl/>
              </w:rPr>
              <w:t xml:space="preserve">להצביע על כך שנפגם ערכו </w:t>
            </w:r>
            <w:r w:rsidRPr="00B64157">
              <w:rPr>
                <w:color w:val="333333"/>
                <w:rtl/>
              </w:rPr>
              <w:t>של מפעל ייצור</w:t>
            </w:r>
            <w:r w:rsidRPr="00B64157">
              <w:rPr>
                <w:rFonts w:hint="cs"/>
                <w:color w:val="333333"/>
                <w:rtl/>
              </w:rPr>
              <w:t>,</w:t>
            </w:r>
            <w:r w:rsidRPr="00B64157">
              <w:rPr>
                <w:color w:val="333333"/>
                <w:rtl/>
              </w:rPr>
              <w:t xml:space="preserve"> </w:t>
            </w:r>
            <w:r w:rsidRPr="00B64157">
              <w:rPr>
                <w:rFonts w:hint="cs"/>
                <w:color w:val="333333"/>
                <w:rtl/>
              </w:rPr>
              <w:t>דבר ה</w:t>
            </w:r>
            <w:r w:rsidRPr="00B64157">
              <w:rPr>
                <w:color w:val="333333"/>
                <w:rtl/>
              </w:rPr>
              <w:t xml:space="preserve">מחייב בחינה לירידת ערך של הנכס. </w:t>
            </w:r>
            <w:r w:rsidRPr="00B64157">
              <w:rPr>
                <w:color w:val="333333"/>
              </w:rPr>
              <w:t>IAS 36</w:t>
            </w:r>
            <w:r w:rsidRPr="00B64157">
              <w:rPr>
                <w:rFonts w:hint="cs"/>
                <w:color w:val="333333"/>
                <w:rtl/>
              </w:rPr>
              <w:t xml:space="preserve"> </w:t>
            </w:r>
            <w:r w:rsidRPr="00B64157">
              <w:rPr>
                <w:color w:val="333333"/>
                <w:rtl/>
              </w:rPr>
              <w:t>מציין גם כי מידע חיצוני</w:t>
            </w:r>
            <w:r w:rsidRPr="00B64157">
              <w:rPr>
                <w:rFonts w:hint="cs"/>
                <w:color w:val="333333"/>
                <w:rtl/>
              </w:rPr>
              <w:t>,</w:t>
            </w:r>
            <w:r w:rsidRPr="00B64157">
              <w:rPr>
                <w:color w:val="333333"/>
                <w:rtl/>
              </w:rPr>
              <w:t xml:space="preserve"> כגון שינויים משמעותיים בסביבה (כולל </w:t>
            </w:r>
            <w:r w:rsidRPr="00B64157">
              <w:rPr>
                <w:rFonts w:hint="cs"/>
                <w:color w:val="333333"/>
                <w:rtl/>
              </w:rPr>
              <w:t xml:space="preserve">לדוגמה </w:t>
            </w:r>
            <w:r w:rsidRPr="00B64157">
              <w:rPr>
                <w:color w:val="333333"/>
                <w:rtl/>
              </w:rPr>
              <w:t xml:space="preserve">שינויים ברגולציה) </w:t>
            </w:r>
            <w:r w:rsidRPr="00B64157">
              <w:rPr>
                <w:rFonts w:hint="cs"/>
                <w:color w:val="333333"/>
                <w:rtl/>
              </w:rPr>
              <w:t>שהחברה פועלת בה בעלי</w:t>
            </w:r>
            <w:r w:rsidRPr="00B64157">
              <w:rPr>
                <w:color w:val="333333"/>
                <w:rtl/>
              </w:rPr>
              <w:t xml:space="preserve"> השפעה שלילית על החברה, </w:t>
            </w:r>
            <w:r w:rsidRPr="00B64157">
              <w:rPr>
                <w:rFonts w:hint="cs"/>
                <w:color w:val="333333"/>
                <w:rtl/>
              </w:rPr>
              <w:t>הוא סימן</w:t>
            </w:r>
            <w:r w:rsidRPr="00B64157">
              <w:rPr>
                <w:color w:val="333333"/>
                <w:rtl/>
              </w:rPr>
              <w:t xml:space="preserve"> לירידת ערך.</w:t>
            </w:r>
          </w:p>
          <w:p w14:paraId="3B4CEB10" w14:textId="75C86CA2"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rFonts w:hint="cs"/>
                <w:color w:val="333333"/>
                <w:rtl/>
              </w:rPr>
              <w:t>באמידת ה</w:t>
            </w:r>
            <w:r w:rsidRPr="00B64157">
              <w:rPr>
                <w:color w:val="333333"/>
                <w:rtl/>
              </w:rPr>
              <w:t xml:space="preserve">סכום בר ההשבה תוך שימוש בשווי שימוש, </w:t>
            </w:r>
            <w:r w:rsidRPr="00B64157">
              <w:rPr>
                <w:color w:val="333333"/>
              </w:rPr>
              <w:t>IAS 36</w:t>
            </w:r>
            <w:r w:rsidRPr="00B64157">
              <w:rPr>
                <w:color w:val="333333"/>
                <w:rtl/>
              </w:rPr>
              <w:t xml:space="preserve"> דורש מחברה לעשות זאת באופן שישקף את </w:t>
            </w:r>
            <w:proofErr w:type="spellStart"/>
            <w:r w:rsidRPr="00B64157">
              <w:rPr>
                <w:color w:val="333333"/>
                <w:rtl/>
              </w:rPr>
              <w:t>האומדן</w:t>
            </w:r>
            <w:proofErr w:type="spellEnd"/>
            <w:r w:rsidRPr="00B64157">
              <w:rPr>
                <w:color w:val="333333"/>
                <w:rtl/>
              </w:rPr>
              <w:t xml:space="preserve"> </w:t>
            </w:r>
            <w:r w:rsidRPr="00B64157">
              <w:rPr>
                <w:rFonts w:hint="cs"/>
                <w:color w:val="333333"/>
                <w:rtl/>
              </w:rPr>
              <w:t>ש</w:t>
            </w:r>
            <w:r w:rsidRPr="00B64157">
              <w:rPr>
                <w:color w:val="333333"/>
                <w:rtl/>
              </w:rPr>
              <w:t>ל</w:t>
            </w:r>
            <w:r w:rsidRPr="00B64157">
              <w:rPr>
                <w:rFonts w:hint="cs"/>
                <w:color w:val="333333"/>
                <w:rtl/>
              </w:rPr>
              <w:t xml:space="preserve"> </w:t>
            </w:r>
            <w:r w:rsidRPr="00B64157">
              <w:rPr>
                <w:color w:val="333333"/>
                <w:rtl/>
              </w:rPr>
              <w:t>תזרימי המזומנים העתידיים ש</w:t>
            </w:r>
            <w:r w:rsidRPr="00B64157">
              <w:rPr>
                <w:rFonts w:hint="cs"/>
                <w:color w:val="333333"/>
                <w:rtl/>
              </w:rPr>
              <w:t>היא</w:t>
            </w:r>
            <w:r w:rsidRPr="00B64157">
              <w:rPr>
                <w:color w:val="333333"/>
                <w:rtl/>
              </w:rPr>
              <w:t xml:space="preserve"> </w:t>
            </w:r>
            <w:r w:rsidRPr="00B64157">
              <w:rPr>
                <w:rFonts w:hint="cs"/>
                <w:color w:val="333333"/>
                <w:rtl/>
              </w:rPr>
              <w:t xml:space="preserve">צופה </w:t>
            </w:r>
            <w:r w:rsidRPr="00B64157">
              <w:rPr>
                <w:color w:val="333333"/>
                <w:rtl/>
              </w:rPr>
              <w:t xml:space="preserve">להפיק מהנכס וכן </w:t>
            </w:r>
            <w:r w:rsidRPr="00B64157">
              <w:rPr>
                <w:rFonts w:hint="cs"/>
                <w:color w:val="333333"/>
                <w:rtl/>
              </w:rPr>
              <w:t xml:space="preserve">ציפיות </w:t>
            </w:r>
            <w:r w:rsidRPr="00B64157">
              <w:rPr>
                <w:color w:val="333333"/>
                <w:rtl/>
              </w:rPr>
              <w:t>לגבי שינויים אפשריים בסכום או בעיתוי של</w:t>
            </w:r>
            <w:r w:rsidRPr="00B64157">
              <w:rPr>
                <w:rFonts w:hint="cs"/>
                <w:color w:val="333333"/>
                <w:rtl/>
              </w:rPr>
              <w:t xml:space="preserve"> </w:t>
            </w:r>
            <w:r w:rsidRPr="00B64157">
              <w:rPr>
                <w:color w:val="333333"/>
                <w:rtl/>
              </w:rPr>
              <w:t>תזרימי מזומנים עתידיים אל</w:t>
            </w:r>
            <w:r w:rsidRPr="00B64157">
              <w:rPr>
                <w:rFonts w:hint="cs"/>
                <w:color w:val="333333"/>
                <w:rtl/>
              </w:rPr>
              <w:t>ו</w:t>
            </w:r>
            <w:r w:rsidRPr="00B64157">
              <w:rPr>
                <w:color w:val="333333"/>
                <w:rtl/>
              </w:rPr>
              <w:t>. חברה נדרשת לבסס תחזיות תזרי</w:t>
            </w:r>
            <w:r w:rsidRPr="00B64157">
              <w:rPr>
                <w:rFonts w:hint="cs"/>
                <w:color w:val="333333"/>
                <w:rtl/>
              </w:rPr>
              <w:t>מי</w:t>
            </w:r>
            <w:r w:rsidRPr="00B64157">
              <w:rPr>
                <w:color w:val="333333"/>
                <w:rtl/>
              </w:rPr>
              <w:t xml:space="preserve"> מזומנים על הנחות סבירות וניתנות לביסוס </w:t>
            </w:r>
            <w:r w:rsidRPr="00B64157">
              <w:rPr>
                <w:rFonts w:hint="cs"/>
                <w:color w:val="333333"/>
                <w:rtl/>
              </w:rPr>
              <w:t xml:space="preserve">אשר </w:t>
            </w:r>
            <w:r w:rsidRPr="00B64157">
              <w:rPr>
                <w:color w:val="333333"/>
                <w:rtl/>
              </w:rPr>
              <w:t xml:space="preserve">מייצגות את אומדן </w:t>
            </w:r>
            <w:r w:rsidRPr="00B64157">
              <w:rPr>
                <w:rFonts w:hint="cs"/>
                <w:color w:val="333333"/>
                <w:rtl/>
              </w:rPr>
              <w:t xml:space="preserve">ההנהלה </w:t>
            </w:r>
            <w:r w:rsidRPr="00B64157">
              <w:rPr>
                <w:color w:val="333333"/>
                <w:rtl/>
              </w:rPr>
              <w:t xml:space="preserve">הטוב ביותר </w:t>
            </w:r>
            <w:r w:rsidRPr="00B64157">
              <w:rPr>
                <w:rFonts w:hint="cs"/>
                <w:color w:val="333333"/>
                <w:rtl/>
              </w:rPr>
              <w:t xml:space="preserve">של </w:t>
            </w:r>
            <w:r w:rsidRPr="00B64157">
              <w:rPr>
                <w:color w:val="333333"/>
                <w:rtl/>
              </w:rPr>
              <w:t xml:space="preserve">טווח של התנאים הכלכליים העתידיים. </w:t>
            </w:r>
            <w:r w:rsidRPr="00B64157">
              <w:rPr>
                <w:rFonts w:hint="cs"/>
                <w:color w:val="333333"/>
                <w:rtl/>
              </w:rPr>
              <w:t>כתוצאה מכך,</w:t>
            </w:r>
            <w:r w:rsidRPr="00B64157">
              <w:rPr>
                <w:color w:val="333333"/>
                <w:rtl/>
              </w:rPr>
              <w:t xml:space="preserve"> חברות </w:t>
            </w:r>
            <w:r w:rsidRPr="00B64157">
              <w:rPr>
                <w:rFonts w:hint="cs"/>
                <w:color w:val="333333"/>
                <w:rtl/>
              </w:rPr>
              <w:t xml:space="preserve">נדרשות להביא בחשבון </w:t>
            </w:r>
            <w:r w:rsidRPr="00B64157">
              <w:rPr>
                <w:color w:val="333333"/>
                <w:rtl/>
              </w:rPr>
              <w:t xml:space="preserve">אם עניינים הקשורים לאקלים משפיעים על אותן </w:t>
            </w:r>
            <w:r w:rsidRPr="00B64157">
              <w:rPr>
                <w:rFonts w:hint="cs"/>
                <w:color w:val="333333"/>
                <w:rtl/>
              </w:rPr>
              <w:t>ה</w:t>
            </w:r>
            <w:r w:rsidRPr="00B64157">
              <w:rPr>
                <w:color w:val="333333"/>
                <w:rtl/>
              </w:rPr>
              <w:t xml:space="preserve">נחות. </w:t>
            </w:r>
            <w:r w:rsidRPr="00B64157">
              <w:rPr>
                <w:color w:val="333333"/>
              </w:rPr>
              <w:t>IAS 36</w:t>
            </w:r>
            <w:r w:rsidRPr="00B64157">
              <w:rPr>
                <w:color w:val="333333"/>
                <w:rtl/>
              </w:rPr>
              <w:t xml:space="preserve"> דורש </w:t>
            </w:r>
            <w:r w:rsidRPr="00B64157">
              <w:rPr>
                <w:rFonts w:hint="cs"/>
                <w:color w:val="333333"/>
                <w:rtl/>
              </w:rPr>
              <w:t xml:space="preserve">כי </w:t>
            </w:r>
            <w:r w:rsidRPr="00B64157">
              <w:rPr>
                <w:color w:val="333333"/>
                <w:rtl/>
              </w:rPr>
              <w:t xml:space="preserve">תזרימי מזומנים עתידיים </w:t>
            </w:r>
            <w:r w:rsidRPr="00B64157">
              <w:rPr>
                <w:rFonts w:hint="cs"/>
                <w:color w:val="333333"/>
                <w:rtl/>
              </w:rPr>
              <w:t xml:space="preserve">ייאמדו </w:t>
            </w:r>
            <w:r w:rsidRPr="00B64157">
              <w:rPr>
                <w:color w:val="333333"/>
                <w:rtl/>
              </w:rPr>
              <w:t>ל</w:t>
            </w:r>
            <w:r w:rsidRPr="00B64157">
              <w:rPr>
                <w:rFonts w:hint="cs"/>
                <w:color w:val="333333"/>
                <w:rtl/>
              </w:rPr>
              <w:t>גבי נ</w:t>
            </w:r>
            <w:r w:rsidRPr="00B64157">
              <w:rPr>
                <w:color w:val="333333"/>
                <w:rtl/>
              </w:rPr>
              <w:t xml:space="preserve">כס במצבו הנוכחי, </w:t>
            </w:r>
            <w:r w:rsidRPr="00B64157">
              <w:rPr>
                <w:rFonts w:hint="cs"/>
                <w:color w:val="333333"/>
                <w:rtl/>
              </w:rPr>
              <w:t xml:space="preserve">כלומר </w:t>
            </w:r>
            <w:r w:rsidRPr="00B64157">
              <w:rPr>
                <w:color w:val="333333"/>
                <w:rtl/>
              </w:rPr>
              <w:t xml:space="preserve">לא </w:t>
            </w:r>
            <w:r w:rsidRPr="00B64157">
              <w:rPr>
                <w:rFonts w:hint="cs"/>
                <w:color w:val="333333"/>
                <w:rtl/>
              </w:rPr>
              <w:t xml:space="preserve">לכלול </w:t>
            </w:r>
            <w:proofErr w:type="spellStart"/>
            <w:r w:rsidRPr="00B64157">
              <w:rPr>
                <w:rFonts w:hint="cs"/>
                <w:color w:val="333333"/>
                <w:rtl/>
              </w:rPr>
              <w:t>אומדני</w:t>
            </w:r>
            <w:proofErr w:type="spellEnd"/>
            <w:r w:rsidRPr="00B64157">
              <w:rPr>
                <w:color w:val="333333"/>
                <w:rtl/>
              </w:rPr>
              <w:t xml:space="preserve"> תזרימי מזומנים החזויים לנבוע משינויים מבניים עתידיים או </w:t>
            </w:r>
            <w:r w:rsidRPr="00B64157">
              <w:rPr>
                <w:rFonts w:hint="cs"/>
                <w:color w:val="333333"/>
                <w:rtl/>
              </w:rPr>
              <w:t>מ</w:t>
            </w:r>
            <w:r w:rsidRPr="00B64157">
              <w:rPr>
                <w:color w:val="333333"/>
                <w:rtl/>
              </w:rPr>
              <w:t xml:space="preserve">שיפור </w:t>
            </w:r>
            <w:r w:rsidRPr="00B64157">
              <w:rPr>
                <w:rFonts w:hint="cs"/>
                <w:color w:val="333333"/>
                <w:rtl/>
              </w:rPr>
              <w:t xml:space="preserve">ביצועי </w:t>
            </w:r>
            <w:r w:rsidRPr="00B64157">
              <w:rPr>
                <w:color w:val="333333"/>
                <w:rtl/>
              </w:rPr>
              <w:t>נכס.</w:t>
            </w:r>
          </w:p>
          <w:p w14:paraId="7FC23352" w14:textId="67868420"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Pr>
              <w:t>IAS 36</w:t>
            </w:r>
            <w:r w:rsidRPr="00B64157">
              <w:rPr>
                <w:rFonts w:hint="cs"/>
                <w:color w:val="333333"/>
                <w:rtl/>
              </w:rPr>
              <w:t xml:space="preserve"> </w:t>
            </w:r>
            <w:r w:rsidRPr="00B64157">
              <w:rPr>
                <w:color w:val="333333"/>
                <w:rtl/>
              </w:rPr>
              <w:t xml:space="preserve">דורש גילוי לאירועים ונסיבות שהובילו להכרה בהפסד מירידת ערך, לדוגמה, חקיקה לצמצום פליטות </w:t>
            </w:r>
            <w:r w:rsidRPr="00B64157">
              <w:rPr>
                <w:rFonts w:hint="cs"/>
                <w:color w:val="333333"/>
                <w:rtl/>
              </w:rPr>
              <w:t xml:space="preserve">אשר הגדילה </w:t>
            </w:r>
            <w:r w:rsidRPr="00B64157">
              <w:rPr>
                <w:color w:val="333333"/>
                <w:rtl/>
              </w:rPr>
              <w:t xml:space="preserve">את עלויות הייצור. </w:t>
            </w:r>
            <w:r w:rsidRPr="00B64157">
              <w:rPr>
                <w:rFonts w:hint="cs"/>
                <w:color w:val="333333"/>
                <w:rtl/>
              </w:rPr>
              <w:t xml:space="preserve">בנסיבות ספציפיות, נדרש לתת </w:t>
            </w:r>
            <w:r w:rsidRPr="00B64157">
              <w:rPr>
                <w:color w:val="333333"/>
                <w:rtl/>
              </w:rPr>
              <w:t xml:space="preserve">גילוי </w:t>
            </w:r>
            <w:r w:rsidRPr="00B64157">
              <w:rPr>
                <w:rFonts w:hint="cs"/>
                <w:color w:val="333333"/>
                <w:rtl/>
              </w:rPr>
              <w:t>ל</w:t>
            </w:r>
            <w:r w:rsidRPr="00B64157">
              <w:rPr>
                <w:color w:val="333333"/>
                <w:rtl/>
              </w:rPr>
              <w:t xml:space="preserve">הנחות מפתח ששימשו </w:t>
            </w:r>
            <w:r w:rsidRPr="00B64157">
              <w:rPr>
                <w:rFonts w:hint="cs"/>
                <w:color w:val="333333"/>
                <w:rtl/>
              </w:rPr>
              <w:t>לאמידת ה</w:t>
            </w:r>
            <w:r w:rsidRPr="00B64157">
              <w:rPr>
                <w:color w:val="333333"/>
                <w:rtl/>
              </w:rPr>
              <w:t xml:space="preserve">סכום בר ההשבה של הנכס, כמו גם </w:t>
            </w:r>
            <w:r w:rsidRPr="00B64157">
              <w:rPr>
                <w:rFonts w:hint="cs"/>
                <w:color w:val="333333"/>
                <w:rtl/>
              </w:rPr>
              <w:t>ל</w:t>
            </w:r>
            <w:r w:rsidRPr="00B64157">
              <w:rPr>
                <w:color w:val="333333"/>
                <w:rtl/>
              </w:rPr>
              <w:t xml:space="preserve">מידע הקשור </w:t>
            </w:r>
            <w:r w:rsidRPr="00B64157">
              <w:rPr>
                <w:rFonts w:hint="cs"/>
                <w:color w:val="333333"/>
                <w:rtl/>
              </w:rPr>
              <w:t>ל</w:t>
            </w:r>
            <w:r w:rsidRPr="00B64157">
              <w:rPr>
                <w:color w:val="333333"/>
                <w:rtl/>
              </w:rPr>
              <w:t xml:space="preserve">שינויים </w:t>
            </w:r>
            <w:r w:rsidRPr="00B64157">
              <w:rPr>
                <w:rFonts w:hint="cs"/>
                <w:color w:val="333333"/>
                <w:rtl/>
              </w:rPr>
              <w:t>שאפשריים באופן סביר</w:t>
            </w:r>
            <w:r w:rsidRPr="00B64157">
              <w:rPr>
                <w:color w:val="333333"/>
                <w:rtl/>
              </w:rPr>
              <w:t xml:space="preserve"> בהנחות אל</w:t>
            </w:r>
            <w:r w:rsidRPr="00B64157">
              <w:rPr>
                <w:rFonts w:hint="cs"/>
                <w:color w:val="333333"/>
                <w:rtl/>
              </w:rPr>
              <w:t>ו</w:t>
            </w:r>
            <w:r w:rsidRPr="00B64157">
              <w:rPr>
                <w:color w:val="333333"/>
                <w:rtl/>
              </w:rPr>
              <w:t>.</w:t>
            </w:r>
          </w:p>
        </w:tc>
      </w:tr>
    </w:tbl>
    <w:p w14:paraId="3FF7AD9A" w14:textId="77777777" w:rsidR="00265B15" w:rsidRPr="0041086A" w:rsidRDefault="00265B15" w:rsidP="00265B15">
      <w:pPr>
        <w:pageBreakBefore/>
        <w:spacing w:after="0" w:line="240" w:lineRule="auto"/>
        <w:ind w:left="567" w:hanging="567"/>
        <w:rPr>
          <w:b/>
          <w:bCs/>
          <w:color w:val="E81A3B"/>
          <w:sz w:val="22"/>
          <w:szCs w:val="22"/>
          <w:rtl/>
        </w:rPr>
      </w:pPr>
      <w:r w:rsidRPr="00B64157">
        <w:rPr>
          <w:b/>
          <w:bCs/>
          <w:color w:val="E81A3B"/>
          <w:sz w:val="22"/>
          <w:szCs w:val="22"/>
          <w:rtl/>
        </w:rPr>
        <w:lastRenderedPageBreak/>
        <w:t>ו</w:t>
      </w:r>
      <w:r w:rsidRPr="00B64157">
        <w:rPr>
          <w:b/>
          <w:bCs/>
          <w:color w:val="E81A3B"/>
          <w:sz w:val="22"/>
          <w:szCs w:val="22"/>
          <w:rtl/>
        </w:rPr>
        <w:tab/>
        <w:t xml:space="preserve">השפעת עניינים הקשורים לאקלים על הדוחות הכספיים </w:t>
      </w:r>
      <w:r w:rsidRPr="0041086A">
        <w:rPr>
          <w:rFonts w:hint="cs"/>
          <w:color w:val="E81A3B"/>
          <w:sz w:val="22"/>
          <w:szCs w:val="22"/>
          <w:rtl/>
        </w:rPr>
        <w:t>(המשך)</w:t>
      </w:r>
    </w:p>
    <w:p w14:paraId="70D2BE81" w14:textId="77777777" w:rsidR="00265B15" w:rsidRDefault="00265B15" w:rsidP="00265B15">
      <w:pPr>
        <w:spacing w:after="0" w:line="240" w:lineRule="auto"/>
        <w:rPr>
          <w:rFonts w:ascii="Arial" w:hAnsi="Arial"/>
          <w:color w:val="333333"/>
          <w:rtl/>
        </w:rPr>
      </w:pPr>
    </w:p>
    <w:tbl>
      <w:tblPr>
        <w:tblStyle w:val="TableGrid"/>
        <w:bidiVisual/>
        <w:tblW w:w="9639" w:type="dxa"/>
        <w:jc w:val="left"/>
        <w:tblBorders>
          <w:top w:val="single" w:sz="4" w:space="0" w:color="333333"/>
          <w:left w:val="single" w:sz="4" w:space="0" w:color="333333"/>
          <w:bottom w:val="single" w:sz="4" w:space="0" w:color="333333"/>
          <w:right w:val="single" w:sz="4" w:space="0" w:color="333333"/>
          <w:insideH w:val="single" w:sz="4" w:space="0" w:color="333333"/>
          <w:insideV w:val="single" w:sz="4" w:space="0" w:color="333333"/>
        </w:tblBorders>
        <w:tblLayout w:type="fixed"/>
        <w:tblCellMar>
          <w:left w:w="113" w:type="dxa"/>
          <w:right w:w="113" w:type="dxa"/>
        </w:tblCellMar>
        <w:tblLook w:val="04A0" w:firstRow="1" w:lastRow="0" w:firstColumn="1" w:lastColumn="0" w:noHBand="0" w:noVBand="1"/>
      </w:tblPr>
      <w:tblGrid>
        <w:gridCol w:w="1701"/>
        <w:gridCol w:w="7938"/>
      </w:tblGrid>
      <w:tr w:rsidR="00265B15" w14:paraId="05C062E6"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701" w:type="dxa"/>
            <w:tcBorders>
              <w:top w:val="none" w:sz="0" w:space="0" w:color="auto"/>
              <w:left w:val="none" w:sz="0" w:space="0" w:color="auto"/>
              <w:bottom w:val="none" w:sz="0" w:space="0" w:color="auto"/>
              <w:right w:val="none" w:sz="0" w:space="0" w:color="auto"/>
            </w:tcBorders>
            <w:shd w:val="clear" w:color="auto" w:fill="E7E7E7"/>
            <w:vAlign w:val="top"/>
          </w:tcPr>
          <w:p w14:paraId="5FE34496" w14:textId="4529E1A5" w:rsidR="00265B15" w:rsidRPr="00B64157" w:rsidRDefault="00265B15" w:rsidP="002D01AE">
            <w:pPr>
              <w:spacing w:before="120" w:line="240" w:lineRule="auto"/>
              <w:contextualSpacing w:val="0"/>
              <w:rPr>
                <w:color w:val="333333"/>
                <w:sz w:val="20"/>
                <w:szCs w:val="20"/>
                <w:rtl/>
              </w:rPr>
            </w:pPr>
            <w:r w:rsidRPr="00B64157">
              <w:rPr>
                <w:rFonts w:ascii="Arial" w:hAnsi="Arial" w:hint="cs"/>
                <w:b/>
                <w:bCs/>
                <w:color w:val="333333"/>
                <w:sz w:val="20"/>
                <w:szCs w:val="20"/>
                <w:rtl/>
              </w:rPr>
              <w:t>תקן</w:t>
            </w:r>
          </w:p>
        </w:tc>
        <w:tc>
          <w:tcPr>
            <w:tcW w:w="7938" w:type="dxa"/>
            <w:shd w:val="clear" w:color="auto" w:fill="E7E7E7"/>
            <w:vAlign w:val="top"/>
          </w:tcPr>
          <w:p w14:paraId="2CCB13B9" w14:textId="6E99384C" w:rsidR="00265B15" w:rsidRPr="00B64157" w:rsidRDefault="00265B15" w:rsidP="002D01AE">
            <w:pPr>
              <w:tabs>
                <w:tab w:val="clear" w:pos="180"/>
                <w:tab w:val="clear" w:pos="360"/>
                <w:tab w:val="clear" w:pos="540"/>
              </w:tabs>
              <w:spacing w:before="120" w:line="240" w:lineRule="auto"/>
              <w:contextualSpacing w:val="0"/>
              <w:jc w:val="both"/>
              <w:cnfStyle w:val="100000000000" w:firstRow="1" w:lastRow="0" w:firstColumn="0" w:lastColumn="0" w:oddVBand="0" w:evenVBand="0" w:oddHBand="0" w:evenHBand="0" w:firstRowFirstColumn="0" w:firstRowLastColumn="0" w:lastRowFirstColumn="0" w:lastRowLastColumn="0"/>
              <w:rPr>
                <w:b w:val="0"/>
                <w:bCs w:val="0"/>
                <w:color w:val="333333"/>
                <w:rtl/>
              </w:rPr>
            </w:pPr>
            <w:r w:rsidRPr="00B64157">
              <w:rPr>
                <w:rFonts w:ascii="Arial" w:hAnsi="Arial" w:hint="cs"/>
                <w:color w:val="333333"/>
                <w:rtl/>
              </w:rPr>
              <w:t>השפעות של עניינים הקשורים לאקלים על הדוחות הכספיים</w:t>
            </w:r>
          </w:p>
        </w:tc>
      </w:tr>
      <w:tr w:rsidR="00B64157" w14:paraId="12EB5A4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4DBB1AB0" w14:textId="6FA61A91" w:rsidR="008207BE" w:rsidRPr="00B64157" w:rsidRDefault="008207BE" w:rsidP="008207BE">
            <w:pPr>
              <w:bidi w:val="0"/>
              <w:spacing w:before="120" w:line="240" w:lineRule="auto"/>
              <w:contextualSpacing w:val="0"/>
              <w:jc w:val="right"/>
              <w:rPr>
                <w:rFonts w:ascii="Arial" w:hAnsi="Arial"/>
                <w:color w:val="333333"/>
                <w:sz w:val="20"/>
                <w:szCs w:val="20"/>
              </w:rPr>
            </w:pPr>
            <w:r>
              <w:rPr>
                <w:rFonts w:ascii="Arial" w:hAnsi="Arial"/>
                <w:color w:val="333333"/>
                <w:sz w:val="20"/>
                <w:szCs w:val="20"/>
              </w:rPr>
              <w:t>IAS 37.14</w:t>
            </w:r>
            <w:r w:rsidRPr="00B60C68">
              <w:rPr>
                <w:rFonts w:ascii="Arial" w:hAnsi="Arial"/>
                <w:color w:val="333333"/>
                <w:sz w:val="20"/>
                <w:szCs w:val="20"/>
              </w:rPr>
              <w:t>–</w:t>
            </w:r>
            <w:r>
              <w:rPr>
                <w:rFonts w:ascii="Arial" w:hAnsi="Arial"/>
                <w:color w:val="333333"/>
                <w:sz w:val="20"/>
                <w:szCs w:val="20"/>
              </w:rPr>
              <w:t>83, 85</w:t>
            </w:r>
            <w:r w:rsidRPr="00B60C68">
              <w:rPr>
                <w:rFonts w:ascii="Arial" w:hAnsi="Arial"/>
                <w:color w:val="333333"/>
                <w:sz w:val="20"/>
                <w:szCs w:val="20"/>
              </w:rPr>
              <w:t>–</w:t>
            </w:r>
            <w:r>
              <w:rPr>
                <w:rFonts w:ascii="Arial" w:hAnsi="Arial"/>
                <w:color w:val="333333"/>
                <w:sz w:val="20"/>
                <w:szCs w:val="20"/>
              </w:rPr>
              <w:t>86</w:t>
            </w:r>
          </w:p>
          <w:p w14:paraId="348DF495" w14:textId="479AB6B3" w:rsidR="008207BE" w:rsidRPr="00B64157" w:rsidRDefault="008207BE" w:rsidP="008207BE">
            <w:pPr>
              <w:bidi w:val="0"/>
              <w:spacing w:before="120" w:line="240" w:lineRule="auto"/>
              <w:contextualSpacing w:val="0"/>
              <w:jc w:val="right"/>
              <w:rPr>
                <w:rFonts w:ascii="Arial" w:hAnsi="Arial"/>
                <w:color w:val="333333"/>
                <w:sz w:val="20"/>
                <w:szCs w:val="20"/>
              </w:rPr>
            </w:pPr>
            <w:r>
              <w:rPr>
                <w:rFonts w:ascii="Arial" w:hAnsi="Arial"/>
                <w:color w:val="333333"/>
                <w:sz w:val="20"/>
                <w:szCs w:val="20"/>
              </w:rPr>
              <w:t>IFRIC 21.8</w:t>
            </w:r>
            <w:r w:rsidRPr="00B60C68">
              <w:rPr>
                <w:rFonts w:ascii="Arial" w:hAnsi="Arial"/>
                <w:color w:val="333333"/>
                <w:sz w:val="20"/>
                <w:szCs w:val="20"/>
              </w:rPr>
              <w:t>–</w:t>
            </w:r>
            <w:r>
              <w:rPr>
                <w:rFonts w:ascii="Arial" w:hAnsi="Arial"/>
                <w:color w:val="333333"/>
                <w:sz w:val="20"/>
                <w:szCs w:val="20"/>
              </w:rPr>
              <w:t>14</w:t>
            </w:r>
          </w:p>
          <w:p w14:paraId="75D7C28D" w14:textId="0F7DDA62" w:rsidR="00B64157" w:rsidRPr="00B64157" w:rsidRDefault="00B64157" w:rsidP="00B64157">
            <w:pPr>
              <w:spacing w:before="120" w:line="240" w:lineRule="auto"/>
              <w:contextualSpacing w:val="0"/>
              <w:rPr>
                <w:rFonts w:ascii="Arial" w:hAnsi="Arial"/>
                <w:color w:val="333333"/>
                <w:sz w:val="20"/>
                <w:szCs w:val="20"/>
              </w:rPr>
            </w:pPr>
          </w:p>
        </w:tc>
        <w:tc>
          <w:tcPr>
            <w:tcW w:w="7938" w:type="dxa"/>
            <w:vAlign w:val="top"/>
          </w:tcPr>
          <w:p w14:paraId="5C485D4C" w14:textId="77777777" w:rsidR="00B64157" w:rsidRPr="00B64157" w:rsidRDefault="00B64157" w:rsidP="004B1125">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 xml:space="preserve">עניינים הקשורים לאקלים עשויים להשפיע על ההכרה, </w:t>
            </w:r>
            <w:r w:rsidRPr="00B64157">
              <w:rPr>
                <w:rFonts w:hint="cs"/>
                <w:color w:val="333333"/>
                <w:rtl/>
              </w:rPr>
              <w:t xml:space="preserve">על </w:t>
            </w:r>
            <w:r w:rsidRPr="00B64157">
              <w:rPr>
                <w:color w:val="333333"/>
                <w:rtl/>
              </w:rPr>
              <w:t>המדידה ו</w:t>
            </w:r>
            <w:r w:rsidRPr="00B64157">
              <w:rPr>
                <w:rFonts w:hint="cs"/>
                <w:color w:val="333333"/>
                <w:rtl/>
              </w:rPr>
              <w:t xml:space="preserve">על </w:t>
            </w:r>
            <w:r w:rsidRPr="00B64157">
              <w:rPr>
                <w:color w:val="333333"/>
                <w:rtl/>
              </w:rPr>
              <w:t xml:space="preserve">הגילוי של התחייבויות בדוחות הכספיים </w:t>
            </w:r>
            <w:r w:rsidRPr="00B64157">
              <w:rPr>
                <w:rFonts w:hint="cs"/>
                <w:color w:val="333333"/>
                <w:rtl/>
              </w:rPr>
              <w:t>ביישום</w:t>
            </w:r>
            <w:r w:rsidRPr="00B64157">
              <w:rPr>
                <w:color w:val="333333"/>
                <w:rtl/>
              </w:rPr>
              <w:t xml:space="preserve"> </w:t>
            </w:r>
            <w:r w:rsidRPr="00B64157">
              <w:rPr>
                <w:color w:val="333333"/>
              </w:rPr>
              <w:t>IAS 37</w:t>
            </w:r>
            <w:r w:rsidRPr="00B64157">
              <w:rPr>
                <w:color w:val="333333"/>
                <w:rtl/>
              </w:rPr>
              <w:t>, לדוגמה, בקשר ל:</w:t>
            </w:r>
          </w:p>
          <w:p w14:paraId="5F300672" w14:textId="761E1A44" w:rsidR="00B64157" w:rsidRPr="00845031" w:rsidRDefault="00845031" w:rsidP="004B1125">
            <w:pPr>
              <w:tabs>
                <w:tab w:val="clear" w:pos="180"/>
                <w:tab w:val="clear" w:pos="360"/>
                <w:tab w:val="clear" w:pos="540"/>
              </w:tabs>
              <w:spacing w:before="120" w:line="240" w:lineRule="auto"/>
              <w:ind w:left="284" w:hanging="284"/>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Pr>
                <w:rFonts w:hint="cs"/>
                <w:color w:val="333333"/>
                <w:rtl/>
              </w:rPr>
              <w:t>–</w:t>
            </w:r>
            <w:r>
              <w:rPr>
                <w:color w:val="333333"/>
                <w:rtl/>
              </w:rPr>
              <w:tab/>
            </w:r>
            <w:r w:rsidR="00B64157" w:rsidRPr="00845031">
              <w:rPr>
                <w:color w:val="333333"/>
                <w:rtl/>
              </w:rPr>
              <w:t xml:space="preserve">היטלים </w:t>
            </w:r>
            <w:r w:rsidR="00B64157" w:rsidRPr="00845031">
              <w:rPr>
                <w:rFonts w:hint="cs"/>
                <w:color w:val="333333"/>
                <w:rtl/>
              </w:rPr>
              <w:t xml:space="preserve">המוטלים </w:t>
            </w:r>
            <w:r w:rsidR="00B64157" w:rsidRPr="00845031">
              <w:rPr>
                <w:color w:val="333333"/>
                <w:rtl/>
              </w:rPr>
              <w:t>על</w:t>
            </w:r>
            <w:r w:rsidR="00B64157" w:rsidRPr="00845031">
              <w:rPr>
                <w:rFonts w:hint="cs"/>
                <w:color w:val="333333"/>
                <w:rtl/>
              </w:rPr>
              <w:t xml:space="preserve"> ידי</w:t>
            </w:r>
            <w:r w:rsidR="00B64157" w:rsidRPr="00845031">
              <w:rPr>
                <w:color w:val="333333"/>
                <w:rtl/>
              </w:rPr>
              <w:t xml:space="preserve"> ממשלות בגין אי</w:t>
            </w:r>
            <w:r w:rsidR="00B64157" w:rsidRPr="00845031">
              <w:rPr>
                <w:rFonts w:hint="cs"/>
                <w:color w:val="333333"/>
                <w:rtl/>
              </w:rPr>
              <w:t>-</w:t>
            </w:r>
            <w:r w:rsidR="00B64157" w:rsidRPr="00845031">
              <w:rPr>
                <w:color w:val="333333"/>
                <w:rtl/>
              </w:rPr>
              <w:t>עמידה ביעדים הקשורים לאקלים או כדי להרתיע או לעודד פעילויות</w:t>
            </w:r>
            <w:r w:rsidR="00B64157" w:rsidRPr="00845031">
              <w:rPr>
                <w:rFonts w:hint="cs"/>
                <w:color w:val="333333"/>
                <w:rtl/>
              </w:rPr>
              <w:t xml:space="preserve"> מוגדרות;</w:t>
            </w:r>
          </w:p>
          <w:p w14:paraId="50743B73" w14:textId="162FB1F1" w:rsidR="00B64157" w:rsidRPr="00845031" w:rsidRDefault="00845031" w:rsidP="004B1125">
            <w:pPr>
              <w:tabs>
                <w:tab w:val="clear" w:pos="180"/>
                <w:tab w:val="clear" w:pos="360"/>
                <w:tab w:val="clear" w:pos="540"/>
              </w:tabs>
              <w:spacing w:before="120" w:line="240" w:lineRule="auto"/>
              <w:ind w:left="284" w:hanging="284"/>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Pr>
                <w:rFonts w:hint="cs"/>
                <w:color w:val="333333"/>
                <w:rtl/>
              </w:rPr>
              <w:t>–</w:t>
            </w:r>
            <w:r>
              <w:rPr>
                <w:color w:val="333333"/>
                <w:rtl/>
              </w:rPr>
              <w:tab/>
            </w:r>
            <w:r w:rsidR="00B64157" w:rsidRPr="00845031">
              <w:rPr>
                <w:color w:val="333333"/>
                <w:rtl/>
              </w:rPr>
              <w:t>דרישות רגולטוריות לתיקון נזקים סביבתיים</w:t>
            </w:r>
            <w:r w:rsidR="00B64157" w:rsidRPr="00845031">
              <w:rPr>
                <w:rFonts w:hint="cs"/>
                <w:color w:val="333333"/>
                <w:rtl/>
              </w:rPr>
              <w:t>;</w:t>
            </w:r>
          </w:p>
          <w:p w14:paraId="1619842B" w14:textId="57D6ED4B" w:rsidR="00B64157" w:rsidRPr="00845031" w:rsidRDefault="00845031" w:rsidP="004B1125">
            <w:pPr>
              <w:tabs>
                <w:tab w:val="clear" w:pos="180"/>
                <w:tab w:val="clear" w:pos="360"/>
                <w:tab w:val="clear" w:pos="540"/>
              </w:tabs>
              <w:spacing w:before="120" w:line="240" w:lineRule="auto"/>
              <w:ind w:left="284" w:hanging="284"/>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Pr>
                <w:rFonts w:hint="cs"/>
                <w:color w:val="333333"/>
                <w:rtl/>
              </w:rPr>
              <w:t>–</w:t>
            </w:r>
            <w:r>
              <w:rPr>
                <w:color w:val="333333"/>
                <w:rtl/>
              </w:rPr>
              <w:tab/>
            </w:r>
            <w:r w:rsidR="00B64157" w:rsidRPr="00845031">
              <w:rPr>
                <w:color w:val="333333"/>
                <w:rtl/>
              </w:rPr>
              <w:t xml:space="preserve">חוזים </w:t>
            </w:r>
            <w:r w:rsidR="00B64157" w:rsidRPr="00845031">
              <w:rPr>
                <w:rFonts w:hint="cs"/>
                <w:color w:val="333333"/>
                <w:rtl/>
              </w:rPr>
              <w:t>אשר עשויים להפוך</w:t>
            </w:r>
            <w:r w:rsidR="00B64157" w:rsidRPr="00845031">
              <w:rPr>
                <w:color w:val="333333"/>
                <w:rtl/>
              </w:rPr>
              <w:t xml:space="preserve"> </w:t>
            </w:r>
            <w:r w:rsidR="00B64157" w:rsidRPr="00845031">
              <w:rPr>
                <w:rFonts w:hint="cs"/>
                <w:color w:val="333333"/>
                <w:rtl/>
              </w:rPr>
              <w:t>ל</w:t>
            </w:r>
            <w:r w:rsidR="00B64157" w:rsidRPr="00845031">
              <w:rPr>
                <w:color w:val="333333"/>
                <w:rtl/>
              </w:rPr>
              <w:t>מכבידים (לדוגמה, עקב אובדן הכנסה פוטנציאלי</w:t>
            </w:r>
            <w:r w:rsidR="00B64157" w:rsidRPr="00845031">
              <w:rPr>
                <w:rFonts w:hint="cs"/>
                <w:color w:val="333333"/>
                <w:rtl/>
              </w:rPr>
              <w:t>ת</w:t>
            </w:r>
            <w:r w:rsidR="00B64157" w:rsidRPr="00845031">
              <w:rPr>
                <w:color w:val="333333"/>
                <w:rtl/>
              </w:rPr>
              <w:t xml:space="preserve"> או גידול בעלויות כתוצאה משינויי חקיקה הקשורים לאקלים)</w:t>
            </w:r>
            <w:r w:rsidR="00B64157" w:rsidRPr="00845031">
              <w:rPr>
                <w:rFonts w:hint="cs"/>
                <w:color w:val="333333"/>
                <w:rtl/>
              </w:rPr>
              <w:t>; או</w:t>
            </w:r>
          </w:p>
          <w:p w14:paraId="6BF033D8" w14:textId="31394FB5" w:rsidR="00B64157" w:rsidRPr="00845031" w:rsidRDefault="00FA606F" w:rsidP="004B1125">
            <w:pPr>
              <w:tabs>
                <w:tab w:val="clear" w:pos="180"/>
                <w:tab w:val="clear" w:pos="360"/>
                <w:tab w:val="clear" w:pos="540"/>
              </w:tabs>
              <w:spacing w:before="120" w:line="240" w:lineRule="auto"/>
              <w:ind w:left="284" w:hanging="284"/>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Pr>
                <w:rFonts w:hint="cs"/>
                <w:color w:val="333333"/>
                <w:rtl/>
              </w:rPr>
              <w:t>–</w:t>
            </w:r>
            <w:r>
              <w:rPr>
                <w:color w:val="333333"/>
                <w:rtl/>
              </w:rPr>
              <w:tab/>
            </w:r>
            <w:r w:rsidR="00B64157" w:rsidRPr="00845031">
              <w:rPr>
                <w:rFonts w:hint="cs"/>
                <w:color w:val="333333"/>
                <w:rtl/>
              </w:rPr>
              <w:t xml:space="preserve">שינויים מבניים לצורך עיצוב </w:t>
            </w:r>
            <w:r w:rsidR="00B64157" w:rsidRPr="00845031">
              <w:rPr>
                <w:color w:val="333333"/>
                <w:rtl/>
              </w:rPr>
              <w:t xml:space="preserve">מחדש </w:t>
            </w:r>
            <w:r w:rsidR="00B64157" w:rsidRPr="00845031">
              <w:rPr>
                <w:rFonts w:hint="cs"/>
                <w:color w:val="333333"/>
                <w:rtl/>
              </w:rPr>
              <w:t xml:space="preserve">של </w:t>
            </w:r>
            <w:r w:rsidR="00B64157" w:rsidRPr="00845031">
              <w:rPr>
                <w:color w:val="333333"/>
                <w:rtl/>
              </w:rPr>
              <w:t xml:space="preserve">מוצרים או </w:t>
            </w:r>
            <w:r w:rsidR="00B64157" w:rsidRPr="00845031">
              <w:rPr>
                <w:rFonts w:hint="cs"/>
                <w:color w:val="333333"/>
                <w:rtl/>
              </w:rPr>
              <w:t xml:space="preserve">של </w:t>
            </w:r>
            <w:r w:rsidR="00B64157" w:rsidRPr="00845031">
              <w:rPr>
                <w:color w:val="333333"/>
                <w:rtl/>
              </w:rPr>
              <w:t>שירותים כדי להשיג יעדים הקשורים לאקלים</w:t>
            </w:r>
            <w:r w:rsidR="00B64157" w:rsidRPr="00845031">
              <w:rPr>
                <w:rFonts w:hint="cs"/>
                <w:color w:val="333333"/>
                <w:rtl/>
              </w:rPr>
              <w:t>.</w:t>
            </w:r>
            <w:r w:rsidR="00B64157" w:rsidRPr="00B64157">
              <w:rPr>
                <w:rStyle w:val="FootnoteReference"/>
                <w:color w:val="333333"/>
                <w:sz w:val="20"/>
                <w:szCs w:val="20"/>
                <w:rtl/>
              </w:rPr>
              <w:footnoteReference w:id="209"/>
            </w:r>
          </w:p>
          <w:p w14:paraId="714F8698" w14:textId="6E536BDB" w:rsidR="00B64157" w:rsidRPr="00B64157" w:rsidRDefault="00B64157" w:rsidP="004B1125">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Pr>
              <w:t>IAS 37</w:t>
            </w:r>
            <w:r w:rsidRPr="00B64157">
              <w:rPr>
                <w:color w:val="333333"/>
                <w:rtl/>
              </w:rPr>
              <w:t xml:space="preserve"> דורש גילוי </w:t>
            </w:r>
            <w:r w:rsidRPr="00B64157">
              <w:rPr>
                <w:rFonts w:hint="cs"/>
                <w:color w:val="333333"/>
                <w:rtl/>
              </w:rPr>
              <w:t>למהות של הפרשה או של התחייבות תלויה ו</w:t>
            </w:r>
            <w:r w:rsidRPr="00B64157">
              <w:rPr>
                <w:color w:val="333333"/>
                <w:rtl/>
              </w:rPr>
              <w:t>ציון בדבר אי-הוודאויות לגבי הסכום או העיתוי של</w:t>
            </w:r>
            <w:r w:rsidRPr="00B64157">
              <w:rPr>
                <w:rFonts w:hint="cs"/>
                <w:color w:val="333333"/>
                <w:rtl/>
              </w:rPr>
              <w:t xml:space="preserve"> תזרימים </w:t>
            </w:r>
            <w:r w:rsidRPr="00B64157">
              <w:rPr>
                <w:color w:val="333333"/>
                <w:rtl/>
              </w:rPr>
              <w:t xml:space="preserve">שליליים </w:t>
            </w:r>
            <w:r w:rsidRPr="00B64157">
              <w:rPr>
                <w:rFonts w:hint="cs"/>
                <w:color w:val="333333"/>
                <w:rtl/>
              </w:rPr>
              <w:t>כלשהם של הטבות כלכליות</w:t>
            </w:r>
            <w:r w:rsidRPr="00B64157">
              <w:rPr>
                <w:color w:val="333333"/>
                <w:rtl/>
              </w:rPr>
              <w:t>.</w:t>
            </w:r>
            <w:r w:rsidRPr="00B64157">
              <w:rPr>
                <w:rFonts w:hint="cs"/>
                <w:color w:val="333333"/>
                <w:rtl/>
              </w:rPr>
              <w:t xml:space="preserve"> במקרים שבהם הדבר נחוץ כדי לספק מידע מספיק, </w:t>
            </w:r>
            <w:r w:rsidRPr="00B64157">
              <w:rPr>
                <w:color w:val="333333"/>
              </w:rPr>
              <w:t xml:space="preserve"> IAS 37</w:t>
            </w:r>
            <w:r w:rsidRPr="00B64157">
              <w:rPr>
                <w:rFonts w:hint="cs"/>
                <w:color w:val="333333"/>
                <w:rtl/>
              </w:rPr>
              <w:t>דורש גם גילוי ל</w:t>
            </w:r>
            <w:r w:rsidRPr="00B64157">
              <w:rPr>
                <w:color w:val="333333"/>
                <w:rtl/>
              </w:rPr>
              <w:t xml:space="preserve">הנחות העיקריות </w:t>
            </w:r>
            <w:r w:rsidRPr="00B64157">
              <w:rPr>
                <w:rFonts w:hint="cs"/>
                <w:color w:val="333333"/>
                <w:rtl/>
              </w:rPr>
              <w:t>שהונחו</w:t>
            </w:r>
            <w:r w:rsidRPr="00B64157">
              <w:rPr>
                <w:color w:val="333333"/>
                <w:rtl/>
              </w:rPr>
              <w:t xml:space="preserve"> בנוגע לאירועים עתידיים </w:t>
            </w:r>
            <w:r w:rsidRPr="00B64157">
              <w:rPr>
                <w:rFonts w:hint="cs"/>
                <w:color w:val="333333"/>
                <w:rtl/>
              </w:rPr>
              <w:t>המשתקפים בסכום ההפרשה.</w:t>
            </w:r>
          </w:p>
        </w:tc>
      </w:tr>
      <w:tr w:rsidR="00B64157" w14:paraId="2D01353A"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6471B1D0" w14:textId="297AE3A8" w:rsidR="00265B15" w:rsidRPr="00B64157" w:rsidRDefault="00265B15" w:rsidP="00265B15">
            <w:pPr>
              <w:bidi w:val="0"/>
              <w:spacing w:before="120" w:line="240" w:lineRule="auto"/>
              <w:contextualSpacing w:val="0"/>
              <w:jc w:val="right"/>
              <w:rPr>
                <w:rFonts w:ascii="Arial" w:hAnsi="Arial"/>
                <w:color w:val="333333"/>
                <w:sz w:val="20"/>
                <w:szCs w:val="20"/>
              </w:rPr>
            </w:pPr>
            <w:r>
              <w:rPr>
                <w:rFonts w:ascii="Arial" w:hAnsi="Arial"/>
                <w:color w:val="333333"/>
                <w:sz w:val="20"/>
                <w:szCs w:val="20"/>
              </w:rPr>
              <w:t>IFRS 7.31</w:t>
            </w:r>
            <w:r w:rsidRPr="00B60C68">
              <w:rPr>
                <w:rFonts w:ascii="Arial" w:hAnsi="Arial"/>
                <w:color w:val="333333"/>
                <w:sz w:val="20"/>
                <w:szCs w:val="20"/>
              </w:rPr>
              <w:t>–</w:t>
            </w:r>
            <w:r>
              <w:rPr>
                <w:rFonts w:ascii="Arial" w:hAnsi="Arial"/>
                <w:color w:val="333333"/>
                <w:sz w:val="20"/>
                <w:szCs w:val="20"/>
              </w:rPr>
              <w:t>42, B8</w:t>
            </w:r>
          </w:p>
          <w:p w14:paraId="44E3E733" w14:textId="2280C2D8" w:rsidR="00B64157" w:rsidRPr="00B64157" w:rsidRDefault="00B64157" w:rsidP="00B64157">
            <w:pPr>
              <w:spacing w:before="120" w:line="240" w:lineRule="auto"/>
              <w:contextualSpacing w:val="0"/>
              <w:rPr>
                <w:rFonts w:ascii="Arial" w:hAnsi="Arial"/>
                <w:color w:val="333333"/>
                <w:sz w:val="20"/>
                <w:szCs w:val="20"/>
              </w:rPr>
            </w:pPr>
          </w:p>
        </w:tc>
        <w:tc>
          <w:tcPr>
            <w:tcW w:w="7938" w:type="dxa"/>
            <w:vAlign w:val="top"/>
          </w:tcPr>
          <w:p w14:paraId="7629647E" w14:textId="19CD4603"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Pr>
              <w:t>IFRS 7</w:t>
            </w:r>
            <w:r w:rsidRPr="00B64157">
              <w:rPr>
                <w:color w:val="333333"/>
                <w:rtl/>
              </w:rPr>
              <w:t xml:space="preserve"> </w:t>
            </w:r>
            <w:r w:rsidRPr="00B64157">
              <w:rPr>
                <w:rFonts w:hint="cs"/>
                <w:color w:val="333333"/>
                <w:rtl/>
              </w:rPr>
              <w:t>דורש</w:t>
            </w:r>
            <w:r w:rsidRPr="00B64157">
              <w:rPr>
                <w:color w:val="333333"/>
                <w:rtl/>
              </w:rPr>
              <w:t xml:space="preserve"> גילוי</w:t>
            </w:r>
            <w:r w:rsidR="00C832C2">
              <w:rPr>
                <w:rFonts w:hint="cs"/>
                <w:color w:val="333333"/>
                <w:rtl/>
              </w:rPr>
              <w:t xml:space="preserve"> </w:t>
            </w:r>
            <w:r w:rsidRPr="00B64157">
              <w:rPr>
                <w:rFonts w:hint="cs"/>
                <w:color w:val="333333"/>
                <w:rtl/>
              </w:rPr>
              <w:t>ל</w:t>
            </w:r>
            <w:r w:rsidRPr="00B64157">
              <w:rPr>
                <w:color w:val="333333"/>
                <w:rtl/>
              </w:rPr>
              <w:t xml:space="preserve">מידע </w:t>
            </w:r>
            <w:r w:rsidRPr="00B64157">
              <w:rPr>
                <w:rFonts w:hint="cs"/>
                <w:color w:val="333333"/>
                <w:rtl/>
              </w:rPr>
              <w:t>לגבי ה</w:t>
            </w:r>
            <w:r w:rsidRPr="00B64157">
              <w:rPr>
                <w:color w:val="333333"/>
                <w:rtl/>
              </w:rPr>
              <w:t xml:space="preserve">מכשירים </w:t>
            </w:r>
            <w:r w:rsidRPr="00B64157">
              <w:rPr>
                <w:rFonts w:hint="cs"/>
                <w:color w:val="333333"/>
                <w:rtl/>
              </w:rPr>
              <w:t>ה</w:t>
            </w:r>
            <w:r w:rsidRPr="00B64157">
              <w:rPr>
                <w:color w:val="333333"/>
                <w:rtl/>
              </w:rPr>
              <w:t xml:space="preserve">פיננסיים של חברה, לרבות מידע </w:t>
            </w:r>
            <w:r w:rsidRPr="00B64157">
              <w:rPr>
                <w:rFonts w:hint="cs"/>
                <w:color w:val="333333"/>
                <w:rtl/>
              </w:rPr>
              <w:t xml:space="preserve">לגבי </w:t>
            </w:r>
            <w:r w:rsidRPr="00B64157">
              <w:rPr>
                <w:color w:val="333333"/>
                <w:rtl/>
              </w:rPr>
              <w:t>המהות וההיקף של הסיכונים הנובעים ממכשירים פיננסיים ו</w:t>
            </w:r>
            <w:r w:rsidRPr="00B64157">
              <w:rPr>
                <w:rFonts w:hint="cs"/>
                <w:color w:val="333333"/>
                <w:rtl/>
              </w:rPr>
              <w:t>את האופן שבו</w:t>
            </w:r>
            <w:r w:rsidRPr="00B64157">
              <w:rPr>
                <w:color w:val="333333"/>
                <w:rtl/>
              </w:rPr>
              <w:t xml:space="preserve"> החברה מנהלת סיכונים אלו. עניינים הקשורים לאקלים </w:t>
            </w:r>
            <w:r w:rsidRPr="00B64157">
              <w:rPr>
                <w:rFonts w:hint="cs"/>
                <w:color w:val="333333"/>
                <w:rtl/>
              </w:rPr>
              <w:t xml:space="preserve">עשויים </w:t>
            </w:r>
            <w:r w:rsidRPr="00B64157">
              <w:rPr>
                <w:color w:val="333333"/>
                <w:rtl/>
              </w:rPr>
              <w:t>לחשוף חברה לסיכונים ב</w:t>
            </w:r>
            <w:r w:rsidRPr="00B64157">
              <w:rPr>
                <w:rFonts w:hint="cs"/>
                <w:color w:val="333333"/>
                <w:rtl/>
              </w:rPr>
              <w:t>יחס</w:t>
            </w:r>
            <w:r w:rsidRPr="00B64157">
              <w:rPr>
                <w:color w:val="333333"/>
                <w:rtl/>
              </w:rPr>
              <w:t xml:space="preserve"> למכשירים פיננסיים</w:t>
            </w:r>
            <w:r w:rsidRPr="00B64157">
              <w:rPr>
                <w:rFonts w:hint="cs"/>
                <w:color w:val="333333"/>
                <w:rtl/>
              </w:rPr>
              <w:t>,</w:t>
            </w:r>
            <w:r w:rsidRPr="00B64157">
              <w:rPr>
                <w:color w:val="333333"/>
                <w:rtl/>
              </w:rPr>
              <w:t xml:space="preserve"> לדוגמה</w:t>
            </w:r>
            <w:r w:rsidRPr="00B64157">
              <w:rPr>
                <w:rFonts w:hint="cs"/>
                <w:color w:val="333333"/>
                <w:rtl/>
              </w:rPr>
              <w:t>,</w:t>
            </w:r>
            <w:r w:rsidRPr="00B64157">
              <w:rPr>
                <w:color w:val="333333"/>
                <w:rtl/>
              </w:rPr>
              <w:t xml:space="preserve"> עבור מלווים, ייתכן שיהיה צורך לספק מידע </w:t>
            </w:r>
            <w:r w:rsidRPr="00B64157">
              <w:rPr>
                <w:rFonts w:hint="cs"/>
                <w:color w:val="333333"/>
                <w:rtl/>
              </w:rPr>
              <w:t xml:space="preserve">לגבי </w:t>
            </w:r>
            <w:r w:rsidRPr="00B64157">
              <w:rPr>
                <w:color w:val="333333"/>
                <w:rtl/>
              </w:rPr>
              <w:t xml:space="preserve">ההשפעה של עניינים הקשורים לאקלים על </w:t>
            </w:r>
            <w:r w:rsidRPr="00B64157">
              <w:rPr>
                <w:rFonts w:hint="cs"/>
                <w:color w:val="333333"/>
                <w:rtl/>
              </w:rPr>
              <w:t>ה</w:t>
            </w:r>
            <w:r w:rsidRPr="00B64157">
              <w:rPr>
                <w:color w:val="333333"/>
                <w:rtl/>
              </w:rPr>
              <w:t xml:space="preserve">מדידה של הפסדי אשראי </w:t>
            </w:r>
            <w:r w:rsidRPr="00B64157">
              <w:rPr>
                <w:rFonts w:hint="cs"/>
                <w:color w:val="333333"/>
                <w:rtl/>
              </w:rPr>
              <w:t>חזויים</w:t>
            </w:r>
            <w:r w:rsidRPr="00B64157">
              <w:rPr>
                <w:color w:val="333333"/>
                <w:rtl/>
              </w:rPr>
              <w:t xml:space="preserve"> או על ריכוזי סיכון אשראי. עבור </w:t>
            </w:r>
            <w:r w:rsidRPr="00B64157">
              <w:rPr>
                <w:rFonts w:hint="cs"/>
                <w:color w:val="333333"/>
                <w:rtl/>
              </w:rPr>
              <w:t>משקיעים</w:t>
            </w:r>
            <w:r w:rsidRPr="00B64157">
              <w:rPr>
                <w:color w:val="333333"/>
                <w:rtl/>
              </w:rPr>
              <w:t xml:space="preserve"> </w:t>
            </w:r>
            <w:r w:rsidRPr="00B64157">
              <w:rPr>
                <w:rFonts w:hint="cs"/>
                <w:color w:val="333333"/>
                <w:rtl/>
              </w:rPr>
              <w:t xml:space="preserve">במכשירים הוניים, </w:t>
            </w:r>
            <w:r w:rsidRPr="00B64157">
              <w:rPr>
                <w:color w:val="333333"/>
                <w:rtl/>
              </w:rPr>
              <w:t xml:space="preserve">ייתכן </w:t>
            </w:r>
            <w:r w:rsidRPr="00B64157">
              <w:rPr>
                <w:rFonts w:hint="cs"/>
                <w:color w:val="333333"/>
                <w:rtl/>
              </w:rPr>
              <w:t>שיידרש</w:t>
            </w:r>
            <w:r w:rsidRPr="00B64157">
              <w:rPr>
                <w:color w:val="333333"/>
                <w:rtl/>
              </w:rPr>
              <w:t xml:space="preserve"> </w:t>
            </w:r>
            <w:r w:rsidRPr="00B64157">
              <w:rPr>
                <w:rFonts w:hint="cs"/>
                <w:color w:val="333333"/>
                <w:rtl/>
              </w:rPr>
              <w:t>לספק מידע</w:t>
            </w:r>
            <w:r w:rsidRPr="00B64157">
              <w:rPr>
                <w:color w:val="333333"/>
                <w:rtl/>
              </w:rPr>
              <w:t xml:space="preserve"> </w:t>
            </w:r>
            <w:r w:rsidRPr="00B64157">
              <w:rPr>
                <w:rFonts w:hint="cs"/>
                <w:color w:val="333333"/>
                <w:rtl/>
              </w:rPr>
              <w:t xml:space="preserve">לגבי </w:t>
            </w:r>
            <w:r w:rsidRPr="00B64157">
              <w:rPr>
                <w:color w:val="333333"/>
                <w:rtl/>
              </w:rPr>
              <w:t xml:space="preserve">השקעות לפי </w:t>
            </w:r>
            <w:r w:rsidRPr="00B64157">
              <w:rPr>
                <w:rFonts w:hint="cs"/>
                <w:color w:val="333333"/>
                <w:rtl/>
              </w:rPr>
              <w:t>תעשייה</w:t>
            </w:r>
            <w:r w:rsidRPr="00B64157">
              <w:rPr>
                <w:color w:val="333333"/>
                <w:rtl/>
              </w:rPr>
              <w:t xml:space="preserve"> או </w:t>
            </w:r>
            <w:r w:rsidRPr="00B64157">
              <w:rPr>
                <w:rFonts w:hint="cs"/>
                <w:color w:val="333333"/>
                <w:rtl/>
              </w:rPr>
              <w:t xml:space="preserve">ענף, תוך </w:t>
            </w:r>
            <w:r w:rsidRPr="00B64157">
              <w:rPr>
                <w:color w:val="333333"/>
                <w:rtl/>
              </w:rPr>
              <w:t xml:space="preserve">זיהוי </w:t>
            </w:r>
            <w:r w:rsidRPr="00B64157">
              <w:rPr>
                <w:rFonts w:hint="cs"/>
                <w:color w:val="333333"/>
                <w:rtl/>
              </w:rPr>
              <w:t>ענפים</w:t>
            </w:r>
            <w:r w:rsidRPr="00B64157">
              <w:rPr>
                <w:color w:val="333333"/>
                <w:rtl/>
              </w:rPr>
              <w:t xml:space="preserve"> החשופים לסיכונים הקשורים לאקלים, בעת מתן גילוי לריכוזי סיכו</w:t>
            </w:r>
            <w:r w:rsidRPr="00B64157">
              <w:rPr>
                <w:rFonts w:hint="cs"/>
                <w:color w:val="333333"/>
                <w:rtl/>
              </w:rPr>
              <w:t>ן</w:t>
            </w:r>
            <w:r w:rsidRPr="00B64157">
              <w:rPr>
                <w:color w:val="333333"/>
                <w:rtl/>
              </w:rPr>
              <w:t xml:space="preserve"> שוק.</w:t>
            </w:r>
          </w:p>
        </w:tc>
      </w:tr>
      <w:tr w:rsidR="00B64157" w14:paraId="47ACBFC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54C462CE" w14:textId="7D652D15" w:rsidR="00265B15" w:rsidRPr="00B64157" w:rsidRDefault="00265B15" w:rsidP="00265B15">
            <w:pPr>
              <w:bidi w:val="0"/>
              <w:spacing w:before="120" w:line="240" w:lineRule="auto"/>
              <w:contextualSpacing w:val="0"/>
              <w:jc w:val="right"/>
              <w:rPr>
                <w:rFonts w:ascii="Arial" w:hAnsi="Arial"/>
                <w:color w:val="333333"/>
                <w:sz w:val="20"/>
                <w:szCs w:val="20"/>
              </w:rPr>
            </w:pPr>
            <w:r>
              <w:rPr>
                <w:rFonts w:ascii="Arial" w:hAnsi="Arial"/>
                <w:color w:val="333333"/>
                <w:sz w:val="20"/>
                <w:szCs w:val="20"/>
              </w:rPr>
              <w:t>IFRS 9.4.1.1(b), 4.1.2A(b), 4.3.1, 5.5.1</w:t>
            </w:r>
            <w:r w:rsidRPr="00B60C68">
              <w:rPr>
                <w:rFonts w:ascii="Arial" w:hAnsi="Arial"/>
                <w:color w:val="333333"/>
                <w:sz w:val="20"/>
                <w:szCs w:val="20"/>
              </w:rPr>
              <w:t>–</w:t>
            </w:r>
            <w:r>
              <w:rPr>
                <w:rFonts w:ascii="Arial" w:hAnsi="Arial"/>
                <w:color w:val="333333"/>
                <w:sz w:val="20"/>
                <w:szCs w:val="20"/>
              </w:rPr>
              <w:t>5.5.20, B4.1.7</w:t>
            </w:r>
          </w:p>
          <w:p w14:paraId="2BB7E159" w14:textId="0A04E83B" w:rsidR="00B64157" w:rsidRPr="00B64157" w:rsidRDefault="00B64157" w:rsidP="00B64157">
            <w:pPr>
              <w:spacing w:before="120" w:line="240" w:lineRule="auto"/>
              <w:contextualSpacing w:val="0"/>
              <w:rPr>
                <w:rFonts w:ascii="Arial" w:hAnsi="Arial"/>
                <w:color w:val="333333"/>
                <w:sz w:val="20"/>
                <w:szCs w:val="20"/>
              </w:rPr>
            </w:pPr>
          </w:p>
        </w:tc>
        <w:tc>
          <w:tcPr>
            <w:tcW w:w="7938" w:type="dxa"/>
            <w:vAlign w:val="top"/>
          </w:tcPr>
          <w:p w14:paraId="0B940363" w14:textId="45ED33C2"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עניינים הקשורים לאקלים עשויים להשפיע על הטיפול החשבונאי במכשירים פיננסיים במספר</w:t>
            </w:r>
            <w:r w:rsidRPr="00B64157">
              <w:rPr>
                <w:rFonts w:hint="cs"/>
                <w:color w:val="333333"/>
                <w:rtl/>
              </w:rPr>
              <w:t xml:space="preserve"> אופנים</w:t>
            </w:r>
            <w:r w:rsidRPr="00B64157">
              <w:rPr>
                <w:color w:val="333333"/>
                <w:rtl/>
              </w:rPr>
              <w:t>.</w:t>
            </w:r>
            <w:r w:rsidR="00C832C2">
              <w:rPr>
                <w:rFonts w:hint="cs"/>
                <w:color w:val="333333"/>
                <w:rtl/>
              </w:rPr>
              <w:t xml:space="preserve"> </w:t>
            </w:r>
            <w:r w:rsidRPr="00B64157">
              <w:rPr>
                <w:color w:val="333333"/>
                <w:rtl/>
              </w:rPr>
              <w:t xml:space="preserve">לדוגמה, </w:t>
            </w:r>
            <w:r w:rsidRPr="00B64157">
              <w:rPr>
                <w:rFonts w:hint="cs"/>
                <w:color w:val="333333"/>
                <w:rtl/>
              </w:rPr>
              <w:t xml:space="preserve">חוזי </w:t>
            </w:r>
            <w:r w:rsidRPr="00B64157">
              <w:rPr>
                <w:color w:val="333333"/>
                <w:rtl/>
              </w:rPr>
              <w:t>הלווא</w:t>
            </w:r>
            <w:r w:rsidRPr="00B64157">
              <w:rPr>
                <w:rFonts w:hint="cs"/>
                <w:color w:val="333333"/>
                <w:rtl/>
              </w:rPr>
              <w:t>ה</w:t>
            </w:r>
            <w:r w:rsidRPr="00B64157">
              <w:rPr>
                <w:color w:val="333333"/>
                <w:rtl/>
              </w:rPr>
              <w:t xml:space="preserve"> עשויים לכלול תנאים ה</w:t>
            </w:r>
            <w:r w:rsidRPr="00B64157">
              <w:rPr>
                <w:rFonts w:hint="cs"/>
                <w:color w:val="333333"/>
                <w:rtl/>
              </w:rPr>
              <w:t>קושרים</w:t>
            </w:r>
            <w:r w:rsidRPr="00B64157">
              <w:rPr>
                <w:color w:val="333333"/>
                <w:rtl/>
              </w:rPr>
              <w:t xml:space="preserve"> תזרימי מזומני</w:t>
            </w:r>
            <w:r w:rsidRPr="00B64157">
              <w:rPr>
                <w:rFonts w:hint="cs"/>
                <w:color w:val="333333"/>
                <w:rtl/>
              </w:rPr>
              <w:t>ם</w:t>
            </w:r>
            <w:r w:rsidRPr="00B64157">
              <w:rPr>
                <w:color w:val="333333"/>
                <w:rtl/>
              </w:rPr>
              <w:t xml:space="preserve"> חוזיים </w:t>
            </w:r>
            <w:r w:rsidRPr="00B64157">
              <w:rPr>
                <w:rFonts w:hint="cs"/>
                <w:color w:val="333333"/>
                <w:rtl/>
              </w:rPr>
              <w:t xml:space="preserve">להשגת </w:t>
            </w:r>
            <w:r w:rsidRPr="00B64157">
              <w:rPr>
                <w:color w:val="333333"/>
                <w:rtl/>
              </w:rPr>
              <w:t>יעדים הקשורים לאקלים</w:t>
            </w:r>
            <w:r w:rsidRPr="00B64157">
              <w:rPr>
                <w:rFonts w:hint="cs"/>
                <w:color w:val="333333"/>
                <w:rtl/>
              </w:rPr>
              <w:t xml:space="preserve"> על ידי החברה</w:t>
            </w:r>
            <w:r w:rsidRPr="00B64157">
              <w:rPr>
                <w:color w:val="333333"/>
                <w:rtl/>
              </w:rPr>
              <w:t xml:space="preserve">. יעדים אלו עשויים להשפיע על האופן בו ההלוואה מסווגת ונמדדת (כלומר המלווה יצטרך </w:t>
            </w:r>
            <w:r w:rsidRPr="00B64157">
              <w:rPr>
                <w:rFonts w:hint="cs"/>
                <w:color w:val="333333"/>
                <w:rtl/>
              </w:rPr>
              <w:t>להביא בחשבון את ה</w:t>
            </w:r>
            <w:r w:rsidRPr="00B64157">
              <w:rPr>
                <w:color w:val="333333"/>
                <w:rtl/>
              </w:rPr>
              <w:t xml:space="preserve">תנאים </w:t>
            </w:r>
            <w:r w:rsidRPr="00B64157">
              <w:rPr>
                <w:rFonts w:hint="cs"/>
                <w:color w:val="333333"/>
                <w:rtl/>
              </w:rPr>
              <w:t xml:space="preserve">האלה בבחינה </w:t>
            </w:r>
            <w:r w:rsidRPr="00B64157">
              <w:rPr>
                <w:color w:val="333333"/>
                <w:rtl/>
              </w:rPr>
              <w:t xml:space="preserve">אם התנאים החוזיים של הנכס הפיננסי </w:t>
            </w:r>
            <w:r w:rsidRPr="00B64157">
              <w:rPr>
                <w:rFonts w:hint="cs"/>
                <w:color w:val="333333"/>
                <w:rtl/>
              </w:rPr>
              <w:t xml:space="preserve">יוצרים </w:t>
            </w:r>
            <w:r w:rsidRPr="00B64157">
              <w:rPr>
                <w:color w:val="333333"/>
                <w:rtl/>
              </w:rPr>
              <w:t>תזרימי מזומנים שהם רק תשלומי קרן וריבית</w:t>
            </w:r>
            <w:r w:rsidRPr="00B64157">
              <w:rPr>
                <w:rFonts w:hint="cs"/>
                <w:color w:val="333333"/>
                <w:rtl/>
              </w:rPr>
              <w:t xml:space="preserve"> </w:t>
            </w:r>
            <w:r w:rsidRPr="00B64157">
              <w:rPr>
                <w:color w:val="333333"/>
                <w:rtl/>
              </w:rPr>
              <w:t>בגין סכום הקרן שטרם נפרעה). עבור הלווה, יעדים אל</w:t>
            </w:r>
            <w:r w:rsidRPr="00B64157">
              <w:rPr>
                <w:rFonts w:hint="cs"/>
                <w:color w:val="333333"/>
                <w:rtl/>
              </w:rPr>
              <w:t>ו</w:t>
            </w:r>
            <w:r w:rsidRPr="00B64157">
              <w:rPr>
                <w:color w:val="333333"/>
                <w:rtl/>
              </w:rPr>
              <w:t xml:space="preserve"> עשויים להשפיע על </w:t>
            </w:r>
            <w:r w:rsidRPr="00B64157">
              <w:rPr>
                <w:rFonts w:hint="cs"/>
                <w:color w:val="333333"/>
                <w:rtl/>
              </w:rPr>
              <w:t>ה</w:t>
            </w:r>
            <w:r w:rsidRPr="00B64157">
              <w:rPr>
                <w:color w:val="333333"/>
                <w:rtl/>
              </w:rPr>
              <w:t>קביעה אם יש נגזרים משובצים ש</w:t>
            </w:r>
            <w:r w:rsidRPr="00B64157">
              <w:rPr>
                <w:rFonts w:hint="cs"/>
                <w:color w:val="333333"/>
                <w:rtl/>
              </w:rPr>
              <w:t>צריך</w:t>
            </w:r>
            <w:r w:rsidRPr="00B64157">
              <w:rPr>
                <w:color w:val="333333"/>
                <w:rtl/>
              </w:rPr>
              <w:t xml:space="preserve"> להפריד מהחוזה המארח.</w:t>
            </w:r>
          </w:p>
          <w:p w14:paraId="484CDC50" w14:textId="74941613"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עניינים הקשורים לאקלים עשויים גם להשפיע על החשיפה של המלווה להפסדי אשראי</w:t>
            </w:r>
            <w:r w:rsidRPr="00B64157">
              <w:rPr>
                <w:rFonts w:hint="cs"/>
                <w:color w:val="333333"/>
                <w:rtl/>
              </w:rPr>
              <w:t>.</w:t>
            </w:r>
            <w:r w:rsidRPr="00B64157">
              <w:rPr>
                <w:color w:val="333333"/>
                <w:rtl/>
              </w:rPr>
              <w:t xml:space="preserve"> לדוגמה: שריפות, שיטפונות או שינויים במדיניות ו</w:t>
            </w:r>
            <w:r w:rsidRPr="00B64157">
              <w:rPr>
                <w:rFonts w:hint="cs"/>
                <w:color w:val="333333"/>
                <w:rtl/>
              </w:rPr>
              <w:t>ב</w:t>
            </w:r>
            <w:r w:rsidRPr="00B64157">
              <w:rPr>
                <w:color w:val="333333"/>
                <w:rtl/>
              </w:rPr>
              <w:t xml:space="preserve">רגולציה עלולים להשפיע לרעה על </w:t>
            </w:r>
            <w:r w:rsidRPr="00B64157">
              <w:rPr>
                <w:rFonts w:hint="cs"/>
                <w:color w:val="333333"/>
                <w:rtl/>
              </w:rPr>
              <w:t>ה</w:t>
            </w:r>
            <w:r w:rsidRPr="00B64157">
              <w:rPr>
                <w:color w:val="333333"/>
                <w:rtl/>
              </w:rPr>
              <w:t>יכולת של לווה לעמוד בהתחייבויות</w:t>
            </w:r>
            <w:r w:rsidRPr="00B64157">
              <w:rPr>
                <w:rFonts w:hint="cs"/>
                <w:color w:val="333333"/>
                <w:rtl/>
              </w:rPr>
              <w:t>יו</w:t>
            </w:r>
            <w:r w:rsidRPr="00B64157">
              <w:rPr>
                <w:color w:val="333333"/>
                <w:rtl/>
              </w:rPr>
              <w:t xml:space="preserve"> כלפי המלווה. יתר על כן, נכסים עלולים להפוך לבלתי נגישים או </w:t>
            </w:r>
            <w:r w:rsidRPr="00B64157">
              <w:rPr>
                <w:rFonts w:hint="cs"/>
                <w:color w:val="333333"/>
                <w:rtl/>
              </w:rPr>
              <w:t>ל</w:t>
            </w:r>
            <w:r w:rsidRPr="00B64157">
              <w:rPr>
                <w:color w:val="333333"/>
                <w:rtl/>
              </w:rPr>
              <w:t xml:space="preserve">בלתי ניתנים לביטוח, </w:t>
            </w:r>
            <w:r w:rsidRPr="00B64157">
              <w:rPr>
                <w:rFonts w:hint="cs"/>
                <w:color w:val="333333"/>
                <w:rtl/>
              </w:rPr>
              <w:t>דבר ה</w:t>
            </w:r>
            <w:r w:rsidRPr="00B64157">
              <w:rPr>
                <w:color w:val="333333"/>
                <w:rtl/>
              </w:rPr>
              <w:t xml:space="preserve">משפיע על ערך הביטחונות </w:t>
            </w:r>
            <w:r w:rsidRPr="00B64157">
              <w:rPr>
                <w:rFonts w:hint="cs"/>
                <w:color w:val="333333"/>
                <w:rtl/>
              </w:rPr>
              <w:t>ל</w:t>
            </w:r>
            <w:r w:rsidRPr="00B64157">
              <w:rPr>
                <w:color w:val="333333"/>
                <w:rtl/>
              </w:rPr>
              <w:t>מלווים. בהכרה ו</w:t>
            </w:r>
            <w:r w:rsidRPr="00B64157">
              <w:rPr>
                <w:rFonts w:hint="cs"/>
                <w:color w:val="333333"/>
                <w:rtl/>
              </w:rPr>
              <w:t>ב</w:t>
            </w:r>
            <w:r w:rsidRPr="00B64157">
              <w:rPr>
                <w:color w:val="333333"/>
                <w:rtl/>
              </w:rPr>
              <w:t xml:space="preserve">מדידה של הפסדי אשראי </w:t>
            </w:r>
            <w:r w:rsidRPr="00B64157">
              <w:rPr>
                <w:rFonts w:hint="cs"/>
                <w:color w:val="333333"/>
                <w:rtl/>
              </w:rPr>
              <w:t>חזויים</w:t>
            </w:r>
            <w:r w:rsidRPr="00B64157">
              <w:rPr>
                <w:color w:val="333333"/>
                <w:rtl/>
              </w:rPr>
              <w:t xml:space="preserve">, </w:t>
            </w:r>
            <w:r w:rsidRPr="00B64157">
              <w:rPr>
                <w:color w:val="333333"/>
              </w:rPr>
              <w:t>IFRS 9</w:t>
            </w:r>
            <w:r w:rsidRPr="00B64157">
              <w:rPr>
                <w:color w:val="333333"/>
                <w:rtl/>
              </w:rPr>
              <w:t xml:space="preserve"> דורש שימוש בכל מידע סביר וניתן</w:t>
            </w:r>
            <w:r w:rsidRPr="00B64157">
              <w:rPr>
                <w:rFonts w:hint="cs"/>
                <w:color w:val="333333"/>
                <w:rtl/>
              </w:rPr>
              <w:t xml:space="preserve"> </w:t>
            </w:r>
            <w:r w:rsidRPr="00B64157">
              <w:rPr>
                <w:color w:val="333333"/>
                <w:rtl/>
              </w:rPr>
              <w:t xml:space="preserve">לביסוס </w:t>
            </w:r>
            <w:r w:rsidRPr="00B64157">
              <w:rPr>
                <w:rFonts w:hint="cs"/>
                <w:color w:val="333333"/>
                <w:rtl/>
              </w:rPr>
              <w:t xml:space="preserve">אשר </w:t>
            </w:r>
            <w:r w:rsidRPr="00B64157">
              <w:rPr>
                <w:color w:val="333333"/>
                <w:rtl/>
              </w:rPr>
              <w:t>ניתן להשגה ללא עלות או מאמץ מופרזים. לפיכך, עניינים הקשורים לאקלים עשויים להיות רלוונטיים</w:t>
            </w:r>
            <w:r w:rsidRPr="00B64157">
              <w:rPr>
                <w:rFonts w:hint="cs"/>
                <w:color w:val="333333"/>
                <w:rtl/>
              </w:rPr>
              <w:t xml:space="preserve"> –</w:t>
            </w:r>
            <w:r w:rsidRPr="00B64157">
              <w:rPr>
                <w:color w:val="333333"/>
                <w:rtl/>
              </w:rPr>
              <w:t xml:space="preserve"> לדוגמה</w:t>
            </w:r>
            <w:r w:rsidRPr="00B64157">
              <w:rPr>
                <w:rFonts w:hint="cs"/>
                <w:color w:val="333333"/>
                <w:rtl/>
              </w:rPr>
              <w:t xml:space="preserve">, </w:t>
            </w:r>
            <w:r w:rsidRPr="00B64157">
              <w:rPr>
                <w:color w:val="333333"/>
                <w:rtl/>
              </w:rPr>
              <w:t xml:space="preserve">הם יכולים להשפיע על מגוון התרחישים הכלכליים העתידיים הפוטנציאליים, </w:t>
            </w:r>
            <w:r w:rsidRPr="00B64157">
              <w:rPr>
                <w:rFonts w:hint="cs"/>
                <w:color w:val="333333"/>
                <w:rtl/>
              </w:rPr>
              <w:t xml:space="preserve">על בחינת </w:t>
            </w:r>
            <w:r w:rsidRPr="00B64157">
              <w:rPr>
                <w:color w:val="333333"/>
                <w:rtl/>
              </w:rPr>
              <w:t xml:space="preserve">המלווה </w:t>
            </w:r>
            <w:r w:rsidRPr="00B64157">
              <w:rPr>
                <w:rFonts w:hint="cs"/>
                <w:color w:val="333333"/>
                <w:rtl/>
              </w:rPr>
              <w:t xml:space="preserve">של </w:t>
            </w:r>
            <w:r w:rsidRPr="00B64157">
              <w:rPr>
                <w:color w:val="333333"/>
                <w:rtl/>
              </w:rPr>
              <w:t xml:space="preserve">עליות משמעותיות בסיכון האשראי, </w:t>
            </w:r>
            <w:r w:rsidRPr="00B64157">
              <w:rPr>
                <w:rFonts w:hint="cs"/>
                <w:color w:val="333333"/>
                <w:rtl/>
              </w:rPr>
              <w:t xml:space="preserve">על הקביעה </w:t>
            </w:r>
            <w:r w:rsidRPr="00B64157">
              <w:rPr>
                <w:color w:val="333333"/>
                <w:rtl/>
              </w:rPr>
              <w:t xml:space="preserve">אם נכס פיננסי </w:t>
            </w:r>
            <w:r w:rsidRPr="00B64157">
              <w:rPr>
                <w:rFonts w:hint="cs"/>
                <w:color w:val="333333"/>
                <w:rtl/>
              </w:rPr>
              <w:t xml:space="preserve">הוא </w:t>
            </w:r>
            <w:r w:rsidRPr="00B64157">
              <w:rPr>
                <w:color w:val="333333"/>
                <w:rtl/>
              </w:rPr>
              <w:t xml:space="preserve">פגום עקב סיכון אשראי ו/או </w:t>
            </w:r>
            <w:r w:rsidRPr="00B64157">
              <w:rPr>
                <w:rFonts w:hint="cs"/>
                <w:color w:val="333333"/>
                <w:rtl/>
              </w:rPr>
              <w:t>על ה</w:t>
            </w:r>
            <w:r w:rsidRPr="00B64157">
              <w:rPr>
                <w:color w:val="333333"/>
                <w:rtl/>
              </w:rPr>
              <w:t>מדיד</w:t>
            </w:r>
            <w:r w:rsidRPr="00B64157">
              <w:rPr>
                <w:rFonts w:hint="cs"/>
                <w:color w:val="333333"/>
                <w:rtl/>
              </w:rPr>
              <w:t>ה של</w:t>
            </w:r>
            <w:r w:rsidRPr="00B64157">
              <w:rPr>
                <w:color w:val="333333"/>
                <w:rtl/>
              </w:rPr>
              <w:t xml:space="preserve"> הפסדי אשראי </w:t>
            </w:r>
            <w:r w:rsidRPr="00B64157">
              <w:rPr>
                <w:rFonts w:hint="cs"/>
                <w:color w:val="333333"/>
                <w:rtl/>
              </w:rPr>
              <w:t>חזויים</w:t>
            </w:r>
            <w:r w:rsidRPr="00B64157">
              <w:rPr>
                <w:color w:val="333333"/>
                <w:rtl/>
              </w:rPr>
              <w:t>.</w:t>
            </w:r>
          </w:p>
        </w:tc>
      </w:tr>
      <w:tr w:rsidR="00B64157" w14:paraId="56AECE8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701" w:type="dxa"/>
            <w:vAlign w:val="top"/>
          </w:tcPr>
          <w:p w14:paraId="2DC51D71" w14:textId="0E9E050D" w:rsidR="00925547" w:rsidRPr="00B64157" w:rsidRDefault="00925547" w:rsidP="00925547">
            <w:pPr>
              <w:bidi w:val="0"/>
              <w:spacing w:before="120" w:line="240" w:lineRule="auto"/>
              <w:contextualSpacing w:val="0"/>
              <w:jc w:val="right"/>
              <w:rPr>
                <w:rFonts w:ascii="Arial" w:hAnsi="Arial"/>
                <w:color w:val="333333"/>
                <w:sz w:val="20"/>
                <w:szCs w:val="20"/>
              </w:rPr>
            </w:pPr>
            <w:r>
              <w:rPr>
                <w:rFonts w:ascii="Arial" w:hAnsi="Arial"/>
                <w:color w:val="333333"/>
                <w:sz w:val="20"/>
                <w:szCs w:val="20"/>
              </w:rPr>
              <w:t>IFRS 13.22, 73</w:t>
            </w:r>
            <w:r w:rsidRPr="00B60C68">
              <w:rPr>
                <w:rFonts w:ascii="Arial" w:hAnsi="Arial"/>
                <w:color w:val="333333"/>
                <w:sz w:val="20"/>
                <w:szCs w:val="20"/>
              </w:rPr>
              <w:t>–</w:t>
            </w:r>
            <w:r>
              <w:rPr>
                <w:rFonts w:ascii="Arial" w:hAnsi="Arial"/>
                <w:color w:val="333333"/>
                <w:sz w:val="20"/>
                <w:szCs w:val="20"/>
              </w:rPr>
              <w:t>75, 87, 93</w:t>
            </w:r>
          </w:p>
          <w:p w14:paraId="22B15999" w14:textId="3458D5E7" w:rsidR="00B64157" w:rsidRPr="00B64157" w:rsidRDefault="00B64157" w:rsidP="00B64157">
            <w:pPr>
              <w:spacing w:before="120" w:line="240" w:lineRule="auto"/>
              <w:contextualSpacing w:val="0"/>
              <w:rPr>
                <w:rFonts w:ascii="Arial" w:hAnsi="Arial"/>
                <w:color w:val="333333"/>
                <w:sz w:val="20"/>
                <w:szCs w:val="20"/>
              </w:rPr>
            </w:pPr>
          </w:p>
        </w:tc>
        <w:tc>
          <w:tcPr>
            <w:tcW w:w="7938" w:type="dxa"/>
            <w:vAlign w:val="top"/>
          </w:tcPr>
          <w:p w14:paraId="7BCD87DA" w14:textId="12CF79DF"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עניינים הקשורים לאקלים עשויים להשפיע על מדידת השווי ההוגן של נכסים ו</w:t>
            </w:r>
            <w:r w:rsidRPr="00B64157">
              <w:rPr>
                <w:rFonts w:hint="cs"/>
                <w:color w:val="333333"/>
                <w:rtl/>
              </w:rPr>
              <w:t xml:space="preserve">של </w:t>
            </w:r>
            <w:r w:rsidRPr="00B64157">
              <w:rPr>
                <w:color w:val="333333"/>
                <w:rtl/>
              </w:rPr>
              <w:t xml:space="preserve">התחייבויות בדוחות הכספיים. לדוגמה, חקיקה פוטנציאלית הקשורה לאקלים </w:t>
            </w:r>
            <w:r w:rsidRPr="00821769">
              <w:rPr>
                <w:rFonts w:hint="cs"/>
                <w:color w:val="333333"/>
                <w:rtl/>
              </w:rPr>
              <w:t xml:space="preserve">יכולה </w:t>
            </w:r>
            <w:r w:rsidRPr="00821769">
              <w:rPr>
                <w:color w:val="333333"/>
                <w:rtl/>
              </w:rPr>
              <w:t xml:space="preserve">להשפיע </w:t>
            </w:r>
            <w:r w:rsidRPr="00821769">
              <w:rPr>
                <w:rFonts w:hint="cs"/>
                <w:color w:val="333333"/>
                <w:rtl/>
              </w:rPr>
              <w:t>מראייתם של משתתפים</w:t>
            </w:r>
            <w:r w:rsidRPr="00B64157">
              <w:rPr>
                <w:rFonts w:hint="cs"/>
                <w:color w:val="333333"/>
                <w:rtl/>
              </w:rPr>
              <w:t xml:space="preserve"> בשוק </w:t>
            </w:r>
            <w:r w:rsidRPr="00B64157">
              <w:rPr>
                <w:color w:val="333333"/>
                <w:rtl/>
              </w:rPr>
              <w:t xml:space="preserve">על השווי ההוגן של נכס או </w:t>
            </w:r>
            <w:r w:rsidRPr="00B64157">
              <w:rPr>
                <w:rFonts w:hint="cs"/>
                <w:color w:val="333333"/>
                <w:rtl/>
              </w:rPr>
              <w:t xml:space="preserve">של </w:t>
            </w:r>
            <w:r w:rsidRPr="00B64157">
              <w:rPr>
                <w:color w:val="333333"/>
                <w:rtl/>
              </w:rPr>
              <w:t>התחייבות.</w:t>
            </w:r>
          </w:p>
          <w:p w14:paraId="08C708F2" w14:textId="3B8D4837" w:rsidR="00B64157" w:rsidRPr="00B64157" w:rsidRDefault="00B64157" w:rsidP="00845031">
            <w:pPr>
              <w:tabs>
                <w:tab w:val="clear" w:pos="180"/>
                <w:tab w:val="clear" w:pos="360"/>
                <w:tab w:val="clear" w:pos="540"/>
              </w:tabs>
              <w:spacing w:before="120" w:line="240" w:lineRule="auto"/>
              <w:contextualSpacing w:val="0"/>
              <w:jc w:val="both"/>
              <w:cnfStyle w:val="000000000000" w:firstRow="0" w:lastRow="0" w:firstColumn="0" w:lastColumn="0" w:oddVBand="0" w:evenVBand="0" w:oddHBand="0" w:evenHBand="0" w:firstRowFirstColumn="0" w:firstRowLastColumn="0" w:lastRowFirstColumn="0" w:lastRowLastColumn="0"/>
              <w:rPr>
                <w:color w:val="333333"/>
                <w:rtl/>
              </w:rPr>
            </w:pPr>
            <w:r w:rsidRPr="00B64157">
              <w:rPr>
                <w:color w:val="333333"/>
                <w:rtl/>
              </w:rPr>
              <w:t>עניינים הקשורים לאקלים עשויים גם להשפיע על גילויים לגבי מדידות שווי הוגן. באופן ספציפי, מדיד</w:t>
            </w:r>
            <w:r w:rsidRPr="00B64157">
              <w:rPr>
                <w:rFonts w:hint="cs"/>
                <w:color w:val="333333"/>
                <w:rtl/>
              </w:rPr>
              <w:t>ו</w:t>
            </w:r>
            <w:r w:rsidRPr="00B64157">
              <w:rPr>
                <w:color w:val="333333"/>
                <w:rtl/>
              </w:rPr>
              <w:t>ת שווי הוגן המסווג</w:t>
            </w:r>
            <w:r w:rsidRPr="00B64157">
              <w:rPr>
                <w:rFonts w:hint="cs"/>
                <w:color w:val="333333"/>
                <w:rtl/>
              </w:rPr>
              <w:t>ו</w:t>
            </w:r>
            <w:r w:rsidRPr="00B64157">
              <w:rPr>
                <w:color w:val="333333"/>
                <w:rtl/>
              </w:rPr>
              <w:t>ת ברמה 3 של מדרג השווי ההוגן עושה שימוש בנתונים שאינם ניתנים לצפייה</w:t>
            </w:r>
            <w:r w:rsidRPr="00B64157">
              <w:rPr>
                <w:rFonts w:hint="cs"/>
                <w:color w:val="333333"/>
                <w:rtl/>
              </w:rPr>
              <w:t xml:space="preserve"> שהם משמעותיים למדידה</w:t>
            </w:r>
            <w:r w:rsidRPr="00B64157">
              <w:rPr>
                <w:color w:val="333333"/>
                <w:rtl/>
              </w:rPr>
              <w:t xml:space="preserve">. </w:t>
            </w:r>
            <w:r w:rsidRPr="00B64157">
              <w:rPr>
                <w:rFonts w:hint="cs"/>
                <w:color w:val="333333"/>
              </w:rPr>
              <w:t>IFRS 13</w:t>
            </w:r>
            <w:r w:rsidRPr="00B64157">
              <w:rPr>
                <w:rFonts w:hint="cs"/>
                <w:color w:val="333333"/>
                <w:rtl/>
              </w:rPr>
              <w:t xml:space="preserve"> </w:t>
            </w:r>
            <w:r w:rsidRPr="00B64157">
              <w:rPr>
                <w:color w:val="333333"/>
                <w:rtl/>
              </w:rPr>
              <w:t xml:space="preserve">דורש שנתונים </w:t>
            </w:r>
            <w:r w:rsidRPr="00B64157">
              <w:rPr>
                <w:rFonts w:hint="cs"/>
                <w:color w:val="333333"/>
                <w:rtl/>
              </w:rPr>
              <w:t>שאינם</w:t>
            </w:r>
            <w:r w:rsidRPr="00B64157">
              <w:rPr>
                <w:color w:val="333333"/>
                <w:rtl/>
              </w:rPr>
              <w:t xml:space="preserve"> ניתנים לצפייה ישקפו את ההנחות </w:t>
            </w:r>
            <w:r w:rsidRPr="00B64157">
              <w:rPr>
                <w:rFonts w:hint="cs"/>
                <w:color w:val="333333"/>
                <w:rtl/>
              </w:rPr>
              <w:t>אשר משתתפים</w:t>
            </w:r>
            <w:r w:rsidRPr="00B64157">
              <w:rPr>
                <w:color w:val="333333"/>
                <w:rtl/>
              </w:rPr>
              <w:t xml:space="preserve"> </w:t>
            </w:r>
            <w:r w:rsidRPr="00B64157">
              <w:rPr>
                <w:rFonts w:hint="cs"/>
                <w:color w:val="333333"/>
                <w:rtl/>
              </w:rPr>
              <w:t>ב</w:t>
            </w:r>
            <w:r w:rsidRPr="00B64157">
              <w:rPr>
                <w:color w:val="333333"/>
                <w:rtl/>
              </w:rPr>
              <w:t xml:space="preserve">שוק </w:t>
            </w:r>
            <w:r w:rsidRPr="00B64157">
              <w:rPr>
                <w:rFonts w:hint="cs"/>
                <w:color w:val="333333"/>
                <w:rtl/>
              </w:rPr>
              <w:t xml:space="preserve">ישתמשו בהן </w:t>
            </w:r>
            <w:r w:rsidRPr="00B64157">
              <w:rPr>
                <w:color w:val="333333"/>
                <w:rtl/>
              </w:rPr>
              <w:t xml:space="preserve">בעת </w:t>
            </w:r>
            <w:r w:rsidRPr="00B64157">
              <w:rPr>
                <w:rFonts w:hint="cs"/>
                <w:color w:val="333333"/>
                <w:rtl/>
              </w:rPr>
              <w:t>המחרה</w:t>
            </w:r>
            <w:r w:rsidRPr="00B64157">
              <w:rPr>
                <w:color w:val="333333"/>
                <w:rtl/>
              </w:rPr>
              <w:t xml:space="preserve">, </w:t>
            </w:r>
            <w:r w:rsidRPr="00B64157">
              <w:rPr>
                <w:rFonts w:hint="cs"/>
                <w:color w:val="333333"/>
                <w:rtl/>
              </w:rPr>
              <w:t xml:space="preserve">כולל </w:t>
            </w:r>
            <w:r w:rsidRPr="00B64157">
              <w:rPr>
                <w:color w:val="333333"/>
                <w:rtl/>
              </w:rPr>
              <w:t xml:space="preserve">הנחות לגבי סיכון </w:t>
            </w:r>
            <w:r w:rsidRPr="00B64157">
              <w:rPr>
                <w:rFonts w:hint="cs"/>
                <w:color w:val="333333"/>
                <w:rtl/>
              </w:rPr>
              <w:t xml:space="preserve">אשר </w:t>
            </w:r>
            <w:r w:rsidRPr="00B64157">
              <w:rPr>
                <w:color w:val="333333"/>
                <w:rtl/>
              </w:rPr>
              <w:t xml:space="preserve">עשויות לכלול סיכון הקשור לאקלים. </w:t>
            </w:r>
            <w:r w:rsidRPr="00B64157">
              <w:rPr>
                <w:color w:val="333333"/>
              </w:rPr>
              <w:t>IFRS 13</w:t>
            </w:r>
            <w:r w:rsidRPr="00B64157">
              <w:rPr>
                <w:color w:val="333333"/>
                <w:rtl/>
              </w:rPr>
              <w:t xml:space="preserve"> דורש גילוי לנתונים ששימשו במדידות שווי הוגן </w:t>
            </w:r>
            <w:r w:rsidRPr="00B64157">
              <w:rPr>
                <w:rFonts w:hint="cs"/>
                <w:color w:val="333333"/>
                <w:rtl/>
              </w:rPr>
              <w:t>א</w:t>
            </w:r>
            <w:r w:rsidRPr="00B64157">
              <w:rPr>
                <w:color w:val="333333"/>
                <w:rtl/>
              </w:rPr>
              <w:t>לו</w:t>
            </w:r>
            <w:r w:rsidRPr="00B64157">
              <w:rPr>
                <w:rFonts w:hint="cs"/>
                <w:color w:val="333333"/>
                <w:rtl/>
              </w:rPr>
              <w:t xml:space="preserve">, </w:t>
            </w:r>
            <w:r w:rsidRPr="00B64157">
              <w:rPr>
                <w:color w:val="333333"/>
                <w:rtl/>
              </w:rPr>
              <w:t>ולגבי מדידות שווי הוגן</w:t>
            </w:r>
            <w:r w:rsidRPr="00B64157">
              <w:rPr>
                <w:rFonts w:hint="cs"/>
                <w:color w:val="333333"/>
                <w:rtl/>
              </w:rPr>
              <w:t xml:space="preserve"> עיתיות,</w:t>
            </w:r>
            <w:r w:rsidRPr="00B64157">
              <w:rPr>
                <w:color w:val="333333"/>
                <w:rtl/>
              </w:rPr>
              <w:t xml:space="preserve"> </w:t>
            </w:r>
            <w:r w:rsidRPr="00B64157">
              <w:rPr>
                <w:rFonts w:hint="cs"/>
                <w:color w:val="333333"/>
                <w:rtl/>
              </w:rPr>
              <w:t>ל</w:t>
            </w:r>
            <w:r w:rsidRPr="00B64157">
              <w:rPr>
                <w:color w:val="333333"/>
                <w:rtl/>
              </w:rPr>
              <w:t>תיאור מילולי של הרגישות</w:t>
            </w:r>
            <w:r w:rsidRPr="00B64157">
              <w:rPr>
                <w:rFonts w:hint="cs"/>
                <w:color w:val="333333"/>
                <w:rtl/>
              </w:rPr>
              <w:t xml:space="preserve"> </w:t>
            </w:r>
            <w:r w:rsidRPr="00B64157">
              <w:rPr>
                <w:color w:val="333333"/>
                <w:rtl/>
              </w:rPr>
              <w:t xml:space="preserve">של מדידת השווי ההוגן לשינויים בנתונים שאינם ניתנים לצפייה אם התוצאה של שינוי באותם נתונים </w:t>
            </w:r>
            <w:r w:rsidRPr="00B64157">
              <w:rPr>
                <w:rFonts w:hint="cs"/>
                <w:color w:val="333333"/>
                <w:rtl/>
              </w:rPr>
              <w:t xml:space="preserve">יכולה </w:t>
            </w:r>
            <w:r w:rsidRPr="00B64157">
              <w:rPr>
                <w:color w:val="333333"/>
                <w:rtl/>
              </w:rPr>
              <w:t>להיות מדידת שווי הוגן גבוהה יותר באופן משמעותי או נמוכה יותר באופן משמעותי</w:t>
            </w:r>
            <w:r w:rsidRPr="00B64157">
              <w:rPr>
                <w:rFonts w:hint="cs"/>
                <w:color w:val="333333"/>
                <w:rtl/>
              </w:rPr>
              <w:t>.</w:t>
            </w:r>
          </w:p>
        </w:tc>
      </w:tr>
    </w:tbl>
    <w:p w14:paraId="239EFF7F" w14:textId="77777777" w:rsidR="00330C13" w:rsidRDefault="00330C13" w:rsidP="00B64157">
      <w:pPr>
        <w:spacing w:after="0" w:line="240" w:lineRule="auto"/>
        <w:rPr>
          <w:rFonts w:ascii="Arial" w:hAnsi="Arial"/>
          <w:color w:val="333333"/>
          <w:rtl/>
        </w:rPr>
        <w:sectPr w:rsidR="00330C13" w:rsidSect="00B64157">
          <w:headerReference w:type="default" r:id="rId34"/>
          <w:pgSz w:w="11906" w:h="16838" w:code="9"/>
          <w:pgMar w:top="1134" w:right="1134" w:bottom="1134" w:left="1134" w:header="567" w:footer="567" w:gutter="0"/>
          <w:cols w:space="708"/>
          <w:bidi/>
          <w:rtlGutter/>
          <w:docGrid w:linePitch="360"/>
        </w:sectPr>
      </w:pPr>
    </w:p>
    <w:p w14:paraId="4B00BAAC" w14:textId="57D83946" w:rsidR="00F64EB6" w:rsidRPr="003301EE" w:rsidRDefault="00F64EB6" w:rsidP="00EB3A4B">
      <w:pPr>
        <w:pStyle w:val="Heading1"/>
        <w:rPr>
          <w:rtl/>
        </w:rPr>
      </w:pPr>
      <w:bookmarkStart w:id="1087" w:name="_Toc220916117"/>
      <w:bookmarkStart w:id="1088" w:name="_Toc226448119"/>
      <w:bookmarkStart w:id="1089" w:name="_Toc226450570"/>
      <w:bookmarkEnd w:id="972"/>
      <w:bookmarkEnd w:id="973"/>
      <w:bookmarkEnd w:id="974"/>
      <w:bookmarkEnd w:id="1075"/>
      <w:r w:rsidRPr="003301EE">
        <w:rPr>
          <w:rtl/>
        </w:rPr>
        <w:lastRenderedPageBreak/>
        <w:t>אפקטיביות הבקרה הפנימית על הדיווח הכספי ועל הגילוי</w:t>
      </w:r>
      <w:bookmarkEnd w:id="1087"/>
      <w:bookmarkEnd w:id="1088"/>
      <w:bookmarkEnd w:id="1089"/>
    </w:p>
    <w:p w14:paraId="6396DEC6" w14:textId="77777777" w:rsidR="001731E5" w:rsidRPr="006C73E3" w:rsidRDefault="001731E5" w:rsidP="00311BCB">
      <w:pPr>
        <w:spacing w:after="0" w:line="240" w:lineRule="auto"/>
        <w:rPr>
          <w:rFonts w:ascii="Arial" w:hAnsi="Arial"/>
          <w:color w:val="333333"/>
          <w:rtl/>
        </w:rPr>
      </w:pPr>
    </w:p>
    <w:p w14:paraId="1A93D2EA" w14:textId="77777777" w:rsidR="00311BCB" w:rsidRPr="006C73E3" w:rsidRDefault="00311BCB" w:rsidP="00311BCB">
      <w:pPr>
        <w:spacing w:after="0" w:line="240" w:lineRule="auto"/>
        <w:rPr>
          <w:rFonts w:ascii="Arial" w:hAnsi="Arial"/>
          <w:color w:val="333333"/>
          <w:rtl/>
        </w:rPr>
      </w:pPr>
    </w:p>
    <w:p w14:paraId="7606274E" w14:textId="0DC74072" w:rsidR="00F64EB6" w:rsidRPr="006C73E3" w:rsidRDefault="00F64EB6" w:rsidP="00311BCB">
      <w:pPr>
        <w:spacing w:after="0" w:line="240" w:lineRule="auto"/>
        <w:rPr>
          <w:rFonts w:ascii="Arial" w:hAnsi="Arial"/>
          <w:color w:val="333333"/>
          <w:rtl/>
        </w:rPr>
      </w:pPr>
      <w:r w:rsidRPr="006C73E3">
        <w:rPr>
          <w:rFonts w:ascii="Arial" w:hAnsi="Arial"/>
          <w:color w:val="333333"/>
          <w:rtl/>
        </w:rPr>
        <w:t xml:space="preserve">בפרק זה תיושמנה הוראות תקנה 38ג לתקנות ניירות ערך (דוחות תקופתיים ומיידיים), </w:t>
      </w:r>
      <w:proofErr w:type="spellStart"/>
      <w:r w:rsidRPr="006C73E3">
        <w:rPr>
          <w:rFonts w:ascii="Arial" w:hAnsi="Arial"/>
          <w:color w:val="333333"/>
          <w:rtl/>
        </w:rPr>
        <w:t>התש"ל</w:t>
      </w:r>
      <w:proofErr w:type="spellEnd"/>
      <w:r w:rsidR="00311BCB" w:rsidRPr="006C73E3">
        <w:rPr>
          <w:rFonts w:ascii="Arial" w:hAnsi="Arial" w:hint="cs"/>
          <w:color w:val="333333"/>
          <w:rtl/>
        </w:rPr>
        <w:t>–</w:t>
      </w:r>
      <w:r w:rsidRPr="006C73E3">
        <w:rPr>
          <w:rFonts w:ascii="Arial" w:hAnsi="Arial"/>
          <w:color w:val="333333"/>
          <w:rtl/>
        </w:rPr>
        <w:t>1970</w:t>
      </w:r>
      <w:r w:rsidR="00311BCB" w:rsidRPr="006C73E3">
        <w:rPr>
          <w:rFonts w:ascii="Arial" w:hAnsi="Arial" w:hint="cs"/>
          <w:color w:val="333333"/>
          <w:rtl/>
        </w:rPr>
        <w:t>,</w:t>
      </w:r>
      <w:r w:rsidRPr="006C73E3">
        <w:rPr>
          <w:rFonts w:ascii="Arial" w:hAnsi="Arial"/>
          <w:color w:val="333333"/>
          <w:rtl/>
        </w:rPr>
        <w:t xml:space="preserve"> לרבות התוספת ‏התשיעית לתקנות אלו.‏</w:t>
      </w:r>
    </w:p>
    <w:p w14:paraId="0B80C721" w14:textId="77777777" w:rsidR="00311BCB" w:rsidRPr="006C73E3" w:rsidRDefault="00311BCB" w:rsidP="00311BCB">
      <w:pPr>
        <w:spacing w:after="0" w:line="240" w:lineRule="auto"/>
        <w:rPr>
          <w:rFonts w:ascii="Arial" w:hAnsi="Arial"/>
          <w:color w:val="333333"/>
          <w:rtl/>
        </w:rPr>
      </w:pPr>
    </w:p>
    <w:p w14:paraId="651EDED5" w14:textId="776C297E" w:rsidR="00F64EB6" w:rsidRPr="006C73E3" w:rsidRDefault="00F64EB6" w:rsidP="00311BCB">
      <w:pPr>
        <w:spacing w:after="0" w:line="240" w:lineRule="auto"/>
        <w:rPr>
          <w:rFonts w:ascii="Arial" w:hAnsi="Arial"/>
          <w:color w:val="333333"/>
          <w:rtl/>
        </w:rPr>
      </w:pPr>
      <w:r w:rsidRPr="006C73E3">
        <w:rPr>
          <w:rFonts w:ascii="Arial" w:hAnsi="Arial"/>
          <w:color w:val="333333"/>
          <w:rtl/>
        </w:rPr>
        <w:t>תשומת הלב להוראות תקנות אלו בדבר הקלות שניתנו (כברירת מחדל‏‏</w:t>
      </w:r>
      <w:r w:rsidRPr="006C73E3">
        <w:rPr>
          <w:rStyle w:val="FootnoteReference"/>
          <w:color w:val="333333"/>
          <w:sz w:val="20"/>
          <w:szCs w:val="20"/>
          <w:rtl/>
        </w:rPr>
        <w:footnoteReference w:id="210"/>
      </w:r>
      <w:r w:rsidRPr="006C73E3">
        <w:rPr>
          <w:rFonts w:ascii="Arial" w:hAnsi="Arial"/>
          <w:color w:val="333333"/>
          <w:rtl/>
        </w:rPr>
        <w:t>) לחברה הנחשבת תאגיד קטן.‏</w:t>
      </w:r>
    </w:p>
    <w:p w14:paraId="6C578930" w14:textId="77777777" w:rsidR="00613D05" w:rsidRPr="006C73E3" w:rsidRDefault="00613D05" w:rsidP="00311BCB">
      <w:pPr>
        <w:spacing w:after="0" w:line="240" w:lineRule="auto"/>
        <w:rPr>
          <w:rFonts w:ascii="Arial" w:hAnsi="Arial"/>
          <w:color w:val="333333"/>
          <w:rtl/>
        </w:rPr>
      </w:pPr>
    </w:p>
    <w:p w14:paraId="7536E148" w14:textId="77777777" w:rsidR="00A019FC" w:rsidRPr="006C73E3" w:rsidRDefault="00A019FC" w:rsidP="00224304">
      <w:pPr>
        <w:pStyle w:val="TOC3"/>
        <w:rPr>
          <w:rtl/>
        </w:rPr>
      </w:pPr>
      <w:bookmarkStart w:id="1090" w:name="_Toc6284281"/>
      <w:bookmarkStart w:id="1091" w:name="_Toc6272725"/>
      <w:bookmarkStart w:id="1092" w:name="_Toc33623519"/>
      <w:bookmarkStart w:id="1093" w:name="_Toc33623634"/>
      <w:bookmarkStart w:id="1094" w:name="_Toc35762996"/>
      <w:bookmarkStart w:id="1095" w:name="_Toc36376930"/>
    </w:p>
    <w:p w14:paraId="556D8842" w14:textId="77777777" w:rsidR="00A019FC" w:rsidRPr="004C5FA3" w:rsidRDefault="00A019FC" w:rsidP="00015C9C">
      <w:pPr>
        <w:rPr>
          <w:rFonts w:ascii="Arial" w:hAnsi="Arial"/>
          <w:rtl/>
        </w:rPr>
      </w:pPr>
      <w:r w:rsidRPr="004C5FA3">
        <w:rPr>
          <w:rFonts w:ascii="Arial" w:hAnsi="Arial"/>
          <w:rtl/>
        </w:rPr>
        <w:br w:type="page"/>
      </w:r>
    </w:p>
    <w:p w14:paraId="3AB696AB" w14:textId="0B557543" w:rsidR="00F64EB6" w:rsidRPr="003301EE" w:rsidRDefault="00F64EB6" w:rsidP="00C57A65">
      <w:pPr>
        <w:pStyle w:val="Heading1"/>
        <w:rPr>
          <w:rtl/>
        </w:rPr>
      </w:pPr>
      <w:bookmarkStart w:id="1096" w:name="_Toc37001816"/>
      <w:bookmarkStart w:id="1097" w:name="_Toc37002007"/>
      <w:bookmarkStart w:id="1098" w:name="_Toc220916118"/>
      <w:bookmarkStart w:id="1099" w:name="_Toc226448120"/>
      <w:bookmarkStart w:id="1100" w:name="_Toc226450571"/>
      <w:r w:rsidRPr="003301EE">
        <w:rPr>
          <w:rtl/>
        </w:rPr>
        <w:lastRenderedPageBreak/>
        <w:t xml:space="preserve">מידע </w:t>
      </w:r>
      <w:r w:rsidRPr="00692661">
        <w:rPr>
          <w:rtl/>
        </w:rPr>
        <w:t>כספי</w:t>
      </w:r>
      <w:r w:rsidRPr="003301EE">
        <w:rPr>
          <w:rtl/>
        </w:rPr>
        <w:t xml:space="preserve"> ביניים נפרד ליום 30 ביוני </w:t>
      </w:r>
      <w:fldSimple w:instr=" DOCPROPERTY  CY  \* MERGEFORMAT " w:fldLock="1">
        <w:bookmarkEnd w:id="1090"/>
        <w:bookmarkEnd w:id="1091"/>
        <w:r w:rsidR="00D3002D">
          <w:t>2026</w:t>
        </w:r>
      </w:fldSimple>
      <w:r w:rsidRPr="003301EE">
        <w:rPr>
          <w:rtl/>
        </w:rPr>
        <w:t xml:space="preserve"> לפי תקנה </w:t>
      </w:r>
      <w:r w:rsidRPr="00692661">
        <w:rPr>
          <w:rtl/>
        </w:rPr>
        <w:t>38ד</w:t>
      </w:r>
      <w:r w:rsidRPr="00692661">
        <w:rPr>
          <w:rStyle w:val="FootnoteReference"/>
          <w:sz w:val="32"/>
          <w:szCs w:val="32"/>
          <w:rtl/>
        </w:rPr>
        <w:footnoteReference w:id="211"/>
      </w:r>
      <w:r w:rsidRPr="00692661">
        <w:rPr>
          <w:rtl/>
        </w:rPr>
        <w:t xml:space="preserve"> לתקנות </w:t>
      </w:r>
      <w:r w:rsidRPr="003301EE">
        <w:rPr>
          <w:rtl/>
        </w:rPr>
        <w:t xml:space="preserve">ניירות ערך (דוחות תקופתיים ומיידיים), </w:t>
      </w:r>
      <w:proofErr w:type="spellStart"/>
      <w:r w:rsidRPr="003301EE">
        <w:rPr>
          <w:rtl/>
        </w:rPr>
        <w:t>התש"ל</w:t>
      </w:r>
      <w:proofErr w:type="spellEnd"/>
      <w:r w:rsidR="00694648">
        <w:rPr>
          <w:rFonts w:hint="cs"/>
          <w:rtl/>
        </w:rPr>
        <w:t>–</w:t>
      </w:r>
      <w:r w:rsidRPr="003301EE">
        <w:rPr>
          <w:rtl/>
        </w:rPr>
        <w:t>1970</w:t>
      </w:r>
      <w:bookmarkEnd w:id="1092"/>
      <w:bookmarkEnd w:id="1093"/>
      <w:bookmarkEnd w:id="1094"/>
      <w:bookmarkEnd w:id="1095"/>
      <w:bookmarkEnd w:id="1096"/>
      <w:bookmarkEnd w:id="1097"/>
      <w:bookmarkEnd w:id="1098"/>
      <w:r w:rsidR="00C57A65">
        <w:rPr>
          <w:sz w:val="20"/>
          <w:szCs w:val="20"/>
          <w:rtl/>
        </w:rPr>
        <w:br/>
      </w:r>
      <w:r w:rsidRPr="003301EE">
        <w:rPr>
          <w:rtl/>
        </w:rPr>
        <w:t>(בלתי מבוקר)</w:t>
      </w:r>
      <w:bookmarkEnd w:id="1099"/>
      <w:bookmarkEnd w:id="1100"/>
    </w:p>
    <w:p w14:paraId="2CEA3C4F" w14:textId="77777777" w:rsidR="00C57A65" w:rsidRPr="00C57A65" w:rsidRDefault="00C57A65" w:rsidP="00C57A65">
      <w:pPr>
        <w:spacing w:after="0" w:line="240" w:lineRule="auto"/>
        <w:rPr>
          <w:rStyle w:val="Strong"/>
          <w:color w:val="333333"/>
          <w:rtl/>
        </w:rPr>
      </w:pPr>
    </w:p>
    <w:p w14:paraId="10A5ABE1" w14:textId="77777777" w:rsidR="00C57A65" w:rsidRPr="00C57A65" w:rsidRDefault="00C57A65" w:rsidP="00C57A65">
      <w:pPr>
        <w:spacing w:after="0" w:line="240" w:lineRule="auto"/>
        <w:rPr>
          <w:rStyle w:val="Strong"/>
          <w:color w:val="333333"/>
          <w:rtl/>
        </w:rPr>
      </w:pPr>
    </w:p>
    <w:p w14:paraId="09BEECB9" w14:textId="32F87138" w:rsidR="00F64EB6" w:rsidRPr="00C57A65" w:rsidRDefault="00F64EB6" w:rsidP="00C57A65">
      <w:pPr>
        <w:spacing w:after="0" w:line="240" w:lineRule="auto"/>
        <w:rPr>
          <w:rStyle w:val="Strong"/>
          <w:color w:val="333333"/>
          <w:rtl/>
        </w:rPr>
      </w:pPr>
      <w:r w:rsidRPr="00C57A65">
        <w:rPr>
          <w:rStyle w:val="Strong"/>
          <w:color w:val="333333"/>
          <w:rtl/>
        </w:rPr>
        <w:t xml:space="preserve">מספר הבהרות חשובות לעניין המידע הכספי </w:t>
      </w:r>
      <w:r w:rsidR="006C73E3">
        <w:rPr>
          <w:rStyle w:val="Strong"/>
          <w:rFonts w:hint="cs"/>
          <w:color w:val="333333"/>
          <w:rtl/>
        </w:rPr>
        <w:t xml:space="preserve">ביניים </w:t>
      </w:r>
      <w:r w:rsidRPr="00C57A65">
        <w:rPr>
          <w:rStyle w:val="Strong"/>
          <w:color w:val="333333"/>
          <w:rtl/>
        </w:rPr>
        <w:t>הנפרד:‏</w:t>
      </w:r>
    </w:p>
    <w:p w14:paraId="58C3C802" w14:textId="77777777" w:rsidR="00C57A65" w:rsidRPr="00C57A65" w:rsidRDefault="00C57A65" w:rsidP="00C57A65">
      <w:pPr>
        <w:spacing w:after="0" w:line="240" w:lineRule="auto"/>
        <w:rPr>
          <w:rStyle w:val="Strong"/>
          <w:color w:val="333333"/>
          <w:rtl/>
        </w:rPr>
      </w:pPr>
    </w:p>
    <w:p w14:paraId="7C8C3D6F" w14:textId="77777777" w:rsidR="00F64EB6" w:rsidRPr="00C57A65" w:rsidRDefault="00F64EB6" w:rsidP="00E82827">
      <w:pPr>
        <w:pStyle w:val="ListNumber"/>
        <w:numPr>
          <w:ilvl w:val="0"/>
          <w:numId w:val="5"/>
        </w:numPr>
        <w:spacing w:line="240" w:lineRule="auto"/>
        <w:ind w:left="567" w:hanging="567"/>
        <w:rPr>
          <w:rFonts w:ascii="Arial" w:hAnsi="Arial"/>
          <w:color w:val="333333"/>
          <w:rtl/>
        </w:rPr>
      </w:pPr>
      <w:r w:rsidRPr="00C57A65">
        <w:rPr>
          <w:rFonts w:ascii="Arial" w:hAnsi="Arial"/>
          <w:color w:val="333333"/>
          <w:rtl/>
        </w:rPr>
        <w:t>לא חזרנו במסגרת מידע כספי ביניים נפרד לדוגמה זה על הערות השוליים ועל ההפניות אשר הובאו במסגרת ‏הדוחות הכספיים המאוחדים התמציתיים ביניים לדוגמה.‏</w:t>
      </w:r>
    </w:p>
    <w:p w14:paraId="2B1DCF6D" w14:textId="7F514F35" w:rsidR="00F64EB6" w:rsidRPr="00C57A65" w:rsidRDefault="00F64EB6" w:rsidP="00E82827">
      <w:pPr>
        <w:pStyle w:val="ListNumber"/>
        <w:numPr>
          <w:ilvl w:val="0"/>
          <w:numId w:val="5"/>
        </w:numPr>
        <w:spacing w:line="240" w:lineRule="auto"/>
        <w:ind w:left="567" w:hanging="567"/>
        <w:rPr>
          <w:rFonts w:ascii="Arial" w:hAnsi="Arial"/>
          <w:color w:val="333333"/>
          <w:rtl/>
        </w:rPr>
      </w:pPr>
      <w:r w:rsidRPr="00C57A65">
        <w:rPr>
          <w:rFonts w:ascii="Arial" w:hAnsi="Arial"/>
          <w:color w:val="333333"/>
          <w:rtl/>
        </w:rPr>
        <w:t xml:space="preserve">אין צורך לחזור במסגרת המידע הכספי ביניים הנפרד על מידע אשר הובא במסגרת הדוחות הכספיים </w:t>
      </w:r>
      <w:r w:rsidR="00C57A65">
        <w:rPr>
          <w:rFonts w:ascii="Arial" w:hAnsi="Arial" w:hint="cs"/>
          <w:color w:val="333333"/>
          <w:rtl/>
        </w:rPr>
        <w:t xml:space="preserve">המאוחדים ביניים </w:t>
      </w:r>
      <w:r w:rsidRPr="00C57A65">
        <w:rPr>
          <w:rFonts w:ascii="Arial" w:hAnsi="Arial"/>
          <w:color w:val="333333"/>
          <w:rtl/>
        </w:rPr>
        <w:t xml:space="preserve">התמציתיים של החברה ואשר יוחס במישרין לחברה עצמה כחברה האם. ניתן </w:t>
      </w:r>
      <w:r w:rsidR="00C57A65">
        <w:rPr>
          <w:rFonts w:ascii="Arial" w:hAnsi="Arial" w:hint="cs"/>
          <w:color w:val="333333"/>
          <w:rtl/>
        </w:rPr>
        <w:t xml:space="preserve">להפנות </w:t>
      </w:r>
      <w:r w:rsidRPr="00C57A65">
        <w:rPr>
          <w:rFonts w:ascii="Arial" w:hAnsi="Arial"/>
          <w:color w:val="333333"/>
          <w:rtl/>
        </w:rPr>
        <w:t>בהתאם לצורך.‏</w:t>
      </w:r>
    </w:p>
    <w:p w14:paraId="31AB4511" w14:textId="1952CEBE" w:rsidR="00F64EB6" w:rsidRPr="00C57A65" w:rsidRDefault="00F64EB6" w:rsidP="00E82827">
      <w:pPr>
        <w:pStyle w:val="ListNumber"/>
        <w:numPr>
          <w:ilvl w:val="0"/>
          <w:numId w:val="5"/>
        </w:numPr>
        <w:spacing w:line="240" w:lineRule="auto"/>
        <w:ind w:left="567" w:hanging="567"/>
        <w:rPr>
          <w:rFonts w:ascii="Arial" w:hAnsi="Arial"/>
          <w:color w:val="333333"/>
          <w:rtl/>
        </w:rPr>
      </w:pPr>
      <w:r w:rsidRPr="00C57A65">
        <w:rPr>
          <w:rFonts w:ascii="Arial" w:hAnsi="Arial"/>
          <w:color w:val="333333"/>
          <w:rtl/>
        </w:rPr>
        <w:t xml:space="preserve">המידע הכספי ביניים הנפרד יינתן ביחס לכל התקופות הכלולות בדוחות הכספיים </w:t>
      </w:r>
      <w:r w:rsidR="00C57A65">
        <w:rPr>
          <w:rFonts w:ascii="Arial" w:hAnsi="Arial" w:hint="cs"/>
          <w:color w:val="333333"/>
          <w:rtl/>
        </w:rPr>
        <w:t xml:space="preserve">המאוחדים ביניים </w:t>
      </w:r>
      <w:r w:rsidRPr="00C57A65">
        <w:rPr>
          <w:rFonts w:ascii="Arial" w:hAnsi="Arial"/>
          <w:color w:val="333333"/>
          <w:rtl/>
        </w:rPr>
        <w:t xml:space="preserve">התמציתיים של החברה ‏בהתאם לתקנות ניירות ערך (דוחות תקופתיים ומיידיים), </w:t>
      </w:r>
      <w:proofErr w:type="spellStart"/>
      <w:r w:rsidRPr="00C57A65">
        <w:rPr>
          <w:rFonts w:ascii="Arial" w:hAnsi="Arial"/>
          <w:color w:val="333333"/>
          <w:rtl/>
        </w:rPr>
        <w:t>התש"ל</w:t>
      </w:r>
      <w:proofErr w:type="spellEnd"/>
      <w:r w:rsidR="00C57A65">
        <w:rPr>
          <w:rFonts w:ascii="Arial" w:hAnsi="Arial" w:hint="cs"/>
          <w:color w:val="333333"/>
          <w:rtl/>
        </w:rPr>
        <w:t>–</w:t>
      </w:r>
      <w:r w:rsidRPr="00C57A65">
        <w:rPr>
          <w:rFonts w:ascii="Arial" w:hAnsi="Arial"/>
          <w:color w:val="333333"/>
          <w:rtl/>
        </w:rPr>
        <w:t xml:space="preserve">1970. תשומת הלב כי המידע ‏הכספי ביניים הנפרד לדוגמה ערוך במתכונת </w:t>
      </w:r>
      <w:r w:rsidRPr="00C57A65">
        <w:rPr>
          <w:rStyle w:val="Strong"/>
          <w:color w:val="333333"/>
          <w:rtl/>
        </w:rPr>
        <w:t>דיווח רבעונית.</w:t>
      </w:r>
      <w:r w:rsidRPr="00C57A65">
        <w:rPr>
          <w:rFonts w:ascii="Arial" w:hAnsi="Arial"/>
          <w:color w:val="333333"/>
          <w:rtl/>
        </w:rPr>
        <w:t xml:space="preserve"> חברה שמדווחת על בסיס חצי-שנתי נדרשת לבצע ‏את ההתאמות הנדרשות.‏</w:t>
      </w:r>
    </w:p>
    <w:p w14:paraId="5626AB90" w14:textId="1A4D113B" w:rsidR="00EE2410" w:rsidRDefault="00EE2410" w:rsidP="00E82827">
      <w:pPr>
        <w:pStyle w:val="ListNumber"/>
        <w:numPr>
          <w:ilvl w:val="0"/>
          <w:numId w:val="5"/>
        </w:numPr>
        <w:spacing w:line="240" w:lineRule="auto"/>
        <w:ind w:left="567" w:hanging="567"/>
        <w:rPr>
          <w:rFonts w:ascii="Arial" w:hAnsi="Arial"/>
          <w:color w:val="333333"/>
        </w:rPr>
      </w:pPr>
      <w:r>
        <w:rPr>
          <w:rFonts w:ascii="Arial" w:hAnsi="Arial" w:hint="cs"/>
          <w:color w:val="333333"/>
          <w:rtl/>
        </w:rPr>
        <w:t>לגבי מטבע ההצגה של המידע הכספי ביניים הנפרד, רא</w:t>
      </w:r>
      <w:r w:rsidR="00387623">
        <w:rPr>
          <w:rFonts w:ascii="Arial" w:hAnsi="Arial" w:hint="cs"/>
          <w:color w:val="333333"/>
          <w:rtl/>
        </w:rPr>
        <w:t>ו</w:t>
      </w:r>
      <w:r>
        <w:rPr>
          <w:rFonts w:ascii="Arial" w:hAnsi="Arial" w:hint="cs"/>
          <w:color w:val="333333"/>
          <w:rtl/>
        </w:rPr>
        <w:t xml:space="preserve"> הערה</w:t>
      </w:r>
      <w:r w:rsidR="004655A9">
        <w:rPr>
          <w:rFonts w:ascii="Arial" w:hAnsi="Arial" w:hint="cs"/>
          <w:color w:val="333333"/>
          <w:rtl/>
        </w:rPr>
        <w:t xml:space="preserve"> </w:t>
      </w:r>
      <w:r w:rsidR="004655A9">
        <w:rPr>
          <w:rFonts w:ascii="Arial" w:hAnsi="Arial"/>
          <w:color w:val="333333"/>
          <w:rtl/>
        </w:rPr>
        <w:fldChar w:fldCharType="begin" w:fldLock="1"/>
      </w:r>
      <w:r w:rsidR="004655A9">
        <w:rPr>
          <w:rFonts w:ascii="Arial" w:hAnsi="Arial"/>
          <w:color w:val="333333"/>
          <w:rtl/>
        </w:rPr>
        <w:instrText xml:space="preserve"> </w:instrText>
      </w:r>
      <w:r w:rsidR="004655A9">
        <w:rPr>
          <w:rFonts w:ascii="Arial" w:hAnsi="Arial" w:hint="cs"/>
          <w:color w:val="333333"/>
        </w:rPr>
        <w:instrText>PAGEREF</w:instrText>
      </w:r>
      <w:r w:rsidR="004655A9">
        <w:rPr>
          <w:rFonts w:ascii="Arial" w:hAnsi="Arial" w:hint="cs"/>
          <w:color w:val="333333"/>
          <w:rtl/>
        </w:rPr>
        <w:instrText xml:space="preserve"> _</w:instrText>
      </w:r>
      <w:r w:rsidR="004655A9">
        <w:rPr>
          <w:rFonts w:ascii="Arial" w:hAnsi="Arial" w:hint="cs"/>
          <w:color w:val="333333"/>
        </w:rPr>
        <w:instrText>Ref226629041 \h</w:instrText>
      </w:r>
      <w:r w:rsidR="004655A9">
        <w:rPr>
          <w:rFonts w:ascii="Arial" w:hAnsi="Arial"/>
          <w:color w:val="333333"/>
          <w:rtl/>
        </w:rPr>
        <w:instrText xml:space="preserve"> </w:instrText>
      </w:r>
      <w:r w:rsidR="004655A9">
        <w:rPr>
          <w:rFonts w:ascii="Arial" w:hAnsi="Arial"/>
          <w:color w:val="333333"/>
          <w:rtl/>
        </w:rPr>
      </w:r>
      <w:r w:rsidR="004655A9">
        <w:rPr>
          <w:rFonts w:ascii="Arial" w:hAnsi="Arial"/>
          <w:color w:val="333333"/>
          <w:rtl/>
        </w:rPr>
        <w:fldChar w:fldCharType="separate"/>
      </w:r>
      <w:r w:rsidR="00D3002D">
        <w:rPr>
          <w:rFonts w:ascii="Arial" w:hAnsi="Arial"/>
          <w:noProof/>
          <w:color w:val="333333"/>
          <w:rtl/>
        </w:rPr>
        <w:t>4</w:t>
      </w:r>
      <w:r w:rsidR="004655A9">
        <w:rPr>
          <w:rFonts w:ascii="Arial" w:hAnsi="Arial"/>
          <w:color w:val="333333"/>
          <w:rtl/>
        </w:rPr>
        <w:fldChar w:fldCharType="end"/>
      </w:r>
      <w:r w:rsidR="004655A9">
        <w:rPr>
          <w:rFonts w:ascii="Arial" w:hAnsi="Arial" w:hint="cs"/>
          <w:color w:val="333333"/>
          <w:rtl/>
        </w:rPr>
        <w:t xml:space="preserve"> </w:t>
      </w:r>
      <w:r>
        <w:rPr>
          <w:rFonts w:ascii="Arial" w:hAnsi="Arial" w:hint="cs"/>
          <w:color w:val="333333"/>
          <w:rtl/>
        </w:rPr>
        <w:t>להבהרות לדוחות הכספיים ביניים התמציתיים.</w:t>
      </w:r>
    </w:p>
    <w:p w14:paraId="22CF61AC" w14:textId="616E41B8" w:rsidR="00F64EB6" w:rsidRPr="00C57A65" w:rsidRDefault="00F64EB6" w:rsidP="00E82827">
      <w:pPr>
        <w:pStyle w:val="ListNumber"/>
        <w:numPr>
          <w:ilvl w:val="0"/>
          <w:numId w:val="5"/>
        </w:numPr>
        <w:spacing w:line="240" w:lineRule="auto"/>
        <w:ind w:left="567" w:hanging="567"/>
        <w:rPr>
          <w:rFonts w:ascii="Arial" w:hAnsi="Arial"/>
          <w:color w:val="333333"/>
          <w:rtl/>
        </w:rPr>
      </w:pPr>
      <w:r w:rsidRPr="00C57A65">
        <w:rPr>
          <w:rFonts w:ascii="Arial" w:hAnsi="Arial"/>
          <w:color w:val="333333"/>
          <w:rtl/>
        </w:rPr>
        <w:t>אם ליישום למפרע של תקנים חדשים</w:t>
      </w:r>
      <w:r w:rsidR="00C57A65">
        <w:rPr>
          <w:rFonts w:ascii="Arial" w:hAnsi="Arial" w:hint="cs"/>
          <w:color w:val="333333"/>
          <w:rtl/>
        </w:rPr>
        <w:t>,</w:t>
      </w:r>
      <w:r w:rsidRPr="00C57A65">
        <w:rPr>
          <w:rFonts w:ascii="Arial" w:hAnsi="Arial"/>
          <w:color w:val="333333"/>
          <w:rtl/>
        </w:rPr>
        <w:t xml:space="preserve"> כאמור בביאור </w:t>
      </w:r>
      <w:r w:rsidR="006F393D" w:rsidRPr="00C57A65">
        <w:rPr>
          <w:rFonts w:ascii="Arial" w:hAnsi="Arial"/>
          <w:color w:val="333333"/>
          <w:rtl/>
        </w:rPr>
        <w:fldChar w:fldCharType="begin" w:fldLock="1"/>
      </w:r>
      <w:r w:rsidR="006F393D" w:rsidRPr="00C57A65">
        <w:rPr>
          <w:rFonts w:ascii="Arial" w:hAnsi="Arial"/>
          <w:color w:val="333333"/>
          <w:rtl/>
        </w:rPr>
        <w:instrText xml:space="preserve"> </w:instrText>
      </w:r>
      <w:r w:rsidR="006F393D" w:rsidRPr="00C57A65">
        <w:rPr>
          <w:rFonts w:ascii="Arial" w:hAnsi="Arial"/>
          <w:color w:val="333333"/>
        </w:rPr>
        <w:instrText>REF</w:instrText>
      </w:r>
      <w:r w:rsidR="006F393D" w:rsidRPr="00C57A65">
        <w:rPr>
          <w:rFonts w:ascii="Arial" w:hAnsi="Arial"/>
          <w:color w:val="333333"/>
          <w:rtl/>
        </w:rPr>
        <w:instrText xml:space="preserve"> _</w:instrText>
      </w:r>
      <w:r w:rsidR="006F393D" w:rsidRPr="00C57A65">
        <w:rPr>
          <w:rFonts w:ascii="Arial" w:hAnsi="Arial"/>
          <w:color w:val="333333"/>
        </w:rPr>
        <w:instrText>Ref5277753 \n \h</w:instrText>
      </w:r>
      <w:r w:rsidR="006F393D" w:rsidRPr="00C57A65">
        <w:rPr>
          <w:rFonts w:ascii="Arial" w:hAnsi="Arial"/>
          <w:color w:val="333333"/>
          <w:rtl/>
        </w:rPr>
        <w:instrText xml:space="preserve"> </w:instrText>
      </w:r>
      <w:r w:rsidR="00E04391" w:rsidRPr="00C57A65">
        <w:rPr>
          <w:rFonts w:ascii="Arial" w:hAnsi="Arial"/>
          <w:color w:val="333333"/>
          <w:rtl/>
        </w:rPr>
        <w:instrText xml:space="preserve"> \* </w:instrText>
      </w:r>
      <w:r w:rsidR="00E04391" w:rsidRPr="00C57A65">
        <w:rPr>
          <w:rFonts w:ascii="Arial" w:hAnsi="Arial"/>
          <w:color w:val="333333"/>
        </w:rPr>
        <w:instrText>MERGEFORMAT</w:instrText>
      </w:r>
      <w:r w:rsidR="00E04391" w:rsidRPr="00C57A65">
        <w:rPr>
          <w:rFonts w:ascii="Arial" w:hAnsi="Arial"/>
          <w:color w:val="333333"/>
          <w:rtl/>
        </w:rPr>
        <w:instrText xml:space="preserve"> </w:instrText>
      </w:r>
      <w:r w:rsidR="006F393D" w:rsidRPr="00C57A65">
        <w:rPr>
          <w:rFonts w:ascii="Arial" w:hAnsi="Arial"/>
          <w:color w:val="333333"/>
          <w:rtl/>
        </w:rPr>
      </w:r>
      <w:r w:rsidR="006F393D" w:rsidRPr="00C57A65">
        <w:rPr>
          <w:rFonts w:ascii="Arial" w:hAnsi="Arial"/>
          <w:color w:val="333333"/>
          <w:rtl/>
        </w:rPr>
        <w:fldChar w:fldCharType="separate"/>
      </w:r>
      <w:r w:rsidR="00D3002D">
        <w:rPr>
          <w:rFonts w:ascii="Arial" w:hAnsi="Arial"/>
          <w:color w:val="333333"/>
          <w:cs/>
        </w:rPr>
        <w:t>‎</w:t>
      </w:r>
      <w:r w:rsidR="00D3002D">
        <w:rPr>
          <w:rFonts w:ascii="Arial" w:hAnsi="Arial"/>
          <w:color w:val="333333"/>
        </w:rPr>
        <w:t>2.2</w:t>
      </w:r>
      <w:r w:rsidR="006F393D" w:rsidRPr="00C57A65">
        <w:rPr>
          <w:rFonts w:ascii="Arial" w:hAnsi="Arial"/>
          <w:color w:val="333333"/>
          <w:rtl/>
        </w:rPr>
        <w:fldChar w:fldCharType="end"/>
      </w:r>
      <w:r w:rsidRPr="00C57A65">
        <w:rPr>
          <w:rFonts w:ascii="Arial" w:hAnsi="Arial"/>
          <w:color w:val="333333"/>
          <w:rtl/>
        </w:rPr>
        <w:t xml:space="preserve"> לדוחות הכספיים </w:t>
      </w:r>
      <w:r w:rsidR="00C57A65">
        <w:rPr>
          <w:rFonts w:ascii="Arial" w:hAnsi="Arial" w:hint="cs"/>
          <w:color w:val="333333"/>
          <w:rtl/>
        </w:rPr>
        <w:t xml:space="preserve">ביניים </w:t>
      </w:r>
      <w:r w:rsidRPr="00C57A65">
        <w:rPr>
          <w:rFonts w:ascii="Arial" w:hAnsi="Arial"/>
          <w:color w:val="333333"/>
          <w:rtl/>
        </w:rPr>
        <w:t>התמציתיים לדוגמה</w:t>
      </w:r>
      <w:r w:rsidR="00C57A65">
        <w:rPr>
          <w:rFonts w:ascii="Arial" w:hAnsi="Arial" w:hint="cs"/>
          <w:color w:val="333333"/>
          <w:rtl/>
        </w:rPr>
        <w:t>,</w:t>
      </w:r>
      <w:r w:rsidRPr="00C57A65">
        <w:rPr>
          <w:rFonts w:ascii="Arial" w:hAnsi="Arial"/>
          <w:color w:val="333333"/>
          <w:rtl/>
        </w:rPr>
        <w:t xml:space="preserve"> השפעה ‏על דוחות אל</w:t>
      </w:r>
      <w:r w:rsidR="001C04CE" w:rsidRPr="00C57A65">
        <w:rPr>
          <w:rFonts w:ascii="Arial" w:hAnsi="Arial" w:hint="cs"/>
          <w:color w:val="333333"/>
          <w:rtl/>
        </w:rPr>
        <w:t>ו</w:t>
      </w:r>
      <w:r w:rsidRPr="00C57A65">
        <w:rPr>
          <w:rFonts w:ascii="Arial" w:hAnsi="Arial"/>
          <w:color w:val="333333"/>
          <w:rtl/>
        </w:rPr>
        <w:t>, יש לתת גילוי</w:t>
      </w:r>
      <w:r w:rsidR="00F2288F">
        <w:rPr>
          <w:rFonts w:ascii="Arial" w:hAnsi="Arial" w:hint="cs"/>
          <w:color w:val="333333"/>
          <w:rtl/>
        </w:rPr>
        <w:t xml:space="preserve"> דומה גם במידע הכספי ביניים הנפרד</w:t>
      </w:r>
      <w:r w:rsidRPr="00C57A65">
        <w:rPr>
          <w:rFonts w:ascii="Arial" w:hAnsi="Arial"/>
          <w:color w:val="333333"/>
          <w:rtl/>
        </w:rPr>
        <w:t>.‏</w:t>
      </w:r>
    </w:p>
    <w:p w14:paraId="08639318" w14:textId="3A529DF8" w:rsidR="004958C9" w:rsidRPr="00C57A65" w:rsidRDefault="004958C9" w:rsidP="00E82827">
      <w:pPr>
        <w:pStyle w:val="ListNumber"/>
        <w:numPr>
          <w:ilvl w:val="0"/>
          <w:numId w:val="5"/>
        </w:numPr>
        <w:spacing w:line="240" w:lineRule="auto"/>
        <w:ind w:left="567" w:hanging="567"/>
        <w:rPr>
          <w:rFonts w:ascii="Arial" w:hAnsi="Arial"/>
          <w:color w:val="333333"/>
        </w:rPr>
      </w:pPr>
      <w:r w:rsidRPr="00C57A65">
        <w:rPr>
          <w:rFonts w:ascii="Arial" w:hAnsi="Arial" w:hint="cs"/>
          <w:color w:val="333333"/>
          <w:rtl/>
        </w:rPr>
        <w:t>תשומת לב לתיקון תקנות ניירות ערך (דוחות תקופתיים ומיידיים)</w:t>
      </w:r>
      <w:r w:rsidR="00F2288F">
        <w:rPr>
          <w:rFonts w:ascii="Arial" w:hAnsi="Arial" w:hint="cs"/>
          <w:color w:val="333333"/>
          <w:rtl/>
        </w:rPr>
        <w:t xml:space="preserve">, </w:t>
      </w:r>
      <w:proofErr w:type="spellStart"/>
      <w:r w:rsidR="00F2288F">
        <w:rPr>
          <w:rFonts w:ascii="Arial" w:hAnsi="Arial" w:hint="cs"/>
          <w:color w:val="333333"/>
          <w:rtl/>
        </w:rPr>
        <w:t>התש"ל</w:t>
      </w:r>
      <w:proofErr w:type="spellEnd"/>
      <w:r w:rsidR="00F2288F">
        <w:rPr>
          <w:rFonts w:ascii="Arial" w:hAnsi="Arial" w:hint="cs"/>
          <w:color w:val="333333"/>
          <w:rtl/>
        </w:rPr>
        <w:t>–1970</w:t>
      </w:r>
      <w:r w:rsidRPr="00C57A65">
        <w:rPr>
          <w:rFonts w:ascii="Arial" w:hAnsi="Arial" w:hint="cs"/>
          <w:color w:val="333333"/>
          <w:rtl/>
        </w:rPr>
        <w:t xml:space="preserve"> מיוני 2022, </w:t>
      </w:r>
      <w:r w:rsidR="00F2288F">
        <w:rPr>
          <w:rFonts w:ascii="Arial" w:hAnsi="Arial" w:hint="cs"/>
          <w:color w:val="333333"/>
          <w:rtl/>
        </w:rPr>
        <w:t>לפיו מידע כספי נפרד אינו נדרש ב</w:t>
      </w:r>
      <w:r w:rsidRPr="00C57A65">
        <w:rPr>
          <w:rFonts w:ascii="Arial" w:hAnsi="Arial" w:hint="cs"/>
          <w:color w:val="333333"/>
          <w:rtl/>
        </w:rPr>
        <w:t>מקרים הבאים:</w:t>
      </w:r>
    </w:p>
    <w:p w14:paraId="6F0EC600" w14:textId="511869B0" w:rsidR="004958C9" w:rsidRPr="00C57A65" w:rsidRDefault="004958C9" w:rsidP="00F2288F">
      <w:pPr>
        <w:pStyle w:val="ListBullet"/>
        <w:spacing w:line="240" w:lineRule="auto"/>
        <w:ind w:left="851" w:hanging="284"/>
        <w:contextualSpacing w:val="0"/>
        <w:rPr>
          <w:color w:val="333333"/>
        </w:rPr>
      </w:pPr>
      <w:r w:rsidRPr="00C57A65">
        <w:rPr>
          <w:rFonts w:hint="cs"/>
          <w:color w:val="333333"/>
          <w:rtl/>
        </w:rPr>
        <w:t xml:space="preserve">תאגיד שלא הנפיק לציבור תעודות התחייבות, או </w:t>
      </w:r>
    </w:p>
    <w:p w14:paraId="24CED661" w14:textId="767DAEAB" w:rsidR="004958C9" w:rsidRPr="00C57A65" w:rsidRDefault="004958C9" w:rsidP="00F2288F">
      <w:pPr>
        <w:pStyle w:val="ListBullet"/>
        <w:spacing w:line="240" w:lineRule="auto"/>
        <w:ind w:left="851" w:hanging="284"/>
        <w:contextualSpacing w:val="0"/>
        <w:rPr>
          <w:color w:val="333333"/>
        </w:rPr>
      </w:pPr>
      <w:r w:rsidRPr="00C57A65">
        <w:rPr>
          <w:rFonts w:hint="cs"/>
          <w:color w:val="333333"/>
          <w:rtl/>
        </w:rPr>
        <w:t xml:space="preserve">אין במידע הכספי הנפרד תוספת מידע מהותי על המידע הכלול בדוחות </w:t>
      </w:r>
      <w:r w:rsidR="00F2288F">
        <w:rPr>
          <w:rFonts w:hint="cs"/>
          <w:color w:val="333333"/>
          <w:rtl/>
        </w:rPr>
        <w:t xml:space="preserve">הכספיים </w:t>
      </w:r>
      <w:r w:rsidRPr="00C57A65">
        <w:rPr>
          <w:rFonts w:hint="cs"/>
          <w:color w:val="333333"/>
          <w:rtl/>
        </w:rPr>
        <w:t>המאוחדים.</w:t>
      </w:r>
    </w:p>
    <w:p w14:paraId="74965F8E" w14:textId="77777777" w:rsidR="00716DF3" w:rsidRPr="00C57A65" w:rsidRDefault="00716DF3" w:rsidP="00C57A65">
      <w:pPr>
        <w:pStyle w:val="ListNumber"/>
        <w:numPr>
          <w:ilvl w:val="0"/>
          <w:numId w:val="0"/>
        </w:numPr>
        <w:spacing w:after="0" w:line="240" w:lineRule="auto"/>
        <w:rPr>
          <w:rFonts w:ascii="Arial" w:hAnsi="Arial"/>
          <w:color w:val="333333"/>
        </w:rPr>
      </w:pPr>
    </w:p>
    <w:p w14:paraId="30D9E35E" w14:textId="77777777" w:rsidR="00D320A6" w:rsidRPr="004C5FA3" w:rsidRDefault="004A57CA" w:rsidP="00015C9C">
      <w:pPr>
        <w:rPr>
          <w:rFonts w:ascii="Arial" w:hAnsi="Arial"/>
        </w:rPr>
        <w:sectPr w:rsidR="00D320A6" w:rsidRPr="004C5FA3" w:rsidSect="00B64157">
          <w:headerReference w:type="default" r:id="rId35"/>
          <w:pgSz w:w="11906" w:h="16838" w:code="9"/>
          <w:pgMar w:top="1134" w:right="1134" w:bottom="1134" w:left="1134" w:header="567" w:footer="567" w:gutter="0"/>
          <w:cols w:space="708"/>
          <w:bidi/>
          <w:rtlGutter/>
          <w:docGrid w:linePitch="360"/>
        </w:sectPr>
      </w:pPr>
      <w:r w:rsidRPr="004C5FA3">
        <w:rPr>
          <w:rFonts w:ascii="Arial" w:hAnsi="Arial"/>
        </w:rPr>
        <w:br w:type="page"/>
      </w:r>
    </w:p>
    <w:p w14:paraId="542954B8" w14:textId="77777777" w:rsidR="00D76B33" w:rsidRPr="004E00D9" w:rsidRDefault="00D76B33" w:rsidP="00D76B33">
      <w:pPr>
        <w:spacing w:after="0" w:line="240" w:lineRule="auto"/>
        <w:ind w:left="1418"/>
        <w:jc w:val="center"/>
        <w:rPr>
          <w:b/>
          <w:bCs/>
          <w:sz w:val="22"/>
          <w:szCs w:val="22"/>
          <w:rtl/>
        </w:rPr>
      </w:pPr>
      <w:bookmarkStart w:id="1101" w:name="_Toc100245523"/>
      <w:bookmarkStart w:id="1102" w:name="_Toc100246532"/>
      <w:bookmarkStart w:id="1103" w:name="_Toc100474052"/>
      <w:bookmarkStart w:id="1104" w:name="_Toc121747417"/>
      <w:bookmarkStart w:id="1105" w:name="_Toc123198351"/>
      <w:bookmarkStart w:id="1106" w:name="_Toc154415341"/>
      <w:bookmarkStart w:id="1107" w:name="_Toc184569377"/>
      <w:bookmarkStart w:id="1108" w:name="_Toc36376932"/>
      <w:bookmarkStart w:id="1109" w:name="_Toc33548382"/>
      <w:bookmarkStart w:id="1110" w:name="_Toc6415312"/>
      <w:bookmarkStart w:id="1111" w:name="_Toc6415250"/>
      <w:bookmarkStart w:id="1112" w:name="_Toc6274768"/>
      <w:bookmarkStart w:id="1113" w:name="_Toc6272726"/>
      <w:r w:rsidRPr="004E00D9">
        <w:rPr>
          <w:rFonts w:hint="cs"/>
          <w:b/>
          <w:bCs/>
          <w:sz w:val="22"/>
          <w:szCs w:val="22"/>
          <w:rtl/>
        </w:rPr>
        <w:lastRenderedPageBreak/>
        <w:t>חברה מדווחת לדוגמה בע"מ</w:t>
      </w:r>
    </w:p>
    <w:p w14:paraId="50A3EEF6" w14:textId="0A258F0D" w:rsidR="00D76B33" w:rsidRPr="004E00D9" w:rsidRDefault="00D76B33" w:rsidP="00D76B33">
      <w:pPr>
        <w:spacing w:after="0" w:line="240" w:lineRule="auto"/>
        <w:ind w:left="1418"/>
        <w:jc w:val="center"/>
        <w:rPr>
          <w:b/>
          <w:bCs/>
          <w:sz w:val="22"/>
          <w:szCs w:val="22"/>
          <w:rtl/>
        </w:rPr>
      </w:pPr>
      <w:r w:rsidRPr="004E00D9">
        <w:rPr>
          <w:rFonts w:hint="cs"/>
          <w:b/>
          <w:bCs/>
          <w:sz w:val="22"/>
          <w:szCs w:val="22"/>
          <w:rtl/>
        </w:rPr>
        <w:t>מידע כספי ביניים נפרד ליום 30 ביוני 2026</w:t>
      </w:r>
    </w:p>
    <w:p w14:paraId="3C1329AF" w14:textId="77777777" w:rsidR="00D76B33" w:rsidRPr="004E00D9" w:rsidRDefault="00D76B33" w:rsidP="00D76B33">
      <w:pPr>
        <w:spacing w:after="0" w:line="240" w:lineRule="auto"/>
        <w:ind w:left="1418"/>
        <w:jc w:val="center"/>
        <w:rPr>
          <w:b/>
          <w:bCs/>
          <w:sz w:val="22"/>
          <w:szCs w:val="22"/>
          <w:rtl/>
        </w:rPr>
      </w:pPr>
      <w:r w:rsidRPr="004E00D9">
        <w:rPr>
          <w:rFonts w:hint="cs"/>
          <w:b/>
          <w:bCs/>
          <w:sz w:val="22"/>
          <w:szCs w:val="22"/>
          <w:rtl/>
        </w:rPr>
        <w:t>(בלתי מבוקר)</w:t>
      </w:r>
    </w:p>
    <w:p w14:paraId="46330201" w14:textId="77777777" w:rsidR="00D76B33" w:rsidRPr="00005FA0" w:rsidRDefault="00D76B33" w:rsidP="00D76B33">
      <w:pPr>
        <w:spacing w:after="0" w:line="240" w:lineRule="auto"/>
        <w:ind w:left="1418"/>
        <w:jc w:val="center"/>
        <w:rPr>
          <w:b/>
          <w:bCs/>
          <w:rtl/>
        </w:rPr>
      </w:pPr>
    </w:p>
    <w:p w14:paraId="2DE0BBA1" w14:textId="77777777" w:rsidR="00D76B33" w:rsidRDefault="00D76B33" w:rsidP="00F75989">
      <w:pPr>
        <w:spacing w:after="0" w:line="240" w:lineRule="auto"/>
        <w:ind w:left="1418"/>
        <w:rPr>
          <w:rtl/>
        </w:rPr>
      </w:pPr>
    </w:p>
    <w:p w14:paraId="19983F40" w14:textId="77777777" w:rsidR="0000315D" w:rsidRPr="00D76B33" w:rsidRDefault="0000315D" w:rsidP="00F75989">
      <w:pPr>
        <w:spacing w:after="0" w:line="240" w:lineRule="auto"/>
        <w:ind w:left="1418"/>
        <w:rPr>
          <w:rtl/>
        </w:rPr>
      </w:pPr>
    </w:p>
    <w:p w14:paraId="15ED30F3" w14:textId="15321C73" w:rsidR="007452CA" w:rsidRPr="00F75989" w:rsidRDefault="00FC77B7" w:rsidP="00593D76">
      <w:pPr>
        <w:pStyle w:val="Heading2"/>
        <w:rPr>
          <w:rtl/>
        </w:rPr>
      </w:pPr>
      <w:bookmarkStart w:id="1114" w:name="_Toc220916119"/>
      <w:bookmarkStart w:id="1115" w:name="_Toc226448121"/>
      <w:bookmarkStart w:id="1116" w:name="_Toc226449459"/>
      <w:bookmarkStart w:id="1117" w:name="_Toc226450572"/>
      <w:bookmarkStart w:id="1118" w:name="_Toc226634696"/>
      <w:r w:rsidRPr="00F75989">
        <w:rPr>
          <w:rtl/>
        </w:rPr>
        <w:t xml:space="preserve">תוכן </w:t>
      </w:r>
      <w:r w:rsidR="00F75989" w:rsidRPr="00F75989">
        <w:rPr>
          <w:rFonts w:hint="cs"/>
          <w:rtl/>
        </w:rPr>
        <w:t>ה</w:t>
      </w:r>
      <w:r w:rsidRPr="00F75989">
        <w:rPr>
          <w:rtl/>
        </w:rPr>
        <w:t>עניינים</w:t>
      </w:r>
      <w:bookmarkEnd w:id="1101"/>
      <w:bookmarkEnd w:id="1102"/>
      <w:bookmarkEnd w:id="1103"/>
      <w:bookmarkEnd w:id="1104"/>
      <w:bookmarkEnd w:id="1105"/>
      <w:bookmarkEnd w:id="1106"/>
      <w:bookmarkEnd w:id="1107"/>
      <w:bookmarkEnd w:id="1114"/>
      <w:bookmarkEnd w:id="1115"/>
      <w:bookmarkEnd w:id="1116"/>
      <w:bookmarkEnd w:id="1117"/>
      <w:bookmarkEnd w:id="1118"/>
    </w:p>
    <w:p w14:paraId="768C7A06" w14:textId="3BF3D12B" w:rsidR="00702983" w:rsidRDefault="00702983" w:rsidP="0057727E">
      <w:pPr>
        <w:pStyle w:val="TOC1"/>
        <w:rPr>
          <w:rFonts w:eastAsiaTheme="minorEastAsia" w:cstheme="minorBidi"/>
          <w:kern w:val="2"/>
          <w:sz w:val="24"/>
          <w:szCs w:val="24"/>
          <w:rtl/>
          <w14:ligatures w14:val="standardContextual"/>
        </w:rPr>
      </w:pPr>
      <w:r>
        <w:rPr>
          <w:rtl/>
        </w:rPr>
        <w:fldChar w:fldCharType="begin" w:fldLock="1"/>
      </w:r>
      <w:r>
        <w:rPr>
          <w:rtl/>
        </w:rPr>
        <w:instrText xml:space="preserve"> </w:instrText>
      </w:r>
      <w:r>
        <w:instrText>TOC</w:instrText>
      </w:r>
      <w:r>
        <w:rPr>
          <w:rtl/>
        </w:rPr>
        <w:instrText xml:space="preserve"> \</w:instrText>
      </w:r>
      <w:r>
        <w:instrText>o "1-3" \h \z \u</w:instrText>
      </w:r>
      <w:r>
        <w:rPr>
          <w:rtl/>
        </w:rPr>
        <w:instrText xml:space="preserve"> </w:instrText>
      </w:r>
      <w:r>
        <w:rPr>
          <w:rtl/>
        </w:rPr>
        <w:fldChar w:fldCharType="separate"/>
      </w:r>
    </w:p>
    <w:p w14:paraId="06321D69" w14:textId="3416CC1B" w:rsidR="00702983" w:rsidRPr="00DE25C7" w:rsidRDefault="00702983" w:rsidP="00DE25C7">
      <w:pPr>
        <w:pStyle w:val="TOC2"/>
        <w:rPr>
          <w:rFonts w:eastAsiaTheme="minorEastAsia" w:cstheme="minorBidi"/>
          <w:b/>
          <w:bCs/>
          <w:noProof/>
          <w:kern w:val="2"/>
          <w:sz w:val="24"/>
          <w:szCs w:val="24"/>
          <w:rtl/>
          <w14:ligatures w14:val="standardContextual"/>
        </w:rPr>
      </w:pPr>
      <w:hyperlink w:anchor="_Toc226450573" w:history="1">
        <w:r w:rsidRPr="00DE25C7">
          <w:rPr>
            <w:rStyle w:val="Hyperlink"/>
            <w:rFonts w:hint="eastAsia"/>
            <w:b/>
            <w:bCs/>
            <w:noProof/>
            <w:rtl/>
          </w:rPr>
          <w:t>דוח</w:t>
        </w:r>
        <w:r w:rsidRPr="00DE25C7">
          <w:rPr>
            <w:rStyle w:val="Hyperlink"/>
            <w:b/>
            <w:bCs/>
            <w:noProof/>
            <w:rtl/>
          </w:rPr>
          <w:t xml:space="preserve"> </w:t>
        </w:r>
        <w:r w:rsidRPr="00DE25C7">
          <w:rPr>
            <w:rStyle w:val="Hyperlink"/>
            <w:rFonts w:hint="eastAsia"/>
            <w:b/>
            <w:bCs/>
            <w:noProof/>
            <w:rtl/>
          </w:rPr>
          <w:t>סקירה</w:t>
        </w:r>
        <w:r w:rsidRPr="00DE25C7">
          <w:rPr>
            <w:rStyle w:val="Hyperlink"/>
            <w:b/>
            <w:bCs/>
            <w:noProof/>
            <w:rtl/>
          </w:rPr>
          <w:t xml:space="preserve"> </w:t>
        </w:r>
        <w:r w:rsidRPr="00DE25C7">
          <w:rPr>
            <w:rStyle w:val="Hyperlink"/>
            <w:rFonts w:hint="eastAsia"/>
            <w:b/>
            <w:bCs/>
            <w:noProof/>
            <w:rtl/>
          </w:rPr>
          <w:t>מיוחד</w:t>
        </w:r>
        <w:r w:rsidRPr="00DE25C7">
          <w:rPr>
            <w:rStyle w:val="Hyperlink"/>
            <w:b/>
            <w:bCs/>
            <w:noProof/>
            <w:rtl/>
          </w:rPr>
          <w:t xml:space="preserve"> </w:t>
        </w:r>
        <w:r w:rsidRPr="00DE25C7">
          <w:rPr>
            <w:rStyle w:val="Hyperlink"/>
            <w:rFonts w:hint="eastAsia"/>
            <w:b/>
            <w:bCs/>
            <w:noProof/>
            <w:rtl/>
          </w:rPr>
          <w:t>של</w:t>
        </w:r>
        <w:r w:rsidRPr="00DE25C7">
          <w:rPr>
            <w:rStyle w:val="Hyperlink"/>
            <w:b/>
            <w:bCs/>
            <w:noProof/>
            <w:rtl/>
          </w:rPr>
          <w:t xml:space="preserve"> </w:t>
        </w:r>
        <w:r w:rsidRPr="00DE25C7">
          <w:rPr>
            <w:rStyle w:val="Hyperlink"/>
            <w:rFonts w:hint="eastAsia"/>
            <w:b/>
            <w:bCs/>
            <w:noProof/>
            <w:rtl/>
          </w:rPr>
          <w:t>רואה</w:t>
        </w:r>
        <w:r w:rsidRPr="00DE25C7">
          <w:rPr>
            <w:rStyle w:val="Hyperlink"/>
            <w:b/>
            <w:bCs/>
            <w:noProof/>
            <w:rtl/>
          </w:rPr>
          <w:t xml:space="preserve"> </w:t>
        </w:r>
        <w:r w:rsidRPr="00DE25C7">
          <w:rPr>
            <w:rStyle w:val="Hyperlink"/>
            <w:rFonts w:hint="eastAsia"/>
            <w:b/>
            <w:bCs/>
            <w:noProof/>
            <w:rtl/>
          </w:rPr>
          <w:t>החשבון</w:t>
        </w:r>
        <w:r w:rsidRPr="00DE25C7">
          <w:rPr>
            <w:rStyle w:val="Hyperlink"/>
            <w:b/>
            <w:bCs/>
            <w:noProof/>
            <w:rtl/>
          </w:rPr>
          <w:t xml:space="preserve"> </w:t>
        </w:r>
        <w:r w:rsidRPr="00DE25C7">
          <w:rPr>
            <w:rStyle w:val="Hyperlink"/>
            <w:rFonts w:hint="eastAsia"/>
            <w:b/>
            <w:bCs/>
            <w:noProof/>
            <w:rtl/>
          </w:rPr>
          <w:t>המבקר</w:t>
        </w:r>
        <w:r w:rsidRPr="00DE25C7">
          <w:rPr>
            <w:rStyle w:val="Hyperlink"/>
            <w:b/>
            <w:bCs/>
            <w:noProof/>
            <w:rtl/>
          </w:rPr>
          <w:t xml:space="preserve"> </w:t>
        </w:r>
        <w:r w:rsidRPr="00DE25C7">
          <w:rPr>
            <w:rStyle w:val="Hyperlink"/>
            <w:rFonts w:hint="eastAsia"/>
            <w:b/>
            <w:bCs/>
            <w:noProof/>
            <w:rtl/>
          </w:rPr>
          <w:t>לבעלי</w:t>
        </w:r>
        <w:r w:rsidRPr="00DE25C7">
          <w:rPr>
            <w:rStyle w:val="Hyperlink"/>
            <w:b/>
            <w:bCs/>
            <w:noProof/>
            <w:rtl/>
          </w:rPr>
          <w:t xml:space="preserve"> </w:t>
        </w:r>
        <w:r w:rsidRPr="00DE25C7">
          <w:rPr>
            <w:rStyle w:val="Hyperlink"/>
            <w:rFonts w:hint="eastAsia"/>
            <w:b/>
            <w:bCs/>
            <w:noProof/>
            <w:rtl/>
          </w:rPr>
          <w:t>המניות</w:t>
        </w:r>
        <w:r w:rsidRPr="00DE25C7">
          <w:rPr>
            <w:rStyle w:val="Hyperlink"/>
            <w:b/>
            <w:bCs/>
            <w:noProof/>
            <w:rtl/>
          </w:rPr>
          <w:t xml:space="preserve"> </w:t>
        </w:r>
        <w:r w:rsidRPr="00DE25C7">
          <w:rPr>
            <w:rStyle w:val="Hyperlink"/>
            <w:rFonts w:hint="eastAsia"/>
            <w:b/>
            <w:bCs/>
            <w:noProof/>
            <w:rtl/>
          </w:rPr>
          <w:t>של</w:t>
        </w:r>
        <w:r w:rsidRPr="00DE25C7">
          <w:rPr>
            <w:rStyle w:val="Hyperlink"/>
            <w:b/>
            <w:bCs/>
            <w:noProof/>
            <w:rtl/>
          </w:rPr>
          <w:t xml:space="preserve"> </w:t>
        </w:r>
        <w:r w:rsidRPr="00DE25C7">
          <w:rPr>
            <w:rStyle w:val="Hyperlink"/>
            <w:rFonts w:hint="eastAsia"/>
            <w:b/>
            <w:bCs/>
            <w:noProof/>
            <w:rtl/>
          </w:rPr>
          <w:t>חברה</w:t>
        </w:r>
        <w:r w:rsidRPr="00DE25C7">
          <w:rPr>
            <w:rStyle w:val="Hyperlink"/>
            <w:b/>
            <w:bCs/>
            <w:noProof/>
            <w:rtl/>
          </w:rPr>
          <w:t xml:space="preserve"> </w:t>
        </w:r>
        <w:r w:rsidRPr="00DE25C7">
          <w:rPr>
            <w:rStyle w:val="Hyperlink"/>
            <w:rFonts w:hint="eastAsia"/>
            <w:b/>
            <w:bCs/>
            <w:noProof/>
            <w:rtl/>
          </w:rPr>
          <w:t>מדווחת</w:t>
        </w:r>
        <w:r w:rsidRPr="00DE25C7">
          <w:rPr>
            <w:rStyle w:val="Hyperlink"/>
            <w:b/>
            <w:bCs/>
            <w:noProof/>
            <w:rtl/>
          </w:rPr>
          <w:t xml:space="preserve"> </w:t>
        </w:r>
        <w:r w:rsidRPr="00DE25C7">
          <w:rPr>
            <w:rStyle w:val="Hyperlink"/>
            <w:rFonts w:hint="eastAsia"/>
            <w:b/>
            <w:bCs/>
            <w:noProof/>
            <w:rtl/>
          </w:rPr>
          <w:t>לדוגמה</w:t>
        </w:r>
        <w:r w:rsidRPr="00DE25C7">
          <w:rPr>
            <w:rStyle w:val="Hyperlink"/>
            <w:b/>
            <w:bCs/>
            <w:noProof/>
            <w:rtl/>
          </w:rPr>
          <w:t xml:space="preserve"> </w:t>
        </w:r>
        <w:r w:rsidRPr="00DE25C7">
          <w:rPr>
            <w:rStyle w:val="Hyperlink"/>
            <w:rFonts w:hint="eastAsia"/>
            <w:b/>
            <w:bCs/>
            <w:noProof/>
            <w:rtl/>
          </w:rPr>
          <w:t>בע</w:t>
        </w:r>
        <w:r w:rsidRPr="00DE25C7">
          <w:rPr>
            <w:rStyle w:val="Hyperlink"/>
            <w:b/>
            <w:bCs/>
            <w:noProof/>
            <w:rtl/>
          </w:rPr>
          <w:t>"</w:t>
        </w:r>
        <w:r w:rsidRPr="00DE25C7">
          <w:rPr>
            <w:rStyle w:val="Hyperlink"/>
            <w:rFonts w:hint="eastAsia"/>
            <w:b/>
            <w:bCs/>
            <w:noProof/>
            <w:rtl/>
          </w:rPr>
          <w:t>מ</w:t>
        </w:r>
        <w:r w:rsidRPr="00DE25C7">
          <w:rPr>
            <w:rStyle w:val="Hyperlink"/>
            <w:b/>
            <w:bCs/>
            <w:noProof/>
            <w:rtl/>
          </w:rPr>
          <w:t xml:space="preserve"> </w:t>
        </w:r>
        <w:r w:rsidRPr="00DE25C7">
          <w:rPr>
            <w:rStyle w:val="Hyperlink"/>
            <w:rFonts w:hint="eastAsia"/>
            <w:b/>
            <w:bCs/>
            <w:noProof/>
            <w:rtl/>
          </w:rPr>
          <w:t>על</w:t>
        </w:r>
        <w:r w:rsidRPr="00DE25C7">
          <w:rPr>
            <w:rStyle w:val="Hyperlink"/>
            <w:b/>
            <w:bCs/>
            <w:noProof/>
            <w:rtl/>
          </w:rPr>
          <w:t xml:space="preserve"> </w:t>
        </w:r>
        <w:r w:rsidRPr="00DE25C7">
          <w:rPr>
            <w:rStyle w:val="Hyperlink"/>
            <w:rFonts w:hint="eastAsia"/>
            <w:b/>
            <w:bCs/>
            <w:noProof/>
            <w:rtl/>
          </w:rPr>
          <w:t>מידע</w:t>
        </w:r>
        <w:r w:rsidRPr="00DE25C7">
          <w:rPr>
            <w:rStyle w:val="Hyperlink"/>
            <w:b/>
            <w:bCs/>
            <w:noProof/>
            <w:rtl/>
          </w:rPr>
          <w:t xml:space="preserve"> </w:t>
        </w:r>
        <w:r w:rsidRPr="00DE25C7">
          <w:rPr>
            <w:rStyle w:val="Hyperlink"/>
            <w:rFonts w:hint="eastAsia"/>
            <w:b/>
            <w:bCs/>
            <w:noProof/>
            <w:rtl/>
          </w:rPr>
          <w:t>כספי</w:t>
        </w:r>
        <w:r w:rsidRPr="00DE25C7">
          <w:rPr>
            <w:rStyle w:val="Hyperlink"/>
            <w:b/>
            <w:bCs/>
            <w:noProof/>
            <w:rtl/>
          </w:rPr>
          <w:t xml:space="preserve"> </w:t>
        </w:r>
        <w:r w:rsidR="00DE25C7" w:rsidRPr="00DE25C7">
          <w:rPr>
            <w:rStyle w:val="Hyperlink"/>
            <w:b/>
            <w:bCs/>
            <w:noProof/>
            <w:rtl/>
          </w:rPr>
          <w:br/>
        </w:r>
        <w:r w:rsidRPr="00DE25C7">
          <w:rPr>
            <w:rStyle w:val="Hyperlink"/>
            <w:rFonts w:hint="eastAsia"/>
            <w:b/>
            <w:bCs/>
            <w:noProof/>
            <w:rtl/>
          </w:rPr>
          <w:t>ביניים</w:t>
        </w:r>
        <w:r w:rsidRPr="00DE25C7">
          <w:rPr>
            <w:rStyle w:val="Hyperlink"/>
            <w:b/>
            <w:bCs/>
            <w:noProof/>
            <w:rtl/>
          </w:rPr>
          <w:t xml:space="preserve"> </w:t>
        </w:r>
        <w:r w:rsidRPr="00DE25C7">
          <w:rPr>
            <w:rStyle w:val="Hyperlink"/>
            <w:rFonts w:hint="eastAsia"/>
            <w:b/>
            <w:bCs/>
            <w:noProof/>
            <w:rtl/>
          </w:rPr>
          <w:t>נפרד</w:t>
        </w:r>
        <w:r w:rsidRPr="00DE25C7">
          <w:rPr>
            <w:rStyle w:val="Hyperlink"/>
            <w:b/>
            <w:bCs/>
            <w:noProof/>
            <w:rtl/>
          </w:rPr>
          <w:t xml:space="preserve"> </w:t>
        </w:r>
        <w:r w:rsidRPr="00DE25C7">
          <w:rPr>
            <w:rStyle w:val="Hyperlink"/>
            <w:rFonts w:hint="eastAsia"/>
            <w:b/>
            <w:bCs/>
            <w:noProof/>
            <w:rtl/>
          </w:rPr>
          <w:t>לפי</w:t>
        </w:r>
        <w:r w:rsidRPr="00DE25C7">
          <w:rPr>
            <w:rStyle w:val="Hyperlink"/>
            <w:b/>
            <w:bCs/>
            <w:noProof/>
            <w:rtl/>
          </w:rPr>
          <w:t xml:space="preserve"> </w:t>
        </w:r>
        <w:r w:rsidRPr="00DE25C7">
          <w:rPr>
            <w:rStyle w:val="Hyperlink"/>
            <w:rFonts w:hint="eastAsia"/>
            <w:b/>
            <w:bCs/>
            <w:noProof/>
            <w:rtl/>
          </w:rPr>
          <w:t>תקנה</w:t>
        </w:r>
        <w:r w:rsidRPr="00DE25C7">
          <w:rPr>
            <w:rStyle w:val="Hyperlink"/>
            <w:b/>
            <w:bCs/>
            <w:noProof/>
            <w:rtl/>
          </w:rPr>
          <w:t xml:space="preserve"> 38</w:t>
        </w:r>
        <w:r w:rsidRPr="00DE25C7">
          <w:rPr>
            <w:rStyle w:val="Hyperlink"/>
            <w:rFonts w:hint="eastAsia"/>
            <w:b/>
            <w:bCs/>
            <w:noProof/>
            <w:rtl/>
          </w:rPr>
          <w:t>ד</w:t>
        </w:r>
        <w:r w:rsidRPr="00DE25C7">
          <w:rPr>
            <w:rStyle w:val="Hyperlink"/>
            <w:b/>
            <w:bCs/>
            <w:noProof/>
            <w:rtl/>
          </w:rPr>
          <w:t xml:space="preserve"> </w:t>
        </w:r>
        <w:r w:rsidRPr="00DE25C7">
          <w:rPr>
            <w:rStyle w:val="Hyperlink"/>
            <w:rFonts w:hint="eastAsia"/>
            <w:b/>
            <w:bCs/>
            <w:noProof/>
            <w:rtl/>
          </w:rPr>
          <w:t>לתקנות</w:t>
        </w:r>
        <w:r w:rsidRPr="00DE25C7">
          <w:rPr>
            <w:rStyle w:val="Hyperlink"/>
            <w:b/>
            <w:bCs/>
            <w:noProof/>
            <w:rtl/>
          </w:rPr>
          <w:t xml:space="preserve"> </w:t>
        </w:r>
        <w:r w:rsidRPr="00DE25C7">
          <w:rPr>
            <w:rStyle w:val="Hyperlink"/>
            <w:rFonts w:hint="eastAsia"/>
            <w:b/>
            <w:bCs/>
            <w:noProof/>
            <w:rtl/>
          </w:rPr>
          <w:t>ניירות</w:t>
        </w:r>
        <w:r w:rsidRPr="00DE25C7">
          <w:rPr>
            <w:rStyle w:val="Hyperlink"/>
            <w:b/>
            <w:bCs/>
            <w:noProof/>
            <w:rtl/>
          </w:rPr>
          <w:t xml:space="preserve"> </w:t>
        </w:r>
        <w:r w:rsidRPr="00DE25C7">
          <w:rPr>
            <w:rStyle w:val="Hyperlink"/>
            <w:rFonts w:hint="eastAsia"/>
            <w:b/>
            <w:bCs/>
            <w:noProof/>
            <w:rtl/>
          </w:rPr>
          <w:t>ערך</w:t>
        </w:r>
        <w:r w:rsidRPr="00DE25C7">
          <w:rPr>
            <w:rStyle w:val="Hyperlink"/>
            <w:b/>
            <w:bCs/>
            <w:noProof/>
            <w:rtl/>
          </w:rPr>
          <w:t xml:space="preserve"> (</w:t>
        </w:r>
        <w:r w:rsidRPr="00DE25C7">
          <w:rPr>
            <w:rStyle w:val="Hyperlink"/>
            <w:rFonts w:hint="eastAsia"/>
            <w:b/>
            <w:bCs/>
            <w:noProof/>
            <w:rtl/>
          </w:rPr>
          <w:t>דוחות</w:t>
        </w:r>
        <w:r w:rsidRPr="00DE25C7">
          <w:rPr>
            <w:rStyle w:val="Hyperlink"/>
            <w:b/>
            <w:bCs/>
            <w:noProof/>
            <w:rtl/>
          </w:rPr>
          <w:t xml:space="preserve"> </w:t>
        </w:r>
        <w:r w:rsidRPr="00DE25C7">
          <w:rPr>
            <w:rStyle w:val="Hyperlink"/>
            <w:rFonts w:hint="eastAsia"/>
            <w:b/>
            <w:bCs/>
            <w:noProof/>
            <w:rtl/>
          </w:rPr>
          <w:t>תקופתיים</w:t>
        </w:r>
        <w:r w:rsidRPr="00DE25C7">
          <w:rPr>
            <w:rStyle w:val="Hyperlink"/>
            <w:b/>
            <w:bCs/>
            <w:noProof/>
            <w:rtl/>
          </w:rPr>
          <w:t xml:space="preserve"> </w:t>
        </w:r>
        <w:r w:rsidRPr="00DE25C7">
          <w:rPr>
            <w:rStyle w:val="Hyperlink"/>
            <w:rFonts w:hint="eastAsia"/>
            <w:b/>
            <w:bCs/>
            <w:noProof/>
            <w:rtl/>
          </w:rPr>
          <w:t>ומיידיים</w:t>
        </w:r>
        <w:r w:rsidRPr="00DE25C7">
          <w:rPr>
            <w:rStyle w:val="Hyperlink"/>
            <w:b/>
            <w:bCs/>
            <w:noProof/>
            <w:rtl/>
          </w:rPr>
          <w:t xml:space="preserve">), </w:t>
        </w:r>
        <w:r w:rsidRPr="00DE25C7">
          <w:rPr>
            <w:rStyle w:val="Hyperlink"/>
            <w:rFonts w:hint="eastAsia"/>
            <w:b/>
            <w:bCs/>
            <w:noProof/>
            <w:rtl/>
          </w:rPr>
          <w:t>התש</w:t>
        </w:r>
        <w:r w:rsidRPr="00DE25C7">
          <w:rPr>
            <w:rStyle w:val="Hyperlink"/>
            <w:b/>
            <w:bCs/>
            <w:noProof/>
            <w:rtl/>
          </w:rPr>
          <w:t>"</w:t>
        </w:r>
        <w:r w:rsidRPr="00DE25C7">
          <w:rPr>
            <w:rStyle w:val="Hyperlink"/>
            <w:rFonts w:hint="eastAsia"/>
            <w:b/>
            <w:bCs/>
            <w:noProof/>
            <w:rtl/>
          </w:rPr>
          <w:t>ל</w:t>
        </w:r>
        <w:r w:rsidRPr="00DE25C7">
          <w:rPr>
            <w:rStyle w:val="Hyperlink"/>
            <w:b/>
            <w:bCs/>
            <w:noProof/>
            <w:rtl/>
          </w:rPr>
          <w:t>–1970</w:t>
        </w:r>
        <w:r w:rsidRPr="00DE25C7">
          <w:rPr>
            <w:b/>
            <w:bCs/>
            <w:noProof/>
            <w:webHidden/>
            <w:rtl/>
          </w:rPr>
          <w:tab/>
        </w:r>
        <w:r w:rsidRPr="00DE25C7">
          <w:rPr>
            <w:rStyle w:val="Hyperlink"/>
            <w:b/>
            <w:bCs/>
            <w:noProof/>
            <w:rtl/>
          </w:rPr>
          <w:fldChar w:fldCharType="begin" w:fldLock="1"/>
        </w:r>
        <w:r w:rsidRPr="00DE25C7">
          <w:rPr>
            <w:b/>
            <w:bCs/>
            <w:noProof/>
            <w:webHidden/>
            <w:rtl/>
          </w:rPr>
          <w:instrText xml:space="preserve"> </w:instrText>
        </w:r>
        <w:r w:rsidRPr="00DE25C7">
          <w:rPr>
            <w:b/>
            <w:bCs/>
            <w:noProof/>
            <w:webHidden/>
          </w:rPr>
          <w:instrText>PAGEREF</w:instrText>
        </w:r>
        <w:r w:rsidRPr="00DE25C7">
          <w:rPr>
            <w:b/>
            <w:bCs/>
            <w:noProof/>
            <w:webHidden/>
            <w:rtl/>
          </w:rPr>
          <w:instrText xml:space="preserve"> _</w:instrText>
        </w:r>
        <w:r w:rsidRPr="00DE25C7">
          <w:rPr>
            <w:b/>
            <w:bCs/>
            <w:noProof/>
            <w:webHidden/>
          </w:rPr>
          <w:instrText>Toc226450573 \h</w:instrText>
        </w:r>
        <w:r w:rsidRPr="00DE25C7">
          <w:rPr>
            <w:b/>
            <w:bCs/>
            <w:noProof/>
            <w:webHidden/>
            <w:rtl/>
          </w:rPr>
          <w:instrText xml:space="preserve"> </w:instrText>
        </w:r>
        <w:r w:rsidRPr="00DE25C7">
          <w:rPr>
            <w:rStyle w:val="Hyperlink"/>
            <w:b/>
            <w:bCs/>
            <w:noProof/>
            <w:rtl/>
          </w:rPr>
        </w:r>
        <w:r w:rsidRPr="00DE25C7">
          <w:rPr>
            <w:rStyle w:val="Hyperlink"/>
            <w:b/>
            <w:bCs/>
            <w:noProof/>
            <w:rtl/>
          </w:rPr>
          <w:fldChar w:fldCharType="separate"/>
        </w:r>
        <w:r w:rsidR="00B9073F" w:rsidRPr="00DE25C7">
          <w:rPr>
            <w:b/>
            <w:bCs/>
            <w:noProof/>
            <w:webHidden/>
            <w:rtl/>
          </w:rPr>
          <w:t>77</w:t>
        </w:r>
        <w:r w:rsidRPr="00DE25C7">
          <w:rPr>
            <w:rStyle w:val="Hyperlink"/>
            <w:b/>
            <w:bCs/>
            <w:noProof/>
            <w:rtl/>
          </w:rPr>
          <w:fldChar w:fldCharType="end"/>
        </w:r>
      </w:hyperlink>
    </w:p>
    <w:p w14:paraId="4B9F07E8" w14:textId="682BCE20" w:rsidR="00702983" w:rsidRPr="00DE25C7" w:rsidRDefault="00702983" w:rsidP="00DE25C7">
      <w:pPr>
        <w:pStyle w:val="TOC2"/>
        <w:rPr>
          <w:rFonts w:eastAsiaTheme="minorEastAsia" w:cstheme="minorBidi"/>
          <w:b/>
          <w:bCs/>
          <w:noProof/>
          <w:kern w:val="2"/>
          <w:sz w:val="24"/>
          <w:szCs w:val="24"/>
          <w:rtl/>
          <w14:ligatures w14:val="standardContextual"/>
        </w:rPr>
      </w:pPr>
      <w:hyperlink w:anchor="_Toc226450574" w:history="1">
        <w:r w:rsidRPr="00DE25C7">
          <w:rPr>
            <w:rStyle w:val="Hyperlink"/>
            <w:rFonts w:hint="eastAsia"/>
            <w:b/>
            <w:bCs/>
            <w:noProof/>
            <w:rtl/>
          </w:rPr>
          <w:t>סכומי</w:t>
        </w:r>
        <w:r w:rsidRPr="00DE25C7">
          <w:rPr>
            <w:rStyle w:val="Hyperlink"/>
            <w:b/>
            <w:bCs/>
            <w:noProof/>
            <w:rtl/>
          </w:rPr>
          <w:t xml:space="preserve"> </w:t>
        </w:r>
        <w:r w:rsidRPr="00DE25C7">
          <w:rPr>
            <w:rStyle w:val="Hyperlink"/>
            <w:rFonts w:hint="eastAsia"/>
            <w:b/>
            <w:bCs/>
            <w:noProof/>
            <w:rtl/>
          </w:rPr>
          <w:t>הנכסים</w:t>
        </w:r>
        <w:r w:rsidRPr="00DE25C7">
          <w:rPr>
            <w:rStyle w:val="Hyperlink"/>
            <w:b/>
            <w:bCs/>
            <w:noProof/>
            <w:rtl/>
          </w:rPr>
          <w:t xml:space="preserve">, </w:t>
        </w:r>
        <w:r w:rsidRPr="00DE25C7">
          <w:rPr>
            <w:rStyle w:val="Hyperlink"/>
            <w:rFonts w:hint="eastAsia"/>
            <w:b/>
            <w:bCs/>
            <w:noProof/>
            <w:rtl/>
          </w:rPr>
          <w:t>ההתחייבויות</w:t>
        </w:r>
        <w:r w:rsidRPr="00DE25C7">
          <w:rPr>
            <w:rStyle w:val="Hyperlink"/>
            <w:b/>
            <w:bCs/>
            <w:noProof/>
            <w:rtl/>
          </w:rPr>
          <w:t xml:space="preserve"> </w:t>
        </w:r>
        <w:r w:rsidRPr="00DE25C7">
          <w:rPr>
            <w:rStyle w:val="Hyperlink"/>
            <w:rFonts w:hint="eastAsia"/>
            <w:b/>
            <w:bCs/>
            <w:noProof/>
            <w:rtl/>
          </w:rPr>
          <w:t>וההון</w:t>
        </w:r>
        <w:r w:rsidRPr="00DE25C7">
          <w:rPr>
            <w:rStyle w:val="Hyperlink"/>
            <w:b/>
            <w:bCs/>
            <w:noProof/>
            <w:rtl/>
          </w:rPr>
          <w:t xml:space="preserve"> </w:t>
        </w:r>
        <w:r w:rsidRPr="00DE25C7">
          <w:rPr>
            <w:rStyle w:val="Hyperlink"/>
            <w:rFonts w:hint="eastAsia"/>
            <w:b/>
            <w:bCs/>
            <w:noProof/>
            <w:rtl/>
          </w:rPr>
          <w:t>המיוחסים</w:t>
        </w:r>
        <w:r w:rsidRPr="00DE25C7">
          <w:rPr>
            <w:rStyle w:val="Hyperlink"/>
            <w:b/>
            <w:bCs/>
            <w:noProof/>
            <w:rtl/>
          </w:rPr>
          <w:t xml:space="preserve"> </w:t>
        </w:r>
        <w:r w:rsidRPr="00DE25C7">
          <w:rPr>
            <w:rStyle w:val="Hyperlink"/>
            <w:rFonts w:hint="eastAsia"/>
            <w:b/>
            <w:bCs/>
            <w:noProof/>
            <w:rtl/>
          </w:rPr>
          <w:t>לחברה</w:t>
        </w:r>
        <w:r w:rsidRPr="00DE25C7">
          <w:rPr>
            <w:rStyle w:val="Hyperlink"/>
            <w:b/>
            <w:bCs/>
            <w:noProof/>
            <w:rtl/>
          </w:rPr>
          <w:t xml:space="preserve"> </w:t>
        </w:r>
        <w:r w:rsidRPr="00DE25C7">
          <w:rPr>
            <w:rStyle w:val="Hyperlink"/>
            <w:rFonts w:hint="eastAsia"/>
            <w:b/>
            <w:bCs/>
            <w:noProof/>
            <w:rtl/>
          </w:rPr>
          <w:t>עצמה</w:t>
        </w:r>
        <w:r w:rsidRPr="00DE25C7">
          <w:rPr>
            <w:rStyle w:val="Hyperlink"/>
            <w:b/>
            <w:bCs/>
            <w:noProof/>
            <w:rtl/>
          </w:rPr>
          <w:t xml:space="preserve"> </w:t>
        </w:r>
        <w:r w:rsidRPr="00DE25C7">
          <w:rPr>
            <w:rStyle w:val="Hyperlink"/>
            <w:rFonts w:hint="eastAsia"/>
            <w:b/>
            <w:bCs/>
            <w:noProof/>
            <w:rtl/>
          </w:rPr>
          <w:t>כחברה</w:t>
        </w:r>
        <w:r w:rsidRPr="00DE25C7">
          <w:rPr>
            <w:rStyle w:val="Hyperlink"/>
            <w:b/>
            <w:bCs/>
            <w:noProof/>
            <w:rtl/>
          </w:rPr>
          <w:t xml:space="preserve"> </w:t>
        </w:r>
        <w:r w:rsidRPr="00DE25C7">
          <w:rPr>
            <w:rStyle w:val="Hyperlink"/>
            <w:rFonts w:hint="eastAsia"/>
            <w:b/>
            <w:bCs/>
            <w:noProof/>
            <w:rtl/>
          </w:rPr>
          <w:t>אם</w:t>
        </w:r>
        <w:r w:rsidRPr="00DE25C7">
          <w:rPr>
            <w:b/>
            <w:bCs/>
            <w:noProof/>
            <w:webHidden/>
            <w:rtl/>
          </w:rPr>
          <w:tab/>
        </w:r>
        <w:r w:rsidRPr="00DE25C7">
          <w:rPr>
            <w:rStyle w:val="Hyperlink"/>
            <w:b/>
            <w:bCs/>
            <w:noProof/>
            <w:rtl/>
          </w:rPr>
          <w:fldChar w:fldCharType="begin" w:fldLock="1"/>
        </w:r>
        <w:r w:rsidRPr="00DE25C7">
          <w:rPr>
            <w:b/>
            <w:bCs/>
            <w:noProof/>
            <w:webHidden/>
            <w:rtl/>
          </w:rPr>
          <w:instrText xml:space="preserve"> </w:instrText>
        </w:r>
        <w:r w:rsidRPr="00DE25C7">
          <w:rPr>
            <w:b/>
            <w:bCs/>
            <w:noProof/>
            <w:webHidden/>
          </w:rPr>
          <w:instrText>PAGEREF</w:instrText>
        </w:r>
        <w:r w:rsidRPr="00DE25C7">
          <w:rPr>
            <w:b/>
            <w:bCs/>
            <w:noProof/>
            <w:webHidden/>
            <w:rtl/>
          </w:rPr>
          <w:instrText xml:space="preserve"> _</w:instrText>
        </w:r>
        <w:r w:rsidRPr="00DE25C7">
          <w:rPr>
            <w:b/>
            <w:bCs/>
            <w:noProof/>
            <w:webHidden/>
          </w:rPr>
          <w:instrText>Toc226450574 \h</w:instrText>
        </w:r>
        <w:r w:rsidRPr="00DE25C7">
          <w:rPr>
            <w:b/>
            <w:bCs/>
            <w:noProof/>
            <w:webHidden/>
            <w:rtl/>
          </w:rPr>
          <w:instrText xml:space="preserve"> </w:instrText>
        </w:r>
        <w:r w:rsidRPr="00DE25C7">
          <w:rPr>
            <w:rStyle w:val="Hyperlink"/>
            <w:b/>
            <w:bCs/>
            <w:noProof/>
            <w:rtl/>
          </w:rPr>
        </w:r>
        <w:r w:rsidRPr="00DE25C7">
          <w:rPr>
            <w:rStyle w:val="Hyperlink"/>
            <w:b/>
            <w:bCs/>
            <w:noProof/>
            <w:rtl/>
          </w:rPr>
          <w:fldChar w:fldCharType="separate"/>
        </w:r>
        <w:r w:rsidR="00B9073F" w:rsidRPr="00DE25C7">
          <w:rPr>
            <w:b/>
            <w:bCs/>
            <w:noProof/>
            <w:webHidden/>
            <w:rtl/>
          </w:rPr>
          <w:t>78</w:t>
        </w:r>
        <w:r w:rsidRPr="00DE25C7">
          <w:rPr>
            <w:rStyle w:val="Hyperlink"/>
            <w:b/>
            <w:bCs/>
            <w:noProof/>
            <w:rtl/>
          </w:rPr>
          <w:fldChar w:fldCharType="end"/>
        </w:r>
      </w:hyperlink>
    </w:p>
    <w:p w14:paraId="2EFF230D" w14:textId="18EF0C4D" w:rsidR="00702983" w:rsidRPr="00DE25C7" w:rsidRDefault="00702983" w:rsidP="00DE25C7">
      <w:pPr>
        <w:pStyle w:val="TOC2"/>
        <w:rPr>
          <w:rFonts w:eastAsiaTheme="minorEastAsia" w:cstheme="minorBidi"/>
          <w:b/>
          <w:bCs/>
          <w:noProof/>
          <w:kern w:val="2"/>
          <w:sz w:val="24"/>
          <w:szCs w:val="24"/>
          <w:rtl/>
          <w:lang w:val="en-US"/>
          <w14:ligatures w14:val="standardContextual"/>
        </w:rPr>
      </w:pPr>
      <w:hyperlink w:anchor="_Toc226450575" w:history="1">
        <w:r w:rsidRPr="00DE25C7">
          <w:rPr>
            <w:rStyle w:val="Hyperlink"/>
            <w:rFonts w:hint="eastAsia"/>
            <w:b/>
            <w:bCs/>
            <w:noProof/>
            <w:rtl/>
          </w:rPr>
          <w:t>סכומי</w:t>
        </w:r>
        <w:r w:rsidRPr="00DE25C7">
          <w:rPr>
            <w:rStyle w:val="Hyperlink"/>
            <w:b/>
            <w:bCs/>
            <w:noProof/>
            <w:rtl/>
          </w:rPr>
          <w:t xml:space="preserve"> </w:t>
        </w:r>
        <w:r w:rsidRPr="00DE25C7">
          <w:rPr>
            <w:rStyle w:val="Hyperlink"/>
            <w:rFonts w:hint="eastAsia"/>
            <w:b/>
            <w:bCs/>
            <w:noProof/>
            <w:rtl/>
          </w:rPr>
          <w:t>ההכנסות</w:t>
        </w:r>
        <w:r w:rsidRPr="00DE25C7">
          <w:rPr>
            <w:rStyle w:val="Hyperlink"/>
            <w:b/>
            <w:bCs/>
            <w:noProof/>
            <w:rtl/>
          </w:rPr>
          <w:t xml:space="preserve"> </w:t>
        </w:r>
        <w:r w:rsidRPr="00DE25C7">
          <w:rPr>
            <w:rStyle w:val="Hyperlink"/>
            <w:rFonts w:hint="eastAsia"/>
            <w:b/>
            <w:bCs/>
            <w:noProof/>
            <w:rtl/>
          </w:rPr>
          <w:t>וההוצאות</w:t>
        </w:r>
        <w:r w:rsidRPr="00DE25C7">
          <w:rPr>
            <w:rStyle w:val="Hyperlink"/>
            <w:b/>
            <w:bCs/>
            <w:noProof/>
            <w:rtl/>
          </w:rPr>
          <w:t xml:space="preserve"> </w:t>
        </w:r>
        <w:r w:rsidRPr="00DE25C7">
          <w:rPr>
            <w:rStyle w:val="Hyperlink"/>
            <w:rFonts w:hint="eastAsia"/>
            <w:b/>
            <w:bCs/>
            <w:noProof/>
            <w:rtl/>
          </w:rPr>
          <w:t>המיוחסים</w:t>
        </w:r>
        <w:r w:rsidRPr="00DE25C7">
          <w:rPr>
            <w:rStyle w:val="Hyperlink"/>
            <w:b/>
            <w:bCs/>
            <w:noProof/>
            <w:rtl/>
          </w:rPr>
          <w:t xml:space="preserve"> </w:t>
        </w:r>
        <w:r w:rsidRPr="00DE25C7">
          <w:rPr>
            <w:rStyle w:val="Hyperlink"/>
            <w:rFonts w:hint="eastAsia"/>
            <w:b/>
            <w:bCs/>
            <w:noProof/>
            <w:rtl/>
          </w:rPr>
          <w:t>לחברה</w:t>
        </w:r>
        <w:r w:rsidRPr="00DE25C7">
          <w:rPr>
            <w:rStyle w:val="Hyperlink"/>
            <w:b/>
            <w:bCs/>
            <w:noProof/>
            <w:rtl/>
          </w:rPr>
          <w:t xml:space="preserve"> </w:t>
        </w:r>
        <w:r w:rsidRPr="00DE25C7">
          <w:rPr>
            <w:rStyle w:val="Hyperlink"/>
            <w:rFonts w:hint="eastAsia"/>
            <w:b/>
            <w:bCs/>
            <w:noProof/>
            <w:rtl/>
          </w:rPr>
          <w:t>עצמה</w:t>
        </w:r>
        <w:r w:rsidRPr="00DE25C7">
          <w:rPr>
            <w:rStyle w:val="Hyperlink"/>
            <w:b/>
            <w:bCs/>
            <w:noProof/>
            <w:rtl/>
          </w:rPr>
          <w:t xml:space="preserve"> </w:t>
        </w:r>
        <w:r w:rsidRPr="00DE25C7">
          <w:rPr>
            <w:rStyle w:val="Hyperlink"/>
            <w:rFonts w:hint="eastAsia"/>
            <w:b/>
            <w:bCs/>
            <w:noProof/>
            <w:rtl/>
          </w:rPr>
          <w:t>כחברה</w:t>
        </w:r>
        <w:r w:rsidRPr="00DE25C7">
          <w:rPr>
            <w:rStyle w:val="Hyperlink"/>
            <w:b/>
            <w:bCs/>
            <w:noProof/>
            <w:rtl/>
          </w:rPr>
          <w:t xml:space="preserve"> </w:t>
        </w:r>
        <w:r w:rsidRPr="00DE25C7">
          <w:rPr>
            <w:rStyle w:val="Hyperlink"/>
            <w:rFonts w:hint="eastAsia"/>
            <w:b/>
            <w:bCs/>
            <w:noProof/>
            <w:rtl/>
          </w:rPr>
          <w:t>אם</w:t>
        </w:r>
        <w:r w:rsidRPr="00DE25C7">
          <w:rPr>
            <w:b/>
            <w:bCs/>
            <w:noProof/>
            <w:webHidden/>
            <w:rtl/>
          </w:rPr>
          <w:tab/>
        </w:r>
        <w:r w:rsidRPr="00DE25C7">
          <w:rPr>
            <w:rStyle w:val="Hyperlink"/>
            <w:b/>
            <w:bCs/>
            <w:noProof/>
            <w:rtl/>
          </w:rPr>
          <w:fldChar w:fldCharType="begin" w:fldLock="1"/>
        </w:r>
        <w:r w:rsidRPr="00DE25C7">
          <w:rPr>
            <w:b/>
            <w:bCs/>
            <w:noProof/>
            <w:webHidden/>
            <w:rtl/>
          </w:rPr>
          <w:instrText xml:space="preserve"> </w:instrText>
        </w:r>
        <w:r w:rsidRPr="00DE25C7">
          <w:rPr>
            <w:b/>
            <w:bCs/>
            <w:noProof/>
            <w:webHidden/>
          </w:rPr>
          <w:instrText>PAGEREF</w:instrText>
        </w:r>
        <w:r w:rsidRPr="00DE25C7">
          <w:rPr>
            <w:b/>
            <w:bCs/>
            <w:noProof/>
            <w:webHidden/>
            <w:rtl/>
          </w:rPr>
          <w:instrText xml:space="preserve"> _</w:instrText>
        </w:r>
        <w:r w:rsidRPr="00DE25C7">
          <w:rPr>
            <w:b/>
            <w:bCs/>
            <w:noProof/>
            <w:webHidden/>
          </w:rPr>
          <w:instrText>Toc226450575 \h</w:instrText>
        </w:r>
        <w:r w:rsidRPr="00DE25C7">
          <w:rPr>
            <w:b/>
            <w:bCs/>
            <w:noProof/>
            <w:webHidden/>
            <w:rtl/>
          </w:rPr>
          <w:instrText xml:space="preserve"> </w:instrText>
        </w:r>
        <w:r w:rsidRPr="00DE25C7">
          <w:rPr>
            <w:rStyle w:val="Hyperlink"/>
            <w:b/>
            <w:bCs/>
            <w:noProof/>
            <w:rtl/>
          </w:rPr>
        </w:r>
        <w:r w:rsidRPr="00DE25C7">
          <w:rPr>
            <w:rStyle w:val="Hyperlink"/>
            <w:b/>
            <w:bCs/>
            <w:noProof/>
            <w:rtl/>
          </w:rPr>
          <w:fldChar w:fldCharType="separate"/>
        </w:r>
        <w:r w:rsidR="00B9073F" w:rsidRPr="00DE25C7">
          <w:rPr>
            <w:b/>
            <w:bCs/>
            <w:noProof/>
            <w:webHidden/>
            <w:rtl/>
          </w:rPr>
          <w:t>80</w:t>
        </w:r>
        <w:r w:rsidRPr="00DE25C7">
          <w:rPr>
            <w:rStyle w:val="Hyperlink"/>
            <w:b/>
            <w:bCs/>
            <w:noProof/>
            <w:rtl/>
          </w:rPr>
          <w:fldChar w:fldCharType="end"/>
        </w:r>
      </w:hyperlink>
    </w:p>
    <w:p w14:paraId="0CF0866A" w14:textId="488C70DB" w:rsidR="00702983" w:rsidRPr="00DE25C7" w:rsidRDefault="00702983" w:rsidP="00DE25C7">
      <w:pPr>
        <w:pStyle w:val="TOC2"/>
        <w:rPr>
          <w:rFonts w:eastAsiaTheme="minorEastAsia" w:cstheme="minorBidi"/>
          <w:b/>
          <w:bCs/>
          <w:noProof/>
          <w:kern w:val="2"/>
          <w:sz w:val="24"/>
          <w:szCs w:val="24"/>
          <w:rtl/>
          <w:lang w:val="en-US"/>
          <w14:ligatures w14:val="standardContextual"/>
        </w:rPr>
      </w:pPr>
      <w:hyperlink w:anchor="_Toc226450576" w:history="1">
        <w:r w:rsidRPr="00DE25C7">
          <w:rPr>
            <w:rStyle w:val="Hyperlink"/>
            <w:rFonts w:hint="eastAsia"/>
            <w:b/>
            <w:bCs/>
            <w:noProof/>
            <w:rtl/>
          </w:rPr>
          <w:t>סכומי</w:t>
        </w:r>
        <w:r w:rsidRPr="00DE25C7">
          <w:rPr>
            <w:rStyle w:val="Hyperlink"/>
            <w:b/>
            <w:bCs/>
            <w:noProof/>
            <w:rtl/>
          </w:rPr>
          <w:t xml:space="preserve"> </w:t>
        </w:r>
        <w:r w:rsidRPr="00DE25C7">
          <w:rPr>
            <w:rStyle w:val="Hyperlink"/>
            <w:rFonts w:hint="eastAsia"/>
            <w:b/>
            <w:bCs/>
            <w:noProof/>
            <w:rtl/>
          </w:rPr>
          <w:t>תזרימי</w:t>
        </w:r>
        <w:r w:rsidRPr="00DE25C7">
          <w:rPr>
            <w:rStyle w:val="Hyperlink"/>
            <w:b/>
            <w:bCs/>
            <w:noProof/>
            <w:rtl/>
          </w:rPr>
          <w:t xml:space="preserve"> </w:t>
        </w:r>
        <w:r w:rsidRPr="00DE25C7">
          <w:rPr>
            <w:rStyle w:val="Hyperlink"/>
            <w:rFonts w:hint="eastAsia"/>
            <w:b/>
            <w:bCs/>
            <w:noProof/>
            <w:rtl/>
          </w:rPr>
          <w:t>המזומנים</w:t>
        </w:r>
        <w:r w:rsidRPr="00DE25C7">
          <w:rPr>
            <w:rStyle w:val="Hyperlink"/>
            <w:b/>
            <w:bCs/>
            <w:noProof/>
            <w:rtl/>
          </w:rPr>
          <w:t xml:space="preserve"> </w:t>
        </w:r>
        <w:r w:rsidRPr="00DE25C7">
          <w:rPr>
            <w:rStyle w:val="Hyperlink"/>
            <w:rFonts w:hint="eastAsia"/>
            <w:b/>
            <w:bCs/>
            <w:noProof/>
            <w:rtl/>
          </w:rPr>
          <w:t>המיוחסים</w:t>
        </w:r>
        <w:r w:rsidRPr="00DE25C7">
          <w:rPr>
            <w:rStyle w:val="Hyperlink"/>
            <w:b/>
            <w:bCs/>
            <w:noProof/>
            <w:rtl/>
          </w:rPr>
          <w:t xml:space="preserve"> </w:t>
        </w:r>
        <w:r w:rsidRPr="00DE25C7">
          <w:rPr>
            <w:rStyle w:val="Hyperlink"/>
            <w:rFonts w:hint="eastAsia"/>
            <w:b/>
            <w:bCs/>
            <w:noProof/>
            <w:rtl/>
          </w:rPr>
          <w:t>לחברה</w:t>
        </w:r>
        <w:r w:rsidRPr="00DE25C7">
          <w:rPr>
            <w:rStyle w:val="Hyperlink"/>
            <w:b/>
            <w:bCs/>
            <w:noProof/>
            <w:rtl/>
          </w:rPr>
          <w:t xml:space="preserve"> </w:t>
        </w:r>
        <w:r w:rsidRPr="00DE25C7">
          <w:rPr>
            <w:rStyle w:val="Hyperlink"/>
            <w:rFonts w:hint="eastAsia"/>
            <w:b/>
            <w:bCs/>
            <w:noProof/>
            <w:rtl/>
          </w:rPr>
          <w:t>עצמה</w:t>
        </w:r>
        <w:r w:rsidRPr="00DE25C7">
          <w:rPr>
            <w:rStyle w:val="Hyperlink"/>
            <w:b/>
            <w:bCs/>
            <w:noProof/>
            <w:rtl/>
          </w:rPr>
          <w:t xml:space="preserve"> </w:t>
        </w:r>
        <w:r w:rsidRPr="00DE25C7">
          <w:rPr>
            <w:rStyle w:val="Hyperlink"/>
            <w:rFonts w:hint="eastAsia"/>
            <w:b/>
            <w:bCs/>
            <w:noProof/>
            <w:rtl/>
          </w:rPr>
          <w:t>כחברה</w:t>
        </w:r>
        <w:r w:rsidRPr="00DE25C7">
          <w:rPr>
            <w:rStyle w:val="Hyperlink"/>
            <w:b/>
            <w:bCs/>
            <w:noProof/>
            <w:rtl/>
          </w:rPr>
          <w:t xml:space="preserve"> </w:t>
        </w:r>
        <w:r w:rsidRPr="00DE25C7">
          <w:rPr>
            <w:rStyle w:val="Hyperlink"/>
            <w:rFonts w:hint="eastAsia"/>
            <w:b/>
            <w:bCs/>
            <w:noProof/>
            <w:rtl/>
          </w:rPr>
          <w:t>אם</w:t>
        </w:r>
        <w:r w:rsidRPr="00DE25C7">
          <w:rPr>
            <w:b/>
            <w:bCs/>
            <w:noProof/>
            <w:webHidden/>
            <w:rtl/>
          </w:rPr>
          <w:tab/>
        </w:r>
        <w:r w:rsidRPr="00DE25C7">
          <w:rPr>
            <w:rStyle w:val="Hyperlink"/>
            <w:b/>
            <w:bCs/>
            <w:noProof/>
            <w:rtl/>
          </w:rPr>
          <w:fldChar w:fldCharType="begin" w:fldLock="1"/>
        </w:r>
        <w:r w:rsidRPr="00DE25C7">
          <w:rPr>
            <w:b/>
            <w:bCs/>
            <w:noProof/>
            <w:webHidden/>
            <w:rtl/>
          </w:rPr>
          <w:instrText xml:space="preserve"> </w:instrText>
        </w:r>
        <w:r w:rsidRPr="00DE25C7">
          <w:rPr>
            <w:b/>
            <w:bCs/>
            <w:noProof/>
            <w:webHidden/>
          </w:rPr>
          <w:instrText>PAGEREF</w:instrText>
        </w:r>
        <w:r w:rsidRPr="00DE25C7">
          <w:rPr>
            <w:b/>
            <w:bCs/>
            <w:noProof/>
            <w:webHidden/>
            <w:rtl/>
          </w:rPr>
          <w:instrText xml:space="preserve"> _</w:instrText>
        </w:r>
        <w:r w:rsidRPr="00DE25C7">
          <w:rPr>
            <w:b/>
            <w:bCs/>
            <w:noProof/>
            <w:webHidden/>
          </w:rPr>
          <w:instrText>Toc226450576 \h</w:instrText>
        </w:r>
        <w:r w:rsidRPr="00DE25C7">
          <w:rPr>
            <w:b/>
            <w:bCs/>
            <w:noProof/>
            <w:webHidden/>
            <w:rtl/>
          </w:rPr>
          <w:instrText xml:space="preserve"> </w:instrText>
        </w:r>
        <w:r w:rsidRPr="00DE25C7">
          <w:rPr>
            <w:rStyle w:val="Hyperlink"/>
            <w:b/>
            <w:bCs/>
            <w:noProof/>
            <w:rtl/>
          </w:rPr>
        </w:r>
        <w:r w:rsidRPr="00DE25C7">
          <w:rPr>
            <w:rStyle w:val="Hyperlink"/>
            <w:b/>
            <w:bCs/>
            <w:noProof/>
            <w:rtl/>
          </w:rPr>
          <w:fldChar w:fldCharType="separate"/>
        </w:r>
        <w:r w:rsidR="00B9073F" w:rsidRPr="00DE25C7">
          <w:rPr>
            <w:b/>
            <w:bCs/>
            <w:noProof/>
            <w:webHidden/>
            <w:rtl/>
          </w:rPr>
          <w:t>82</w:t>
        </w:r>
        <w:r w:rsidRPr="00DE25C7">
          <w:rPr>
            <w:rStyle w:val="Hyperlink"/>
            <w:b/>
            <w:bCs/>
            <w:noProof/>
            <w:rtl/>
          </w:rPr>
          <w:fldChar w:fldCharType="end"/>
        </w:r>
      </w:hyperlink>
    </w:p>
    <w:p w14:paraId="02613813" w14:textId="23EA3989" w:rsidR="00702983" w:rsidRPr="00DE25C7" w:rsidRDefault="00702983" w:rsidP="00DE25C7">
      <w:pPr>
        <w:pStyle w:val="TOC2"/>
        <w:rPr>
          <w:rFonts w:eastAsiaTheme="minorEastAsia" w:cstheme="minorBidi"/>
          <w:b/>
          <w:bCs/>
          <w:noProof/>
          <w:kern w:val="2"/>
          <w:sz w:val="24"/>
          <w:szCs w:val="24"/>
          <w:rtl/>
          <w14:ligatures w14:val="standardContextual"/>
        </w:rPr>
      </w:pPr>
      <w:hyperlink w:anchor="_Toc226450577" w:history="1">
        <w:r w:rsidRPr="00DE25C7">
          <w:rPr>
            <w:rStyle w:val="Hyperlink"/>
            <w:rFonts w:hint="eastAsia"/>
            <w:b/>
            <w:bCs/>
            <w:noProof/>
            <w:rtl/>
          </w:rPr>
          <w:t>מידע</w:t>
        </w:r>
        <w:r w:rsidRPr="00DE25C7">
          <w:rPr>
            <w:rStyle w:val="Hyperlink"/>
            <w:b/>
            <w:bCs/>
            <w:noProof/>
            <w:rtl/>
          </w:rPr>
          <w:t xml:space="preserve"> </w:t>
        </w:r>
        <w:r w:rsidRPr="00DE25C7">
          <w:rPr>
            <w:rStyle w:val="Hyperlink"/>
            <w:rFonts w:hint="eastAsia"/>
            <w:b/>
            <w:bCs/>
            <w:noProof/>
            <w:rtl/>
          </w:rPr>
          <w:t>מהותי</w:t>
        </w:r>
        <w:r w:rsidRPr="00DE25C7">
          <w:rPr>
            <w:rStyle w:val="Hyperlink"/>
            <w:b/>
            <w:bCs/>
            <w:noProof/>
            <w:rtl/>
          </w:rPr>
          <w:t xml:space="preserve"> </w:t>
        </w:r>
        <w:r w:rsidRPr="00DE25C7">
          <w:rPr>
            <w:rStyle w:val="Hyperlink"/>
            <w:rFonts w:hint="eastAsia"/>
            <w:b/>
            <w:bCs/>
            <w:noProof/>
            <w:rtl/>
          </w:rPr>
          <w:t>נוסף</w:t>
        </w:r>
        <w:r w:rsidRPr="00DE25C7">
          <w:rPr>
            <w:rStyle w:val="Hyperlink"/>
            <w:b/>
            <w:bCs/>
            <w:noProof/>
            <w:rtl/>
          </w:rPr>
          <w:t xml:space="preserve"> </w:t>
        </w:r>
        <w:r w:rsidRPr="00DE25C7">
          <w:rPr>
            <w:rStyle w:val="Hyperlink"/>
            <w:rFonts w:hint="eastAsia"/>
            <w:b/>
            <w:bCs/>
            <w:noProof/>
            <w:rtl/>
          </w:rPr>
          <w:t>המתייחס</w:t>
        </w:r>
        <w:r w:rsidRPr="00DE25C7">
          <w:rPr>
            <w:rStyle w:val="Hyperlink"/>
            <w:b/>
            <w:bCs/>
            <w:noProof/>
            <w:rtl/>
          </w:rPr>
          <w:t xml:space="preserve"> </w:t>
        </w:r>
        <w:r w:rsidRPr="00DE25C7">
          <w:rPr>
            <w:rStyle w:val="Hyperlink"/>
            <w:rFonts w:hint="eastAsia"/>
            <w:b/>
            <w:bCs/>
            <w:noProof/>
            <w:rtl/>
          </w:rPr>
          <w:t>לחברה</w:t>
        </w:r>
        <w:r w:rsidRPr="00DE25C7">
          <w:rPr>
            <w:rStyle w:val="Hyperlink"/>
            <w:b/>
            <w:bCs/>
            <w:noProof/>
            <w:rtl/>
          </w:rPr>
          <w:t xml:space="preserve"> </w:t>
        </w:r>
        <w:r w:rsidRPr="00DE25C7">
          <w:rPr>
            <w:rStyle w:val="Hyperlink"/>
            <w:rFonts w:hint="eastAsia"/>
            <w:b/>
            <w:bCs/>
            <w:noProof/>
            <w:rtl/>
          </w:rPr>
          <w:t>עצמה</w:t>
        </w:r>
        <w:r w:rsidRPr="00DE25C7">
          <w:rPr>
            <w:rStyle w:val="Hyperlink"/>
            <w:b/>
            <w:bCs/>
            <w:noProof/>
            <w:rtl/>
          </w:rPr>
          <w:t xml:space="preserve"> </w:t>
        </w:r>
        <w:r w:rsidRPr="00DE25C7">
          <w:rPr>
            <w:rStyle w:val="Hyperlink"/>
            <w:rFonts w:hint="eastAsia"/>
            <w:b/>
            <w:bCs/>
            <w:noProof/>
            <w:rtl/>
          </w:rPr>
          <w:t>כחברה</w:t>
        </w:r>
        <w:r w:rsidRPr="00DE25C7">
          <w:rPr>
            <w:rStyle w:val="Hyperlink"/>
            <w:b/>
            <w:bCs/>
            <w:noProof/>
            <w:rtl/>
          </w:rPr>
          <w:t xml:space="preserve"> </w:t>
        </w:r>
        <w:r w:rsidRPr="00DE25C7">
          <w:rPr>
            <w:rStyle w:val="Hyperlink"/>
            <w:rFonts w:hint="eastAsia"/>
            <w:b/>
            <w:bCs/>
            <w:noProof/>
            <w:rtl/>
          </w:rPr>
          <w:t>אם</w:t>
        </w:r>
        <w:r w:rsidRPr="00DE25C7">
          <w:rPr>
            <w:rStyle w:val="Hyperlink"/>
            <w:b/>
            <w:bCs/>
            <w:noProof/>
            <w:rtl/>
          </w:rPr>
          <w:t xml:space="preserve"> </w:t>
        </w:r>
        <w:r w:rsidRPr="00DE25C7">
          <w:rPr>
            <w:rStyle w:val="Hyperlink"/>
            <w:rFonts w:hint="eastAsia"/>
            <w:b/>
            <w:bCs/>
            <w:noProof/>
            <w:rtl/>
          </w:rPr>
          <w:t>ליום</w:t>
        </w:r>
        <w:r w:rsidRPr="00DE25C7">
          <w:rPr>
            <w:rStyle w:val="Hyperlink"/>
            <w:b/>
            <w:bCs/>
            <w:noProof/>
            <w:rtl/>
          </w:rPr>
          <w:t xml:space="preserve"> 30 </w:t>
        </w:r>
        <w:r w:rsidRPr="00DE25C7">
          <w:rPr>
            <w:rStyle w:val="Hyperlink"/>
            <w:rFonts w:hint="eastAsia"/>
            <w:b/>
            <w:bCs/>
            <w:noProof/>
            <w:rtl/>
          </w:rPr>
          <w:t>ביוני</w:t>
        </w:r>
        <w:r w:rsidRPr="00DE25C7">
          <w:rPr>
            <w:rStyle w:val="Hyperlink"/>
            <w:b/>
            <w:bCs/>
            <w:noProof/>
            <w:rtl/>
          </w:rPr>
          <w:t xml:space="preserve"> </w:t>
        </w:r>
        <w:r w:rsidRPr="00DE25C7">
          <w:rPr>
            <w:rStyle w:val="Hyperlink"/>
            <w:b/>
            <w:bCs/>
            <w:noProof/>
          </w:rPr>
          <w:t>2026</w:t>
        </w:r>
        <w:r w:rsidRPr="00DE25C7">
          <w:rPr>
            <w:b/>
            <w:bCs/>
            <w:noProof/>
            <w:webHidden/>
            <w:rtl/>
          </w:rPr>
          <w:tab/>
        </w:r>
        <w:r w:rsidRPr="00DE25C7">
          <w:rPr>
            <w:rStyle w:val="Hyperlink"/>
            <w:b/>
            <w:bCs/>
            <w:noProof/>
            <w:rtl/>
          </w:rPr>
          <w:fldChar w:fldCharType="begin" w:fldLock="1"/>
        </w:r>
        <w:r w:rsidRPr="00DE25C7">
          <w:rPr>
            <w:b/>
            <w:bCs/>
            <w:noProof/>
            <w:webHidden/>
            <w:rtl/>
          </w:rPr>
          <w:instrText xml:space="preserve"> </w:instrText>
        </w:r>
        <w:r w:rsidRPr="00DE25C7">
          <w:rPr>
            <w:b/>
            <w:bCs/>
            <w:noProof/>
            <w:webHidden/>
          </w:rPr>
          <w:instrText>PAGEREF</w:instrText>
        </w:r>
        <w:r w:rsidRPr="00DE25C7">
          <w:rPr>
            <w:b/>
            <w:bCs/>
            <w:noProof/>
            <w:webHidden/>
            <w:rtl/>
          </w:rPr>
          <w:instrText xml:space="preserve"> _</w:instrText>
        </w:r>
        <w:r w:rsidRPr="00DE25C7">
          <w:rPr>
            <w:b/>
            <w:bCs/>
            <w:noProof/>
            <w:webHidden/>
          </w:rPr>
          <w:instrText>Toc226450577 \h</w:instrText>
        </w:r>
        <w:r w:rsidRPr="00DE25C7">
          <w:rPr>
            <w:b/>
            <w:bCs/>
            <w:noProof/>
            <w:webHidden/>
            <w:rtl/>
          </w:rPr>
          <w:instrText xml:space="preserve"> </w:instrText>
        </w:r>
        <w:r w:rsidRPr="00DE25C7">
          <w:rPr>
            <w:rStyle w:val="Hyperlink"/>
            <w:b/>
            <w:bCs/>
            <w:noProof/>
            <w:rtl/>
          </w:rPr>
        </w:r>
        <w:r w:rsidRPr="00DE25C7">
          <w:rPr>
            <w:rStyle w:val="Hyperlink"/>
            <w:b/>
            <w:bCs/>
            <w:noProof/>
            <w:rtl/>
          </w:rPr>
          <w:fldChar w:fldCharType="separate"/>
        </w:r>
        <w:r w:rsidR="00B9073F" w:rsidRPr="00DE25C7">
          <w:rPr>
            <w:b/>
            <w:bCs/>
            <w:noProof/>
            <w:webHidden/>
            <w:rtl/>
          </w:rPr>
          <w:t>86</w:t>
        </w:r>
        <w:r w:rsidRPr="00DE25C7">
          <w:rPr>
            <w:rStyle w:val="Hyperlink"/>
            <w:b/>
            <w:bCs/>
            <w:noProof/>
            <w:rtl/>
          </w:rPr>
          <w:fldChar w:fldCharType="end"/>
        </w:r>
      </w:hyperlink>
    </w:p>
    <w:p w14:paraId="66B0E0C8" w14:textId="72688303" w:rsidR="00702983" w:rsidRDefault="00702983" w:rsidP="00224304">
      <w:pPr>
        <w:pStyle w:val="TOC3"/>
        <w:rPr>
          <w:rFonts w:eastAsiaTheme="minorEastAsia" w:cstheme="minorBidi"/>
          <w:kern w:val="2"/>
          <w:sz w:val="24"/>
          <w:szCs w:val="24"/>
          <w:rtl/>
          <w14:ligatures w14:val="standardContextual"/>
        </w:rPr>
      </w:pPr>
      <w:hyperlink w:anchor="_Toc226450578" w:history="1">
        <w:r w:rsidRPr="002B0841">
          <w:rPr>
            <w:rStyle w:val="Hyperlink"/>
            <w:rtl/>
          </w:rPr>
          <w:t>1</w:t>
        </w:r>
        <w:r>
          <w:rPr>
            <w:rFonts w:eastAsiaTheme="minorEastAsia" w:cstheme="minorBidi"/>
            <w:kern w:val="2"/>
            <w:sz w:val="24"/>
            <w:szCs w:val="24"/>
            <w:rtl/>
            <w14:ligatures w14:val="standardContextual"/>
          </w:rPr>
          <w:tab/>
        </w:r>
        <w:r w:rsidRPr="002B0841">
          <w:rPr>
            <w:rStyle w:val="Hyperlink"/>
            <w:rFonts w:hint="eastAsia"/>
            <w:rtl/>
          </w:rPr>
          <w:t>פרטים</w:t>
        </w:r>
        <w:r w:rsidRPr="002B0841">
          <w:rPr>
            <w:rStyle w:val="Hyperlink"/>
            <w:rtl/>
          </w:rPr>
          <w:t xml:space="preserve"> </w:t>
        </w:r>
        <w:r w:rsidRPr="002B0841">
          <w:rPr>
            <w:rStyle w:val="Hyperlink"/>
            <w:rFonts w:hint="eastAsia"/>
            <w:rtl/>
          </w:rPr>
          <w:t>על</w:t>
        </w:r>
        <w:r w:rsidRPr="002B0841">
          <w:rPr>
            <w:rStyle w:val="Hyperlink"/>
            <w:rtl/>
          </w:rPr>
          <w:t xml:space="preserve"> </w:t>
        </w:r>
        <w:r w:rsidRPr="002B0841">
          <w:rPr>
            <w:rStyle w:val="Hyperlink"/>
            <w:rFonts w:hint="eastAsia"/>
            <w:rtl/>
          </w:rPr>
          <w:t>המידע</w:t>
        </w:r>
        <w:r w:rsidRPr="002B0841">
          <w:rPr>
            <w:rStyle w:val="Hyperlink"/>
            <w:rtl/>
          </w:rPr>
          <w:t xml:space="preserve"> </w:t>
        </w:r>
        <w:r w:rsidRPr="002B0841">
          <w:rPr>
            <w:rStyle w:val="Hyperlink"/>
            <w:rFonts w:hint="eastAsia"/>
            <w:rtl/>
          </w:rPr>
          <w:t>הכספי</w:t>
        </w:r>
        <w:r w:rsidRPr="002B0841">
          <w:rPr>
            <w:rStyle w:val="Hyperlink"/>
            <w:rtl/>
          </w:rPr>
          <w:t xml:space="preserve"> </w:t>
        </w:r>
        <w:r w:rsidRPr="002B0841">
          <w:rPr>
            <w:rStyle w:val="Hyperlink"/>
            <w:rFonts w:hint="eastAsia"/>
            <w:rtl/>
          </w:rPr>
          <w:t>ביניים</w:t>
        </w:r>
        <w:r w:rsidRPr="002B0841">
          <w:rPr>
            <w:rStyle w:val="Hyperlink"/>
            <w:rtl/>
          </w:rPr>
          <w:t xml:space="preserve"> </w:t>
        </w:r>
        <w:r w:rsidRPr="002B0841">
          <w:rPr>
            <w:rStyle w:val="Hyperlink"/>
            <w:rFonts w:hint="eastAsia"/>
            <w:rtl/>
          </w:rPr>
          <w:t>הנפרד</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Toc226450578 \h</w:instrText>
        </w:r>
        <w:r>
          <w:rPr>
            <w:webHidden/>
            <w:rtl/>
          </w:rPr>
          <w:instrText xml:space="preserve"> </w:instrText>
        </w:r>
        <w:r>
          <w:rPr>
            <w:rStyle w:val="Hyperlink"/>
            <w:rtl/>
          </w:rPr>
        </w:r>
        <w:r>
          <w:rPr>
            <w:rStyle w:val="Hyperlink"/>
            <w:rtl/>
          </w:rPr>
          <w:fldChar w:fldCharType="separate"/>
        </w:r>
        <w:r w:rsidR="00B9073F">
          <w:rPr>
            <w:webHidden/>
            <w:rtl/>
          </w:rPr>
          <w:t>86</w:t>
        </w:r>
        <w:r>
          <w:rPr>
            <w:rStyle w:val="Hyperlink"/>
            <w:rtl/>
          </w:rPr>
          <w:fldChar w:fldCharType="end"/>
        </w:r>
      </w:hyperlink>
    </w:p>
    <w:p w14:paraId="2AAC351F" w14:textId="2169036A" w:rsidR="00702983" w:rsidRDefault="00702983" w:rsidP="00224304">
      <w:pPr>
        <w:pStyle w:val="TOC3"/>
        <w:rPr>
          <w:rFonts w:eastAsiaTheme="minorEastAsia" w:cstheme="minorBidi"/>
          <w:kern w:val="2"/>
          <w:sz w:val="24"/>
          <w:szCs w:val="24"/>
          <w:rtl/>
          <w14:ligatures w14:val="standardContextual"/>
        </w:rPr>
      </w:pPr>
      <w:hyperlink w:anchor="_Toc226450579" w:history="1">
        <w:r w:rsidRPr="002B0841">
          <w:rPr>
            <w:rStyle w:val="Hyperlink"/>
            <w:rtl/>
          </w:rPr>
          <w:t>2</w:t>
        </w:r>
        <w:r>
          <w:rPr>
            <w:rFonts w:eastAsiaTheme="minorEastAsia" w:cstheme="minorBidi"/>
            <w:kern w:val="2"/>
            <w:sz w:val="24"/>
            <w:szCs w:val="24"/>
            <w:rtl/>
            <w14:ligatures w14:val="standardContextual"/>
          </w:rPr>
          <w:tab/>
        </w:r>
        <w:r w:rsidRPr="002B0841">
          <w:rPr>
            <w:rStyle w:val="Hyperlink"/>
            <w:rFonts w:hint="eastAsia"/>
            <w:rtl/>
          </w:rPr>
          <w:t>התקשרויות</w:t>
        </w:r>
        <w:r w:rsidRPr="002B0841">
          <w:rPr>
            <w:rStyle w:val="Hyperlink"/>
            <w:rtl/>
          </w:rPr>
          <w:t xml:space="preserve"> </w:t>
        </w:r>
        <w:r w:rsidRPr="002B0841">
          <w:rPr>
            <w:rStyle w:val="Hyperlink"/>
            <w:rFonts w:hint="eastAsia"/>
            <w:rtl/>
          </w:rPr>
          <w:t>ועסקאות</w:t>
        </w:r>
        <w:r w:rsidRPr="002B0841">
          <w:rPr>
            <w:rStyle w:val="Hyperlink"/>
            <w:rtl/>
          </w:rPr>
          <w:t xml:space="preserve"> </w:t>
        </w:r>
        <w:r w:rsidRPr="002B0841">
          <w:rPr>
            <w:rStyle w:val="Hyperlink"/>
            <w:rFonts w:hint="eastAsia"/>
            <w:rtl/>
          </w:rPr>
          <w:t>מהותיות</w:t>
        </w:r>
        <w:r w:rsidRPr="002B0841">
          <w:rPr>
            <w:rStyle w:val="Hyperlink"/>
            <w:rtl/>
          </w:rPr>
          <w:t xml:space="preserve"> </w:t>
        </w:r>
        <w:r w:rsidRPr="002B0841">
          <w:rPr>
            <w:rStyle w:val="Hyperlink"/>
            <w:rFonts w:hint="eastAsia"/>
            <w:rtl/>
          </w:rPr>
          <w:t>עם</w:t>
        </w:r>
        <w:r w:rsidRPr="002B0841">
          <w:rPr>
            <w:rStyle w:val="Hyperlink"/>
            <w:rtl/>
          </w:rPr>
          <w:t xml:space="preserve"> </w:t>
        </w:r>
        <w:r w:rsidRPr="002B0841">
          <w:rPr>
            <w:rStyle w:val="Hyperlink"/>
            <w:rFonts w:hint="eastAsia"/>
            <w:rtl/>
          </w:rPr>
          <w:t>חברות</w:t>
        </w:r>
        <w:r w:rsidRPr="002B0841">
          <w:rPr>
            <w:rStyle w:val="Hyperlink"/>
            <w:rtl/>
          </w:rPr>
          <w:t xml:space="preserve"> </w:t>
        </w:r>
        <w:r w:rsidRPr="002B0841">
          <w:rPr>
            <w:rStyle w:val="Hyperlink"/>
            <w:rFonts w:hint="eastAsia"/>
            <w:rtl/>
          </w:rPr>
          <w:t>מוחזקות</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Toc226450579 \h</w:instrText>
        </w:r>
        <w:r>
          <w:rPr>
            <w:webHidden/>
            <w:rtl/>
          </w:rPr>
          <w:instrText xml:space="preserve"> </w:instrText>
        </w:r>
        <w:r>
          <w:rPr>
            <w:rStyle w:val="Hyperlink"/>
            <w:rtl/>
          </w:rPr>
        </w:r>
        <w:r>
          <w:rPr>
            <w:rStyle w:val="Hyperlink"/>
            <w:rtl/>
          </w:rPr>
          <w:fldChar w:fldCharType="separate"/>
        </w:r>
        <w:r w:rsidR="00B9073F">
          <w:rPr>
            <w:webHidden/>
            <w:rtl/>
          </w:rPr>
          <w:t>86</w:t>
        </w:r>
        <w:r>
          <w:rPr>
            <w:rStyle w:val="Hyperlink"/>
            <w:rtl/>
          </w:rPr>
          <w:fldChar w:fldCharType="end"/>
        </w:r>
      </w:hyperlink>
    </w:p>
    <w:p w14:paraId="2B7EB649" w14:textId="2E76F949" w:rsidR="00702983" w:rsidRDefault="00702983" w:rsidP="00224304">
      <w:pPr>
        <w:pStyle w:val="TOC3"/>
        <w:rPr>
          <w:rFonts w:eastAsiaTheme="minorEastAsia" w:cstheme="minorBidi"/>
          <w:kern w:val="2"/>
          <w:sz w:val="24"/>
          <w:szCs w:val="24"/>
          <w:rtl/>
          <w14:ligatures w14:val="standardContextual"/>
        </w:rPr>
      </w:pPr>
      <w:hyperlink w:anchor="_Toc226450580" w:history="1">
        <w:r w:rsidRPr="002B0841">
          <w:rPr>
            <w:rStyle w:val="Hyperlink"/>
            <w:rtl/>
          </w:rPr>
          <w:t>3</w:t>
        </w:r>
        <w:r>
          <w:rPr>
            <w:rFonts w:eastAsiaTheme="minorEastAsia" w:cstheme="minorBidi"/>
            <w:kern w:val="2"/>
            <w:sz w:val="24"/>
            <w:szCs w:val="24"/>
            <w:rtl/>
            <w14:ligatures w14:val="standardContextual"/>
          </w:rPr>
          <w:tab/>
        </w:r>
        <w:r w:rsidRPr="002B0841">
          <w:rPr>
            <w:rStyle w:val="Hyperlink"/>
            <w:rFonts w:hint="eastAsia"/>
            <w:rtl/>
          </w:rPr>
          <w:t>מידע</w:t>
        </w:r>
        <w:r w:rsidRPr="002B0841">
          <w:rPr>
            <w:rStyle w:val="Hyperlink"/>
            <w:rtl/>
          </w:rPr>
          <w:t xml:space="preserve"> </w:t>
        </w:r>
        <w:r w:rsidRPr="002B0841">
          <w:rPr>
            <w:rStyle w:val="Hyperlink"/>
            <w:rFonts w:hint="eastAsia"/>
            <w:rtl/>
          </w:rPr>
          <w:t>מהותי</w:t>
        </w:r>
        <w:r w:rsidRPr="002B0841">
          <w:rPr>
            <w:rStyle w:val="Hyperlink"/>
            <w:rtl/>
          </w:rPr>
          <w:t xml:space="preserve"> </w:t>
        </w:r>
        <w:r w:rsidRPr="002B0841">
          <w:rPr>
            <w:rStyle w:val="Hyperlink"/>
            <w:rFonts w:hint="eastAsia"/>
            <w:rtl/>
          </w:rPr>
          <w:t>נוסף</w:t>
        </w:r>
        <w:r w:rsidRPr="002B0841">
          <w:rPr>
            <w:rStyle w:val="Hyperlink"/>
            <w:rtl/>
          </w:rPr>
          <w:t xml:space="preserve"> </w:t>
        </w:r>
        <w:r w:rsidRPr="002B0841">
          <w:rPr>
            <w:rStyle w:val="Hyperlink"/>
            <w:rFonts w:hint="eastAsia"/>
            <w:rtl/>
          </w:rPr>
          <w:t>אחר</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Toc226450580 \h</w:instrText>
        </w:r>
        <w:r>
          <w:rPr>
            <w:webHidden/>
            <w:rtl/>
          </w:rPr>
          <w:instrText xml:space="preserve"> </w:instrText>
        </w:r>
        <w:r>
          <w:rPr>
            <w:rStyle w:val="Hyperlink"/>
            <w:rtl/>
          </w:rPr>
        </w:r>
        <w:r>
          <w:rPr>
            <w:rStyle w:val="Hyperlink"/>
            <w:rtl/>
          </w:rPr>
          <w:fldChar w:fldCharType="separate"/>
        </w:r>
        <w:r w:rsidR="00B9073F">
          <w:rPr>
            <w:webHidden/>
            <w:rtl/>
          </w:rPr>
          <w:t>86</w:t>
        </w:r>
        <w:r>
          <w:rPr>
            <w:rStyle w:val="Hyperlink"/>
            <w:rtl/>
          </w:rPr>
          <w:fldChar w:fldCharType="end"/>
        </w:r>
      </w:hyperlink>
    </w:p>
    <w:p w14:paraId="78426BF9" w14:textId="74164A06" w:rsidR="001E1B5A" w:rsidRPr="00D76B33" w:rsidRDefault="00702983" w:rsidP="00702983">
      <w:pPr>
        <w:spacing w:after="0" w:line="240" w:lineRule="auto"/>
        <w:ind w:left="1418"/>
        <w:rPr>
          <w:rFonts w:eastAsiaTheme="minorEastAsia" w:cstheme="minorBidi"/>
          <w:rtl/>
        </w:rPr>
      </w:pPr>
      <w:r>
        <w:rPr>
          <w:rtl/>
        </w:rPr>
        <w:fldChar w:fldCharType="end"/>
      </w:r>
    </w:p>
    <w:p w14:paraId="3A0610A4" w14:textId="27352565" w:rsidR="00C15278" w:rsidRPr="004C5FA3" w:rsidRDefault="00C15278" w:rsidP="00DE25C7">
      <w:pPr>
        <w:pStyle w:val="TOC2"/>
        <w:rPr>
          <w:rtl/>
        </w:rPr>
      </w:pPr>
    </w:p>
    <w:p w14:paraId="72C5993B" w14:textId="77777777" w:rsidR="0014237F" w:rsidRDefault="0014237F" w:rsidP="00015C9C">
      <w:pPr>
        <w:rPr>
          <w:rFonts w:ascii="Arial" w:hAnsi="Arial"/>
          <w:rtl/>
        </w:rPr>
        <w:sectPr w:rsidR="0014237F" w:rsidSect="009F69B1">
          <w:headerReference w:type="default" r:id="rId36"/>
          <w:headerReference w:type="first" r:id="rId37"/>
          <w:pgSz w:w="11906" w:h="16838" w:code="9"/>
          <w:pgMar w:top="851" w:right="851" w:bottom="851" w:left="851" w:header="567" w:footer="567" w:gutter="0"/>
          <w:cols w:space="708"/>
          <w:bidi/>
          <w:rtlGutter/>
          <w:docGrid w:linePitch="360"/>
        </w:sectPr>
      </w:pPr>
    </w:p>
    <w:p w14:paraId="3A1711B9" w14:textId="531C6B7E" w:rsidR="00F64EB6" w:rsidRPr="00D76B33" w:rsidRDefault="00F64EB6" w:rsidP="00F75989">
      <w:pPr>
        <w:pStyle w:val="200"/>
        <w:ind w:left="1418"/>
        <w:rPr>
          <w:rtl/>
        </w:rPr>
      </w:pPr>
      <w:bookmarkStart w:id="1119" w:name="_Toc37001480"/>
      <w:bookmarkStart w:id="1120" w:name="_Toc37001550"/>
      <w:bookmarkStart w:id="1121" w:name="_Toc37001817"/>
      <w:bookmarkStart w:id="1122" w:name="_Toc37002555"/>
      <w:bookmarkStart w:id="1123" w:name="_Toc37165950"/>
      <w:bookmarkStart w:id="1124" w:name="_Toc64473801"/>
      <w:bookmarkStart w:id="1125" w:name="_Toc64474130"/>
      <w:bookmarkStart w:id="1126" w:name="_Toc100245524"/>
      <w:bookmarkStart w:id="1127" w:name="_Toc100246533"/>
      <w:bookmarkStart w:id="1128" w:name="_Toc100474053"/>
      <w:bookmarkStart w:id="1129" w:name="_Toc121747418"/>
      <w:bookmarkStart w:id="1130" w:name="_Toc123198352"/>
      <w:bookmarkStart w:id="1131" w:name="_Toc154415342"/>
      <w:bookmarkStart w:id="1132" w:name="_Toc184569378"/>
      <w:bookmarkStart w:id="1133" w:name="_Toc220916120"/>
      <w:bookmarkStart w:id="1134" w:name="_Toc226448122"/>
      <w:bookmarkStart w:id="1135" w:name="_Toc226449460"/>
      <w:bookmarkStart w:id="1136" w:name="_Toc226450573"/>
      <w:bookmarkStart w:id="1137" w:name="_Toc226634697"/>
      <w:r w:rsidRPr="00D76B33">
        <w:rPr>
          <w:rtl/>
        </w:rPr>
        <w:lastRenderedPageBreak/>
        <w:t xml:space="preserve">דוח סקירה מיוחד של רואה החשבון המבקר לבעלי המניות של חברה מדווחת לדוגמה בע"מ על מידע כספי ביניים נפרד לפי תקנה 38ד לתקנות ניירות ערך (דוחות תקופתיים ומיידיים), </w:t>
      </w:r>
      <w:proofErr w:type="spellStart"/>
      <w:r w:rsidRPr="00D76B33">
        <w:rPr>
          <w:rtl/>
        </w:rPr>
        <w:t>התש"ל</w:t>
      </w:r>
      <w:proofErr w:type="spellEnd"/>
      <w:r w:rsidR="00B57E90">
        <w:rPr>
          <w:rFonts w:hint="cs"/>
          <w:rtl/>
        </w:rPr>
        <w:t>–</w:t>
      </w:r>
      <w:r w:rsidRPr="00D76B33">
        <w:rPr>
          <w:rtl/>
        </w:rPr>
        <w:t>1970</w:t>
      </w:r>
      <w:bookmarkEnd w:id="1108"/>
      <w:bookmarkEnd w:id="1109"/>
      <w:bookmarkEnd w:id="1110"/>
      <w:bookmarkEnd w:id="1111"/>
      <w:bookmarkEnd w:id="1112"/>
      <w:bookmarkEnd w:id="1113"/>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p>
    <w:p w14:paraId="3634C813" w14:textId="77777777" w:rsidR="00F75989" w:rsidRPr="00E64DA7" w:rsidRDefault="00F75989" w:rsidP="00F75989">
      <w:pPr>
        <w:spacing w:after="0" w:line="240" w:lineRule="auto"/>
        <w:ind w:left="1418"/>
        <w:rPr>
          <w:rStyle w:val="SubtleEmphasis"/>
          <w:rFonts w:ascii="Arial" w:hAnsi="Arial"/>
          <w:rtl/>
        </w:rPr>
      </w:pPr>
      <w:bookmarkStart w:id="1138" w:name="_Toc6272727"/>
      <w:bookmarkStart w:id="1139" w:name="_Toc6274769"/>
      <w:bookmarkStart w:id="1140" w:name="_Toc6415251"/>
      <w:bookmarkStart w:id="1141" w:name="_Toc6415313"/>
      <w:bookmarkStart w:id="1142" w:name="_Toc31284038"/>
      <w:bookmarkStart w:id="1143" w:name="_Toc31286041"/>
    </w:p>
    <w:p w14:paraId="21EC3E92" w14:textId="77777777" w:rsidR="00F75989" w:rsidRPr="00E64DA7" w:rsidRDefault="00F75989" w:rsidP="00F75989">
      <w:pPr>
        <w:spacing w:after="0" w:line="240" w:lineRule="auto"/>
        <w:ind w:left="1418"/>
        <w:rPr>
          <w:rStyle w:val="SubtleEmphasis"/>
          <w:rFonts w:ascii="Arial" w:hAnsi="Arial"/>
          <w:rtl/>
        </w:rPr>
      </w:pPr>
    </w:p>
    <w:p w14:paraId="7F292D51" w14:textId="77777777" w:rsidR="00F75989" w:rsidRPr="00E64DA7" w:rsidRDefault="00F75989" w:rsidP="00F75989">
      <w:pPr>
        <w:spacing w:after="0" w:line="240" w:lineRule="auto"/>
        <w:ind w:left="1418"/>
        <w:rPr>
          <w:rStyle w:val="SubtleEmphasis"/>
          <w:rFonts w:ascii="Arial" w:hAnsi="Arial"/>
          <w:rtl/>
        </w:rPr>
      </w:pPr>
    </w:p>
    <w:p w14:paraId="69BC8B29" w14:textId="77777777" w:rsidR="00F75989" w:rsidRPr="00E64DA7" w:rsidRDefault="00F75989" w:rsidP="00F75989">
      <w:pPr>
        <w:spacing w:after="0" w:line="240" w:lineRule="auto"/>
        <w:ind w:left="1418"/>
        <w:rPr>
          <w:rStyle w:val="SubtleEmphasis"/>
          <w:rFonts w:ascii="Arial" w:hAnsi="Arial"/>
          <w:rtl/>
        </w:rPr>
      </w:pPr>
    </w:p>
    <w:p w14:paraId="0133A526" w14:textId="77777777" w:rsidR="00F75989" w:rsidRPr="00E64DA7" w:rsidRDefault="00F75989" w:rsidP="00F75989">
      <w:pPr>
        <w:spacing w:after="0" w:line="240" w:lineRule="auto"/>
        <w:ind w:left="1418"/>
        <w:rPr>
          <w:rStyle w:val="SubtleEmphasis"/>
          <w:rFonts w:ascii="Arial" w:hAnsi="Arial"/>
          <w:rtl/>
        </w:rPr>
      </w:pPr>
    </w:p>
    <w:p w14:paraId="355362F2" w14:textId="77777777" w:rsidR="00F75989" w:rsidRPr="00E64DA7" w:rsidRDefault="00F75989" w:rsidP="00F75989">
      <w:pPr>
        <w:spacing w:after="0" w:line="240" w:lineRule="auto"/>
        <w:ind w:left="1418"/>
        <w:rPr>
          <w:rStyle w:val="SubtleEmphasis"/>
          <w:rFonts w:ascii="Arial" w:hAnsi="Arial"/>
          <w:rtl/>
        </w:rPr>
      </w:pPr>
    </w:p>
    <w:p w14:paraId="5B07A3F9" w14:textId="77777777" w:rsidR="00F75989" w:rsidRPr="00E64DA7" w:rsidRDefault="00F75989" w:rsidP="00F75989">
      <w:pPr>
        <w:spacing w:after="0" w:line="240" w:lineRule="auto"/>
        <w:ind w:left="1418"/>
        <w:rPr>
          <w:rStyle w:val="SubtleEmphasis"/>
          <w:rFonts w:ascii="Arial" w:hAnsi="Arial"/>
          <w:rtl/>
        </w:rPr>
      </w:pPr>
    </w:p>
    <w:p w14:paraId="4F2A666E" w14:textId="77777777" w:rsidR="00F75989" w:rsidRPr="00E64DA7" w:rsidRDefault="00F75989" w:rsidP="00F75989">
      <w:pPr>
        <w:spacing w:after="0" w:line="240" w:lineRule="auto"/>
        <w:ind w:left="1418"/>
        <w:rPr>
          <w:rStyle w:val="SubtleEmphasis"/>
          <w:rFonts w:ascii="Arial" w:hAnsi="Arial"/>
          <w:rtl/>
        </w:rPr>
      </w:pPr>
    </w:p>
    <w:p w14:paraId="28A85963" w14:textId="77777777" w:rsidR="00F75989" w:rsidRPr="00E64DA7" w:rsidRDefault="00F75989" w:rsidP="00F75989">
      <w:pPr>
        <w:spacing w:after="0" w:line="240" w:lineRule="auto"/>
        <w:ind w:left="1418"/>
        <w:rPr>
          <w:rStyle w:val="SubtleEmphasis"/>
          <w:rFonts w:ascii="Arial" w:hAnsi="Arial"/>
          <w:rtl/>
        </w:rPr>
      </w:pPr>
    </w:p>
    <w:p w14:paraId="5D79F31F" w14:textId="77777777" w:rsidR="00F75989" w:rsidRPr="00E64DA7" w:rsidRDefault="00F75989" w:rsidP="00F75989">
      <w:pPr>
        <w:spacing w:after="0" w:line="240" w:lineRule="auto"/>
        <w:ind w:left="1418"/>
        <w:rPr>
          <w:rStyle w:val="SubtleEmphasis"/>
          <w:rFonts w:ascii="Arial" w:hAnsi="Arial"/>
          <w:rtl/>
        </w:rPr>
      </w:pPr>
    </w:p>
    <w:p w14:paraId="2A70C308" w14:textId="77777777" w:rsidR="00F75989" w:rsidRPr="00E64DA7" w:rsidRDefault="00F75989" w:rsidP="00F75989">
      <w:pPr>
        <w:spacing w:after="0" w:line="240" w:lineRule="auto"/>
        <w:ind w:left="1418"/>
        <w:rPr>
          <w:rStyle w:val="SubtleEmphasis"/>
          <w:rFonts w:ascii="Arial" w:hAnsi="Arial"/>
          <w:rtl/>
        </w:rPr>
      </w:pPr>
    </w:p>
    <w:p w14:paraId="42F6CA6B" w14:textId="77777777" w:rsidR="00F75989" w:rsidRPr="00E64DA7" w:rsidRDefault="00F75989" w:rsidP="00F75989">
      <w:pPr>
        <w:spacing w:after="0" w:line="240" w:lineRule="auto"/>
        <w:ind w:left="1418"/>
        <w:rPr>
          <w:rStyle w:val="SubtleEmphasis"/>
          <w:rFonts w:ascii="Arial" w:hAnsi="Arial"/>
          <w:rtl/>
        </w:rPr>
      </w:pPr>
    </w:p>
    <w:p w14:paraId="10C053C6" w14:textId="77777777" w:rsidR="00F75989" w:rsidRPr="00E64DA7" w:rsidRDefault="00F75989" w:rsidP="00F75989">
      <w:pPr>
        <w:spacing w:after="0" w:line="240" w:lineRule="auto"/>
        <w:ind w:left="1418"/>
        <w:rPr>
          <w:rStyle w:val="SubtleEmphasis"/>
          <w:rFonts w:ascii="Arial" w:hAnsi="Arial"/>
          <w:rtl/>
        </w:rPr>
      </w:pPr>
    </w:p>
    <w:p w14:paraId="3D5A91CC" w14:textId="77777777" w:rsidR="00F75989" w:rsidRPr="00E64DA7" w:rsidRDefault="00F75989" w:rsidP="00F75989">
      <w:pPr>
        <w:spacing w:after="0" w:line="240" w:lineRule="auto"/>
        <w:ind w:left="1418"/>
        <w:rPr>
          <w:rStyle w:val="SubtleEmphasis"/>
          <w:rFonts w:ascii="Arial" w:hAnsi="Arial"/>
          <w:rtl/>
        </w:rPr>
      </w:pPr>
    </w:p>
    <w:p w14:paraId="569801CB" w14:textId="77777777" w:rsidR="00F75989" w:rsidRPr="00E64DA7" w:rsidRDefault="00F75989" w:rsidP="00F75989">
      <w:pPr>
        <w:spacing w:after="0" w:line="240" w:lineRule="auto"/>
        <w:ind w:left="1418"/>
        <w:rPr>
          <w:rStyle w:val="SubtleEmphasis"/>
          <w:rFonts w:ascii="Arial" w:hAnsi="Arial"/>
          <w:rtl/>
        </w:rPr>
      </w:pPr>
    </w:p>
    <w:p w14:paraId="2089BBEA" w14:textId="77777777" w:rsidR="00F75989" w:rsidRPr="00E64DA7" w:rsidRDefault="00F75989" w:rsidP="00F75989">
      <w:pPr>
        <w:spacing w:after="0" w:line="240" w:lineRule="auto"/>
        <w:ind w:left="1418"/>
        <w:rPr>
          <w:rStyle w:val="SubtleEmphasis"/>
          <w:rFonts w:ascii="Arial" w:hAnsi="Arial"/>
          <w:rtl/>
        </w:rPr>
      </w:pPr>
    </w:p>
    <w:p w14:paraId="6CD34F68" w14:textId="1F09E890" w:rsidR="00D349D1" w:rsidRDefault="00D349D1" w:rsidP="00015C9C">
      <w:pPr>
        <w:pStyle w:val="Signature"/>
        <w:rPr>
          <w:rFonts w:ascii="Arial" w:hAnsi="Arial"/>
          <w:rtl/>
        </w:rPr>
      </w:pPr>
    </w:p>
    <w:p w14:paraId="2F4098EA" w14:textId="0397405F" w:rsidR="00596742" w:rsidRDefault="00596742" w:rsidP="00015C9C">
      <w:pPr>
        <w:pStyle w:val="Signature"/>
        <w:rPr>
          <w:rFonts w:ascii="Arial" w:hAnsi="Arial"/>
          <w:rtl/>
        </w:rPr>
        <w:sectPr w:rsidR="00596742" w:rsidSect="009F69B1">
          <w:headerReference w:type="default" r:id="rId38"/>
          <w:pgSz w:w="11906" w:h="16838" w:code="9"/>
          <w:pgMar w:top="851" w:right="851" w:bottom="851" w:left="851" w:header="567" w:footer="567" w:gutter="0"/>
          <w:cols w:space="708"/>
          <w:bidi/>
          <w:rtlGutter/>
          <w:docGrid w:linePitch="360"/>
        </w:sectPr>
      </w:pPr>
    </w:p>
    <w:p w14:paraId="25DCA3AD" w14:textId="77777777" w:rsidR="00F64EB6" w:rsidRPr="00330C13" w:rsidRDefault="00F64EB6" w:rsidP="00237B80">
      <w:pPr>
        <w:pStyle w:val="Heading2"/>
        <w:rPr>
          <w:sz w:val="22"/>
          <w:rtl/>
        </w:rPr>
      </w:pPr>
      <w:bookmarkStart w:id="1144" w:name="_Toc33548455"/>
      <w:bookmarkStart w:id="1145" w:name="_Toc33618575"/>
      <w:bookmarkStart w:id="1146" w:name="_Toc33623520"/>
      <w:bookmarkStart w:id="1147" w:name="_Toc33623635"/>
      <w:bookmarkStart w:id="1148" w:name="_Toc33623711"/>
      <w:bookmarkStart w:id="1149" w:name="_Toc33623839"/>
      <w:bookmarkStart w:id="1150" w:name="_Toc36376933"/>
      <w:bookmarkStart w:id="1151" w:name="_Toc37001481"/>
      <w:bookmarkStart w:id="1152" w:name="_Toc37001551"/>
      <w:bookmarkStart w:id="1153" w:name="_Toc37001818"/>
      <w:bookmarkStart w:id="1154" w:name="_Toc37002008"/>
      <w:bookmarkStart w:id="1155" w:name="_Toc37002556"/>
      <w:bookmarkStart w:id="1156" w:name="_Toc37165951"/>
      <w:bookmarkStart w:id="1157" w:name="_Toc64473802"/>
      <w:bookmarkStart w:id="1158" w:name="_Toc64474131"/>
      <w:bookmarkStart w:id="1159" w:name="_Toc100245525"/>
      <w:bookmarkStart w:id="1160" w:name="_Toc100246534"/>
      <w:bookmarkStart w:id="1161" w:name="_Toc100474054"/>
      <w:bookmarkStart w:id="1162" w:name="_Toc121747419"/>
      <w:bookmarkStart w:id="1163" w:name="_Toc123198353"/>
      <w:bookmarkStart w:id="1164" w:name="_Toc154415343"/>
      <w:bookmarkStart w:id="1165" w:name="_Toc184569379"/>
      <w:bookmarkStart w:id="1166" w:name="_Toc220916121"/>
      <w:bookmarkStart w:id="1167" w:name="_Toc226448123"/>
      <w:bookmarkStart w:id="1168" w:name="_Toc226449461"/>
      <w:bookmarkStart w:id="1169" w:name="_Toc226450574"/>
      <w:bookmarkStart w:id="1170" w:name="_Toc226634698"/>
      <w:r w:rsidRPr="00330C13">
        <w:rPr>
          <w:sz w:val="22"/>
          <w:rtl/>
        </w:rPr>
        <w:lastRenderedPageBreak/>
        <w:t>סכומי הנכסים, ההתחייבויות וההון המיוחסים לחברה עצמה כחברה אם</w:t>
      </w:r>
      <w:r w:rsidRPr="00E33216">
        <w:rPr>
          <w:rStyle w:val="FootnoteReference"/>
          <w:sz w:val="22"/>
          <w:szCs w:val="22"/>
          <w:rtl/>
        </w:rPr>
        <w:footnoteReference w:id="212"/>
      </w:r>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p>
    <w:p w14:paraId="6F032B39" w14:textId="77777777" w:rsidR="002B2252" w:rsidRPr="002B2252" w:rsidRDefault="002B2252" w:rsidP="002B2252">
      <w:pPr>
        <w:spacing w:after="0" w:line="240" w:lineRule="auto"/>
        <w:ind w:left="1418"/>
        <w:rPr>
          <w:rtl/>
        </w:rPr>
      </w:pPr>
    </w:p>
    <w:tbl>
      <w:tblPr>
        <w:tblStyle w:val="TableGrid"/>
        <w:bidiVisual/>
        <w:tblW w:w="10206" w:type="dxa"/>
        <w:jc w:val="left"/>
        <w:tblLayout w:type="fixed"/>
        <w:tblCellMar>
          <w:left w:w="113" w:type="dxa"/>
          <w:right w:w="113" w:type="dxa"/>
        </w:tblCellMar>
        <w:tblLook w:val="06A0" w:firstRow="1" w:lastRow="0" w:firstColumn="1" w:lastColumn="0" w:noHBand="1" w:noVBand="1"/>
      </w:tblPr>
      <w:tblGrid>
        <w:gridCol w:w="1304"/>
        <w:gridCol w:w="4649"/>
        <w:gridCol w:w="851"/>
        <w:gridCol w:w="1134"/>
        <w:gridCol w:w="1134"/>
        <w:gridCol w:w="1134"/>
      </w:tblGrid>
      <w:tr w:rsidR="007724CC" w:rsidRPr="004C5FA3" w14:paraId="74F536D0" w14:textId="77777777" w:rsidTr="007724CC">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0761B63B"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4A98A0D1" w14:textId="77777777" w:rsidR="007724CC" w:rsidRPr="006D1BA2" w:rsidRDefault="007724CC" w:rsidP="00950DCA">
            <w:pPr>
              <w:pStyle w:val="0"/>
              <w:widowControl w:val="0"/>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5C5E5248" w14:textId="77777777" w:rsidR="007724CC" w:rsidRPr="006D1BA2" w:rsidRDefault="007724CC" w:rsidP="007724CC">
            <w:pPr>
              <w:pStyle w:val="X1underline"/>
              <w:widowControl w:val="0"/>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98784A0" w14:textId="318D6CB7" w:rsidR="007724CC" w:rsidRPr="006D1BA2" w:rsidRDefault="007724CC" w:rsidP="007724CC">
            <w:pPr>
              <w:pStyle w:val="X1underline"/>
              <w:widowControl w:val="0"/>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30 ביוני</w:t>
            </w:r>
          </w:p>
        </w:tc>
        <w:tc>
          <w:tcPr>
            <w:tcW w:w="1134" w:type="dxa"/>
          </w:tcPr>
          <w:p w14:paraId="4EF7BA40" w14:textId="1E72B4C3" w:rsidR="007724CC" w:rsidRPr="006D1BA2" w:rsidRDefault="007724CC" w:rsidP="007724CC">
            <w:pPr>
              <w:pStyle w:val="X1underline"/>
              <w:widowControl w:val="0"/>
              <w:pBdr>
                <w:bottom w:val="none" w:sz="0" w:space="0" w:color="auto"/>
              </w:pBdr>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30 ביוני</w:t>
            </w:r>
          </w:p>
        </w:tc>
        <w:tc>
          <w:tcPr>
            <w:tcW w:w="1134" w:type="dxa"/>
          </w:tcPr>
          <w:p w14:paraId="10B11812" w14:textId="1DF77A79" w:rsidR="007724CC" w:rsidRPr="006D1BA2" w:rsidRDefault="007724CC" w:rsidP="007724CC">
            <w:pPr>
              <w:pStyle w:val="X1underline"/>
              <w:widowControl w:val="0"/>
              <w:pBdr>
                <w:bottom w:val="none" w:sz="0" w:space="0" w:color="auto"/>
              </w:pBdr>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31 בדצמבר</w:t>
            </w:r>
          </w:p>
        </w:tc>
      </w:tr>
      <w:tr w:rsidR="007724CC" w:rsidRPr="004C5FA3" w14:paraId="0CE2F1DD" w14:textId="77777777" w:rsidTr="007724CC">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C7FEFD4" w14:textId="77777777" w:rsidR="00F64EB6" w:rsidRPr="00E07D79" w:rsidRDefault="00F64EB6"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3205288" w14:textId="77777777" w:rsidR="00F64EB6" w:rsidRPr="006D1BA2" w:rsidRDefault="00F64EB6" w:rsidP="00950DCA">
            <w:pPr>
              <w:pStyle w:val="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3A0B264A" w14:textId="27C7924B" w:rsidR="00F64EB6" w:rsidRPr="006D1BA2" w:rsidRDefault="00F64EB6" w:rsidP="007724CC">
            <w:pPr>
              <w:pStyle w:val="X1underline"/>
              <w:widowControl w:val="0"/>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8C8BA86" w14:textId="51AF2AB2" w:rsidR="00F64EB6" w:rsidRPr="006D1BA2" w:rsidRDefault="007724CC" w:rsidP="00950DCA">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hint="cs"/>
                <w:b/>
                <w:bCs/>
                <w:sz w:val="18"/>
                <w:szCs w:val="18"/>
                <w:rtl/>
              </w:rPr>
              <w:t>י</w:t>
            </w:r>
            <w:r w:rsidR="00F64EB6" w:rsidRPr="006D1BA2">
              <w:rPr>
                <w:rFonts w:asciiTheme="minorBidi" w:hAnsiTheme="minorBidi" w:cstheme="minorBidi"/>
                <w:b/>
                <w:bCs/>
                <w:sz w:val="18"/>
                <w:szCs w:val="18"/>
                <w:rtl/>
              </w:rPr>
              <w:t xml:space="preserve">וני </w:t>
            </w:r>
            <w:r w:rsidR="00924697" w:rsidRPr="006D1BA2">
              <w:rPr>
                <w:rFonts w:asciiTheme="minorBidi" w:hAnsiTheme="minorBidi" w:cstheme="minorBidi"/>
                <w:b/>
                <w:bCs/>
                <w:sz w:val="18"/>
                <w:szCs w:val="18"/>
              </w:rPr>
              <w:fldChar w:fldCharType="begin" w:fldLock="1"/>
            </w:r>
            <w:r w:rsidR="00924697" w:rsidRPr="006D1BA2">
              <w:rPr>
                <w:rFonts w:asciiTheme="minorBidi" w:hAnsiTheme="minorBidi" w:cstheme="minorBidi"/>
                <w:b/>
                <w:bCs/>
                <w:sz w:val="18"/>
                <w:szCs w:val="18"/>
              </w:rPr>
              <w:instrText xml:space="preserve"> DOCPROPERTY  CY  \* MERGEFORMAT </w:instrText>
            </w:r>
            <w:r w:rsidR="00924697" w:rsidRPr="006D1BA2">
              <w:rPr>
                <w:rFonts w:asciiTheme="minorBidi" w:hAnsiTheme="minorBidi" w:cstheme="minorBidi"/>
                <w:b/>
                <w:bCs/>
                <w:sz w:val="18"/>
                <w:szCs w:val="18"/>
              </w:rPr>
              <w:fldChar w:fldCharType="separate"/>
            </w:r>
            <w:r w:rsidR="00655754" w:rsidRPr="006D1BA2">
              <w:rPr>
                <w:rFonts w:asciiTheme="minorBidi" w:hAnsiTheme="minorBidi" w:cstheme="minorBidi"/>
                <w:b/>
                <w:bCs/>
                <w:sz w:val="18"/>
                <w:szCs w:val="18"/>
              </w:rPr>
              <w:t>2026</w:t>
            </w:r>
            <w:r w:rsidR="00924697" w:rsidRPr="006D1BA2">
              <w:rPr>
                <w:rFonts w:asciiTheme="minorBidi" w:hAnsiTheme="minorBidi" w:cstheme="minorBidi"/>
                <w:b/>
                <w:bCs/>
                <w:sz w:val="18"/>
                <w:szCs w:val="18"/>
              </w:rPr>
              <w:fldChar w:fldCharType="end"/>
            </w:r>
          </w:p>
        </w:tc>
        <w:tc>
          <w:tcPr>
            <w:tcW w:w="1134" w:type="dxa"/>
          </w:tcPr>
          <w:p w14:paraId="27A8981F" w14:textId="4FF5A974" w:rsidR="00F64EB6" w:rsidRPr="006D1BA2" w:rsidRDefault="00924697" w:rsidP="00950DCA">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b/>
                <w:bCs/>
                <w:sz w:val="18"/>
                <w:szCs w:val="18"/>
              </w:rPr>
              <w:fldChar w:fldCharType="begin" w:fldLock="1"/>
            </w:r>
            <w:r w:rsidRPr="006D1BA2">
              <w:rPr>
                <w:rFonts w:asciiTheme="minorBidi" w:hAnsiTheme="minorBidi" w:cstheme="minorBidi"/>
                <w:b/>
                <w:bCs/>
                <w:sz w:val="18"/>
                <w:szCs w:val="18"/>
              </w:rPr>
              <w:instrText xml:space="preserve"> DOCPROPERTY  PY  \* MERGEFORMAT </w:instrText>
            </w:r>
            <w:r w:rsidRPr="006D1BA2">
              <w:rPr>
                <w:rFonts w:asciiTheme="minorBidi" w:hAnsiTheme="minorBidi" w:cstheme="minorBidi"/>
                <w:b/>
                <w:bCs/>
                <w:sz w:val="18"/>
                <w:szCs w:val="18"/>
              </w:rPr>
              <w:fldChar w:fldCharType="separate"/>
            </w:r>
            <w:r w:rsidR="00655754" w:rsidRPr="006D1BA2">
              <w:rPr>
                <w:rFonts w:asciiTheme="minorBidi" w:hAnsiTheme="minorBidi" w:cstheme="minorBidi"/>
                <w:b/>
                <w:bCs/>
                <w:sz w:val="18"/>
                <w:szCs w:val="18"/>
              </w:rPr>
              <w:t>2025</w:t>
            </w:r>
            <w:r w:rsidRPr="006D1BA2">
              <w:rPr>
                <w:rFonts w:asciiTheme="minorBidi" w:hAnsiTheme="minorBidi" w:cstheme="minorBidi"/>
                <w:b/>
                <w:bCs/>
                <w:sz w:val="18"/>
                <w:szCs w:val="18"/>
              </w:rPr>
              <w:fldChar w:fldCharType="end"/>
            </w:r>
          </w:p>
        </w:tc>
        <w:tc>
          <w:tcPr>
            <w:tcW w:w="1134" w:type="dxa"/>
          </w:tcPr>
          <w:p w14:paraId="09E0B741" w14:textId="0E66EF50" w:rsidR="00F64EB6" w:rsidRPr="006D1BA2" w:rsidRDefault="00924697" w:rsidP="00950DCA">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D1BA2">
              <w:rPr>
                <w:rFonts w:asciiTheme="minorBidi" w:hAnsiTheme="minorBidi" w:cstheme="minorBidi"/>
                <w:b/>
                <w:bCs/>
                <w:sz w:val="18"/>
                <w:szCs w:val="18"/>
              </w:rPr>
              <w:fldChar w:fldCharType="begin" w:fldLock="1"/>
            </w:r>
            <w:r w:rsidRPr="006D1BA2">
              <w:rPr>
                <w:rFonts w:asciiTheme="minorBidi" w:hAnsiTheme="minorBidi" w:cstheme="minorBidi"/>
                <w:b/>
                <w:bCs/>
                <w:sz w:val="18"/>
                <w:szCs w:val="18"/>
              </w:rPr>
              <w:instrText xml:space="preserve"> DOCPROPERTY  PY  \* MERGEFORMAT </w:instrText>
            </w:r>
            <w:r w:rsidRPr="006D1BA2">
              <w:rPr>
                <w:rFonts w:asciiTheme="minorBidi" w:hAnsiTheme="minorBidi" w:cstheme="minorBidi"/>
                <w:b/>
                <w:bCs/>
                <w:sz w:val="18"/>
                <w:szCs w:val="18"/>
              </w:rPr>
              <w:fldChar w:fldCharType="separate"/>
            </w:r>
            <w:r w:rsidR="00655754" w:rsidRPr="006D1BA2">
              <w:rPr>
                <w:rFonts w:asciiTheme="minorBidi" w:hAnsiTheme="minorBidi" w:cstheme="minorBidi"/>
                <w:b/>
                <w:bCs/>
                <w:sz w:val="18"/>
                <w:szCs w:val="18"/>
              </w:rPr>
              <w:t>2025</w:t>
            </w:r>
            <w:r w:rsidRPr="006D1BA2">
              <w:rPr>
                <w:rFonts w:asciiTheme="minorBidi" w:hAnsiTheme="minorBidi" w:cstheme="minorBidi"/>
                <w:b/>
                <w:bCs/>
                <w:sz w:val="18"/>
                <w:szCs w:val="18"/>
              </w:rPr>
              <w:fldChar w:fldCharType="end"/>
            </w:r>
          </w:p>
        </w:tc>
      </w:tr>
      <w:tr w:rsidR="00F64EB6" w:rsidRPr="004C5FA3" w14:paraId="62C25DE0" w14:textId="77777777" w:rsidTr="007724CC">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9655611" w14:textId="77777777" w:rsidR="00F64EB6" w:rsidRPr="00E07D79" w:rsidRDefault="00F64EB6"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3FA3BF84" w14:textId="77777777" w:rsidR="00F64EB6" w:rsidRPr="006D1BA2" w:rsidRDefault="00F64EB6" w:rsidP="00950DCA">
            <w:pPr>
              <w:pStyle w:val="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07F6EFD1" w14:textId="77777777" w:rsidR="00F64EB6" w:rsidRPr="006D1BA2" w:rsidRDefault="00F64EB6" w:rsidP="009C6436">
            <w:pPr>
              <w:pStyle w:val="X1underline"/>
              <w:widowControl w:val="0"/>
              <w:pBdr>
                <w:bottom w:val="none" w:sz="0" w:space="0" w:color="auto"/>
              </w:pBdr>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3402" w:type="dxa"/>
            <w:gridSpan w:val="3"/>
          </w:tcPr>
          <w:p w14:paraId="275AD5A2" w14:textId="77777777" w:rsidR="00F64EB6" w:rsidRPr="006D1BA2" w:rsidRDefault="00F64EB6" w:rsidP="00950DCA">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D1BA2">
              <w:rPr>
                <w:rFonts w:asciiTheme="minorBidi" w:hAnsiTheme="minorBidi" w:cstheme="minorBidi"/>
                <w:b/>
                <w:bCs/>
                <w:sz w:val="18"/>
                <w:szCs w:val="18"/>
                <w:rtl/>
              </w:rPr>
              <w:t>אלפי ש"ח</w:t>
            </w:r>
          </w:p>
        </w:tc>
      </w:tr>
      <w:tr w:rsidR="007724CC" w:rsidRPr="004C5FA3" w14:paraId="7667B8B2" w14:textId="77777777" w:rsidTr="007724CC">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59832CA" w14:textId="77777777" w:rsidR="007724CC" w:rsidRPr="00E07D79" w:rsidRDefault="007724CC" w:rsidP="00E07D79">
            <w:pPr>
              <w:pStyle w:val="X1underline"/>
              <w:widowControl w:val="0"/>
              <w:pBdr>
                <w:bottom w:val="none" w:sz="0" w:space="0" w:color="auto"/>
              </w:pBdr>
              <w:spacing w:line="240" w:lineRule="auto"/>
              <w:ind w:left="-57" w:right="-57"/>
              <w:contextualSpacing w:val="0"/>
              <w:jc w:val="left"/>
              <w:rPr>
                <w:rFonts w:asciiTheme="minorBidi" w:hAnsiTheme="minorBidi" w:cstheme="minorBidi"/>
                <w:sz w:val="14"/>
              </w:rPr>
            </w:pPr>
          </w:p>
        </w:tc>
        <w:tc>
          <w:tcPr>
            <w:tcW w:w="4649" w:type="dxa"/>
            <w:vAlign w:val="center"/>
          </w:tcPr>
          <w:p w14:paraId="4AE1561C" w14:textId="77777777" w:rsidR="007724CC" w:rsidRPr="006D1BA2" w:rsidRDefault="007724CC" w:rsidP="007724CC">
            <w:pPr>
              <w:pStyle w:val="0"/>
              <w:widowControl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41B14B23" w14:textId="71B72155" w:rsidR="007724CC" w:rsidRPr="006D1BA2" w:rsidRDefault="007724CC" w:rsidP="007724CC">
            <w:pPr>
              <w:pStyle w:val="X1underline"/>
              <w:widowControl w:val="0"/>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D1BA2">
              <w:rPr>
                <w:rFonts w:asciiTheme="minorBidi" w:hAnsiTheme="minorBidi" w:cstheme="minorBidi"/>
                <w:b/>
                <w:bCs/>
                <w:sz w:val="18"/>
                <w:szCs w:val="18"/>
                <w:rtl/>
              </w:rPr>
              <w:t>ביאור</w:t>
            </w:r>
          </w:p>
        </w:tc>
        <w:tc>
          <w:tcPr>
            <w:tcW w:w="2268" w:type="dxa"/>
            <w:gridSpan w:val="2"/>
          </w:tcPr>
          <w:p w14:paraId="499C44D2"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D1BA2">
              <w:rPr>
                <w:rFonts w:asciiTheme="minorBidi" w:hAnsiTheme="minorBidi" w:cstheme="minorBidi"/>
                <w:b/>
                <w:bCs/>
                <w:sz w:val="18"/>
                <w:szCs w:val="18"/>
                <w:rtl/>
              </w:rPr>
              <w:t>בלתי מבוקר</w:t>
            </w:r>
          </w:p>
        </w:tc>
        <w:tc>
          <w:tcPr>
            <w:tcW w:w="1134" w:type="dxa"/>
          </w:tcPr>
          <w:p w14:paraId="0B091498"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0B323BFA" w14:textId="77777777" w:rsidTr="007724CC">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4258EB0"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2FDF9988" w14:textId="77777777" w:rsidR="007724CC" w:rsidRPr="006D1BA2" w:rsidRDefault="007724CC" w:rsidP="00C4332C">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w:t>
            </w:r>
          </w:p>
        </w:tc>
        <w:tc>
          <w:tcPr>
            <w:tcW w:w="851" w:type="dxa"/>
          </w:tcPr>
          <w:p w14:paraId="3011B499"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24A2248"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111EFAF"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824EA03"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7724CC" w:rsidRPr="004C5FA3" w14:paraId="31EE3363"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13392DB"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2959567" w14:textId="77777777" w:rsidR="007724CC" w:rsidRPr="006D1BA2" w:rsidRDefault="007724CC" w:rsidP="00C4332C">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שוטפים:</w:t>
            </w:r>
          </w:p>
        </w:tc>
        <w:tc>
          <w:tcPr>
            <w:tcW w:w="851" w:type="dxa"/>
          </w:tcPr>
          <w:p w14:paraId="4F9172F3"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9F3A8A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399B003"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A023669"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644E3795"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A361D42"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290D1A9C"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מזומנים ושווי מזומנים</w:t>
            </w:r>
          </w:p>
        </w:tc>
        <w:tc>
          <w:tcPr>
            <w:tcW w:w="851" w:type="dxa"/>
          </w:tcPr>
          <w:p w14:paraId="76C29DE6"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330687B"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3250E2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F9BBA7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7FCD4730"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5315991"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145BE48" w14:textId="60FEDF5D"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 xml:space="preserve">מזומנים </w:t>
            </w:r>
            <w:r w:rsidR="00C4332C" w:rsidRPr="006D1BA2">
              <w:rPr>
                <w:rFonts w:asciiTheme="minorBidi" w:hAnsiTheme="minorBidi" w:cstheme="minorBidi" w:hint="cs"/>
                <w:sz w:val="18"/>
                <w:szCs w:val="18"/>
                <w:rtl/>
              </w:rPr>
              <w:t>ושווי מזומנים –</w:t>
            </w:r>
            <w:r w:rsidRPr="006D1BA2">
              <w:rPr>
                <w:rFonts w:asciiTheme="minorBidi" w:hAnsiTheme="minorBidi" w:cstheme="minorBidi"/>
                <w:sz w:val="18"/>
                <w:szCs w:val="18"/>
                <w:rtl/>
              </w:rPr>
              <w:t xml:space="preserve"> פיקדונות לשירות חוב</w:t>
            </w:r>
          </w:p>
        </w:tc>
        <w:tc>
          <w:tcPr>
            <w:tcW w:w="851" w:type="dxa"/>
          </w:tcPr>
          <w:p w14:paraId="7BA1A93E"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3E6AE9B"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3C5262F"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D56A38D"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0141DF32"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7B737BB"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3AE1CA4A"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פיננסיים</w:t>
            </w:r>
          </w:p>
        </w:tc>
        <w:tc>
          <w:tcPr>
            <w:tcW w:w="851" w:type="dxa"/>
          </w:tcPr>
          <w:p w14:paraId="031A4C0F"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2E48064"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31E44DD"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B44962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63B0097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71C2009"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6D05CCD0"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לקוחות</w:t>
            </w:r>
          </w:p>
        </w:tc>
        <w:tc>
          <w:tcPr>
            <w:tcW w:w="851" w:type="dxa"/>
          </w:tcPr>
          <w:p w14:paraId="128F412D"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CC4075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75A1342"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5A19A7A"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29A928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3672D0F"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8387FB3"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בגין חוזים עם לקוחות</w:t>
            </w:r>
          </w:p>
        </w:tc>
        <w:tc>
          <w:tcPr>
            <w:tcW w:w="851" w:type="dxa"/>
          </w:tcPr>
          <w:p w14:paraId="0A87DB8F"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8FEB52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E782F1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3B49A9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FEC05EF"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EF332EF"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2F5CD05"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עלויות להשגה ולקיום של חוזים עם לקוחות</w:t>
            </w:r>
          </w:p>
        </w:tc>
        <w:tc>
          <w:tcPr>
            <w:tcW w:w="851" w:type="dxa"/>
          </w:tcPr>
          <w:p w14:paraId="5AC71C9F"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3A1D78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2D53E3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9C183DA"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1B67DCB4"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CAC5D19"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4B7C2F32" w14:textId="2F94C9EF"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חייבים ויתרות חובה</w:t>
            </w:r>
          </w:p>
        </w:tc>
        <w:tc>
          <w:tcPr>
            <w:tcW w:w="851" w:type="dxa"/>
          </w:tcPr>
          <w:p w14:paraId="762B63F5"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9A6A330"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8CF6BF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86CA7A3"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61B5D778"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A8A999D"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32340D07"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מלאי</w:t>
            </w:r>
          </w:p>
        </w:tc>
        <w:tc>
          <w:tcPr>
            <w:tcW w:w="851" w:type="dxa"/>
          </w:tcPr>
          <w:p w14:paraId="11E49C17"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A44C9F8"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C04D7A2"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0D11F98"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B73088E"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817FADA"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6AFF3204"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מלאי דירות למכירה</w:t>
            </w:r>
          </w:p>
        </w:tc>
        <w:tc>
          <w:tcPr>
            <w:tcW w:w="851" w:type="dxa"/>
          </w:tcPr>
          <w:p w14:paraId="5B2EC5D4"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C6831F4"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451329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A0F63C3"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3400B8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71C0BD2"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09FE6822"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מלאי מקרקעין בפיתוח/לצורך הקמת דירות למכירה</w:t>
            </w:r>
          </w:p>
        </w:tc>
        <w:tc>
          <w:tcPr>
            <w:tcW w:w="851" w:type="dxa"/>
          </w:tcPr>
          <w:p w14:paraId="7FEDA91A"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B7D58F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2CA9B6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1B9781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713C8D34"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B0619D8"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641A6655"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ביולוגיים</w:t>
            </w:r>
          </w:p>
        </w:tc>
        <w:tc>
          <w:tcPr>
            <w:tcW w:w="851" w:type="dxa"/>
          </w:tcPr>
          <w:p w14:paraId="63D4B640"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2609A40"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F0A83C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16D82B7"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19D4B6B9"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B020538"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78EFC99"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מס הכנסה לקבל</w:t>
            </w:r>
          </w:p>
        </w:tc>
        <w:tc>
          <w:tcPr>
            <w:tcW w:w="851" w:type="dxa"/>
          </w:tcPr>
          <w:p w14:paraId="237D6FD2"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E3796E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5A48D3B"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4CAF98F"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1DB04935"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0728D89"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15AC6856"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המסווגים כמוחזקים למכירה ונכסים של קבוצות מימוש המסווגות כמוחזקות למכירה</w:t>
            </w:r>
          </w:p>
        </w:tc>
        <w:tc>
          <w:tcPr>
            <w:tcW w:w="851" w:type="dxa"/>
          </w:tcPr>
          <w:p w14:paraId="122B5B20"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45390BA"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4E3E897"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65ECB77"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5286D69B"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EF539D8"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0B8C0CC"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המיוחסים לפעילויות שהופסקו</w:t>
            </w:r>
          </w:p>
        </w:tc>
        <w:tc>
          <w:tcPr>
            <w:tcW w:w="851" w:type="dxa"/>
          </w:tcPr>
          <w:p w14:paraId="7AC94E30"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7C97FDA"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83A7DC7"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6F7FBE1"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666C3CF0"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9E3D96B"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518A0EE" w14:textId="77777777" w:rsidR="007724CC" w:rsidRPr="006D1BA2" w:rsidRDefault="007724CC" w:rsidP="00C4332C">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סה"כ נכסים שוטפים</w:t>
            </w:r>
          </w:p>
        </w:tc>
        <w:tc>
          <w:tcPr>
            <w:tcW w:w="851" w:type="dxa"/>
          </w:tcPr>
          <w:p w14:paraId="2CE2BA1B"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10A6A04"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791C483"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E2CC41D"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1F8FA8CF"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16AAA10"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40B10B6"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478CFB58"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693480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B3EB49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FA3F23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05D81308"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54BC099"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26289EA7" w14:textId="77777777" w:rsidR="007724CC" w:rsidRPr="006D1BA2" w:rsidRDefault="007724CC" w:rsidP="00C4332C">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לא שוטפים:</w:t>
            </w:r>
          </w:p>
        </w:tc>
        <w:tc>
          <w:tcPr>
            <w:tcW w:w="851" w:type="dxa"/>
          </w:tcPr>
          <w:p w14:paraId="7F5B23D0"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679D6C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B315FA4"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02EFE2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9E1EC4A"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634B141"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6E80D8B0" w14:textId="41DB03A0"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מזומנים ושווי מזומנים</w:t>
            </w:r>
          </w:p>
        </w:tc>
        <w:tc>
          <w:tcPr>
            <w:tcW w:w="851" w:type="dxa"/>
          </w:tcPr>
          <w:p w14:paraId="6005BC1D"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70E9F3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6FE01E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99BD25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32B43402"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8961A87"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1184A3F5" w14:textId="7EB89CFD"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 xml:space="preserve">מזומנים </w:t>
            </w:r>
            <w:r w:rsidR="00C4332C" w:rsidRPr="006D1BA2">
              <w:rPr>
                <w:rFonts w:asciiTheme="minorBidi" w:hAnsiTheme="minorBidi" w:cstheme="minorBidi"/>
                <w:sz w:val="18"/>
                <w:szCs w:val="18"/>
                <w:rtl/>
              </w:rPr>
              <w:t xml:space="preserve">ושווי מזומנים </w:t>
            </w:r>
            <w:r w:rsidR="00C4332C" w:rsidRPr="006D1BA2">
              <w:rPr>
                <w:rFonts w:asciiTheme="minorBidi" w:hAnsiTheme="minorBidi" w:cstheme="minorBidi" w:hint="cs"/>
                <w:sz w:val="18"/>
                <w:szCs w:val="18"/>
                <w:rtl/>
              </w:rPr>
              <w:t>–</w:t>
            </w:r>
            <w:r w:rsidRPr="006D1BA2">
              <w:rPr>
                <w:rFonts w:asciiTheme="minorBidi" w:hAnsiTheme="minorBidi" w:cstheme="minorBidi"/>
                <w:sz w:val="18"/>
                <w:szCs w:val="18"/>
                <w:rtl/>
              </w:rPr>
              <w:t xml:space="preserve"> פיקדונות לשירות חוב</w:t>
            </w:r>
          </w:p>
        </w:tc>
        <w:tc>
          <w:tcPr>
            <w:tcW w:w="851" w:type="dxa"/>
          </w:tcPr>
          <w:p w14:paraId="2892AB99"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DCDCBE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B13FCAF"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8D1C660"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1124DEA5"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D5EC19E"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4736AE94"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מלאי</w:t>
            </w:r>
          </w:p>
        </w:tc>
        <w:tc>
          <w:tcPr>
            <w:tcW w:w="851" w:type="dxa"/>
          </w:tcPr>
          <w:p w14:paraId="17D437FD"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3749EA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BF854C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0D9086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0A130FC6"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E7E1763"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6541AB0"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פיננסיים</w:t>
            </w:r>
          </w:p>
        </w:tc>
        <w:tc>
          <w:tcPr>
            <w:tcW w:w="851" w:type="dxa"/>
          </w:tcPr>
          <w:p w14:paraId="7390B716"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1CCCF7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93ECCAF"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93F3CF9"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08B28FEE"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850E763"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2C98D3D" w14:textId="7A139822"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חייבים ויתרות חובה</w:t>
            </w:r>
          </w:p>
        </w:tc>
        <w:tc>
          <w:tcPr>
            <w:tcW w:w="851" w:type="dxa"/>
          </w:tcPr>
          <w:p w14:paraId="393C59EB"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B52507B"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FE65CCA"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382B6FB"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3569522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54861A5"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04D6DC06" w14:textId="35BB8CA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 הטבה מוגדרת, נטו</w:t>
            </w:r>
          </w:p>
        </w:tc>
        <w:tc>
          <w:tcPr>
            <w:tcW w:w="851" w:type="dxa"/>
          </w:tcPr>
          <w:p w14:paraId="41C386EE"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51C2D82"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50A8DE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0F36B5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5821133A"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48082F3"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12C5846"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יתרה בגין חברות מוחזקות, נטו</w:t>
            </w:r>
            <w:r w:rsidRPr="006D1BA2">
              <w:rPr>
                <w:rStyle w:val="FootnoteReference"/>
                <w:rFonts w:asciiTheme="minorBidi" w:hAnsiTheme="minorBidi" w:cstheme="minorBidi"/>
                <w:rtl/>
              </w:rPr>
              <w:footnoteReference w:id="213"/>
            </w:r>
            <w:r w:rsidRPr="006D1BA2">
              <w:rPr>
                <w:rFonts w:asciiTheme="minorBidi" w:hAnsiTheme="minorBidi" w:cstheme="minorBidi"/>
                <w:sz w:val="18"/>
                <w:szCs w:val="18"/>
                <w:rtl/>
              </w:rPr>
              <w:t xml:space="preserve"> </w:t>
            </w:r>
            <w:r w:rsidRPr="006D1BA2">
              <w:rPr>
                <w:rStyle w:val="FootnoteReference"/>
                <w:rFonts w:asciiTheme="minorBidi" w:hAnsiTheme="minorBidi" w:cstheme="minorBidi"/>
                <w:rtl/>
              </w:rPr>
              <w:footnoteReference w:id="214"/>
            </w:r>
          </w:p>
        </w:tc>
        <w:tc>
          <w:tcPr>
            <w:tcW w:w="851" w:type="dxa"/>
          </w:tcPr>
          <w:p w14:paraId="4D4377E1"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05AD5B8"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7C5CBA9"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A22E7BC"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57B66A7E"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7EB828C"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0FBEC9A"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ביולוגיים</w:t>
            </w:r>
          </w:p>
        </w:tc>
        <w:tc>
          <w:tcPr>
            <w:tcW w:w="851" w:type="dxa"/>
          </w:tcPr>
          <w:p w14:paraId="0BB0D58C"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9FD0A3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B7EB0B6"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64DF4D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666992B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C2038D2"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4B3089FC" w14:textId="5CC04709"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נדל"ן להשקעה</w:t>
            </w:r>
          </w:p>
        </w:tc>
        <w:tc>
          <w:tcPr>
            <w:tcW w:w="851" w:type="dxa"/>
          </w:tcPr>
          <w:p w14:paraId="202A5D25"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4440AB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15AEF43"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8999157"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1A62FB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B2D7334"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19A9891B"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 זכות שימוש</w:t>
            </w:r>
          </w:p>
        </w:tc>
        <w:tc>
          <w:tcPr>
            <w:tcW w:w="851" w:type="dxa"/>
          </w:tcPr>
          <w:p w14:paraId="17FD83FD"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3BD36B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CE8A7A1"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473984A"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35E26C5F"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F8066D9"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7BF692F5"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רכוש קבוע</w:t>
            </w:r>
          </w:p>
        </w:tc>
        <w:tc>
          <w:tcPr>
            <w:tcW w:w="851" w:type="dxa"/>
          </w:tcPr>
          <w:p w14:paraId="3D70B239"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771F9D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A8B8639"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5A92AF9"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41FE3090"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A645127"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058A1A71"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נכסים בלתי מוחשיים</w:t>
            </w:r>
          </w:p>
        </w:tc>
        <w:tc>
          <w:tcPr>
            <w:tcW w:w="851" w:type="dxa"/>
          </w:tcPr>
          <w:p w14:paraId="1E25094A"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DE2241E"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7904A45"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57E1BD3"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701F3A45"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F99E605"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5E1A2242"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מוניטין</w:t>
            </w:r>
            <w:r w:rsidRPr="006D1BA2">
              <w:rPr>
                <w:rStyle w:val="FootnoteReference"/>
                <w:rFonts w:asciiTheme="minorBidi" w:hAnsiTheme="minorBidi" w:cstheme="minorBidi"/>
                <w:rtl/>
              </w:rPr>
              <w:footnoteReference w:id="215"/>
            </w:r>
          </w:p>
        </w:tc>
        <w:tc>
          <w:tcPr>
            <w:tcW w:w="851" w:type="dxa"/>
          </w:tcPr>
          <w:p w14:paraId="2BA13304"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22EEFA7"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DACB348"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566B44A" w14:textId="77777777" w:rsidR="007724CC" w:rsidRPr="006D1BA2" w:rsidRDefault="007724CC" w:rsidP="007724CC">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0390E001"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90B5C87"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43E9A3CC" w14:textId="77777777" w:rsidR="007724CC" w:rsidRPr="006D1BA2" w:rsidRDefault="007724CC" w:rsidP="00C4332C">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roofErr w:type="spellStart"/>
            <w:r w:rsidRPr="006D1BA2">
              <w:rPr>
                <w:rFonts w:asciiTheme="minorBidi" w:hAnsiTheme="minorBidi" w:cstheme="minorBidi"/>
                <w:sz w:val="18"/>
                <w:szCs w:val="18"/>
                <w:rtl/>
              </w:rPr>
              <w:t>מסים</w:t>
            </w:r>
            <w:proofErr w:type="spellEnd"/>
            <w:r w:rsidRPr="006D1BA2">
              <w:rPr>
                <w:rFonts w:asciiTheme="minorBidi" w:hAnsiTheme="minorBidi" w:cstheme="minorBidi"/>
                <w:sz w:val="18"/>
                <w:szCs w:val="18"/>
                <w:rtl/>
              </w:rPr>
              <w:t xml:space="preserve"> נדחים</w:t>
            </w:r>
          </w:p>
        </w:tc>
        <w:tc>
          <w:tcPr>
            <w:tcW w:w="851" w:type="dxa"/>
          </w:tcPr>
          <w:p w14:paraId="753DB394"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B1F393D"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7E3B865"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625CF5C"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3FACA7CC"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7EE4932"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3B7B0444" w14:textId="77777777" w:rsidR="007724CC" w:rsidRPr="006D1BA2" w:rsidRDefault="007724CC" w:rsidP="00C4332C">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סה"כ נכסים לא שוטפים</w:t>
            </w:r>
          </w:p>
        </w:tc>
        <w:tc>
          <w:tcPr>
            <w:tcW w:w="851" w:type="dxa"/>
          </w:tcPr>
          <w:p w14:paraId="795F7D44"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F558E5D"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0437EF1"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869D8BD" w14:textId="77777777" w:rsidR="007724CC" w:rsidRPr="006D1BA2" w:rsidRDefault="007724CC" w:rsidP="007724CC">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r w:rsidR="007724CC" w:rsidRPr="004C5FA3" w14:paraId="21B9F05B" w14:textId="77777777" w:rsidTr="007724CC">
        <w:tblPrEx>
          <w:tblLook w:val="04A0" w:firstRow="1" w:lastRow="0" w:firstColumn="1" w:lastColumn="0" w:noHBand="0" w:noVBand="1"/>
        </w:tblPrEx>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4E1B808" w14:textId="77777777" w:rsidR="007724CC" w:rsidRPr="00E07D79" w:rsidRDefault="007724CC" w:rsidP="00E07D79">
            <w:pPr>
              <w:widowControl w:val="0"/>
              <w:spacing w:after="0" w:line="240" w:lineRule="auto"/>
              <w:ind w:left="-57" w:right="-57"/>
              <w:contextualSpacing w:val="0"/>
              <w:rPr>
                <w:rFonts w:asciiTheme="minorBidi" w:hAnsiTheme="minorBidi" w:cstheme="minorBidi"/>
              </w:rPr>
            </w:pPr>
          </w:p>
        </w:tc>
        <w:tc>
          <w:tcPr>
            <w:tcW w:w="4649" w:type="dxa"/>
            <w:vAlign w:val="center"/>
          </w:tcPr>
          <w:p w14:paraId="625DCC18" w14:textId="6C268A8A" w:rsidR="007724CC" w:rsidRPr="006D1BA2" w:rsidRDefault="00C4332C" w:rsidP="00C4332C">
            <w:pPr>
              <w:pStyle w:val="0"/>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D1BA2">
              <w:rPr>
                <w:rFonts w:asciiTheme="minorBidi" w:hAnsiTheme="minorBidi" w:cstheme="minorBidi" w:hint="cs"/>
                <w:b/>
                <w:bCs/>
                <w:sz w:val="18"/>
                <w:szCs w:val="18"/>
                <w:rtl/>
              </w:rPr>
              <w:t>סה"כ נכסים</w:t>
            </w:r>
          </w:p>
        </w:tc>
        <w:tc>
          <w:tcPr>
            <w:tcW w:w="851" w:type="dxa"/>
          </w:tcPr>
          <w:p w14:paraId="436B9B1B" w14:textId="77777777" w:rsidR="007724CC" w:rsidRPr="006D1BA2" w:rsidRDefault="007724CC" w:rsidP="007724CC">
            <w:pPr>
              <w:widowControl w:val="0"/>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22A21FE" w14:textId="77777777" w:rsidR="007724CC" w:rsidRPr="006D1BA2" w:rsidRDefault="007724CC" w:rsidP="007724CC">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566D62D" w14:textId="77777777" w:rsidR="007724CC" w:rsidRPr="006D1BA2" w:rsidRDefault="007724CC" w:rsidP="007724CC">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5337270" w14:textId="77777777" w:rsidR="007724CC" w:rsidRPr="006D1BA2" w:rsidRDefault="007724CC" w:rsidP="007724CC">
            <w:pPr>
              <w:pStyle w:val="x2underline"/>
              <w:widowControl w:val="0"/>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r>
    </w:tbl>
    <w:p w14:paraId="6175FDD7" w14:textId="77777777" w:rsidR="00156F99" w:rsidRPr="004C5FA3" w:rsidRDefault="00156F99">
      <w:pPr>
        <w:rPr>
          <w:rFonts w:ascii="Arial" w:hAnsi="Arial"/>
          <w:rtl/>
        </w:rPr>
      </w:pPr>
      <w:r w:rsidRPr="004C5FA3">
        <w:rPr>
          <w:rFonts w:ascii="Arial" w:hAnsi="Arial"/>
          <w:rtl/>
        </w:rPr>
        <w:br w:type="page"/>
      </w:r>
    </w:p>
    <w:p w14:paraId="77E5D724" w14:textId="2BCC09E9" w:rsidR="003B080B" w:rsidRPr="00330C13" w:rsidRDefault="003B080B" w:rsidP="003B080B">
      <w:pPr>
        <w:pBdr>
          <w:bottom w:val="single" w:sz="4" w:space="1" w:color="auto"/>
        </w:pBdr>
        <w:spacing w:after="0" w:line="240" w:lineRule="auto"/>
        <w:ind w:left="1418"/>
        <w:rPr>
          <w:sz w:val="22"/>
          <w:szCs w:val="22"/>
          <w:rtl/>
        </w:rPr>
      </w:pPr>
      <w:r w:rsidRPr="00330C13">
        <w:rPr>
          <w:b/>
          <w:bCs/>
          <w:sz w:val="22"/>
          <w:szCs w:val="22"/>
        </w:rPr>
        <w:lastRenderedPageBreak/>
        <w:fldChar w:fldCharType="begin" w:fldLock="1"/>
      </w:r>
      <w:r w:rsidRPr="00330C13">
        <w:rPr>
          <w:b/>
          <w:bCs/>
          <w:sz w:val="22"/>
          <w:szCs w:val="22"/>
        </w:rPr>
        <w:instrText xml:space="preserve"> STYLEREF  "</w:instrText>
      </w:r>
      <w:r w:rsidRPr="00330C13">
        <w:rPr>
          <w:b/>
          <w:bCs/>
          <w:sz w:val="22"/>
          <w:szCs w:val="22"/>
          <w:rtl/>
        </w:rPr>
        <w:instrText>כותרת 2</w:instrText>
      </w:r>
      <w:r w:rsidRPr="00330C13">
        <w:rPr>
          <w:b/>
          <w:bCs/>
          <w:sz w:val="22"/>
          <w:szCs w:val="22"/>
        </w:rPr>
        <w:instrText xml:space="preserve">"  \* MERGEFORMAT </w:instrText>
      </w:r>
      <w:r w:rsidRPr="00330C13">
        <w:rPr>
          <w:b/>
          <w:bCs/>
          <w:sz w:val="22"/>
          <w:szCs w:val="22"/>
        </w:rPr>
        <w:fldChar w:fldCharType="separate"/>
      </w:r>
      <w:r w:rsidR="00743F15">
        <w:rPr>
          <w:b/>
          <w:bCs/>
          <w:noProof/>
          <w:sz w:val="22"/>
          <w:szCs w:val="22"/>
          <w:rtl/>
        </w:rPr>
        <w:t>סכומי הנכסים, ההתחייבויות וההון המיוחסים לחברה עצמה כחברה אם</w:t>
      </w:r>
      <w:r w:rsidRPr="00330C13">
        <w:rPr>
          <w:b/>
          <w:bCs/>
          <w:noProof/>
          <w:sz w:val="22"/>
          <w:szCs w:val="22"/>
        </w:rPr>
        <w:fldChar w:fldCharType="end"/>
      </w:r>
      <w:r w:rsidRPr="00330C13">
        <w:rPr>
          <w:b/>
          <w:bCs/>
          <w:sz w:val="22"/>
          <w:szCs w:val="22"/>
          <w:rtl/>
        </w:rPr>
        <w:t xml:space="preserve"> </w:t>
      </w:r>
      <w:r w:rsidRPr="00330C13">
        <w:rPr>
          <w:sz w:val="22"/>
          <w:szCs w:val="22"/>
          <w:rtl/>
        </w:rPr>
        <w:t>(המשך)</w:t>
      </w:r>
    </w:p>
    <w:p w14:paraId="0BF6AEDA" w14:textId="77777777" w:rsidR="003B080B" w:rsidRPr="002B2252" w:rsidRDefault="003B080B" w:rsidP="003B080B">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4"/>
        <w:gridCol w:w="4649"/>
        <w:gridCol w:w="851"/>
        <w:gridCol w:w="1134"/>
        <w:gridCol w:w="1134"/>
        <w:gridCol w:w="1134"/>
      </w:tblGrid>
      <w:tr w:rsidR="003B080B" w:rsidRPr="004C5FA3" w14:paraId="261846BE" w14:textId="77777777" w:rsidTr="008D0110">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0A8AFD86" w14:textId="77777777" w:rsidR="003B080B" w:rsidRPr="00E07D79" w:rsidRDefault="003B080B" w:rsidP="00E07D79">
            <w:pPr>
              <w:spacing w:after="0" w:line="240" w:lineRule="auto"/>
              <w:ind w:left="-57" w:right="-57"/>
              <w:contextualSpacing w:val="0"/>
              <w:rPr>
                <w:rFonts w:asciiTheme="minorBidi" w:hAnsiTheme="minorBidi" w:cstheme="minorBidi"/>
              </w:rPr>
            </w:pPr>
          </w:p>
        </w:tc>
        <w:tc>
          <w:tcPr>
            <w:tcW w:w="4649" w:type="dxa"/>
            <w:vAlign w:val="center"/>
          </w:tcPr>
          <w:p w14:paraId="112CB14F" w14:textId="77777777" w:rsidR="003B080B" w:rsidRPr="006D1BA2" w:rsidRDefault="003B080B" w:rsidP="008D0110">
            <w:pPr>
              <w:pStyle w:val="0-B0"/>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7A9ADCF1" w14:textId="77777777" w:rsidR="003B080B" w:rsidRPr="006D1BA2" w:rsidRDefault="003B080B" w:rsidP="00942443">
            <w:pPr>
              <w:spacing w:after="0" w:line="240" w:lineRule="auto"/>
              <w:jc w:val="left"/>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21B0110" w14:textId="2BB6D9D5" w:rsidR="003B080B" w:rsidRPr="006D1BA2" w:rsidRDefault="003B080B" w:rsidP="00942443">
            <w:pPr>
              <w:spacing w:after="0"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30 ביוני</w:t>
            </w:r>
          </w:p>
        </w:tc>
        <w:tc>
          <w:tcPr>
            <w:tcW w:w="1134" w:type="dxa"/>
          </w:tcPr>
          <w:p w14:paraId="010491DE" w14:textId="20CF9D98" w:rsidR="003B080B" w:rsidRPr="006D1BA2" w:rsidRDefault="003B080B" w:rsidP="00942443">
            <w:pPr>
              <w:spacing w:after="0"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30 ביוני</w:t>
            </w:r>
          </w:p>
        </w:tc>
        <w:tc>
          <w:tcPr>
            <w:tcW w:w="1134" w:type="dxa"/>
          </w:tcPr>
          <w:p w14:paraId="275C96F7" w14:textId="1E3395C4" w:rsidR="003B080B" w:rsidRPr="006D1BA2" w:rsidRDefault="003B080B" w:rsidP="00942443">
            <w:pPr>
              <w:spacing w:after="0"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31 בדצמבר</w:t>
            </w:r>
          </w:p>
        </w:tc>
      </w:tr>
      <w:tr w:rsidR="003B080B" w:rsidRPr="004C5FA3" w14:paraId="0EE97FDD"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0C6AD6F" w14:textId="77777777" w:rsidR="003B080B" w:rsidRPr="00E07D79" w:rsidRDefault="003B080B" w:rsidP="00E07D79">
            <w:pPr>
              <w:spacing w:after="0" w:line="240" w:lineRule="auto"/>
              <w:ind w:left="-57" w:right="-57"/>
              <w:contextualSpacing w:val="0"/>
              <w:rPr>
                <w:rFonts w:asciiTheme="minorBidi" w:hAnsiTheme="minorBidi" w:cstheme="minorBidi"/>
              </w:rPr>
            </w:pPr>
          </w:p>
        </w:tc>
        <w:tc>
          <w:tcPr>
            <w:tcW w:w="4649" w:type="dxa"/>
            <w:vAlign w:val="center"/>
          </w:tcPr>
          <w:p w14:paraId="30F83EC3" w14:textId="77777777" w:rsidR="003B080B" w:rsidRPr="006D1BA2" w:rsidRDefault="003B080B" w:rsidP="008D0110">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3E8C8499" w14:textId="77777777" w:rsidR="003B080B" w:rsidRPr="006D1BA2" w:rsidRDefault="003B080B" w:rsidP="00942443">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p>
        </w:tc>
        <w:tc>
          <w:tcPr>
            <w:tcW w:w="1134" w:type="dxa"/>
          </w:tcPr>
          <w:p w14:paraId="2FC7BF8B" w14:textId="60AFFCF9" w:rsidR="003B080B" w:rsidRPr="006D1BA2" w:rsidRDefault="003B080B" w:rsidP="00942443">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b/>
                <w:bCs/>
                <w:sz w:val="18"/>
                <w:szCs w:val="18"/>
              </w:rPr>
              <w:fldChar w:fldCharType="begin" w:fldLock="1"/>
            </w:r>
            <w:r w:rsidRPr="006D1BA2">
              <w:rPr>
                <w:rFonts w:asciiTheme="minorBidi" w:hAnsiTheme="minorBidi" w:cstheme="minorBidi"/>
                <w:b/>
                <w:bCs/>
                <w:sz w:val="18"/>
                <w:szCs w:val="18"/>
              </w:rPr>
              <w:instrText xml:space="preserve"> DOCPROPERTY  CY  \* MERGEFORMAT </w:instrText>
            </w:r>
            <w:r w:rsidRPr="006D1BA2">
              <w:rPr>
                <w:rFonts w:asciiTheme="minorBidi" w:hAnsiTheme="minorBidi" w:cstheme="minorBidi"/>
                <w:b/>
                <w:bCs/>
                <w:sz w:val="18"/>
                <w:szCs w:val="18"/>
              </w:rPr>
              <w:fldChar w:fldCharType="separate"/>
            </w:r>
            <w:r w:rsidRPr="006D1BA2">
              <w:rPr>
                <w:rFonts w:asciiTheme="minorBidi" w:hAnsiTheme="minorBidi" w:cstheme="minorBidi"/>
                <w:b/>
                <w:bCs/>
                <w:sz w:val="18"/>
                <w:szCs w:val="18"/>
              </w:rPr>
              <w:t>2026</w:t>
            </w:r>
            <w:r w:rsidRPr="006D1BA2">
              <w:rPr>
                <w:rFonts w:asciiTheme="minorBidi" w:hAnsiTheme="minorBidi" w:cstheme="minorBidi"/>
                <w:b/>
                <w:bCs/>
                <w:sz w:val="18"/>
                <w:szCs w:val="18"/>
              </w:rPr>
              <w:fldChar w:fldCharType="end"/>
            </w:r>
          </w:p>
        </w:tc>
        <w:tc>
          <w:tcPr>
            <w:tcW w:w="1134" w:type="dxa"/>
          </w:tcPr>
          <w:p w14:paraId="1D0C08CC" w14:textId="63A88710" w:rsidR="003B080B" w:rsidRPr="006D1BA2" w:rsidRDefault="003B080B" w:rsidP="00942443">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b/>
                <w:bCs/>
                <w:sz w:val="18"/>
                <w:szCs w:val="18"/>
              </w:rPr>
              <w:fldChar w:fldCharType="begin" w:fldLock="1"/>
            </w:r>
            <w:r w:rsidRPr="006D1BA2">
              <w:rPr>
                <w:rFonts w:asciiTheme="minorBidi" w:hAnsiTheme="minorBidi" w:cstheme="minorBidi"/>
                <w:b/>
                <w:bCs/>
                <w:sz w:val="18"/>
                <w:szCs w:val="18"/>
              </w:rPr>
              <w:instrText xml:space="preserve"> DOCPROPERTY  PY  \* MERGEFORMAT </w:instrText>
            </w:r>
            <w:r w:rsidRPr="006D1BA2">
              <w:rPr>
                <w:rFonts w:asciiTheme="minorBidi" w:hAnsiTheme="minorBidi" w:cstheme="minorBidi"/>
                <w:b/>
                <w:bCs/>
                <w:sz w:val="18"/>
                <w:szCs w:val="18"/>
              </w:rPr>
              <w:fldChar w:fldCharType="separate"/>
            </w:r>
            <w:r w:rsidRPr="006D1BA2">
              <w:rPr>
                <w:rFonts w:asciiTheme="minorBidi" w:hAnsiTheme="minorBidi" w:cstheme="minorBidi"/>
                <w:b/>
                <w:bCs/>
                <w:sz w:val="18"/>
                <w:szCs w:val="18"/>
              </w:rPr>
              <w:t>2025</w:t>
            </w:r>
            <w:r w:rsidRPr="006D1BA2">
              <w:rPr>
                <w:rFonts w:asciiTheme="minorBidi" w:hAnsiTheme="minorBidi" w:cstheme="minorBidi"/>
                <w:b/>
                <w:bCs/>
                <w:sz w:val="18"/>
                <w:szCs w:val="18"/>
              </w:rPr>
              <w:fldChar w:fldCharType="end"/>
            </w:r>
          </w:p>
        </w:tc>
        <w:tc>
          <w:tcPr>
            <w:tcW w:w="1134" w:type="dxa"/>
          </w:tcPr>
          <w:p w14:paraId="71BA30A8" w14:textId="34B4FBFB" w:rsidR="003B080B" w:rsidRPr="006D1BA2" w:rsidRDefault="003B080B" w:rsidP="00942443">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b/>
                <w:bCs/>
                <w:sz w:val="18"/>
                <w:szCs w:val="18"/>
              </w:rPr>
              <w:fldChar w:fldCharType="begin" w:fldLock="1"/>
            </w:r>
            <w:r w:rsidRPr="006D1BA2">
              <w:rPr>
                <w:rFonts w:asciiTheme="minorBidi" w:hAnsiTheme="minorBidi" w:cstheme="minorBidi"/>
                <w:b/>
                <w:bCs/>
                <w:sz w:val="18"/>
                <w:szCs w:val="18"/>
              </w:rPr>
              <w:instrText xml:space="preserve"> DOCPROPERTY  PY  \* MERGEFORMAT </w:instrText>
            </w:r>
            <w:r w:rsidRPr="006D1BA2">
              <w:rPr>
                <w:rFonts w:asciiTheme="minorBidi" w:hAnsiTheme="minorBidi" w:cstheme="minorBidi"/>
                <w:b/>
                <w:bCs/>
                <w:sz w:val="18"/>
                <w:szCs w:val="18"/>
              </w:rPr>
              <w:fldChar w:fldCharType="separate"/>
            </w:r>
            <w:r w:rsidRPr="006D1BA2">
              <w:rPr>
                <w:rFonts w:asciiTheme="minorBidi" w:hAnsiTheme="minorBidi" w:cstheme="minorBidi"/>
                <w:b/>
                <w:bCs/>
                <w:sz w:val="18"/>
                <w:szCs w:val="18"/>
              </w:rPr>
              <w:t>2025</w:t>
            </w:r>
            <w:r w:rsidRPr="006D1BA2">
              <w:rPr>
                <w:rFonts w:asciiTheme="minorBidi" w:hAnsiTheme="minorBidi" w:cstheme="minorBidi"/>
                <w:b/>
                <w:bCs/>
                <w:sz w:val="18"/>
                <w:szCs w:val="18"/>
              </w:rPr>
              <w:fldChar w:fldCharType="end"/>
            </w:r>
          </w:p>
        </w:tc>
      </w:tr>
      <w:tr w:rsidR="00942443" w:rsidRPr="004C5FA3" w14:paraId="5B4A2601"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25A5AAC" w14:textId="77777777" w:rsidR="00942443" w:rsidRPr="00E07D79" w:rsidRDefault="00942443" w:rsidP="00E07D79">
            <w:pPr>
              <w:spacing w:after="0" w:line="240" w:lineRule="auto"/>
              <w:ind w:left="-57" w:right="-57"/>
              <w:contextualSpacing w:val="0"/>
              <w:rPr>
                <w:rFonts w:asciiTheme="minorBidi" w:hAnsiTheme="minorBidi" w:cstheme="minorBidi"/>
              </w:rPr>
            </w:pPr>
          </w:p>
        </w:tc>
        <w:tc>
          <w:tcPr>
            <w:tcW w:w="4649" w:type="dxa"/>
            <w:vAlign w:val="center"/>
          </w:tcPr>
          <w:p w14:paraId="6F554895" w14:textId="77777777" w:rsidR="00942443" w:rsidRPr="006D1BA2" w:rsidRDefault="00942443" w:rsidP="008D0110">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35CE5CA3" w14:textId="77777777" w:rsidR="00942443" w:rsidRPr="006D1BA2" w:rsidRDefault="00942443" w:rsidP="00942443">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p>
        </w:tc>
        <w:tc>
          <w:tcPr>
            <w:tcW w:w="3402" w:type="dxa"/>
            <w:gridSpan w:val="3"/>
          </w:tcPr>
          <w:p w14:paraId="374E8B7E" w14:textId="4BC88326" w:rsidR="00942443" w:rsidRPr="006D1BA2" w:rsidRDefault="00942443" w:rsidP="00942443">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b/>
                <w:bCs/>
                <w:sz w:val="18"/>
                <w:szCs w:val="18"/>
                <w:rtl/>
              </w:rPr>
              <w:t>אלפי ש"ח</w:t>
            </w:r>
          </w:p>
        </w:tc>
      </w:tr>
      <w:tr w:rsidR="00942443" w:rsidRPr="004C5FA3" w14:paraId="25184B83"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BDFF538" w14:textId="77777777" w:rsidR="00942443" w:rsidRPr="00E07D79" w:rsidRDefault="00942443" w:rsidP="00E07D79">
            <w:pPr>
              <w:spacing w:after="0" w:line="240" w:lineRule="auto"/>
              <w:ind w:left="-57" w:right="-57"/>
              <w:contextualSpacing w:val="0"/>
              <w:rPr>
                <w:rFonts w:asciiTheme="minorBidi" w:hAnsiTheme="minorBidi" w:cstheme="minorBidi"/>
              </w:rPr>
            </w:pPr>
          </w:p>
        </w:tc>
        <w:tc>
          <w:tcPr>
            <w:tcW w:w="4649" w:type="dxa"/>
            <w:vAlign w:val="center"/>
          </w:tcPr>
          <w:p w14:paraId="19CF499A" w14:textId="77777777" w:rsidR="00942443" w:rsidRPr="006D1BA2" w:rsidRDefault="00942443" w:rsidP="008D0110">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40474DC5" w14:textId="48BA054E" w:rsidR="00942443" w:rsidRPr="006D1BA2" w:rsidRDefault="00942443" w:rsidP="00942443">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D1BA2">
              <w:rPr>
                <w:rFonts w:asciiTheme="minorBidi" w:hAnsiTheme="minorBidi" w:cstheme="minorBidi"/>
                <w:b/>
                <w:bCs/>
                <w:sz w:val="18"/>
                <w:szCs w:val="18"/>
                <w:rtl/>
              </w:rPr>
              <w:t>ביאור</w:t>
            </w:r>
          </w:p>
        </w:tc>
        <w:tc>
          <w:tcPr>
            <w:tcW w:w="2268" w:type="dxa"/>
            <w:gridSpan w:val="2"/>
          </w:tcPr>
          <w:p w14:paraId="52C2BBB4" w14:textId="292DF149" w:rsidR="00942443" w:rsidRPr="006D1BA2" w:rsidRDefault="00942443" w:rsidP="00942443">
            <w:pPr>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r w:rsidRPr="006D1BA2">
              <w:rPr>
                <w:rFonts w:asciiTheme="minorBidi" w:hAnsiTheme="minorBidi" w:cstheme="minorBidi"/>
                <w:b/>
                <w:bCs/>
                <w:sz w:val="18"/>
                <w:szCs w:val="18"/>
                <w:rtl/>
              </w:rPr>
              <w:t>בלתי מבוקר</w:t>
            </w:r>
          </w:p>
        </w:tc>
        <w:tc>
          <w:tcPr>
            <w:tcW w:w="1134" w:type="dxa"/>
          </w:tcPr>
          <w:p w14:paraId="13A7BD5D" w14:textId="77777777" w:rsidR="00942443" w:rsidRPr="006D1BA2" w:rsidRDefault="00942443" w:rsidP="00942443">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Pr>
            </w:pPr>
          </w:p>
        </w:tc>
      </w:tr>
      <w:tr w:rsidR="003B080B" w:rsidRPr="004C5FA3" w14:paraId="22670AA8"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448F5E0"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3E0D713C" w14:textId="77777777" w:rsidR="003B080B" w:rsidRPr="006D1BA2" w:rsidRDefault="003B080B" w:rsidP="008D0110">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והון</w:t>
            </w:r>
          </w:p>
        </w:tc>
        <w:tc>
          <w:tcPr>
            <w:tcW w:w="851" w:type="dxa"/>
          </w:tcPr>
          <w:p w14:paraId="24BDE2FD"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3B9D5B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B494E43"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64C2653"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8D0110" w:rsidRPr="004C5FA3" w14:paraId="5C64FC6C"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7C84F50" w14:textId="77777777" w:rsidR="008D0110" w:rsidRPr="00E07D79" w:rsidRDefault="008D0110" w:rsidP="00E07D79">
            <w:pPr>
              <w:spacing w:after="0" w:line="240" w:lineRule="auto"/>
              <w:ind w:left="-57" w:right="-57"/>
              <w:contextualSpacing w:val="0"/>
              <w:rPr>
                <w:rFonts w:asciiTheme="minorBidi" w:hAnsiTheme="minorBidi" w:cstheme="minorBidi"/>
              </w:rPr>
            </w:pPr>
          </w:p>
        </w:tc>
        <w:tc>
          <w:tcPr>
            <w:tcW w:w="4649" w:type="dxa"/>
            <w:vAlign w:val="center"/>
          </w:tcPr>
          <w:p w14:paraId="4A976569" w14:textId="7854AF6B" w:rsidR="008D0110" w:rsidRPr="006D1BA2" w:rsidRDefault="008D0110" w:rsidP="008D0110">
            <w:pPr>
              <w:pStyle w:val="0-B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hint="cs"/>
                <w:sz w:val="18"/>
                <w:szCs w:val="18"/>
                <w:rtl/>
              </w:rPr>
              <w:t>התחייבויות</w:t>
            </w:r>
          </w:p>
        </w:tc>
        <w:tc>
          <w:tcPr>
            <w:tcW w:w="851" w:type="dxa"/>
          </w:tcPr>
          <w:p w14:paraId="2D1A5393" w14:textId="77777777" w:rsidR="008D0110" w:rsidRPr="006D1BA2" w:rsidRDefault="008D0110" w:rsidP="00942443">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604ED7D" w14:textId="77777777" w:rsidR="008D0110" w:rsidRPr="006D1BA2" w:rsidRDefault="008D0110" w:rsidP="00942443">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617D25D" w14:textId="77777777" w:rsidR="008D0110" w:rsidRPr="006D1BA2" w:rsidRDefault="008D0110" w:rsidP="00942443">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AEE2096" w14:textId="77777777" w:rsidR="008D0110" w:rsidRPr="006D1BA2" w:rsidRDefault="008D0110" w:rsidP="00942443">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672CB4D1"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61093F7"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250948C4" w14:textId="77777777" w:rsidR="003B080B" w:rsidRPr="006D1BA2" w:rsidRDefault="003B080B" w:rsidP="008D0110">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שוטפות:</w:t>
            </w:r>
          </w:p>
        </w:tc>
        <w:tc>
          <w:tcPr>
            <w:tcW w:w="851" w:type="dxa"/>
          </w:tcPr>
          <w:p w14:paraId="70395F77"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4105762"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1F52DE1"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5EE046E"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45439B7F"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921B35B"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CEA8672"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הלוואות מתאגידים בנקאיים ומאחרים</w:t>
            </w:r>
          </w:p>
        </w:tc>
        <w:tc>
          <w:tcPr>
            <w:tcW w:w="851" w:type="dxa"/>
          </w:tcPr>
          <w:p w14:paraId="2C349BD5"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94AFABD"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C8225F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7F8222B"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A6A3343"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DB122BD"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1F8E9111" w14:textId="577219AE"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איגרות חוב</w:t>
            </w:r>
          </w:p>
        </w:tc>
        <w:tc>
          <w:tcPr>
            <w:tcW w:w="851" w:type="dxa"/>
          </w:tcPr>
          <w:p w14:paraId="3B5FFBF0"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C50F9F4"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99208B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2643C4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2C9F2C08"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73D4A5D"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755A8E06"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חכירה</w:t>
            </w:r>
          </w:p>
        </w:tc>
        <w:tc>
          <w:tcPr>
            <w:tcW w:w="851" w:type="dxa"/>
          </w:tcPr>
          <w:p w14:paraId="2E077DE2"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0750AC2"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52AB581"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281E79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5E657276"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168F902"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6325B437"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פיננסיות אחרות</w:t>
            </w:r>
          </w:p>
        </w:tc>
        <w:tc>
          <w:tcPr>
            <w:tcW w:w="851" w:type="dxa"/>
          </w:tcPr>
          <w:p w14:paraId="387F90CD"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0E2D4C1"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908A024"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AF46F7B"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556F6E9"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4E4FC38"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0FACEB01"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ספקים ונותני שירותים</w:t>
            </w:r>
          </w:p>
        </w:tc>
        <w:tc>
          <w:tcPr>
            <w:tcW w:w="851" w:type="dxa"/>
          </w:tcPr>
          <w:p w14:paraId="77C0462C"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6510AC2"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E168939"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19B13E5"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5A67C178"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44AFD64"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7BE7E0BB"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בגין חוזים עם לקוחות</w:t>
            </w:r>
          </w:p>
        </w:tc>
        <w:tc>
          <w:tcPr>
            <w:tcW w:w="851" w:type="dxa"/>
          </w:tcPr>
          <w:p w14:paraId="09A56C6F"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A3D939A"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754340B"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45D4D36"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6AD20710"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97602EA"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1F5AC18C"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זכאים ויתרות זכות</w:t>
            </w:r>
          </w:p>
        </w:tc>
        <w:tc>
          <w:tcPr>
            <w:tcW w:w="851" w:type="dxa"/>
          </w:tcPr>
          <w:p w14:paraId="77BFD8F8"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5F39C61"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DC2F98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BEA692E"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7C674B66"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665ECAC"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F353FB3"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הפרשות</w:t>
            </w:r>
          </w:p>
        </w:tc>
        <w:tc>
          <w:tcPr>
            <w:tcW w:w="851" w:type="dxa"/>
          </w:tcPr>
          <w:p w14:paraId="18D99F3B"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FBE4ECE"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2E233C3"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AE8B4A7"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3CAA120F"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1C47514"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08CC3ED6"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מס הכנסה לשלם</w:t>
            </w:r>
          </w:p>
        </w:tc>
        <w:tc>
          <w:tcPr>
            <w:tcW w:w="851" w:type="dxa"/>
          </w:tcPr>
          <w:p w14:paraId="1E933E8F"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1D3AAE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04F0C53"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398816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42E1897B"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3839B0B"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4ADFEDC8" w14:textId="4F501A40"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של קבוצות מימוש המסווגות כמוחזקות למכירה</w:t>
            </w:r>
          </w:p>
        </w:tc>
        <w:tc>
          <w:tcPr>
            <w:tcW w:w="851" w:type="dxa"/>
          </w:tcPr>
          <w:p w14:paraId="0BB1E402"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284C5BE"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AA2D985"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47FB8CE"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45FBFFDF"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1641AEF"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86A2833"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המיוחסות לפעילויות שהופסקו</w:t>
            </w:r>
          </w:p>
        </w:tc>
        <w:tc>
          <w:tcPr>
            <w:tcW w:w="851" w:type="dxa"/>
          </w:tcPr>
          <w:p w14:paraId="7B952383"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3804384"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AAADA3A"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7828A2F"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43A12D12"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F93DCD5"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168BDAE2" w14:textId="77777777" w:rsidR="003B080B" w:rsidRPr="006D1BA2" w:rsidRDefault="003B080B" w:rsidP="008D0110">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סה"כ התחייבויות שוטפות</w:t>
            </w:r>
          </w:p>
        </w:tc>
        <w:tc>
          <w:tcPr>
            <w:tcW w:w="851" w:type="dxa"/>
          </w:tcPr>
          <w:p w14:paraId="0E58BB30"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D11E4EB"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2880C53"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84D96DC"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8EF2602"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94AD964"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6782A09A"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19581488"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3185E0D"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8DCFEDA"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129BAC7"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30542F6"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991D9AA"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4B583EC6" w14:textId="77777777" w:rsidR="003B080B" w:rsidRPr="006D1BA2" w:rsidRDefault="003B080B" w:rsidP="008D0110">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לא שוטפות:</w:t>
            </w:r>
          </w:p>
        </w:tc>
        <w:tc>
          <w:tcPr>
            <w:tcW w:w="851" w:type="dxa"/>
          </w:tcPr>
          <w:p w14:paraId="136D20FA"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C96D1A3"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0F54A9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D3C07D4"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5AF718B8"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BE67D0E"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45869F0"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הלוואות מתאגידים בנקאיים ומאחרים</w:t>
            </w:r>
          </w:p>
        </w:tc>
        <w:tc>
          <w:tcPr>
            <w:tcW w:w="851" w:type="dxa"/>
          </w:tcPr>
          <w:p w14:paraId="5EE503A9"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2CA64AE"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9852B78"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4E186A5"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5BF720F3"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47C2E33"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3B052ED3" w14:textId="4F0BF49F"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איגרות חוב</w:t>
            </w:r>
          </w:p>
        </w:tc>
        <w:tc>
          <w:tcPr>
            <w:tcW w:w="851" w:type="dxa"/>
          </w:tcPr>
          <w:p w14:paraId="50E21564"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C5B74C6"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B9B826F"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7E7A023"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5861DC6D"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2B7F9FF"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6FE7ECE"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חכירה</w:t>
            </w:r>
          </w:p>
        </w:tc>
        <w:tc>
          <w:tcPr>
            <w:tcW w:w="851" w:type="dxa"/>
          </w:tcPr>
          <w:p w14:paraId="7C539680"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DC19B65"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77344EF"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C287D76"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65AC0617"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D522328"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131B7C0B"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פיננסיות אחרות</w:t>
            </w:r>
            <w:r w:rsidRPr="006D1BA2">
              <w:rPr>
                <w:rStyle w:val="FootnoteReference"/>
                <w:rFonts w:asciiTheme="minorBidi" w:hAnsiTheme="minorBidi" w:cstheme="minorBidi"/>
                <w:rtl/>
              </w:rPr>
              <w:footnoteReference w:id="216"/>
            </w:r>
          </w:p>
        </w:tc>
        <w:tc>
          <w:tcPr>
            <w:tcW w:w="851" w:type="dxa"/>
          </w:tcPr>
          <w:p w14:paraId="2072628D"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F3B89AC"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A1D6C25"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5CA870F"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2594C578"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37290AD"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2D24FB0A"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זכאים ויתרות זכות</w:t>
            </w:r>
          </w:p>
        </w:tc>
        <w:tc>
          <w:tcPr>
            <w:tcW w:w="851" w:type="dxa"/>
          </w:tcPr>
          <w:p w14:paraId="7EBF7F54"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1384AB69"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3B09237"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7E6353B"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684DB721"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7684670"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6631938" w14:textId="783A0D50"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התחייבויות הטבה מוגדרת, נטו</w:t>
            </w:r>
          </w:p>
        </w:tc>
        <w:tc>
          <w:tcPr>
            <w:tcW w:w="851" w:type="dxa"/>
          </w:tcPr>
          <w:p w14:paraId="32CB4DB7"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C712D3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5CDF5DC2"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01CB4B8"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7795F7CC"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877675A"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67C49AF2"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הפרשות</w:t>
            </w:r>
          </w:p>
        </w:tc>
        <w:tc>
          <w:tcPr>
            <w:tcW w:w="851" w:type="dxa"/>
          </w:tcPr>
          <w:p w14:paraId="7C79190A"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4CC2A0C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19DB30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79E8EB4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48E05C99"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F504F8F"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570903EE"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roofErr w:type="spellStart"/>
            <w:r w:rsidRPr="006D1BA2">
              <w:rPr>
                <w:rFonts w:asciiTheme="minorBidi" w:hAnsiTheme="minorBidi" w:cstheme="minorBidi"/>
                <w:sz w:val="18"/>
                <w:szCs w:val="18"/>
                <w:rtl/>
              </w:rPr>
              <w:t>מסים</w:t>
            </w:r>
            <w:proofErr w:type="spellEnd"/>
            <w:r w:rsidRPr="006D1BA2">
              <w:rPr>
                <w:rFonts w:asciiTheme="minorBidi" w:hAnsiTheme="minorBidi" w:cstheme="minorBidi"/>
                <w:sz w:val="18"/>
                <w:szCs w:val="18"/>
                <w:rtl/>
              </w:rPr>
              <w:t xml:space="preserve"> נדחים</w:t>
            </w:r>
          </w:p>
        </w:tc>
        <w:tc>
          <w:tcPr>
            <w:tcW w:w="851" w:type="dxa"/>
          </w:tcPr>
          <w:p w14:paraId="0FE89948"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694D0E22"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C242A48"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276F6A2"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65D464DE"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24D38D0"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47897E98" w14:textId="77777777" w:rsidR="003B080B" w:rsidRPr="006D1BA2" w:rsidRDefault="003B080B" w:rsidP="008D0110">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סה"כ התחייבויות לא שוטפות</w:t>
            </w:r>
          </w:p>
        </w:tc>
        <w:tc>
          <w:tcPr>
            <w:tcW w:w="851" w:type="dxa"/>
          </w:tcPr>
          <w:p w14:paraId="00CA70CD"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1562B4E"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1C85071"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CC2BCDE"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721D36E"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02E78C9"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31DC6C38" w14:textId="77777777" w:rsidR="003B080B" w:rsidRPr="006D1BA2" w:rsidRDefault="003B080B" w:rsidP="008D0110">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סה"כ התחייבויות</w:t>
            </w:r>
          </w:p>
        </w:tc>
        <w:tc>
          <w:tcPr>
            <w:tcW w:w="851" w:type="dxa"/>
          </w:tcPr>
          <w:p w14:paraId="703078D5"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E987114"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0936BCBF"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3F3B2DF"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6F04D16E"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7B8E234"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4ACAA40E"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851" w:type="dxa"/>
          </w:tcPr>
          <w:p w14:paraId="5B048BA5"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586E1B9F"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3268512"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7CBC301"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166E2080"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6E36186"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7C210F31" w14:textId="77777777" w:rsidR="003B080B" w:rsidRPr="006D1BA2" w:rsidRDefault="003B080B" w:rsidP="008D0110">
            <w:pPr>
              <w:pStyle w:val="0-B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הון המיוחס לחברה עצמה כחברה אם:</w:t>
            </w:r>
          </w:p>
        </w:tc>
        <w:tc>
          <w:tcPr>
            <w:tcW w:w="851" w:type="dxa"/>
          </w:tcPr>
          <w:p w14:paraId="1B50CFE0"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06438EA2"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8C3908D"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318D57CD"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8C96353"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9E19DDA"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7F717561"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הון מניות נפרע וקרנות הון</w:t>
            </w:r>
          </w:p>
        </w:tc>
        <w:tc>
          <w:tcPr>
            <w:tcW w:w="851" w:type="dxa"/>
          </w:tcPr>
          <w:p w14:paraId="3EB10B7D"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912A0FD"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AB6D6F0"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3608489" w14:textId="77777777" w:rsidR="003B080B" w:rsidRPr="006D1BA2" w:rsidRDefault="003B080B" w:rsidP="00942443">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2613F422"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0F41BAE"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1FD6A25A" w14:textId="77777777" w:rsidR="003B080B" w:rsidRPr="006D1BA2" w:rsidRDefault="003B080B" w:rsidP="008D011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עודפים</w:t>
            </w:r>
          </w:p>
        </w:tc>
        <w:tc>
          <w:tcPr>
            <w:tcW w:w="851" w:type="dxa"/>
          </w:tcPr>
          <w:p w14:paraId="081F1CC2"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2C9EEB96"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7C09A4E"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62EC80BE"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08990049"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6898089"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4414ECD9" w14:textId="77777777" w:rsidR="003B080B" w:rsidRPr="006D1BA2" w:rsidRDefault="003B080B" w:rsidP="008D0110">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sz w:val="18"/>
                <w:szCs w:val="18"/>
                <w:rtl/>
              </w:rPr>
              <w:t>סה"כ הון המיוחס לחברה עצמה כחברה אם</w:t>
            </w:r>
          </w:p>
        </w:tc>
        <w:tc>
          <w:tcPr>
            <w:tcW w:w="851" w:type="dxa"/>
          </w:tcPr>
          <w:p w14:paraId="71CF1BF1"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316FE7F5"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D228223"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1FE75448" w14:textId="77777777" w:rsidR="003B080B" w:rsidRPr="006D1BA2" w:rsidRDefault="003B080B" w:rsidP="00942443">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B080B" w:rsidRPr="004C5FA3" w14:paraId="4887DC52" w14:textId="77777777" w:rsidTr="008D0110">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0ACB7D9" w14:textId="77777777" w:rsidR="003B080B" w:rsidRPr="00E07D79" w:rsidRDefault="003B080B" w:rsidP="00E07D79">
            <w:pPr>
              <w:tabs>
                <w:tab w:val="clear" w:pos="180"/>
                <w:tab w:val="clear" w:pos="360"/>
                <w:tab w:val="clear" w:pos="540"/>
              </w:tabs>
              <w:spacing w:after="0" w:line="240" w:lineRule="auto"/>
              <w:ind w:left="-57" w:right="-57"/>
              <w:contextualSpacing w:val="0"/>
              <w:rPr>
                <w:rFonts w:asciiTheme="minorBidi" w:hAnsiTheme="minorBidi" w:cstheme="minorBidi"/>
              </w:rPr>
            </w:pPr>
          </w:p>
        </w:tc>
        <w:tc>
          <w:tcPr>
            <w:tcW w:w="4649" w:type="dxa"/>
            <w:vAlign w:val="center"/>
          </w:tcPr>
          <w:p w14:paraId="2D15FD0A" w14:textId="6FE4B89F" w:rsidR="003B080B" w:rsidRPr="006D1BA2" w:rsidRDefault="008D0110" w:rsidP="008D0110">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6D1BA2">
              <w:rPr>
                <w:rFonts w:asciiTheme="minorBidi" w:hAnsiTheme="minorBidi" w:cstheme="minorBidi" w:hint="cs"/>
                <w:sz w:val="18"/>
                <w:szCs w:val="18"/>
                <w:rtl/>
              </w:rPr>
              <w:t>סה"כ התחייבויות והון</w:t>
            </w:r>
          </w:p>
        </w:tc>
        <w:tc>
          <w:tcPr>
            <w:tcW w:w="851" w:type="dxa"/>
          </w:tcPr>
          <w:p w14:paraId="3F993031" w14:textId="77777777" w:rsidR="003B080B" w:rsidRPr="006D1BA2" w:rsidRDefault="003B080B" w:rsidP="00942443">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34" w:type="dxa"/>
          </w:tcPr>
          <w:p w14:paraId="72DA8D2E" w14:textId="77777777" w:rsidR="003B080B" w:rsidRPr="006D1BA2" w:rsidRDefault="003B080B" w:rsidP="00942443">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4567258E" w14:textId="77777777" w:rsidR="003B080B" w:rsidRPr="006D1BA2" w:rsidRDefault="003B080B" w:rsidP="00942443">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34" w:type="dxa"/>
          </w:tcPr>
          <w:p w14:paraId="21189E91" w14:textId="77777777" w:rsidR="003B080B" w:rsidRPr="006D1BA2" w:rsidRDefault="003B080B" w:rsidP="00942443">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bl>
    <w:p w14:paraId="1F1BFFBF" w14:textId="77777777" w:rsidR="0099112F" w:rsidRPr="006D1BA2" w:rsidRDefault="0099112F" w:rsidP="00F4240A">
      <w:pPr>
        <w:pStyle w:val="NoSpacing"/>
        <w:ind w:left="1418"/>
        <w:rPr>
          <w:sz w:val="18"/>
          <w:szCs w:val="18"/>
        </w:rPr>
      </w:pPr>
    </w:p>
    <w:tbl>
      <w:tblPr>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99112F" w:rsidRPr="006D1BA2" w14:paraId="106FE6C3" w14:textId="77777777" w:rsidTr="00C46296">
        <w:trPr>
          <w:cantSplit/>
          <w:trHeight w:val="20"/>
        </w:trPr>
        <w:tc>
          <w:tcPr>
            <w:tcW w:w="1304" w:type="dxa"/>
          </w:tcPr>
          <w:p w14:paraId="102F0095" w14:textId="77777777" w:rsidR="009743FB" w:rsidRPr="006D1BA2" w:rsidRDefault="009743FB" w:rsidP="00C46296">
            <w:pPr>
              <w:spacing w:after="0" w:line="240" w:lineRule="auto"/>
              <w:rPr>
                <w:rFonts w:ascii="Arial" w:hAnsi="Arial"/>
                <w:sz w:val="18"/>
                <w:szCs w:val="18"/>
              </w:rPr>
            </w:pPr>
          </w:p>
        </w:tc>
        <w:tc>
          <w:tcPr>
            <w:tcW w:w="8902" w:type="dxa"/>
          </w:tcPr>
          <w:p w14:paraId="7635FE76" w14:textId="513FF2BE" w:rsidR="009743FB" w:rsidRPr="006D1BA2" w:rsidRDefault="009743FB" w:rsidP="00C46296">
            <w:pPr>
              <w:spacing w:after="0" w:line="240" w:lineRule="auto"/>
              <w:rPr>
                <w:rFonts w:ascii="Arial" w:hAnsi="Arial"/>
                <w:sz w:val="18"/>
                <w:szCs w:val="18"/>
                <w:rtl/>
              </w:rPr>
            </w:pPr>
            <w:r w:rsidRPr="006D1BA2">
              <w:rPr>
                <w:rFonts w:ascii="Arial" w:hAnsi="Arial"/>
                <w:sz w:val="18"/>
                <w:szCs w:val="18"/>
                <w:rtl/>
              </w:rPr>
              <w:t xml:space="preserve">המידע המהותי הנוסף המצורף </w:t>
            </w:r>
            <w:r w:rsidR="00C46296" w:rsidRPr="006D1BA2">
              <w:rPr>
                <w:rFonts w:ascii="Arial" w:hAnsi="Arial" w:hint="cs"/>
                <w:sz w:val="18"/>
                <w:szCs w:val="18"/>
                <w:rtl/>
              </w:rPr>
              <w:t xml:space="preserve">הוא </w:t>
            </w:r>
            <w:r w:rsidRPr="006D1BA2">
              <w:rPr>
                <w:rFonts w:ascii="Arial" w:hAnsi="Arial"/>
                <w:sz w:val="18"/>
                <w:szCs w:val="18"/>
                <w:rtl/>
              </w:rPr>
              <w:t xml:space="preserve">חלק בלתי נפרד מהמידע </w:t>
            </w:r>
            <w:r w:rsidR="00C46296" w:rsidRPr="006D1BA2">
              <w:rPr>
                <w:rFonts w:ascii="Arial" w:hAnsi="Arial" w:hint="cs"/>
                <w:sz w:val="18"/>
                <w:szCs w:val="18"/>
                <w:rtl/>
              </w:rPr>
              <w:t>ה</w:t>
            </w:r>
            <w:r w:rsidRPr="006D1BA2">
              <w:rPr>
                <w:rFonts w:ascii="Arial" w:hAnsi="Arial"/>
                <w:sz w:val="18"/>
                <w:szCs w:val="18"/>
                <w:rtl/>
              </w:rPr>
              <w:t xml:space="preserve">כספי ביניים </w:t>
            </w:r>
            <w:r w:rsidR="00C46296" w:rsidRPr="006D1BA2">
              <w:rPr>
                <w:rFonts w:ascii="Arial" w:hAnsi="Arial" w:hint="cs"/>
                <w:sz w:val="18"/>
                <w:szCs w:val="18"/>
                <w:rtl/>
              </w:rPr>
              <w:t>ה</w:t>
            </w:r>
            <w:r w:rsidRPr="006D1BA2">
              <w:rPr>
                <w:rFonts w:ascii="Arial" w:hAnsi="Arial"/>
                <w:sz w:val="18"/>
                <w:szCs w:val="18"/>
                <w:rtl/>
              </w:rPr>
              <w:t>נפרד.</w:t>
            </w:r>
          </w:p>
        </w:tc>
      </w:tr>
    </w:tbl>
    <w:p w14:paraId="2FF47DEA" w14:textId="77777777" w:rsidR="008D4282" w:rsidRPr="006D1BA2" w:rsidRDefault="008D4282" w:rsidP="00F4240A">
      <w:pPr>
        <w:pStyle w:val="NoSpacing"/>
        <w:ind w:left="1418"/>
        <w:rPr>
          <w:b/>
          <w:bCs/>
          <w:sz w:val="18"/>
          <w:szCs w:val="18"/>
          <w:rtl/>
        </w:rPr>
      </w:pPr>
    </w:p>
    <w:p w14:paraId="717FAB5C" w14:textId="77777777" w:rsidR="00F4240A" w:rsidRPr="006D1BA2" w:rsidRDefault="00F4240A" w:rsidP="00F4240A">
      <w:pPr>
        <w:pStyle w:val="NoSpacing"/>
        <w:ind w:left="1418"/>
        <w:rPr>
          <w:b/>
          <w:bCs/>
          <w:sz w:val="18"/>
          <w:szCs w:val="18"/>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294"/>
        <w:gridCol w:w="1913"/>
        <w:gridCol w:w="246"/>
        <w:gridCol w:w="2251"/>
        <w:gridCol w:w="2251"/>
        <w:gridCol w:w="2251"/>
      </w:tblGrid>
      <w:tr w:rsidR="001D3031" w:rsidRPr="006D1BA2" w14:paraId="70E84D71" w14:textId="77777777" w:rsidTr="00F4240A">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518F40E4" w14:textId="77777777" w:rsidR="002319EE" w:rsidRPr="006D1BA2" w:rsidRDefault="002319EE" w:rsidP="00F4240A">
            <w:pPr>
              <w:tabs>
                <w:tab w:val="clear" w:pos="180"/>
                <w:tab w:val="clear" w:pos="360"/>
                <w:tab w:val="clear" w:pos="540"/>
              </w:tabs>
              <w:spacing w:after="0" w:line="240" w:lineRule="auto"/>
              <w:contextualSpacing w:val="0"/>
              <w:jc w:val="center"/>
              <w:rPr>
                <w:rFonts w:ascii="Arial" w:hAnsi="Arial"/>
                <w:sz w:val="18"/>
                <w:szCs w:val="18"/>
                <w:rtl/>
              </w:rPr>
            </w:pPr>
          </w:p>
        </w:tc>
        <w:tc>
          <w:tcPr>
            <w:tcW w:w="1928" w:type="dxa"/>
          </w:tcPr>
          <w:p w14:paraId="7FB93E38" w14:textId="77777777" w:rsidR="002319EE" w:rsidRPr="006D1BA2" w:rsidRDefault="002319EE" w:rsidP="00F4240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c>
          <w:tcPr>
            <w:tcW w:w="170" w:type="dxa"/>
          </w:tcPr>
          <w:p w14:paraId="0094F0EB" w14:textId="77777777" w:rsidR="002319EE" w:rsidRPr="006D1BA2" w:rsidRDefault="002319EE" w:rsidP="00F4240A">
            <w:pPr>
              <w:tabs>
                <w:tab w:val="clear" w:pos="180"/>
                <w:tab w:val="clear" w:pos="360"/>
                <w:tab w:val="clear" w:pos="540"/>
              </w:tabs>
              <w:spacing w:after="0"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2268" w:type="dxa"/>
          </w:tcPr>
          <w:p w14:paraId="6CEB2389" w14:textId="77777777" w:rsidR="002319EE" w:rsidRPr="006D1BA2" w:rsidRDefault="002319EE" w:rsidP="00F4240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c>
          <w:tcPr>
            <w:tcW w:w="2268" w:type="dxa"/>
          </w:tcPr>
          <w:p w14:paraId="13BF3982" w14:textId="77777777" w:rsidR="002319EE" w:rsidRPr="006D1BA2" w:rsidRDefault="002319EE" w:rsidP="00F4240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c>
          <w:tcPr>
            <w:tcW w:w="2268" w:type="dxa"/>
          </w:tcPr>
          <w:p w14:paraId="2A0DDD1C" w14:textId="77777777" w:rsidR="002319EE" w:rsidRPr="006D1BA2" w:rsidRDefault="002319EE" w:rsidP="00F4240A">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sz w:val="18"/>
                <w:szCs w:val="18"/>
                <w:rtl/>
              </w:rPr>
            </w:pPr>
          </w:p>
        </w:tc>
      </w:tr>
      <w:tr w:rsidR="00FA05EE" w:rsidRPr="004C5FA3" w14:paraId="3ABC6327" w14:textId="77777777" w:rsidTr="00F4240A">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1AEFD2D4" w14:textId="77777777" w:rsidR="002319EE" w:rsidRPr="003770A9" w:rsidRDefault="002319EE" w:rsidP="00F4240A">
            <w:pPr>
              <w:pStyle w:val="a2"/>
              <w:tabs>
                <w:tab w:val="clear" w:pos="180"/>
                <w:tab w:val="clear" w:pos="360"/>
                <w:tab w:val="clear" w:pos="540"/>
              </w:tabs>
              <w:contextualSpacing w:val="0"/>
              <w:rPr>
                <w:sz w:val="14"/>
                <w:rtl/>
              </w:rPr>
            </w:pPr>
          </w:p>
        </w:tc>
        <w:tc>
          <w:tcPr>
            <w:tcW w:w="1928" w:type="dxa"/>
            <w:vAlign w:val="top"/>
            <w:hideMark/>
          </w:tcPr>
          <w:p w14:paraId="7D77BC58" w14:textId="79EB8D37" w:rsidR="00290505"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6D1BA2">
              <w:rPr>
                <w:sz w:val="18"/>
                <w:szCs w:val="18"/>
                <w:rtl/>
              </w:rPr>
              <w:t xml:space="preserve">תאריך אישור </w:t>
            </w:r>
            <w:r w:rsidR="002569ED" w:rsidRPr="006D1BA2">
              <w:rPr>
                <w:sz w:val="18"/>
                <w:szCs w:val="18"/>
                <w:rtl/>
              </w:rPr>
              <w:t xml:space="preserve">המידע הכספי </w:t>
            </w:r>
            <w:r w:rsidR="00A4798A" w:rsidRPr="006D1BA2">
              <w:rPr>
                <w:rFonts w:hint="cs"/>
                <w:sz w:val="18"/>
                <w:szCs w:val="18"/>
                <w:rtl/>
              </w:rPr>
              <w:t xml:space="preserve">ביניים </w:t>
            </w:r>
            <w:r w:rsidR="002569ED" w:rsidRPr="006D1BA2">
              <w:rPr>
                <w:sz w:val="18"/>
                <w:szCs w:val="18"/>
                <w:rtl/>
              </w:rPr>
              <w:t xml:space="preserve">הנפרד </w:t>
            </w:r>
            <w:r w:rsidR="00290505" w:rsidRPr="006D1BA2">
              <w:rPr>
                <w:sz w:val="18"/>
                <w:szCs w:val="18"/>
                <w:rtl/>
              </w:rPr>
              <w:t>לפרסום</w:t>
            </w:r>
          </w:p>
        </w:tc>
        <w:tc>
          <w:tcPr>
            <w:tcW w:w="170" w:type="dxa"/>
            <w:vAlign w:val="top"/>
          </w:tcPr>
          <w:p w14:paraId="7581780C"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2268" w:type="dxa"/>
            <w:vAlign w:val="top"/>
            <w:hideMark/>
          </w:tcPr>
          <w:p w14:paraId="02E75CC6"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6D1BA2">
              <w:rPr>
                <w:sz w:val="18"/>
                <w:szCs w:val="18"/>
                <w:rtl/>
              </w:rPr>
              <w:t>[</w:t>
            </w:r>
            <w:r w:rsidRPr="006D1BA2">
              <w:rPr>
                <w:rStyle w:val="SubtleReference"/>
                <w:sz w:val="18"/>
                <w:szCs w:val="18"/>
                <w:rtl/>
              </w:rPr>
              <w:t>שם ושם משפחה</w:t>
            </w:r>
            <w:r w:rsidRPr="006D1BA2">
              <w:rPr>
                <w:sz w:val="18"/>
                <w:szCs w:val="18"/>
                <w:rtl/>
              </w:rPr>
              <w:t>]</w:t>
            </w:r>
          </w:p>
          <w:p w14:paraId="00DEC783"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6D1BA2">
              <w:rPr>
                <w:sz w:val="18"/>
                <w:szCs w:val="18"/>
                <w:rtl/>
              </w:rPr>
              <w:t>יו"ר הדירקטוריון</w:t>
            </w:r>
          </w:p>
        </w:tc>
        <w:tc>
          <w:tcPr>
            <w:tcW w:w="2268" w:type="dxa"/>
            <w:vAlign w:val="top"/>
            <w:hideMark/>
          </w:tcPr>
          <w:p w14:paraId="7D98AD2D"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6D1BA2">
              <w:rPr>
                <w:sz w:val="18"/>
                <w:szCs w:val="18"/>
                <w:rtl/>
              </w:rPr>
              <w:t>[</w:t>
            </w:r>
            <w:r w:rsidRPr="006D1BA2">
              <w:rPr>
                <w:rStyle w:val="SubtleReference"/>
                <w:sz w:val="18"/>
                <w:szCs w:val="18"/>
                <w:rtl/>
              </w:rPr>
              <w:t>שם ושם משפחה</w:t>
            </w:r>
            <w:r w:rsidRPr="006D1BA2">
              <w:rPr>
                <w:sz w:val="18"/>
                <w:szCs w:val="18"/>
                <w:rtl/>
              </w:rPr>
              <w:t>]</w:t>
            </w:r>
          </w:p>
          <w:p w14:paraId="65389E36"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6D1BA2">
              <w:rPr>
                <w:sz w:val="18"/>
                <w:szCs w:val="18"/>
                <w:rtl/>
              </w:rPr>
              <w:t>מנכ"ל</w:t>
            </w:r>
          </w:p>
        </w:tc>
        <w:tc>
          <w:tcPr>
            <w:tcW w:w="2268" w:type="dxa"/>
            <w:vAlign w:val="top"/>
            <w:hideMark/>
          </w:tcPr>
          <w:p w14:paraId="481A68FD"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6D1BA2">
              <w:rPr>
                <w:sz w:val="18"/>
                <w:szCs w:val="18"/>
                <w:rtl/>
              </w:rPr>
              <w:t>[</w:t>
            </w:r>
            <w:r w:rsidRPr="006D1BA2">
              <w:rPr>
                <w:rStyle w:val="SubtleReference"/>
                <w:sz w:val="18"/>
                <w:szCs w:val="18"/>
                <w:rtl/>
              </w:rPr>
              <w:t>שם ושם משפחה</w:t>
            </w:r>
            <w:r w:rsidRPr="006D1BA2">
              <w:rPr>
                <w:sz w:val="18"/>
                <w:szCs w:val="18"/>
                <w:rtl/>
              </w:rPr>
              <w:t>]</w:t>
            </w:r>
          </w:p>
          <w:p w14:paraId="383A96EA" w14:textId="77777777" w:rsidR="002319EE" w:rsidRPr="006D1BA2" w:rsidRDefault="002319EE" w:rsidP="00F4240A">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Pr>
            </w:pPr>
            <w:r w:rsidRPr="006D1BA2">
              <w:rPr>
                <w:sz w:val="18"/>
                <w:szCs w:val="18"/>
                <w:rtl/>
              </w:rPr>
              <w:t>נושא המשרה הבכיר ביותר בתחום הכספים</w:t>
            </w:r>
          </w:p>
        </w:tc>
      </w:tr>
    </w:tbl>
    <w:p w14:paraId="6834A855" w14:textId="77777777" w:rsidR="00183427" w:rsidRPr="004C5FA3" w:rsidRDefault="00183427" w:rsidP="00B9778E">
      <w:pPr>
        <w:pStyle w:val="NoSpacing"/>
        <w:ind w:left="1418"/>
        <w:jc w:val="both"/>
        <w:rPr>
          <w:sz w:val="20"/>
          <w:rtl/>
        </w:rPr>
      </w:pPr>
      <w:bookmarkStart w:id="1171" w:name="_Toc6272728"/>
      <w:bookmarkStart w:id="1172" w:name="_Toc6415252"/>
      <w:bookmarkStart w:id="1173" w:name="_Toc6415314"/>
      <w:bookmarkStart w:id="1174" w:name="_Toc31284039"/>
      <w:bookmarkStart w:id="1175" w:name="_Toc31286042"/>
      <w:bookmarkStart w:id="1176" w:name="_Toc33548456"/>
      <w:bookmarkStart w:id="1177" w:name="_Toc33618576"/>
      <w:bookmarkStart w:id="1178" w:name="_Toc33623521"/>
      <w:bookmarkStart w:id="1179" w:name="_Toc33623636"/>
      <w:bookmarkStart w:id="1180" w:name="_Toc33623712"/>
      <w:bookmarkStart w:id="1181" w:name="_Toc33623840"/>
      <w:bookmarkStart w:id="1182" w:name="_Toc36376934"/>
    </w:p>
    <w:p w14:paraId="472AA490" w14:textId="77777777" w:rsidR="00183427" w:rsidRPr="004C5FA3" w:rsidRDefault="00183427" w:rsidP="00B9778E">
      <w:pPr>
        <w:spacing w:after="0" w:line="240" w:lineRule="auto"/>
        <w:ind w:left="1418"/>
        <w:rPr>
          <w:rFonts w:ascii="Arial" w:hAnsi="Arial"/>
          <w:rtl/>
          <w14:ligatures w14:val="standardContextual"/>
          <w14:cntxtAlts/>
        </w:rPr>
      </w:pPr>
      <w:r w:rsidRPr="004C5FA3">
        <w:rPr>
          <w:rFonts w:ascii="Arial" w:hAnsi="Arial"/>
          <w:rtl/>
        </w:rPr>
        <w:br w:type="page"/>
      </w:r>
    </w:p>
    <w:p w14:paraId="49F8006E" w14:textId="1C6D23C0" w:rsidR="00F64EB6" w:rsidRDefault="00F64EB6" w:rsidP="00237B80">
      <w:pPr>
        <w:pStyle w:val="Heading2"/>
        <w:rPr>
          <w:rtl/>
        </w:rPr>
      </w:pPr>
      <w:bookmarkStart w:id="1183" w:name="_Toc37001482"/>
      <w:bookmarkStart w:id="1184" w:name="_Toc37001552"/>
      <w:bookmarkStart w:id="1185" w:name="_Toc37001819"/>
      <w:bookmarkStart w:id="1186" w:name="_Toc37002009"/>
      <w:bookmarkStart w:id="1187" w:name="_Toc37002557"/>
      <w:bookmarkStart w:id="1188" w:name="_Toc37165952"/>
      <w:bookmarkStart w:id="1189" w:name="_Toc64473803"/>
      <w:bookmarkStart w:id="1190" w:name="_Toc64474132"/>
      <w:bookmarkStart w:id="1191" w:name="_Toc100245526"/>
      <w:bookmarkStart w:id="1192" w:name="_Toc100246535"/>
      <w:bookmarkStart w:id="1193" w:name="_Toc100474055"/>
      <w:bookmarkStart w:id="1194" w:name="_Toc121747420"/>
      <w:bookmarkStart w:id="1195" w:name="_Toc123198354"/>
      <w:bookmarkStart w:id="1196" w:name="_Toc154415344"/>
      <w:bookmarkStart w:id="1197" w:name="_Toc184569380"/>
      <w:bookmarkStart w:id="1198" w:name="_Toc220916122"/>
      <w:bookmarkStart w:id="1199" w:name="_Toc226448124"/>
      <w:bookmarkStart w:id="1200" w:name="_Toc226449462"/>
      <w:bookmarkStart w:id="1201" w:name="_Toc226450575"/>
      <w:bookmarkStart w:id="1202" w:name="_Toc226634699"/>
      <w:r w:rsidRPr="004C5FA3">
        <w:rPr>
          <w:rtl/>
        </w:rPr>
        <w:lastRenderedPageBreak/>
        <w:t xml:space="preserve">סכומי </w:t>
      </w:r>
      <w:r w:rsidR="00D62B1B">
        <w:rPr>
          <w:rFonts w:hint="cs"/>
          <w:rtl/>
        </w:rPr>
        <w:t>ה</w:t>
      </w:r>
      <w:r w:rsidRPr="004C5FA3">
        <w:rPr>
          <w:rtl/>
        </w:rPr>
        <w:t>הכנסות ו</w:t>
      </w:r>
      <w:r w:rsidR="00D62B1B">
        <w:rPr>
          <w:rFonts w:hint="cs"/>
          <w:rtl/>
        </w:rPr>
        <w:t>ה</w:t>
      </w:r>
      <w:r w:rsidRPr="004C5FA3">
        <w:rPr>
          <w:rtl/>
        </w:rPr>
        <w:t>הוצאות המיוחסים לחברה עצמה כחברה אם</w:t>
      </w:r>
      <w:r w:rsidRPr="00E33216">
        <w:rPr>
          <w:rStyle w:val="FootnoteReference"/>
          <w:sz w:val="22"/>
          <w:szCs w:val="22"/>
          <w:rtl/>
        </w:rPr>
        <w:footnoteReference w:id="217"/>
      </w:r>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p>
    <w:p w14:paraId="2111DBFA" w14:textId="77777777" w:rsidR="00D62B1B" w:rsidRPr="002B2252" w:rsidRDefault="00D62B1B" w:rsidP="00D62B1B">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D62B1B" w:rsidRPr="004C5FA3" w14:paraId="01182D70" w14:textId="77777777" w:rsidTr="00D62B1B">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vAlign w:val="center"/>
          </w:tcPr>
          <w:p w14:paraId="4A3546D0"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78EA8502" w14:textId="77777777" w:rsidR="00D62B1B" w:rsidRPr="00D62B1B" w:rsidRDefault="00D62B1B" w:rsidP="00D62B1B">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3F056AF3" w14:textId="4991E88D"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gridSpan w:val="2"/>
          </w:tcPr>
          <w:p w14:paraId="34986820" w14:textId="28CD5C08" w:rsidR="00D62B1B" w:rsidRPr="00D62B1B" w:rsidRDefault="00D62B1B" w:rsidP="00D62B1B">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לשישה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gridSpan w:val="2"/>
          </w:tcPr>
          <w:p w14:paraId="78771464" w14:textId="7FB6A76B" w:rsidR="00D62B1B" w:rsidRPr="00D62B1B" w:rsidRDefault="00D62B1B" w:rsidP="00D62B1B">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לשלושה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tcPr>
          <w:p w14:paraId="03AC3920" w14:textId="054C7013" w:rsidR="00D62B1B" w:rsidRPr="00D62B1B" w:rsidRDefault="00D62B1B" w:rsidP="00D62B1B">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לשנה שהסתיימה ביום </w:t>
            </w:r>
            <w:r>
              <w:rPr>
                <w:rFonts w:asciiTheme="majorHAnsi" w:hAnsiTheme="majorHAnsi" w:cstheme="majorHAnsi"/>
                <w:sz w:val="18"/>
                <w:szCs w:val="18"/>
                <w:rtl/>
              </w:rPr>
              <w:br/>
            </w:r>
            <w:r w:rsidRPr="00D62B1B">
              <w:rPr>
                <w:rFonts w:asciiTheme="majorHAnsi" w:hAnsiTheme="majorHAnsi" w:cstheme="majorHAnsi"/>
                <w:sz w:val="18"/>
                <w:szCs w:val="18"/>
                <w:rtl/>
              </w:rPr>
              <w:t>31</w:t>
            </w:r>
            <w:r>
              <w:rPr>
                <w:rFonts w:asciiTheme="majorHAnsi" w:hAnsiTheme="majorHAnsi" w:cstheme="majorHAnsi" w:hint="cs"/>
                <w:sz w:val="18"/>
                <w:szCs w:val="18"/>
                <w:rtl/>
              </w:rPr>
              <w:t xml:space="preserve"> </w:t>
            </w:r>
            <w:r w:rsidRPr="00D62B1B">
              <w:rPr>
                <w:rFonts w:asciiTheme="majorHAnsi" w:hAnsiTheme="majorHAnsi" w:cstheme="majorHAnsi"/>
                <w:sz w:val="18"/>
                <w:szCs w:val="18"/>
                <w:rtl/>
              </w:rPr>
              <w:t>בדצמבר</w:t>
            </w:r>
          </w:p>
        </w:tc>
      </w:tr>
      <w:tr w:rsidR="00D62B1B" w:rsidRPr="004C5FA3" w14:paraId="592F5E96"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793C6A1"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1B37D706" w14:textId="77777777" w:rsidR="00D62B1B" w:rsidRPr="00D62B1B" w:rsidRDefault="00D62B1B" w:rsidP="00D62B1B">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5E3D8B4D"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
        </w:tc>
        <w:tc>
          <w:tcPr>
            <w:tcW w:w="1021" w:type="dxa"/>
          </w:tcPr>
          <w:p w14:paraId="4840B990" w14:textId="4DE4D148"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761BAA3B" w14:textId="4BF460C7"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1E5E8495" w14:textId="7D19032D"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2B111861" w14:textId="4A346CCD"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49E10952" w14:textId="7B4FD24F"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r>
      <w:tr w:rsidR="00D62B1B" w:rsidRPr="004C5FA3" w14:paraId="0790C5B3"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94C8B7E"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589022EF" w14:textId="77777777" w:rsidR="00D62B1B" w:rsidRPr="00D62B1B" w:rsidRDefault="00D62B1B" w:rsidP="00D62B1B">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34913866"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gridSpan w:val="5"/>
          </w:tcPr>
          <w:p w14:paraId="2C991393" w14:textId="7A15E222"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אלפי ש"ח</w:t>
            </w:r>
          </w:p>
        </w:tc>
      </w:tr>
      <w:tr w:rsidR="00D62B1B" w:rsidRPr="004C5FA3" w14:paraId="6C01FB95"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7FD0897"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213F7B46" w14:textId="77777777" w:rsidR="00D62B1B" w:rsidRPr="00D62B1B" w:rsidRDefault="00D62B1B" w:rsidP="00D62B1B">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659137B5" w14:textId="49E32A34"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tl/>
              </w:rPr>
              <w:t>ביאור</w:t>
            </w:r>
          </w:p>
        </w:tc>
        <w:tc>
          <w:tcPr>
            <w:tcW w:w="1021" w:type="dxa"/>
            <w:gridSpan w:val="4"/>
          </w:tcPr>
          <w:p w14:paraId="1B68EDEB" w14:textId="422D793F" w:rsidR="00D62B1B" w:rsidRPr="00D62B1B" w:rsidRDefault="00D62B1B" w:rsidP="00D62B1B">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בלתי מבוקר</w:t>
            </w:r>
          </w:p>
        </w:tc>
        <w:tc>
          <w:tcPr>
            <w:tcW w:w="1021" w:type="dxa"/>
          </w:tcPr>
          <w:p w14:paraId="237C20C5" w14:textId="77777777" w:rsidR="00D62B1B" w:rsidRPr="00D62B1B" w:rsidRDefault="00D62B1B" w:rsidP="00D62B1B">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p>
        </w:tc>
      </w:tr>
      <w:tr w:rsidR="00D62B1B" w:rsidRPr="004C5FA3" w14:paraId="0E871D4D"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31D710D"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3B86C52F"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הכנסות</w:t>
            </w:r>
          </w:p>
        </w:tc>
        <w:tc>
          <w:tcPr>
            <w:tcW w:w="794" w:type="dxa"/>
          </w:tcPr>
          <w:p w14:paraId="6743A59C"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475E29" w14:textId="0F130215"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8F42CA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62C44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1008E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3208C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CFC355B"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07BBB22"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55C6EEFA" w14:textId="04658591"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 xml:space="preserve">עלות ההכנסות </w:t>
            </w:r>
            <w:r w:rsidRPr="00D62B1B">
              <w:rPr>
                <w:rFonts w:asciiTheme="majorHAnsi" w:eastAsia="Trebuchet MS" w:hAnsiTheme="majorHAnsi" w:cstheme="majorHAnsi"/>
                <w:b/>
                <w:bCs/>
                <w:sz w:val="18"/>
                <w:szCs w:val="18"/>
                <w:rtl/>
              </w:rPr>
              <w:t>[</w:t>
            </w:r>
            <w:r w:rsidRPr="00D62B1B">
              <w:rPr>
                <w:rFonts w:asciiTheme="majorHAnsi" w:eastAsia="Trebuchet MS" w:hAnsiTheme="majorHAnsi" w:cstheme="majorHAnsi"/>
                <w:sz w:val="18"/>
                <w:szCs w:val="18"/>
                <w:rtl/>
              </w:rPr>
              <w:t>לפני השפעת השינויים בשווי הוגן של נכסים ביולוגיים</w:t>
            </w:r>
          </w:p>
        </w:tc>
        <w:tc>
          <w:tcPr>
            <w:tcW w:w="794" w:type="dxa"/>
          </w:tcPr>
          <w:p w14:paraId="7B932710"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BCACEC0" w14:textId="2935448A"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E6A8519"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80F8C2"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D3FACD"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495985"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7B1DBB6"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297CF6F"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34FD940A" w14:textId="27B3B41B" w:rsidR="00D62B1B" w:rsidRPr="00D62B1B" w:rsidRDefault="00D62B1B" w:rsidP="00D62B1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רווח גולמי לפני השפעת השינויים בשווי הוגן של נכסים ביולוגיים</w:t>
            </w:r>
          </w:p>
        </w:tc>
        <w:tc>
          <w:tcPr>
            <w:tcW w:w="794" w:type="dxa"/>
          </w:tcPr>
          <w:p w14:paraId="7CBF10F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251EBE" w14:textId="574E9536"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E195A6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AF0E18"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BC8A4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11C4A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D889C59"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D46B301"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tl/>
              </w:rPr>
            </w:pPr>
          </w:p>
        </w:tc>
        <w:tc>
          <w:tcPr>
            <w:tcW w:w="3005" w:type="dxa"/>
            <w:vAlign w:val="center"/>
          </w:tcPr>
          <w:p w14:paraId="0C4DF7B2" w14:textId="5F95CE03"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r w:rsidRPr="00D62B1B">
              <w:rPr>
                <w:rFonts w:asciiTheme="majorHAnsi" w:eastAsia="Times New Roman" w:hAnsiTheme="majorHAnsi" w:cstheme="majorHAnsi"/>
                <w:sz w:val="18"/>
                <w:szCs w:val="18"/>
                <w:rtl/>
              </w:rPr>
              <w:t>סך השינויים בשווי הוגן של נכסים ביולוגיים</w:t>
            </w:r>
          </w:p>
        </w:tc>
        <w:tc>
          <w:tcPr>
            <w:tcW w:w="794" w:type="dxa"/>
          </w:tcPr>
          <w:p w14:paraId="4945261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6242256" w14:textId="48FA66C3"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345F95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E7B25A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55FF6C6"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D8AB68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CE1D4DF"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CE2FD97"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tl/>
              </w:rPr>
            </w:pPr>
          </w:p>
        </w:tc>
        <w:tc>
          <w:tcPr>
            <w:tcW w:w="3005" w:type="dxa"/>
            <w:vAlign w:val="center"/>
          </w:tcPr>
          <w:p w14:paraId="1B275C0E" w14:textId="1EBB4B01"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r w:rsidRPr="00D62B1B">
              <w:rPr>
                <w:rFonts w:asciiTheme="majorHAnsi" w:eastAsia="Times New Roman" w:hAnsiTheme="majorHAnsi" w:cstheme="majorHAnsi"/>
                <w:sz w:val="18"/>
                <w:szCs w:val="18"/>
                <w:rtl/>
              </w:rPr>
              <w:t>שינויי שווי הוגן של נכסים ביולוגיים שמומשו</w:t>
            </w:r>
            <w:r w:rsidRPr="00D62B1B">
              <w:rPr>
                <w:rFonts w:asciiTheme="majorHAnsi" w:eastAsia="Times New Roman" w:hAnsiTheme="majorHAnsi" w:cstheme="majorHAnsi"/>
                <w:b/>
                <w:bCs/>
                <w:sz w:val="18"/>
                <w:szCs w:val="18"/>
                <w:rtl/>
              </w:rPr>
              <w:t>]</w:t>
            </w:r>
          </w:p>
        </w:tc>
        <w:tc>
          <w:tcPr>
            <w:tcW w:w="794" w:type="dxa"/>
          </w:tcPr>
          <w:p w14:paraId="31DB739F"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0034287" w14:textId="7CD27B91"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1C0CC9"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234965"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C38161"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A475057"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204A51EB"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EB062DA"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3FCD1824" w14:textId="77777777" w:rsidR="00D62B1B" w:rsidRPr="00D62B1B" w:rsidRDefault="00D62B1B" w:rsidP="00D62B1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r w:rsidRPr="00D62B1B">
              <w:rPr>
                <w:rFonts w:asciiTheme="majorHAnsi" w:hAnsiTheme="majorHAnsi" w:cstheme="majorHAnsi"/>
                <w:sz w:val="18"/>
                <w:szCs w:val="18"/>
                <w:rtl/>
              </w:rPr>
              <w:t>רווח גולמי</w:t>
            </w:r>
          </w:p>
        </w:tc>
        <w:tc>
          <w:tcPr>
            <w:tcW w:w="794" w:type="dxa"/>
          </w:tcPr>
          <w:p w14:paraId="5BE9713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p>
        </w:tc>
        <w:tc>
          <w:tcPr>
            <w:tcW w:w="1021" w:type="dxa"/>
          </w:tcPr>
          <w:p w14:paraId="3A23F9D7" w14:textId="4AEF5DAC"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p>
        </w:tc>
        <w:tc>
          <w:tcPr>
            <w:tcW w:w="1021" w:type="dxa"/>
          </w:tcPr>
          <w:p w14:paraId="1134820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p>
        </w:tc>
        <w:tc>
          <w:tcPr>
            <w:tcW w:w="1021" w:type="dxa"/>
          </w:tcPr>
          <w:p w14:paraId="266C0C20"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p>
        </w:tc>
        <w:tc>
          <w:tcPr>
            <w:tcW w:w="1021" w:type="dxa"/>
          </w:tcPr>
          <w:p w14:paraId="1A19DE1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p>
        </w:tc>
        <w:tc>
          <w:tcPr>
            <w:tcW w:w="1021" w:type="dxa"/>
          </w:tcPr>
          <w:p w14:paraId="6D6A40F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highlight w:val="yellow"/>
                <w:rtl/>
              </w:rPr>
            </w:pPr>
          </w:p>
        </w:tc>
      </w:tr>
      <w:tr w:rsidR="00D62B1B" w:rsidRPr="004C5FA3" w14:paraId="34BD6BAC"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E355B4B"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3FFC2B8E"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r w:rsidRPr="00D62B1B">
              <w:rPr>
                <w:rFonts w:asciiTheme="majorHAnsi" w:eastAsia="Times New Roman" w:hAnsiTheme="majorHAnsi" w:cstheme="majorHAnsi"/>
                <w:sz w:val="18"/>
                <w:szCs w:val="18"/>
                <w:rtl/>
              </w:rPr>
              <w:t>עליית (ירידת) ערך שווי הוגן נדל"ן להשקעה</w:t>
            </w:r>
          </w:p>
        </w:tc>
        <w:tc>
          <w:tcPr>
            <w:tcW w:w="794" w:type="dxa"/>
          </w:tcPr>
          <w:p w14:paraId="41A8F490"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81FC239" w14:textId="25A8393F"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56AE42B"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0C008D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21FAA99"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3E0738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572A3DC2"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1D86698"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45E4CF80"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הוצאות מחקר ופיתוח</w:t>
            </w:r>
          </w:p>
        </w:tc>
        <w:tc>
          <w:tcPr>
            <w:tcW w:w="794" w:type="dxa"/>
          </w:tcPr>
          <w:p w14:paraId="671C063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F94C1F" w14:textId="09BB0784"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EA2D4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DD906D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E84989"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59E81C"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3316F23F"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A900F2D"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53A2E0B4"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noProof/>
                <w:sz w:val="18"/>
                <w:szCs w:val="18"/>
                <w:rtl/>
              </w:rPr>
              <mc:AlternateContent>
                <mc:Choice Requires="wps">
                  <w:drawing>
                    <wp:anchor distT="0" distB="0" distL="114300" distR="114300" simplePos="0" relativeHeight="251660290" behindDoc="0" locked="0" layoutInCell="1" allowOverlap="1" wp14:anchorId="7EEA087B" wp14:editId="735454C9">
                      <wp:simplePos x="0" y="0"/>
                      <wp:positionH relativeFrom="column">
                        <wp:posOffset>6624320</wp:posOffset>
                      </wp:positionH>
                      <wp:positionV relativeFrom="paragraph">
                        <wp:posOffset>158115</wp:posOffset>
                      </wp:positionV>
                      <wp:extent cx="897255" cy="228600"/>
                      <wp:effectExtent l="0" t="0" r="0" b="0"/>
                      <wp:wrapNone/>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725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DBA1F90" w14:textId="77777777" w:rsidR="00D62B1B" w:rsidRDefault="00D62B1B" w:rsidP="00015C9C"/>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EEA087B" id="Text Box 2" o:spid="_x0000_s1027" type="#_x0000_t202" style="position:absolute;left:0;text-align:left;margin-left:521.6pt;margin-top:12.45pt;width:70.65pt;height:18pt;z-index:25166029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UEwS4gEAAKcDAAAOAAAAZHJzL2Uyb0RvYy54bWysU8Fu2zAMvQ/YPwi6L3aMpE2NOEXXosOA&#10;bh3Q7QNkWbaF2aJGKbGzrx8lu2m23YpeBJGUH997pLfXY9+xg0KnwRR8uUg5U0ZCpU1T8B/f7z9s&#10;OHNemEp0YFTBj8rx6937d9vB5iqDFrpKISMQ4/LBFrz13uZJ4mSreuEWYJWhYg3YC08hNkmFYiD0&#10;vkuyNL1IBsDKIkjlHGXvpiLfRfy6VtI/1rVTnnUFJ24+nhjPMpzJbivyBoVttZxpiFew6IU21PQE&#10;dSe8YHvU/0H1WiI4qP1CQp9AXWupogZSs0z/UfPUCquiFjLH2ZNN7u1g5dfDk/2GzI8fYaQBRhHO&#10;PoD86ZiB21aYRt0gwtAqUVHjZbAsGazL50+D1S53AaQcvkBFQxZ7DxForLEPrpBORug0gOPJdDV6&#10;Jim5ubrM1mvOJJWybHORxqEkIn/+2KLznxT0LFwKjjTTCC4OD84HMiJ/fhJ6GbjXXRfn2pm/EvQw&#10;ZCL5wHdi7sdyZLqalQUtJVRHUoMwbQttN11awN+cDbQpBXe/9gIVZ91nQ45cLVersFoxWK0vMwrw&#10;vFKeV4SRBFVwz9l0vfXTOu4t6qalTtMMDNyQi7WOCl9YzfRpG6LweXPDup3H8dXL/7X7AwAA//8D&#10;AFBLAwQUAAYACAAAACEAa/FCjt4AAAALAQAADwAAAGRycy9kb3ducmV2LnhtbEyPwU7DMBBE70j8&#10;g7VI3KjdkFZNiFNVRVxBlBaJ2zbeJhHxOordJvw97gmOo32aeVusJ9uJCw2+daxhPlMgiCtnWq41&#10;7D9eHlYgfEA22DkmDT/kYV3e3hSYGzfyO112oRaxhH2OGpoQ+lxKXzVk0c9cTxxvJzdYDDEOtTQD&#10;jrHcdjJRaiktthwXGuxp21D1vTtbDYfX09dnqt7qZ7voRzcpyTaTWt/fTZsnEIGm8AfDVT+qQxmd&#10;ju7MxosuZpU+JpHVkKQZiCsxX6ULEEcNS5WBLAv5/4fyFwAA//8DAFBLAQItABQABgAIAAAAIQC2&#10;gziS/gAAAOEBAAATAAAAAAAAAAAAAAAAAAAAAABbQ29udGVudF9UeXBlc10ueG1sUEsBAi0AFAAG&#10;AAgAAAAhADj9If/WAAAAlAEAAAsAAAAAAAAAAAAAAAAALwEAAF9yZWxzLy5yZWxzUEsBAi0AFAAG&#10;AAgAAAAhACtQTBLiAQAApwMAAA4AAAAAAAAAAAAAAAAALgIAAGRycy9lMm9Eb2MueG1sUEsBAi0A&#10;FAAGAAgAAAAhAGvxQo7eAAAACwEAAA8AAAAAAAAAAAAAAAAAPAQAAGRycy9kb3ducmV2LnhtbFBL&#10;BQYAAAAABAAEAPMAAABHBQAAAAA=&#10;" filled="f" stroked="f">
                      <v:textbox>
                        <w:txbxContent>
                          <w:p w14:paraId="6DBA1F90" w14:textId="77777777" w:rsidR="00D62B1B" w:rsidRDefault="00D62B1B" w:rsidP="00015C9C"/>
                        </w:txbxContent>
                      </v:textbox>
                    </v:shape>
                  </w:pict>
                </mc:Fallback>
              </mc:AlternateContent>
            </w:r>
            <w:r w:rsidRPr="00D62B1B">
              <w:rPr>
                <w:rFonts w:asciiTheme="majorHAnsi" w:eastAsia="Trebuchet MS" w:hAnsiTheme="majorHAnsi" w:cstheme="majorHAnsi"/>
                <w:noProof/>
                <w:sz w:val="18"/>
                <w:szCs w:val="18"/>
                <w:rtl/>
              </w:rPr>
              <mc:AlternateContent>
                <mc:Choice Requires="wps">
                  <w:drawing>
                    <wp:anchor distT="0" distB="0" distL="114300" distR="114300" simplePos="0" relativeHeight="251661314" behindDoc="0" locked="0" layoutInCell="1" allowOverlap="1" wp14:anchorId="054597D6" wp14:editId="59DEA71C">
                      <wp:simplePos x="0" y="0"/>
                      <wp:positionH relativeFrom="column">
                        <wp:posOffset>6654800</wp:posOffset>
                      </wp:positionH>
                      <wp:positionV relativeFrom="paragraph">
                        <wp:posOffset>312420</wp:posOffset>
                      </wp:positionV>
                      <wp:extent cx="920115" cy="225425"/>
                      <wp:effectExtent l="0" t="0" r="0" b="0"/>
                      <wp:wrapNone/>
                      <wp:docPr id="9"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2011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9D03326" w14:textId="77777777" w:rsidR="00D62B1B" w:rsidRDefault="00D62B1B" w:rsidP="00015C9C"/>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54597D6" id="Text Box 3" o:spid="_x0000_s1028" type="#_x0000_t202" style="position:absolute;left:0;text-align:left;margin-left:524pt;margin-top:24.6pt;width:72.45pt;height:17.75pt;z-index:25166131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43534gEAAKcDAAAOAAAAZHJzL2Uyb0RvYy54bWysU9uO0zAQfUfiHyy/0zRRC2zUdLXsahHS&#10;cpEWPsBxnMYi8ZgZt0n5esZOt1vgDfFieWacM+ecmWyup6EXB4NkwVUyXyylME5DY92ukt++3r96&#10;KwUF5RrVgzOVPBqS19uXLzajL00BHfSNQcEgjsrRV7ILwZdZRrozg6IFeOO42AIOKnCIu6xBNTL6&#10;0GfFcvk6GwEbj6ANEWfv5qLcJvy2NTp8blsyQfSVZG4hnZjOOp7ZdqPKHSrfWX2iof6BxaCs46Zn&#10;qDsVlNij/QtqsBqBoA0LDUMGbWu1SRpYTb78Q81jp7xJWtgc8meb6P/B6k+HR/8FRZjewcQDTCLI&#10;P4D+TsLBbafcztwgwtgZ1XDjPFqWjZ7K06fRaiopgtTjR2h4yGofIAFNLQ7RFdYpGJ0HcDybbqYg&#10;NCevWHi+lkJzqSjWq2KdOqjy6WOPFN4bGES8VBJ5pglcHR4oRDKqfHoSezm4t32f5tq73xL8MGYS&#10;+ch3Zh6mehK24eaxb9RSQ3NkNQjztvB286UD/CnFyJtSSfqxV2ik6D84duQqX63iaqVgtX5TcICX&#10;lfqyopxmqEoGKebrbZjXce/R7jruNM/AwQ272Nqk8JnViT5vQxJ+2ty4bpdxevX8f21/AQAA//8D&#10;AFBLAwQUAAYACAAAACEAURcVjd4AAAALAQAADwAAAGRycy9kb3ducmV2LnhtbEyPwU7DMBBE70j9&#10;B2uRuNF1o0CTEKeqQFxBlILEzY23SUS8jmK3CX+Pe4LjaEYzb8rNbHtxptF3jhWslhIEce1Mx42C&#10;/fvzbQbCB81G945JwQ952FSLq1IXxk38RuddaEQsYV9oBW0IQ4Ho65as9ks3EEfv6EarQ5Rjg2bU&#10;Uyy3PSZS3qPVHceFVg/02FL9vTtZBR8vx6/PVL42T/ZumNwskW2OSt1cz9sHEIHm8BeGC35Ehyoy&#10;HdyJjRd91DLN4pmgIM0TEJfEKk9yEAcFWboGrEr8/6H6BQAA//8DAFBLAQItABQABgAIAAAAIQC2&#10;gziS/gAAAOEBAAATAAAAAAAAAAAAAAAAAAAAAABbQ29udGVudF9UeXBlc10ueG1sUEsBAi0AFAAG&#10;AAgAAAAhADj9If/WAAAAlAEAAAsAAAAAAAAAAAAAAAAALwEAAF9yZWxzLy5yZWxzUEsBAi0AFAAG&#10;AAgAAAAhAI/jfnfiAQAApwMAAA4AAAAAAAAAAAAAAAAALgIAAGRycy9lMm9Eb2MueG1sUEsBAi0A&#10;FAAGAAgAAAAhAFEXFY3eAAAACwEAAA8AAAAAAAAAAAAAAAAAPAQAAGRycy9kb3ducmV2LnhtbFBL&#10;BQYAAAAABAAEAPMAAABHBQAAAAA=&#10;" filled="f" stroked="f">
                      <v:textbox>
                        <w:txbxContent>
                          <w:p w14:paraId="49D03326" w14:textId="77777777" w:rsidR="00D62B1B" w:rsidRDefault="00D62B1B" w:rsidP="00015C9C"/>
                        </w:txbxContent>
                      </v:textbox>
                    </v:shape>
                  </w:pict>
                </mc:Fallback>
              </mc:AlternateContent>
            </w:r>
            <w:r w:rsidRPr="00D62B1B">
              <w:rPr>
                <w:rFonts w:asciiTheme="majorHAnsi" w:eastAsia="Trebuchet MS" w:hAnsiTheme="majorHAnsi" w:cstheme="majorHAnsi"/>
                <w:sz w:val="18"/>
                <w:szCs w:val="18"/>
                <w:rtl/>
              </w:rPr>
              <w:t>הוצאות מכירה ושיווק</w:t>
            </w:r>
          </w:p>
        </w:tc>
        <w:tc>
          <w:tcPr>
            <w:tcW w:w="794" w:type="dxa"/>
          </w:tcPr>
          <w:p w14:paraId="22D3919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932B70" w14:textId="3926DC06"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F63D8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A4509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B3BEBD"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A9405C"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521E6E0D"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2583939"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5D980D7B"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הוצאות הנהלה וכלליות</w:t>
            </w:r>
          </w:p>
        </w:tc>
        <w:tc>
          <w:tcPr>
            <w:tcW w:w="794" w:type="dxa"/>
          </w:tcPr>
          <w:p w14:paraId="55A94A6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D4A165B" w14:textId="29845B24"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485F6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980AAB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210B9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6C657A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406F5691"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7470B94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23807006"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הפסדים (ביטול הפסדים) מירידת ערך לקוחות ונכסים בגין חוזים עם לקוחות</w:t>
            </w:r>
          </w:p>
        </w:tc>
        <w:tc>
          <w:tcPr>
            <w:tcW w:w="794" w:type="dxa"/>
          </w:tcPr>
          <w:p w14:paraId="10B0C88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5655A6" w14:textId="5A97E81F"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206F0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F4F9849"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920C5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CEFA3E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02302E3D"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A58D28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0C90E3A1"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הכנסות אחרות</w:t>
            </w:r>
          </w:p>
        </w:tc>
        <w:tc>
          <w:tcPr>
            <w:tcW w:w="794" w:type="dxa"/>
          </w:tcPr>
          <w:p w14:paraId="313EEE36"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D794A84" w14:textId="69099FA8"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12C782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0B487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5E7C93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81ED72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2917815D"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D6A8971"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4B277F22"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הוצאות אחרות</w:t>
            </w:r>
          </w:p>
        </w:tc>
        <w:tc>
          <w:tcPr>
            <w:tcW w:w="794" w:type="dxa"/>
          </w:tcPr>
          <w:p w14:paraId="3EF24CF0"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54505FB" w14:textId="564562F6"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0344BB"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70658C"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EF4546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568ACD"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F244436"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5CA8AAE"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4636EA09"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רווח (הפסד) הון ממימוש רכוש קבוע</w:t>
            </w:r>
          </w:p>
        </w:tc>
        <w:tc>
          <w:tcPr>
            <w:tcW w:w="794" w:type="dxa"/>
          </w:tcPr>
          <w:p w14:paraId="39E7DCB8"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3BD3748" w14:textId="707E574B"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CFEA118"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F76EAB0"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0163B06"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E35443"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1DCFBAB5"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D59BC7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569FC39F" w14:textId="77777777" w:rsidR="00D62B1B" w:rsidRPr="00D62B1B" w:rsidRDefault="00D62B1B" w:rsidP="00D62B1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רווח (הפסד) מפעולות רגילות</w:t>
            </w:r>
          </w:p>
        </w:tc>
        <w:tc>
          <w:tcPr>
            <w:tcW w:w="794" w:type="dxa"/>
          </w:tcPr>
          <w:p w14:paraId="4224F9EF"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A2092E9" w14:textId="0F0B5E15"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B0E0E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B15CE8"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945F95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C7B35E6"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6238177"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53A78DC"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6F3B7838"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הכנסות מימון</w:t>
            </w:r>
          </w:p>
        </w:tc>
        <w:tc>
          <w:tcPr>
            <w:tcW w:w="794" w:type="dxa"/>
          </w:tcPr>
          <w:p w14:paraId="38623D9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7FF68D" w14:textId="1F952968"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32262F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3AFB6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6CBE40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6F6D3AD"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700A7F7"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4B2AA88B"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3E90AF24"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הוצאות מימון</w:t>
            </w:r>
          </w:p>
        </w:tc>
        <w:tc>
          <w:tcPr>
            <w:tcW w:w="794" w:type="dxa"/>
          </w:tcPr>
          <w:p w14:paraId="32B26448"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F9BDF54" w14:textId="2BE2B123"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9D37EE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1B7E7D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45017B"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D56D39B"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5E6DE70"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F38939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6882A7D9"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הפסדים (ביטול הפסדים) מירידת ערך נכסים פיננסיים</w:t>
            </w:r>
          </w:p>
        </w:tc>
        <w:tc>
          <w:tcPr>
            <w:tcW w:w="794" w:type="dxa"/>
          </w:tcPr>
          <w:p w14:paraId="1125173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6E1F3F" w14:textId="00BDEC76"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6B1B7E9"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AE9419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185C619"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0D865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97C0276"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4F0690C"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05FABCAB"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רווחים (הפסדים) מגריעת נכסים פיננסיים שנמדדו בעלות מופחתת</w:t>
            </w:r>
          </w:p>
        </w:tc>
        <w:tc>
          <w:tcPr>
            <w:tcW w:w="794" w:type="dxa"/>
          </w:tcPr>
          <w:p w14:paraId="22E717DC"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248E49" w14:textId="56F8D3ED"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73802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074456"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BD5629F"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4353D4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02AC416"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57761E1"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6FF2B5B3"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רווחים (הפסדים) מסיווג מחדש של נכסים פיננסיים מעלות מופחתת לשווי הוגן דרך רווח או הפסד</w:t>
            </w:r>
          </w:p>
        </w:tc>
        <w:tc>
          <w:tcPr>
            <w:tcW w:w="794" w:type="dxa"/>
          </w:tcPr>
          <w:p w14:paraId="6F5E9EC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D318060" w14:textId="168B0C2C"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16AF86"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58A0E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2206F3"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F717F3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1A2DDD59"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3B16F1D"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39006D66"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רווחים (הפסדים) מסיווג מחדש של נכסים פיננסיים משווי הוגן דרך רווח כולל אחר לשווי הוגן דרך רווח או הפסד</w:t>
            </w:r>
          </w:p>
        </w:tc>
        <w:tc>
          <w:tcPr>
            <w:tcW w:w="794" w:type="dxa"/>
          </w:tcPr>
          <w:p w14:paraId="6FEA2B5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71AEEE" w14:textId="1BFDBA8B"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50C83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1E959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25D9BFE"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364CD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56F8F5E"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6C9156A0"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1EB53A47"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רווחים (הפסדים) אחרים ממימון</w:t>
            </w:r>
          </w:p>
        </w:tc>
        <w:tc>
          <w:tcPr>
            <w:tcW w:w="794" w:type="dxa"/>
          </w:tcPr>
          <w:p w14:paraId="3766BD2A"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9897CE7" w14:textId="058E1921"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A896BDC"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FB8468"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13471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9A6DB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24239CB7"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3DC087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2B3D14EC" w14:textId="080FA075"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r w:rsidRPr="002E4CD2">
              <w:rPr>
                <w:rFonts w:asciiTheme="majorHAnsi" w:eastAsia="Times New Roman" w:hAnsiTheme="majorHAnsi" w:cstheme="majorHAnsi"/>
                <w:sz w:val="18"/>
                <w:szCs w:val="18"/>
                <w:rtl/>
              </w:rPr>
              <w:t>רווח (הפסד) בגין חברות מוחזקות</w:t>
            </w:r>
            <w:r w:rsidRPr="002E4CD2">
              <w:rPr>
                <w:rStyle w:val="FootnoteReference"/>
                <w:rFonts w:asciiTheme="majorHAnsi" w:hAnsiTheme="majorHAnsi" w:cstheme="majorHAnsi"/>
                <w:rtl/>
              </w:rPr>
              <w:footnoteReference w:id="218"/>
            </w:r>
          </w:p>
        </w:tc>
        <w:tc>
          <w:tcPr>
            <w:tcW w:w="794" w:type="dxa"/>
          </w:tcPr>
          <w:p w14:paraId="20D6B360"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1585FD9" w14:textId="7B73B43E"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661F7ED"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710EBF"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4F9272"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2B2102F"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4DE9E242"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053FD07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7C2CBFEA" w14:textId="77777777" w:rsidR="00D62B1B" w:rsidRPr="00D62B1B" w:rsidRDefault="00D62B1B" w:rsidP="00D62B1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רווח (הפסד) לפני ניכוי </w:t>
            </w:r>
            <w:proofErr w:type="spellStart"/>
            <w:r w:rsidRPr="00D62B1B">
              <w:rPr>
                <w:rFonts w:asciiTheme="majorHAnsi" w:hAnsiTheme="majorHAnsi" w:cstheme="majorHAnsi"/>
                <w:sz w:val="18"/>
                <w:szCs w:val="18"/>
                <w:rtl/>
              </w:rPr>
              <w:t>מסים</w:t>
            </w:r>
            <w:proofErr w:type="spellEnd"/>
            <w:r w:rsidRPr="00D62B1B">
              <w:rPr>
                <w:rFonts w:asciiTheme="majorHAnsi" w:hAnsiTheme="majorHAnsi" w:cstheme="majorHAnsi"/>
                <w:sz w:val="18"/>
                <w:szCs w:val="18"/>
                <w:rtl/>
              </w:rPr>
              <w:t xml:space="preserve"> על ההכנסה</w:t>
            </w:r>
          </w:p>
        </w:tc>
        <w:tc>
          <w:tcPr>
            <w:tcW w:w="794" w:type="dxa"/>
          </w:tcPr>
          <w:p w14:paraId="5139940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CB62AD" w14:textId="67AC1F4C"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956BA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4EBEBB"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EF7CB19"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375CA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0393B4DD"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2099E049"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4A3E0FFC"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proofErr w:type="spellStart"/>
            <w:r w:rsidRPr="00D62B1B">
              <w:rPr>
                <w:rFonts w:asciiTheme="majorHAnsi" w:eastAsia="Trebuchet MS" w:hAnsiTheme="majorHAnsi" w:cstheme="majorHAnsi"/>
                <w:sz w:val="18"/>
                <w:szCs w:val="18"/>
                <w:rtl/>
              </w:rPr>
              <w:t>מסים</w:t>
            </w:r>
            <w:proofErr w:type="spellEnd"/>
            <w:r w:rsidRPr="00D62B1B">
              <w:rPr>
                <w:rFonts w:asciiTheme="majorHAnsi" w:eastAsia="Trebuchet MS" w:hAnsiTheme="majorHAnsi" w:cstheme="majorHAnsi"/>
                <w:sz w:val="18"/>
                <w:szCs w:val="18"/>
                <w:rtl/>
              </w:rPr>
              <w:t xml:space="preserve"> על ההכנסה</w:t>
            </w:r>
          </w:p>
        </w:tc>
        <w:tc>
          <w:tcPr>
            <w:tcW w:w="794" w:type="dxa"/>
          </w:tcPr>
          <w:p w14:paraId="126643A2"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F80A9E" w14:textId="28EFCBB2"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BBC2198"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B61A807"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77C5EC"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F0BD1C"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63D0673"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548E4605"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71210F72" w14:textId="77777777" w:rsidR="00D62B1B" w:rsidRPr="00D62B1B" w:rsidRDefault="00D62B1B" w:rsidP="00D62B1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רווח (הפסד) מפעילויות נמשכות</w:t>
            </w:r>
          </w:p>
        </w:tc>
        <w:tc>
          <w:tcPr>
            <w:tcW w:w="794" w:type="dxa"/>
          </w:tcPr>
          <w:p w14:paraId="64D004E4"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5A7C41" w14:textId="783D5AC4"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65D9C8F"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4BF6B5"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44790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6E33A37"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68AF113A"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E2D6C01"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4F953083" w14:textId="6EDAE5A1"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D62B1B">
              <w:rPr>
                <w:rFonts w:asciiTheme="majorHAnsi" w:eastAsia="Trebuchet MS" w:hAnsiTheme="majorHAnsi" w:cstheme="majorHAnsi"/>
                <w:sz w:val="18"/>
                <w:szCs w:val="18"/>
                <w:rtl/>
              </w:rPr>
              <w:t>רווח (הפסד) מפעילויות שהופסקו</w:t>
            </w:r>
          </w:p>
        </w:tc>
        <w:tc>
          <w:tcPr>
            <w:tcW w:w="794" w:type="dxa"/>
          </w:tcPr>
          <w:p w14:paraId="2EB4EBCA"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972FCBD" w14:textId="1B588A0E"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56AEC2"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77B28FD"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AE02397"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3C21BBE"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7107414B"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1F34C9AB"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472978AB" w14:textId="77777777" w:rsidR="00D62B1B" w:rsidRPr="00D62B1B" w:rsidRDefault="00D62B1B" w:rsidP="00D62B1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רווח (הפסד) לתקופה המיוחס לחברה עצמה כחברה אם</w:t>
            </w:r>
          </w:p>
        </w:tc>
        <w:tc>
          <w:tcPr>
            <w:tcW w:w="794" w:type="dxa"/>
          </w:tcPr>
          <w:p w14:paraId="7346DDFB" w14:textId="77777777" w:rsidR="00D62B1B" w:rsidRPr="00D62B1B" w:rsidRDefault="00D62B1B" w:rsidP="00D62B1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D06FFE8" w14:textId="6DC680C4"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0941B35"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E4955F"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43448A"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A9329B" w14:textId="77777777" w:rsidR="00D62B1B" w:rsidRPr="00D62B1B" w:rsidRDefault="00D62B1B" w:rsidP="00D62B1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D62B1B" w:rsidRPr="004C5FA3" w14:paraId="547C9DD5" w14:textId="77777777" w:rsidTr="00D62B1B">
        <w:trPr>
          <w:jc w:val="left"/>
        </w:trPr>
        <w:tc>
          <w:tcPr>
            <w:cnfStyle w:val="001000000000" w:firstRow="0" w:lastRow="0" w:firstColumn="1" w:lastColumn="0" w:oddVBand="0" w:evenVBand="0" w:oddHBand="0" w:evenHBand="0" w:firstRowFirstColumn="0" w:firstRowLastColumn="0" w:lastRowFirstColumn="0" w:lastRowLastColumn="0"/>
            <w:tcW w:w="1304" w:type="dxa"/>
            <w:vAlign w:val="center"/>
          </w:tcPr>
          <w:p w14:paraId="3E60C40C" w14:textId="77777777" w:rsidR="00D62B1B" w:rsidRPr="00E07D79" w:rsidRDefault="00D62B1B"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5" w:type="dxa"/>
            <w:vAlign w:val="center"/>
          </w:tcPr>
          <w:p w14:paraId="214DC61F" w14:textId="77777777" w:rsidR="00D62B1B" w:rsidRPr="00D62B1B" w:rsidRDefault="00D62B1B" w:rsidP="00D62B1B">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p>
        </w:tc>
        <w:tc>
          <w:tcPr>
            <w:tcW w:w="794" w:type="dxa"/>
          </w:tcPr>
          <w:p w14:paraId="32C7E1AF"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FB64ADC" w14:textId="00BECCEA"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F62AB38"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4F6042"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2C8071"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5485F4B" w14:textId="77777777" w:rsidR="00D62B1B" w:rsidRPr="00D62B1B" w:rsidRDefault="00D62B1B" w:rsidP="00D62B1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51C0EC75" w14:textId="77777777" w:rsidR="00156F99" w:rsidRPr="004C5FA3" w:rsidRDefault="00156F99">
      <w:pPr>
        <w:rPr>
          <w:rFonts w:ascii="Arial" w:hAnsi="Arial"/>
          <w:b/>
          <w:bCs/>
          <w:rtl/>
        </w:rPr>
      </w:pPr>
      <w:bookmarkStart w:id="1203" w:name="_Hlk33143885"/>
      <w:r w:rsidRPr="004C5FA3">
        <w:rPr>
          <w:rFonts w:ascii="Arial" w:hAnsi="Arial"/>
          <w:b/>
          <w:bCs/>
          <w:rtl/>
        </w:rPr>
        <w:br w:type="page"/>
      </w:r>
    </w:p>
    <w:p w14:paraId="574D75B5" w14:textId="4CB4EAE3" w:rsidR="00B27D90" w:rsidRPr="00330C13" w:rsidRDefault="00B27D90" w:rsidP="00EB74A9">
      <w:pPr>
        <w:pBdr>
          <w:bottom w:val="single" w:sz="4" w:space="1" w:color="auto"/>
        </w:pBdr>
        <w:spacing w:after="0" w:line="240" w:lineRule="auto"/>
        <w:ind w:left="1418"/>
        <w:rPr>
          <w:sz w:val="22"/>
          <w:szCs w:val="22"/>
          <w:rtl/>
        </w:rPr>
      </w:pPr>
      <w:r w:rsidRPr="00330C13">
        <w:rPr>
          <w:b/>
          <w:bCs/>
          <w:sz w:val="22"/>
          <w:szCs w:val="22"/>
        </w:rPr>
        <w:lastRenderedPageBreak/>
        <w:fldChar w:fldCharType="begin" w:fldLock="1"/>
      </w:r>
      <w:r w:rsidRPr="00330C13">
        <w:rPr>
          <w:b/>
          <w:bCs/>
          <w:sz w:val="22"/>
          <w:szCs w:val="22"/>
        </w:rPr>
        <w:instrText xml:space="preserve"> STYLEREF  "</w:instrText>
      </w:r>
      <w:r w:rsidRPr="00330C13">
        <w:rPr>
          <w:b/>
          <w:bCs/>
          <w:sz w:val="22"/>
          <w:szCs w:val="22"/>
          <w:rtl/>
        </w:rPr>
        <w:instrText>כותרת 2</w:instrText>
      </w:r>
      <w:r w:rsidRPr="00330C13">
        <w:rPr>
          <w:b/>
          <w:bCs/>
          <w:sz w:val="22"/>
          <w:szCs w:val="22"/>
        </w:rPr>
        <w:instrText xml:space="preserve">"  \* MERGEFORMAT </w:instrText>
      </w:r>
      <w:r w:rsidRPr="00330C13">
        <w:rPr>
          <w:b/>
          <w:bCs/>
          <w:sz w:val="22"/>
          <w:szCs w:val="22"/>
        </w:rPr>
        <w:fldChar w:fldCharType="separate"/>
      </w:r>
      <w:bookmarkStart w:id="1204" w:name="_Toc33548384"/>
      <w:r w:rsidR="00743F15">
        <w:rPr>
          <w:b/>
          <w:bCs/>
          <w:noProof/>
          <w:sz w:val="22"/>
          <w:szCs w:val="22"/>
          <w:rtl/>
        </w:rPr>
        <w:t>סכומי ההכנסות וההוצאות המיוחסים לחברה עצמה כחברה אם</w:t>
      </w:r>
      <w:r w:rsidRPr="00330C13">
        <w:rPr>
          <w:b/>
          <w:bCs/>
          <w:noProof/>
          <w:sz w:val="22"/>
          <w:szCs w:val="22"/>
        </w:rPr>
        <w:fldChar w:fldCharType="end"/>
      </w:r>
      <w:r w:rsidRPr="00330C13">
        <w:rPr>
          <w:sz w:val="22"/>
          <w:szCs w:val="22"/>
          <w:rtl/>
        </w:rPr>
        <w:t xml:space="preserve"> (המשך)</w:t>
      </w:r>
      <w:bookmarkEnd w:id="1204"/>
    </w:p>
    <w:p w14:paraId="5C1F874D" w14:textId="77777777" w:rsidR="00B27D90" w:rsidRDefault="00B27D90" w:rsidP="00EB74A9">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EB74A9" w:rsidRPr="004C5FA3" w14:paraId="5778F111" w14:textId="77777777" w:rsidTr="00EB74A9">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Align w:val="center"/>
          </w:tcPr>
          <w:p w14:paraId="6E84B70B"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746F04E0" w14:textId="77777777" w:rsidR="00EB74A9" w:rsidRPr="00D62B1B" w:rsidRDefault="00EB74A9" w:rsidP="002D01AE">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621AFB16" w14:textId="77777777" w:rsidR="00EB74A9" w:rsidRPr="00D62B1B" w:rsidRDefault="00EB74A9"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2042" w:type="dxa"/>
            <w:gridSpan w:val="2"/>
          </w:tcPr>
          <w:p w14:paraId="401F629E" w14:textId="77777777" w:rsidR="00EB74A9" w:rsidRPr="00D62B1B" w:rsidRDefault="00EB74A9"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לשישה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2042" w:type="dxa"/>
            <w:gridSpan w:val="2"/>
          </w:tcPr>
          <w:p w14:paraId="0F172942" w14:textId="77777777" w:rsidR="00EB74A9" w:rsidRPr="00D62B1B" w:rsidRDefault="00EB74A9"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לשלושה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tcPr>
          <w:p w14:paraId="069684FF" w14:textId="77777777" w:rsidR="00EB74A9" w:rsidRPr="00D62B1B" w:rsidRDefault="00EB74A9"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לשנה שהסתיימה ביום </w:t>
            </w:r>
            <w:r>
              <w:rPr>
                <w:rFonts w:asciiTheme="majorHAnsi" w:hAnsiTheme="majorHAnsi" w:cstheme="majorHAnsi"/>
                <w:sz w:val="18"/>
                <w:szCs w:val="18"/>
                <w:rtl/>
              </w:rPr>
              <w:br/>
            </w:r>
            <w:r w:rsidRPr="00D62B1B">
              <w:rPr>
                <w:rFonts w:asciiTheme="majorHAnsi" w:hAnsiTheme="majorHAnsi" w:cstheme="majorHAnsi"/>
                <w:sz w:val="18"/>
                <w:szCs w:val="18"/>
                <w:rtl/>
              </w:rPr>
              <w:t>31</w:t>
            </w:r>
            <w:r>
              <w:rPr>
                <w:rFonts w:asciiTheme="majorHAnsi" w:hAnsiTheme="majorHAnsi" w:cstheme="majorHAnsi" w:hint="cs"/>
                <w:sz w:val="18"/>
                <w:szCs w:val="18"/>
                <w:rtl/>
              </w:rPr>
              <w:t xml:space="preserve"> </w:t>
            </w:r>
            <w:r w:rsidRPr="00D62B1B">
              <w:rPr>
                <w:rFonts w:asciiTheme="majorHAnsi" w:hAnsiTheme="majorHAnsi" w:cstheme="majorHAnsi"/>
                <w:sz w:val="18"/>
                <w:szCs w:val="18"/>
                <w:rtl/>
              </w:rPr>
              <w:t>בדצמבר</w:t>
            </w:r>
          </w:p>
        </w:tc>
      </w:tr>
      <w:tr w:rsidR="00EB74A9" w:rsidRPr="004C5FA3" w14:paraId="0AC8E8E6"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5C50F7D"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03F000FC" w14:textId="77777777" w:rsidR="00EB74A9" w:rsidRPr="00D62B1B" w:rsidRDefault="00EB74A9"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29627D78" w14:textId="77777777" w:rsidR="00EB74A9" w:rsidRPr="00D62B1B" w:rsidRDefault="00EB74A9"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
        </w:tc>
        <w:tc>
          <w:tcPr>
            <w:tcW w:w="1021" w:type="dxa"/>
          </w:tcPr>
          <w:p w14:paraId="427427BB"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7D25012E"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0FAB3029"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35633E7B"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3B60C741"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r>
      <w:tr w:rsidR="00EB74A9" w:rsidRPr="004C5FA3" w14:paraId="10D5445A"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89B82B0"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60F1908C" w14:textId="77777777" w:rsidR="00EB74A9" w:rsidRPr="00D62B1B" w:rsidRDefault="00EB74A9"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2E43394E" w14:textId="77777777" w:rsidR="00EB74A9" w:rsidRPr="00D62B1B" w:rsidRDefault="00EB74A9"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5105" w:type="dxa"/>
            <w:gridSpan w:val="5"/>
          </w:tcPr>
          <w:p w14:paraId="63FA3522"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אלפי ש"ח</w:t>
            </w:r>
          </w:p>
        </w:tc>
      </w:tr>
      <w:tr w:rsidR="00EB74A9" w:rsidRPr="004C5FA3" w14:paraId="4841BB67"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0ABF2DB"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3F90A44F" w14:textId="77777777" w:rsidR="00EB74A9" w:rsidRPr="00D62B1B" w:rsidRDefault="00EB74A9"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2AFC41FE" w14:textId="77777777" w:rsidR="00EB74A9" w:rsidRPr="00D62B1B" w:rsidRDefault="00EB74A9"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tl/>
              </w:rPr>
              <w:t>ביאור</w:t>
            </w:r>
          </w:p>
        </w:tc>
        <w:tc>
          <w:tcPr>
            <w:tcW w:w="4084" w:type="dxa"/>
            <w:gridSpan w:val="4"/>
          </w:tcPr>
          <w:p w14:paraId="2A7C7834" w14:textId="77777777" w:rsidR="00EB74A9" w:rsidRPr="00D62B1B" w:rsidRDefault="00EB74A9"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בלתי מבוקר</w:t>
            </w:r>
          </w:p>
        </w:tc>
        <w:tc>
          <w:tcPr>
            <w:tcW w:w="1021" w:type="dxa"/>
          </w:tcPr>
          <w:p w14:paraId="041C2EF2" w14:textId="77777777" w:rsidR="00EB74A9" w:rsidRPr="00D62B1B" w:rsidRDefault="00EB74A9"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p>
        </w:tc>
      </w:tr>
      <w:tr w:rsidR="00EB74A9" w:rsidRPr="004C5FA3" w14:paraId="3163FE50"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CBF2ED2"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6D73DDF1" w14:textId="3CD92EB8" w:rsidR="00EB74A9" w:rsidRPr="00EB74A9" w:rsidRDefault="00EB74A9" w:rsidP="00EB74A9">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r w:rsidRPr="00EB74A9">
              <w:rPr>
                <w:b/>
                <w:bCs/>
                <w:sz w:val="18"/>
                <w:szCs w:val="18"/>
                <w:rtl/>
              </w:rPr>
              <w:t xml:space="preserve">רווח (הפסד) כולל אחר לאחר </w:t>
            </w:r>
            <w:proofErr w:type="spellStart"/>
            <w:r w:rsidRPr="00EB74A9">
              <w:rPr>
                <w:b/>
                <w:bCs/>
                <w:sz w:val="18"/>
                <w:szCs w:val="18"/>
                <w:rtl/>
              </w:rPr>
              <w:t>מסים</w:t>
            </w:r>
            <w:proofErr w:type="spellEnd"/>
            <w:r w:rsidRPr="00EB74A9">
              <w:rPr>
                <w:b/>
                <w:bCs/>
                <w:sz w:val="18"/>
                <w:szCs w:val="18"/>
                <w:rtl/>
              </w:rPr>
              <w:t xml:space="preserve"> בגין:</w:t>
            </w:r>
          </w:p>
        </w:tc>
        <w:tc>
          <w:tcPr>
            <w:tcW w:w="794" w:type="dxa"/>
          </w:tcPr>
          <w:p w14:paraId="11165479"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0B36B6B"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E2CA9F6"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280FDC9"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994E36F"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E5E3E0"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7322EF54"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A5B6ACC"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center"/>
          </w:tcPr>
          <w:p w14:paraId="401CD692" w14:textId="0E3C000F" w:rsidR="00EB74A9" w:rsidRPr="00EB74A9" w:rsidRDefault="00EB74A9" w:rsidP="00EB74A9">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r w:rsidRPr="00EB74A9">
              <w:rPr>
                <w:b/>
                <w:bCs/>
                <w:sz w:val="18"/>
                <w:szCs w:val="18"/>
                <w:rtl/>
              </w:rPr>
              <w:t>פריטים שלא יסווגו מחדש לאחר מכן לרווח או הפסד:</w:t>
            </w:r>
          </w:p>
        </w:tc>
        <w:tc>
          <w:tcPr>
            <w:tcW w:w="794" w:type="dxa"/>
          </w:tcPr>
          <w:p w14:paraId="2D607D4D"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B3B9C7"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EEAFA16"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788DBF6"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6B2829"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1F084C9"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514C5954"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BA7A4B5"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center"/>
          </w:tcPr>
          <w:p w14:paraId="4966A412" w14:textId="154B3283" w:rsidR="00EB74A9" w:rsidRPr="00EB74A9" w:rsidRDefault="00EB74A9"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EB74A9">
              <w:rPr>
                <w:sz w:val="18"/>
                <w:szCs w:val="18"/>
                <w:rtl/>
              </w:rPr>
              <w:t>הערכ</w:t>
            </w:r>
            <w:r w:rsidR="009F27AA">
              <w:rPr>
                <w:rFonts w:hint="cs"/>
                <w:sz w:val="18"/>
                <w:szCs w:val="18"/>
                <w:rtl/>
              </w:rPr>
              <w:t>ות</w:t>
            </w:r>
            <w:r w:rsidRPr="00EB74A9">
              <w:rPr>
                <w:sz w:val="18"/>
                <w:szCs w:val="18"/>
                <w:rtl/>
              </w:rPr>
              <w:t xml:space="preserve"> מחדש של רכוש קבוע</w:t>
            </w:r>
          </w:p>
        </w:tc>
        <w:tc>
          <w:tcPr>
            <w:tcW w:w="794" w:type="dxa"/>
          </w:tcPr>
          <w:p w14:paraId="01B12B19"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CF086C"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582BC67"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382897C"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E12EFA"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6D41592"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62833C26"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3436187"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top"/>
          </w:tcPr>
          <w:p w14:paraId="2B0167D6" w14:textId="2D4DE360" w:rsidR="00EB74A9" w:rsidRPr="00EB74A9" w:rsidRDefault="00EB74A9" w:rsidP="00EB74A9">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EB74A9">
              <w:rPr>
                <w:sz w:val="18"/>
                <w:szCs w:val="18"/>
                <w:rtl/>
              </w:rPr>
              <w:t>מדידות מחדש של תוכניות הטבה מוגדרת</w:t>
            </w:r>
          </w:p>
        </w:tc>
        <w:tc>
          <w:tcPr>
            <w:tcW w:w="794" w:type="dxa"/>
          </w:tcPr>
          <w:p w14:paraId="6FF956E1"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B86E348"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CA3094"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B65510"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8EA2299"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93E34F9"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1E73BDD4"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93BFC52"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top"/>
          </w:tcPr>
          <w:p w14:paraId="5D4B80A6" w14:textId="1F767876" w:rsidR="00EB74A9" w:rsidRPr="00EB74A9" w:rsidRDefault="00EB74A9" w:rsidP="00EB74A9">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EB74A9">
              <w:rPr>
                <w:sz w:val="18"/>
                <w:szCs w:val="18"/>
                <w:rtl/>
              </w:rPr>
              <w:t>רווחים (הפסדים) מהשקעות במכשירים הוניים שיועדו לשווי הוגן דרך רווח כולל אחר</w:t>
            </w:r>
          </w:p>
        </w:tc>
        <w:tc>
          <w:tcPr>
            <w:tcW w:w="794" w:type="dxa"/>
          </w:tcPr>
          <w:p w14:paraId="34933640"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94F5D7"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A8029D"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F78FBC7"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F5FEAB8"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BC5E1F"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32513C2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65D7D12"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top"/>
          </w:tcPr>
          <w:p w14:paraId="3B93ECD6" w14:textId="39C70241" w:rsidR="00EB74A9" w:rsidRPr="002E4CD2" w:rsidRDefault="00EB74A9" w:rsidP="00EB74A9">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2E4CD2">
              <w:rPr>
                <w:sz w:val="18"/>
                <w:szCs w:val="18"/>
                <w:rtl/>
              </w:rPr>
              <w:t xml:space="preserve">שינויים בשווי ההוגן שמיוחסים לשינויים בסיכון </w:t>
            </w:r>
            <w:r w:rsidR="009F27AA" w:rsidRPr="002E4CD2">
              <w:rPr>
                <w:rFonts w:hint="cs"/>
                <w:sz w:val="18"/>
                <w:szCs w:val="18"/>
                <w:rtl/>
              </w:rPr>
              <w:t>ה</w:t>
            </w:r>
            <w:r w:rsidRPr="002E4CD2">
              <w:rPr>
                <w:sz w:val="18"/>
                <w:szCs w:val="18"/>
                <w:rtl/>
              </w:rPr>
              <w:t>אשראי של התחייבויות פיננסיות שיועדו למדידה בשווי הוגן דרך רווח או הפסד</w:t>
            </w:r>
          </w:p>
        </w:tc>
        <w:tc>
          <w:tcPr>
            <w:tcW w:w="794" w:type="dxa"/>
          </w:tcPr>
          <w:p w14:paraId="34F1AAA7"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2CAB80"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BC1761"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CD9C1D3"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8ED9078"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CCC3D1D"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7283C367"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420194E"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3E77A1CC" w14:textId="47DC3D4A" w:rsidR="00EB74A9" w:rsidRPr="002E4CD2" w:rsidRDefault="00EB74A9"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2E4CD2">
              <w:rPr>
                <w:sz w:val="18"/>
                <w:szCs w:val="18"/>
                <w:rtl/>
              </w:rPr>
              <w:t>חלק החברה ברווח (בהפסד) כולל אחר של חברות מוחזקות</w:t>
            </w:r>
            <w:bookmarkStart w:id="1205" w:name="_Ref5697081"/>
            <w:r w:rsidRPr="002E4CD2">
              <w:rPr>
                <w:rStyle w:val="FootnoteReference"/>
                <w:rtl/>
              </w:rPr>
              <w:footnoteReference w:id="219"/>
            </w:r>
            <w:bookmarkEnd w:id="1205"/>
          </w:p>
        </w:tc>
        <w:tc>
          <w:tcPr>
            <w:tcW w:w="794" w:type="dxa"/>
          </w:tcPr>
          <w:p w14:paraId="0E86EE7F" w14:textId="77777777" w:rsidR="00EB74A9" w:rsidRPr="00D62B1B" w:rsidRDefault="00EB74A9"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783A60" w14:textId="77777777" w:rsidR="00EB74A9" w:rsidRPr="00D62B1B" w:rsidRDefault="00EB74A9"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4647693" w14:textId="77777777" w:rsidR="00EB74A9" w:rsidRPr="00D62B1B" w:rsidRDefault="00EB74A9"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25CF59" w14:textId="77777777" w:rsidR="00EB74A9" w:rsidRPr="00D62B1B" w:rsidRDefault="00EB74A9"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908365" w14:textId="77777777" w:rsidR="00EB74A9" w:rsidRPr="00D62B1B" w:rsidRDefault="00EB74A9"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0D690B" w14:textId="77777777" w:rsidR="00EB74A9" w:rsidRPr="00D62B1B" w:rsidRDefault="00EB74A9"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5A641CFB"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3EC42A6"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59C5BA70" w14:textId="4A7C6B4D" w:rsidR="00EB74A9" w:rsidRPr="00D62B1B" w:rsidRDefault="00EB74A9" w:rsidP="002D01AE">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118E3641"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C40DBE" w14:textId="77777777" w:rsidR="00EB74A9" w:rsidRPr="00D62B1B" w:rsidRDefault="00EB74A9" w:rsidP="00EB74A9">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4FF95B" w14:textId="77777777" w:rsidR="00EB74A9" w:rsidRPr="00D62B1B" w:rsidRDefault="00EB74A9" w:rsidP="00EB74A9">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21DEEE7" w14:textId="77777777" w:rsidR="00EB74A9" w:rsidRPr="00D62B1B" w:rsidRDefault="00EB74A9" w:rsidP="00EB74A9">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62DB66" w14:textId="77777777" w:rsidR="00EB74A9" w:rsidRPr="00D62B1B" w:rsidRDefault="00EB74A9" w:rsidP="00EB74A9">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87BCD6" w14:textId="77777777" w:rsidR="00EB74A9" w:rsidRPr="00D62B1B" w:rsidRDefault="00EB74A9" w:rsidP="00EB74A9">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586863A8"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DB8AEB6"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tl/>
              </w:rPr>
            </w:pPr>
          </w:p>
        </w:tc>
        <w:tc>
          <w:tcPr>
            <w:tcW w:w="3004" w:type="dxa"/>
            <w:vAlign w:val="center"/>
          </w:tcPr>
          <w:p w14:paraId="41135AAD" w14:textId="222D4AC2" w:rsidR="00EB74A9" w:rsidRPr="00D62B1B" w:rsidRDefault="00EB74A9"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p>
        </w:tc>
        <w:tc>
          <w:tcPr>
            <w:tcW w:w="794" w:type="dxa"/>
          </w:tcPr>
          <w:p w14:paraId="1E8A8188"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97FA59"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6C0E29"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680EF6"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12EBED"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F1C6E6"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6D0E851F"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82C7C07"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center"/>
          </w:tcPr>
          <w:p w14:paraId="5D9F1E23" w14:textId="503B44DF" w:rsidR="00EB74A9" w:rsidRPr="00EB74A9" w:rsidRDefault="00EB74A9" w:rsidP="002D01AE">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r w:rsidRPr="00EB74A9">
              <w:rPr>
                <w:b/>
                <w:bCs/>
                <w:sz w:val="18"/>
                <w:szCs w:val="18"/>
                <w:rtl/>
              </w:rPr>
              <w:t xml:space="preserve">פריטים שייתכן </w:t>
            </w:r>
            <w:r w:rsidR="009F27AA">
              <w:rPr>
                <w:rFonts w:hint="cs"/>
                <w:b/>
                <w:bCs/>
                <w:sz w:val="18"/>
                <w:szCs w:val="18"/>
                <w:rtl/>
              </w:rPr>
              <w:t>ש</w:t>
            </w:r>
            <w:r w:rsidRPr="00EB74A9">
              <w:rPr>
                <w:b/>
                <w:bCs/>
                <w:sz w:val="18"/>
                <w:szCs w:val="18"/>
                <w:rtl/>
              </w:rPr>
              <w:t>יסווגו מחדש לאחר מכן לרווח או הפסד:</w:t>
            </w:r>
          </w:p>
        </w:tc>
        <w:tc>
          <w:tcPr>
            <w:tcW w:w="794" w:type="dxa"/>
          </w:tcPr>
          <w:p w14:paraId="3C541FD3"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255A5D7"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C7E7D2"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2153E67"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07E178"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D61693A" w14:textId="77777777" w:rsidR="00EB74A9" w:rsidRPr="00D62B1B" w:rsidRDefault="00EB74A9"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44044B8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115F929"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top"/>
          </w:tcPr>
          <w:p w14:paraId="23048053" w14:textId="4E001665" w:rsidR="00EB74A9" w:rsidRPr="00EB74A9" w:rsidRDefault="00EB74A9" w:rsidP="00EB74A9">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EB74A9">
              <w:rPr>
                <w:sz w:val="18"/>
                <w:szCs w:val="18"/>
                <w:rtl/>
              </w:rPr>
              <w:t>תרגום דוחות כספיים של פעילויות חוץ</w:t>
            </w:r>
          </w:p>
        </w:tc>
        <w:tc>
          <w:tcPr>
            <w:tcW w:w="794" w:type="dxa"/>
          </w:tcPr>
          <w:p w14:paraId="7EBBAF3D"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3EB51E"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B70069"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097A50B"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A387B0"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0994BF8"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791611F3"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3D32DC5"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top"/>
          </w:tcPr>
          <w:p w14:paraId="078FDEB3" w14:textId="40CB89BC" w:rsidR="00EB74A9" w:rsidRPr="00EB74A9" w:rsidRDefault="009F27AA" w:rsidP="00EB74A9">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Pr>
                <w:rFonts w:hint="cs"/>
                <w:sz w:val="18"/>
                <w:szCs w:val="18"/>
                <w:rtl/>
              </w:rPr>
              <w:t>רווחים (הפסדים) מ</w:t>
            </w:r>
            <w:r w:rsidR="00EB74A9" w:rsidRPr="00EB74A9">
              <w:rPr>
                <w:sz w:val="18"/>
                <w:szCs w:val="18"/>
                <w:rtl/>
              </w:rPr>
              <w:t xml:space="preserve">מכשירי חוב </w:t>
            </w:r>
            <w:r>
              <w:rPr>
                <w:rFonts w:hint="cs"/>
                <w:sz w:val="18"/>
                <w:szCs w:val="18"/>
                <w:rtl/>
              </w:rPr>
              <w:t xml:space="preserve">הנמדדים </w:t>
            </w:r>
            <w:r w:rsidR="00EB74A9" w:rsidRPr="00EB74A9">
              <w:rPr>
                <w:sz w:val="18"/>
                <w:szCs w:val="18"/>
                <w:rtl/>
              </w:rPr>
              <w:t>בשווי הוגן דרך רווח כולל אחר</w:t>
            </w:r>
          </w:p>
        </w:tc>
        <w:tc>
          <w:tcPr>
            <w:tcW w:w="794" w:type="dxa"/>
          </w:tcPr>
          <w:p w14:paraId="355F1D85"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FC3C67"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A60108"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2823991"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E74937"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BF09F25"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3116BA3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EBB8A5E" w14:textId="77777777" w:rsidR="00EB74A9" w:rsidRPr="00D62B1B" w:rsidRDefault="00EB74A9" w:rsidP="00E07D79">
            <w:pPr>
              <w:bidi w:val="0"/>
              <w:spacing w:after="0" w:line="240" w:lineRule="auto"/>
              <w:ind w:left="-57" w:right="-57"/>
              <w:contextualSpacing w:val="0"/>
              <w:jc w:val="right"/>
              <w:rPr>
                <w:rFonts w:asciiTheme="majorHAnsi" w:hAnsiTheme="majorHAnsi" w:cstheme="majorHAnsi"/>
              </w:rPr>
            </w:pPr>
          </w:p>
        </w:tc>
        <w:tc>
          <w:tcPr>
            <w:tcW w:w="3004" w:type="dxa"/>
            <w:vAlign w:val="top"/>
          </w:tcPr>
          <w:p w14:paraId="5BB811FC" w14:textId="1628ABA6" w:rsidR="00EB74A9" w:rsidRPr="00EB74A9" w:rsidRDefault="00EB74A9" w:rsidP="00EB74A9">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proofErr w:type="spellStart"/>
            <w:r w:rsidRPr="00EB74A9">
              <w:rPr>
                <w:sz w:val="18"/>
                <w:szCs w:val="18"/>
                <w:rtl/>
              </w:rPr>
              <w:t>גידורי</w:t>
            </w:r>
            <w:proofErr w:type="spellEnd"/>
            <w:r w:rsidRPr="00EB74A9">
              <w:rPr>
                <w:sz w:val="18"/>
                <w:szCs w:val="18"/>
                <w:rtl/>
              </w:rPr>
              <w:t xml:space="preserve"> תזרים מזומנים</w:t>
            </w:r>
          </w:p>
        </w:tc>
        <w:tc>
          <w:tcPr>
            <w:tcW w:w="794" w:type="dxa"/>
          </w:tcPr>
          <w:p w14:paraId="3F96E895"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B657585"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E5A3D8B"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6F7C941"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F0683A"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3DB59F4" w14:textId="77777777" w:rsidR="00EB74A9" w:rsidRPr="00D62B1B" w:rsidRDefault="00EB74A9" w:rsidP="00EB74A9">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0D2BF479"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CB73EDA"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tcPr>
          <w:p w14:paraId="1CF334EC" w14:textId="502BCA28" w:rsidR="00EB74A9" w:rsidRPr="00EB74A9" w:rsidRDefault="00EB74A9" w:rsidP="00743F15">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EB74A9">
              <w:rPr>
                <w:sz w:val="18"/>
                <w:szCs w:val="18"/>
                <w:rtl/>
              </w:rPr>
              <w:t>חלק החבר</w:t>
            </w:r>
            <w:r w:rsidRPr="002E4CD2">
              <w:rPr>
                <w:sz w:val="18"/>
                <w:szCs w:val="18"/>
                <w:rtl/>
              </w:rPr>
              <w:t>ה ברווח (בהפסד) כולל אחר של חברות מוחזקות</w:t>
            </w:r>
            <w:r w:rsidRPr="002E4CD2">
              <w:rPr>
                <w:b/>
                <w:bCs/>
                <w:sz w:val="18"/>
                <w:szCs w:val="18"/>
                <w:rtl/>
              </w:rPr>
              <w:fldChar w:fldCharType="begin" w:fldLock="1"/>
            </w:r>
            <w:r w:rsidRPr="002E4CD2">
              <w:rPr>
                <w:b/>
                <w:bCs/>
                <w:sz w:val="18"/>
                <w:szCs w:val="18"/>
                <w:rtl/>
              </w:rPr>
              <w:instrText xml:space="preserve"> </w:instrText>
            </w:r>
            <w:r w:rsidRPr="002E4CD2">
              <w:rPr>
                <w:b/>
                <w:bCs/>
                <w:sz w:val="18"/>
                <w:szCs w:val="18"/>
              </w:rPr>
              <w:instrText>NOTEREF</w:instrText>
            </w:r>
            <w:r w:rsidRPr="002E4CD2">
              <w:rPr>
                <w:b/>
                <w:bCs/>
                <w:sz w:val="18"/>
                <w:szCs w:val="18"/>
                <w:rtl/>
              </w:rPr>
              <w:instrText xml:space="preserve"> _</w:instrText>
            </w:r>
            <w:r w:rsidRPr="002E4CD2">
              <w:rPr>
                <w:b/>
                <w:bCs/>
                <w:sz w:val="18"/>
                <w:szCs w:val="18"/>
              </w:rPr>
              <w:instrText>Ref5697081 \f \h</w:instrText>
            </w:r>
            <w:r w:rsidRPr="002E4CD2">
              <w:rPr>
                <w:b/>
                <w:bCs/>
                <w:sz w:val="18"/>
                <w:szCs w:val="18"/>
                <w:rtl/>
              </w:rPr>
              <w:instrText xml:space="preserve">  \* </w:instrText>
            </w:r>
            <w:r w:rsidRPr="002E4CD2">
              <w:rPr>
                <w:b/>
                <w:bCs/>
                <w:sz w:val="18"/>
                <w:szCs w:val="18"/>
              </w:rPr>
              <w:instrText>MERGEFORMAT</w:instrText>
            </w:r>
            <w:r w:rsidRPr="002E4CD2">
              <w:rPr>
                <w:b/>
                <w:bCs/>
                <w:sz w:val="18"/>
                <w:szCs w:val="18"/>
                <w:rtl/>
              </w:rPr>
              <w:instrText xml:space="preserve"> </w:instrText>
            </w:r>
            <w:r w:rsidRPr="002E4CD2">
              <w:rPr>
                <w:b/>
                <w:bCs/>
                <w:sz w:val="18"/>
                <w:szCs w:val="18"/>
                <w:rtl/>
              </w:rPr>
            </w:r>
            <w:r w:rsidRPr="002E4CD2">
              <w:rPr>
                <w:b/>
                <w:bCs/>
                <w:sz w:val="18"/>
                <w:szCs w:val="18"/>
                <w:rtl/>
              </w:rPr>
              <w:fldChar w:fldCharType="separate"/>
            </w:r>
            <w:r w:rsidR="00743F15" w:rsidRPr="00743F15">
              <w:rPr>
                <w:rStyle w:val="FootnoteReference"/>
                <w:rtl/>
              </w:rPr>
              <w:t>215</w:t>
            </w:r>
            <w:r w:rsidRPr="002E4CD2">
              <w:rPr>
                <w:b/>
                <w:bCs/>
                <w:sz w:val="18"/>
                <w:szCs w:val="18"/>
                <w:rtl/>
              </w:rPr>
              <w:fldChar w:fldCharType="end"/>
            </w:r>
          </w:p>
        </w:tc>
        <w:tc>
          <w:tcPr>
            <w:tcW w:w="794" w:type="dxa"/>
          </w:tcPr>
          <w:p w14:paraId="394201CC" w14:textId="77777777" w:rsidR="00EB74A9" w:rsidRPr="00D62B1B" w:rsidRDefault="00EB74A9" w:rsidP="00EB74A9">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44BD490" w14:textId="77777777" w:rsidR="00EB74A9" w:rsidRPr="00D62B1B" w:rsidRDefault="00EB74A9" w:rsidP="00EB74A9">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266FE7" w14:textId="77777777" w:rsidR="00EB74A9" w:rsidRPr="00D62B1B" w:rsidRDefault="00EB74A9" w:rsidP="00EB74A9">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9FD7B8" w14:textId="77777777" w:rsidR="00EB74A9" w:rsidRPr="00D62B1B" w:rsidRDefault="00EB74A9" w:rsidP="00EB74A9">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238FC7" w14:textId="77777777" w:rsidR="00EB74A9" w:rsidRPr="00D62B1B" w:rsidRDefault="00EB74A9" w:rsidP="00EB74A9">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34F8848" w14:textId="77777777" w:rsidR="00EB74A9" w:rsidRPr="00D62B1B" w:rsidRDefault="00EB74A9" w:rsidP="00EB74A9">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1413972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A4E6FEA"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5E28596B" w14:textId="5FD4604A" w:rsidR="00EB74A9" w:rsidRPr="00D62B1B" w:rsidRDefault="009F27AA" w:rsidP="002D01AE">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EB74A9">
              <w:rPr>
                <w:sz w:val="18"/>
                <w:szCs w:val="18"/>
                <w:rtl/>
              </w:rPr>
              <w:t>סך רווח (הפסד) כולל אחר לתקופה המיוחס לחברה עצמה כחברה אם</w:t>
            </w:r>
          </w:p>
        </w:tc>
        <w:tc>
          <w:tcPr>
            <w:tcW w:w="794" w:type="dxa"/>
          </w:tcPr>
          <w:p w14:paraId="4CFB4FE9" w14:textId="77777777" w:rsidR="00EB74A9" w:rsidRPr="00D62B1B" w:rsidRDefault="00EB74A9"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358904" w14:textId="77777777" w:rsidR="00EB74A9" w:rsidRPr="00D62B1B" w:rsidRDefault="00EB74A9" w:rsidP="002D01AE">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0D64376" w14:textId="77777777" w:rsidR="00EB74A9" w:rsidRPr="00D62B1B" w:rsidRDefault="00EB74A9" w:rsidP="002D01AE">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E6B3A6" w14:textId="77777777" w:rsidR="00EB74A9" w:rsidRPr="00D62B1B" w:rsidRDefault="00EB74A9" w:rsidP="002D01AE">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B86C078" w14:textId="77777777" w:rsidR="00EB74A9" w:rsidRPr="00D62B1B" w:rsidRDefault="00EB74A9" w:rsidP="002D01AE">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B92A6BF" w14:textId="77777777" w:rsidR="00EB74A9" w:rsidRPr="00D62B1B" w:rsidRDefault="00EB74A9" w:rsidP="002D01AE">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B74A9" w:rsidRPr="004C5FA3" w14:paraId="19BBC58D" w14:textId="77777777" w:rsidTr="00EB74A9">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2D5A63C" w14:textId="77777777" w:rsidR="00EB74A9" w:rsidRPr="00D62B1B" w:rsidRDefault="00EB74A9" w:rsidP="00E07D79">
            <w:pPr>
              <w:tabs>
                <w:tab w:val="clear" w:pos="180"/>
                <w:tab w:val="clear" w:pos="360"/>
                <w:tab w:val="clear" w:pos="540"/>
              </w:tabs>
              <w:bidi w:val="0"/>
              <w:spacing w:after="0" w:line="240" w:lineRule="auto"/>
              <w:ind w:left="-57" w:right="-57"/>
              <w:contextualSpacing w:val="0"/>
              <w:jc w:val="right"/>
              <w:rPr>
                <w:rFonts w:asciiTheme="majorHAnsi" w:hAnsiTheme="majorHAnsi" w:cstheme="majorHAnsi"/>
              </w:rPr>
            </w:pPr>
          </w:p>
        </w:tc>
        <w:tc>
          <w:tcPr>
            <w:tcW w:w="3004" w:type="dxa"/>
            <w:vAlign w:val="center"/>
          </w:tcPr>
          <w:p w14:paraId="09574A5B" w14:textId="1E6E2CA8" w:rsidR="00EB74A9" w:rsidRPr="00D62B1B" w:rsidRDefault="009F27AA" w:rsidP="002D01AE">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EB74A9">
              <w:rPr>
                <w:sz w:val="18"/>
                <w:szCs w:val="18"/>
                <w:rtl/>
              </w:rPr>
              <w:t>סה"כ רווח (הפסד) כולל לתקופה המיוחס לחברה עצמה כחברה אם</w:t>
            </w:r>
          </w:p>
        </w:tc>
        <w:tc>
          <w:tcPr>
            <w:tcW w:w="794" w:type="dxa"/>
          </w:tcPr>
          <w:p w14:paraId="74CC3097" w14:textId="77777777" w:rsidR="00EB74A9" w:rsidRPr="00D62B1B" w:rsidRDefault="00EB74A9"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870FF26" w14:textId="77777777" w:rsidR="00EB74A9" w:rsidRPr="00D62B1B" w:rsidRDefault="00EB74A9" w:rsidP="009F27AA">
            <w:pPr>
              <w:pStyle w:val="X1underline"/>
              <w:pBdr>
                <w:bottom w:val="double" w:sz="4" w:space="1"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F93D09" w14:textId="77777777" w:rsidR="00EB74A9" w:rsidRPr="00D62B1B" w:rsidRDefault="00EB74A9" w:rsidP="009F27AA">
            <w:pPr>
              <w:pStyle w:val="X1underline"/>
              <w:pBdr>
                <w:bottom w:val="double" w:sz="4" w:space="1"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A728C8" w14:textId="77777777" w:rsidR="00EB74A9" w:rsidRPr="00D62B1B" w:rsidRDefault="00EB74A9" w:rsidP="009F27AA">
            <w:pPr>
              <w:pStyle w:val="X1underline"/>
              <w:pBdr>
                <w:bottom w:val="double" w:sz="4" w:space="1"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D46870" w14:textId="77777777" w:rsidR="00EB74A9" w:rsidRPr="00D62B1B" w:rsidRDefault="00EB74A9" w:rsidP="009F27AA">
            <w:pPr>
              <w:pStyle w:val="X1underline"/>
              <w:pBdr>
                <w:bottom w:val="double" w:sz="4" w:space="1"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3B74AC2" w14:textId="77777777" w:rsidR="00EB74A9" w:rsidRPr="00D62B1B" w:rsidRDefault="00EB74A9" w:rsidP="009F27AA">
            <w:pPr>
              <w:pStyle w:val="X1underline"/>
              <w:pBdr>
                <w:bottom w:val="double" w:sz="4" w:space="1"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1AA05A64" w14:textId="77777777" w:rsidR="009F27AA" w:rsidRPr="006D1BA2" w:rsidRDefault="009F27AA" w:rsidP="009F27AA">
      <w:pPr>
        <w:pStyle w:val="NoSpacing"/>
        <w:ind w:left="1418"/>
        <w:rPr>
          <w:sz w:val="18"/>
          <w:szCs w:val="18"/>
        </w:rPr>
      </w:pPr>
    </w:p>
    <w:tbl>
      <w:tblPr>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9F27AA" w:rsidRPr="004C5FA3" w14:paraId="0F7EC976" w14:textId="77777777" w:rsidTr="002D01AE">
        <w:trPr>
          <w:cantSplit/>
          <w:trHeight w:val="20"/>
        </w:trPr>
        <w:tc>
          <w:tcPr>
            <w:tcW w:w="1304" w:type="dxa"/>
          </w:tcPr>
          <w:p w14:paraId="14B87BF5" w14:textId="77777777" w:rsidR="009F27AA" w:rsidRPr="00C46296" w:rsidRDefault="009F27AA" w:rsidP="002D01AE">
            <w:pPr>
              <w:spacing w:after="0" w:line="240" w:lineRule="auto"/>
              <w:rPr>
                <w:rFonts w:ascii="Arial" w:hAnsi="Arial"/>
                <w:sz w:val="14"/>
                <w:szCs w:val="14"/>
              </w:rPr>
            </w:pPr>
          </w:p>
        </w:tc>
        <w:tc>
          <w:tcPr>
            <w:tcW w:w="8902" w:type="dxa"/>
          </w:tcPr>
          <w:p w14:paraId="04782061" w14:textId="5C7BFADD" w:rsidR="009F27AA" w:rsidRPr="006D1BA2" w:rsidRDefault="009F27AA" w:rsidP="002D01AE">
            <w:pPr>
              <w:spacing w:after="0" w:line="240" w:lineRule="auto"/>
              <w:rPr>
                <w:rFonts w:ascii="Arial" w:hAnsi="Arial"/>
                <w:sz w:val="18"/>
                <w:szCs w:val="18"/>
                <w:rtl/>
              </w:rPr>
            </w:pPr>
            <w:r w:rsidRPr="006D1BA2">
              <w:rPr>
                <w:rFonts w:ascii="Arial" w:hAnsi="Arial"/>
                <w:sz w:val="18"/>
                <w:szCs w:val="18"/>
                <w:rtl/>
              </w:rPr>
              <w:t xml:space="preserve">המידע המהותי הנוסף המצורף </w:t>
            </w:r>
            <w:r w:rsidRPr="006D1BA2">
              <w:rPr>
                <w:rFonts w:ascii="Arial" w:hAnsi="Arial" w:hint="cs"/>
                <w:sz w:val="18"/>
                <w:szCs w:val="18"/>
                <w:rtl/>
              </w:rPr>
              <w:t xml:space="preserve">הוא </w:t>
            </w:r>
            <w:r w:rsidRPr="006D1BA2">
              <w:rPr>
                <w:rFonts w:ascii="Arial" w:hAnsi="Arial"/>
                <w:sz w:val="18"/>
                <w:szCs w:val="18"/>
                <w:rtl/>
              </w:rPr>
              <w:t xml:space="preserve">חלק בלתי נפרד מהמידע </w:t>
            </w:r>
            <w:r w:rsidRPr="006D1BA2">
              <w:rPr>
                <w:rFonts w:ascii="Arial" w:hAnsi="Arial" w:hint="cs"/>
                <w:sz w:val="18"/>
                <w:szCs w:val="18"/>
                <w:rtl/>
              </w:rPr>
              <w:t>ה</w:t>
            </w:r>
            <w:r w:rsidRPr="006D1BA2">
              <w:rPr>
                <w:rFonts w:ascii="Arial" w:hAnsi="Arial"/>
                <w:sz w:val="18"/>
                <w:szCs w:val="18"/>
                <w:rtl/>
              </w:rPr>
              <w:t xml:space="preserve">כספי ביניים </w:t>
            </w:r>
            <w:r w:rsidRPr="006D1BA2">
              <w:rPr>
                <w:rFonts w:ascii="Arial" w:hAnsi="Arial" w:hint="cs"/>
                <w:sz w:val="18"/>
                <w:szCs w:val="18"/>
                <w:rtl/>
              </w:rPr>
              <w:t>ה</w:t>
            </w:r>
            <w:r w:rsidRPr="006D1BA2">
              <w:rPr>
                <w:rFonts w:ascii="Arial" w:hAnsi="Arial"/>
                <w:sz w:val="18"/>
                <w:szCs w:val="18"/>
                <w:rtl/>
              </w:rPr>
              <w:t>נפרד.</w:t>
            </w:r>
          </w:p>
        </w:tc>
      </w:tr>
    </w:tbl>
    <w:p w14:paraId="21DA80BF" w14:textId="77777777" w:rsidR="00784532" w:rsidRPr="004C5FA3" w:rsidRDefault="00784532" w:rsidP="00784532">
      <w:pPr>
        <w:pStyle w:val="NoSpacing"/>
        <w:rPr>
          <w:sz w:val="20"/>
          <w:rtl/>
        </w:rPr>
      </w:pPr>
      <w:bookmarkStart w:id="1206" w:name="_Toc6272729"/>
      <w:bookmarkStart w:id="1207" w:name="_Toc31284040"/>
      <w:bookmarkStart w:id="1208" w:name="_Toc31286043"/>
      <w:bookmarkStart w:id="1209" w:name="_Toc33548457"/>
      <w:bookmarkStart w:id="1210" w:name="_Toc33618577"/>
      <w:bookmarkStart w:id="1211" w:name="_Toc33623522"/>
      <w:bookmarkStart w:id="1212" w:name="_Toc33623637"/>
      <w:bookmarkStart w:id="1213" w:name="_Toc33623713"/>
      <w:bookmarkStart w:id="1214" w:name="_Toc33623841"/>
      <w:bookmarkStart w:id="1215" w:name="_Toc36376935"/>
      <w:bookmarkEnd w:id="1203"/>
    </w:p>
    <w:p w14:paraId="5689EA17" w14:textId="77777777" w:rsidR="00784532" w:rsidRPr="004C5FA3" w:rsidRDefault="00784532" w:rsidP="00015C9C">
      <w:pPr>
        <w:rPr>
          <w:rFonts w:ascii="Arial" w:hAnsi="Arial"/>
          <w:rtl/>
          <w14:ligatures w14:val="standardContextual"/>
          <w14:cntxtAlts/>
        </w:rPr>
      </w:pPr>
      <w:r w:rsidRPr="004C5FA3">
        <w:rPr>
          <w:rFonts w:ascii="Arial" w:hAnsi="Arial"/>
          <w:rtl/>
        </w:rPr>
        <w:br w:type="page"/>
      </w:r>
    </w:p>
    <w:p w14:paraId="03E651DF" w14:textId="77777777" w:rsidR="00F64EB6" w:rsidRPr="004C5FA3" w:rsidRDefault="00F64EB6" w:rsidP="00BB01D5">
      <w:pPr>
        <w:pStyle w:val="Heading2"/>
        <w:pBdr>
          <w:bottom w:val="single" w:sz="4" w:space="0" w:color="auto"/>
        </w:pBdr>
      </w:pPr>
      <w:bookmarkStart w:id="1216" w:name="_Toc37001483"/>
      <w:bookmarkStart w:id="1217" w:name="_Toc37001553"/>
      <w:bookmarkStart w:id="1218" w:name="_Toc37001820"/>
      <w:bookmarkStart w:id="1219" w:name="_Toc37002010"/>
      <w:bookmarkStart w:id="1220" w:name="_Toc37002558"/>
      <w:bookmarkStart w:id="1221" w:name="_Toc37165953"/>
      <w:bookmarkStart w:id="1222" w:name="_Toc64473804"/>
      <w:bookmarkStart w:id="1223" w:name="_Toc64474133"/>
      <w:bookmarkStart w:id="1224" w:name="_Toc100245527"/>
      <w:bookmarkStart w:id="1225" w:name="_Toc100246536"/>
      <w:bookmarkStart w:id="1226" w:name="_Toc100474056"/>
      <w:bookmarkStart w:id="1227" w:name="_Toc121747421"/>
      <w:bookmarkStart w:id="1228" w:name="_Toc123198355"/>
      <w:bookmarkStart w:id="1229" w:name="_Toc154415345"/>
      <w:bookmarkStart w:id="1230" w:name="_Toc184569381"/>
      <w:bookmarkStart w:id="1231" w:name="_Toc220916123"/>
      <w:bookmarkStart w:id="1232" w:name="_Toc226448125"/>
      <w:bookmarkStart w:id="1233" w:name="_Toc226449463"/>
      <w:bookmarkStart w:id="1234" w:name="_Toc226450576"/>
      <w:bookmarkStart w:id="1235" w:name="_Toc226634700"/>
      <w:r w:rsidRPr="004C5FA3">
        <w:rPr>
          <w:rtl/>
        </w:rPr>
        <w:lastRenderedPageBreak/>
        <w:t>סכומי תזרימי המזומנים המיוחסים לחברה עצמה כחברה אם</w:t>
      </w:r>
      <w:r w:rsidRPr="00E33216">
        <w:rPr>
          <w:rStyle w:val="FootnoteReference"/>
          <w:sz w:val="22"/>
          <w:szCs w:val="22"/>
          <w:rtl/>
        </w:rPr>
        <w:footnoteReference w:id="220"/>
      </w:r>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r w:rsidRPr="00E33216">
        <w:rPr>
          <w:sz w:val="22"/>
          <w:rtl/>
        </w:rPr>
        <w:t xml:space="preserve"> </w:t>
      </w:r>
    </w:p>
    <w:p w14:paraId="3C654E21" w14:textId="77777777" w:rsidR="000147F0" w:rsidRDefault="000147F0" w:rsidP="000147F0">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0147F0" w:rsidRPr="004C5FA3" w14:paraId="4E18E226" w14:textId="77777777" w:rsidTr="000147F0">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Align w:val="center"/>
          </w:tcPr>
          <w:p w14:paraId="157327C0" w14:textId="77777777" w:rsidR="000147F0" w:rsidRPr="00D62B1B" w:rsidRDefault="000147F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7DC8A978" w14:textId="77777777" w:rsidR="000147F0" w:rsidRPr="00D62B1B" w:rsidRDefault="000147F0" w:rsidP="000147F0">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161A4DB1" w14:textId="77777777" w:rsidR="000147F0" w:rsidRPr="00D62B1B" w:rsidRDefault="000147F0"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2042" w:type="dxa"/>
            <w:gridSpan w:val="2"/>
          </w:tcPr>
          <w:p w14:paraId="0A2344C3" w14:textId="77777777" w:rsidR="000147F0" w:rsidRPr="00D62B1B" w:rsidRDefault="000147F0"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לשישה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2042" w:type="dxa"/>
            <w:gridSpan w:val="2"/>
          </w:tcPr>
          <w:p w14:paraId="0611AEEE" w14:textId="77777777" w:rsidR="000147F0" w:rsidRPr="00D62B1B" w:rsidRDefault="000147F0"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לשלושה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tcPr>
          <w:p w14:paraId="6F709BE0" w14:textId="77777777" w:rsidR="000147F0" w:rsidRPr="00D62B1B" w:rsidRDefault="000147F0"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לשנה שהסתיימה ביום </w:t>
            </w:r>
            <w:r>
              <w:rPr>
                <w:rFonts w:asciiTheme="majorHAnsi" w:hAnsiTheme="majorHAnsi" w:cstheme="majorHAnsi"/>
                <w:sz w:val="18"/>
                <w:szCs w:val="18"/>
                <w:rtl/>
              </w:rPr>
              <w:br/>
            </w:r>
            <w:r w:rsidRPr="00D62B1B">
              <w:rPr>
                <w:rFonts w:asciiTheme="majorHAnsi" w:hAnsiTheme="majorHAnsi" w:cstheme="majorHAnsi"/>
                <w:sz w:val="18"/>
                <w:szCs w:val="18"/>
                <w:rtl/>
              </w:rPr>
              <w:t>31</w:t>
            </w:r>
            <w:r>
              <w:rPr>
                <w:rFonts w:asciiTheme="majorHAnsi" w:hAnsiTheme="majorHAnsi" w:cstheme="majorHAnsi" w:hint="cs"/>
                <w:sz w:val="18"/>
                <w:szCs w:val="18"/>
                <w:rtl/>
              </w:rPr>
              <w:t xml:space="preserve"> </w:t>
            </w:r>
            <w:r w:rsidRPr="00D62B1B">
              <w:rPr>
                <w:rFonts w:asciiTheme="majorHAnsi" w:hAnsiTheme="majorHAnsi" w:cstheme="majorHAnsi"/>
                <w:sz w:val="18"/>
                <w:szCs w:val="18"/>
                <w:rtl/>
              </w:rPr>
              <w:t>בדצמבר</w:t>
            </w:r>
          </w:p>
        </w:tc>
      </w:tr>
      <w:tr w:rsidR="000147F0" w:rsidRPr="004C5FA3" w14:paraId="0FFFA2EE"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BA8BCB9" w14:textId="77777777" w:rsidR="000147F0" w:rsidRPr="00D62B1B" w:rsidRDefault="000147F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035CD4C9" w14:textId="77777777" w:rsidR="000147F0" w:rsidRPr="00D62B1B" w:rsidRDefault="000147F0" w:rsidP="000147F0">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1B5BD2C0" w14:textId="77777777" w:rsidR="000147F0" w:rsidRPr="00D62B1B" w:rsidRDefault="000147F0"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
        </w:tc>
        <w:tc>
          <w:tcPr>
            <w:tcW w:w="1021" w:type="dxa"/>
          </w:tcPr>
          <w:p w14:paraId="2CB0DE47"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184C0B0F"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3850F9F1"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159174EF"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083FBB43"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r>
      <w:tr w:rsidR="000147F0" w:rsidRPr="004C5FA3" w14:paraId="224BEEEB"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D1A30AB" w14:textId="77777777" w:rsidR="000147F0" w:rsidRPr="00D62B1B" w:rsidRDefault="000147F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50C9F067" w14:textId="77777777" w:rsidR="000147F0" w:rsidRPr="00D62B1B" w:rsidRDefault="000147F0" w:rsidP="000147F0">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6E1888EA" w14:textId="77777777" w:rsidR="000147F0" w:rsidRPr="00D62B1B" w:rsidRDefault="000147F0"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5105" w:type="dxa"/>
            <w:gridSpan w:val="5"/>
          </w:tcPr>
          <w:p w14:paraId="3E496F9F"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אלפי ש"ח</w:t>
            </w:r>
          </w:p>
        </w:tc>
      </w:tr>
      <w:tr w:rsidR="000147F0" w:rsidRPr="004C5FA3" w14:paraId="569D12D5"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6198423" w14:textId="77777777" w:rsidR="000147F0" w:rsidRPr="00D62B1B" w:rsidRDefault="000147F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2BEF1998" w14:textId="77777777" w:rsidR="000147F0" w:rsidRPr="00D62B1B" w:rsidRDefault="000147F0" w:rsidP="000147F0">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0EB59EC2" w14:textId="77777777" w:rsidR="000147F0" w:rsidRPr="00D62B1B" w:rsidRDefault="000147F0"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tl/>
              </w:rPr>
              <w:t>ביאור</w:t>
            </w:r>
          </w:p>
        </w:tc>
        <w:tc>
          <w:tcPr>
            <w:tcW w:w="4084" w:type="dxa"/>
            <w:gridSpan w:val="4"/>
          </w:tcPr>
          <w:p w14:paraId="68983757" w14:textId="77777777" w:rsidR="000147F0" w:rsidRPr="00D62B1B" w:rsidRDefault="000147F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בלתי מבוקר</w:t>
            </w:r>
          </w:p>
        </w:tc>
        <w:tc>
          <w:tcPr>
            <w:tcW w:w="1021" w:type="dxa"/>
          </w:tcPr>
          <w:p w14:paraId="328FEDA8" w14:textId="77777777" w:rsidR="000147F0" w:rsidRPr="00D62B1B" w:rsidRDefault="000147F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p>
        </w:tc>
      </w:tr>
      <w:tr w:rsidR="000147F0" w:rsidRPr="004C5FA3" w14:paraId="54A5CA23"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2E8562F" w14:textId="77777777" w:rsidR="000147F0" w:rsidRPr="00D62B1B" w:rsidRDefault="000147F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063F3CFE" w14:textId="387CD0F5" w:rsidR="000147F0" w:rsidRPr="00EB74A9" w:rsidRDefault="000147F0" w:rsidP="000147F0">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p>
        </w:tc>
        <w:tc>
          <w:tcPr>
            <w:tcW w:w="794" w:type="dxa"/>
          </w:tcPr>
          <w:p w14:paraId="43138FAD" w14:textId="77777777" w:rsidR="000147F0" w:rsidRPr="00D62B1B" w:rsidRDefault="000147F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7BAA8D" w14:textId="77777777" w:rsidR="000147F0" w:rsidRPr="00D62B1B" w:rsidRDefault="000147F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4AC0BD" w14:textId="77777777" w:rsidR="000147F0" w:rsidRPr="00D62B1B" w:rsidRDefault="000147F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5D0BA25" w14:textId="77777777" w:rsidR="000147F0" w:rsidRPr="00D62B1B" w:rsidRDefault="000147F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821316" w14:textId="77777777" w:rsidR="000147F0" w:rsidRPr="00D62B1B" w:rsidRDefault="000147F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022DDDB" w14:textId="77777777" w:rsidR="000147F0" w:rsidRPr="00D62B1B" w:rsidRDefault="000147F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9098004"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74887AA" w14:textId="77777777" w:rsidR="000147F0" w:rsidRPr="00D62B1B" w:rsidRDefault="000147F0" w:rsidP="002D01AE">
            <w:pPr>
              <w:spacing w:after="0" w:line="240" w:lineRule="auto"/>
              <w:rPr>
                <w:rFonts w:asciiTheme="majorHAnsi" w:hAnsiTheme="majorHAnsi" w:cstheme="majorHAnsi"/>
              </w:rPr>
            </w:pPr>
          </w:p>
        </w:tc>
        <w:tc>
          <w:tcPr>
            <w:tcW w:w="3004" w:type="dxa"/>
            <w:vAlign w:val="center"/>
          </w:tcPr>
          <w:p w14:paraId="34898303" w14:textId="6A800B76" w:rsidR="000147F0" w:rsidRPr="000147F0" w:rsidRDefault="000147F0" w:rsidP="000147F0">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r w:rsidRPr="000147F0">
              <w:rPr>
                <w:b/>
                <w:bCs/>
                <w:sz w:val="18"/>
                <w:szCs w:val="18"/>
                <w:rtl/>
              </w:rPr>
              <w:t>תזרימי מזומנים מפעילות שוטפת</w:t>
            </w:r>
          </w:p>
        </w:tc>
        <w:tc>
          <w:tcPr>
            <w:tcW w:w="794" w:type="dxa"/>
          </w:tcPr>
          <w:p w14:paraId="1A73E67B" w14:textId="77777777" w:rsidR="000147F0" w:rsidRPr="00D62B1B" w:rsidRDefault="000147F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5DAEBC" w14:textId="77777777" w:rsidR="000147F0" w:rsidRPr="00D62B1B" w:rsidRDefault="000147F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054907" w14:textId="77777777" w:rsidR="000147F0" w:rsidRPr="00D62B1B" w:rsidRDefault="000147F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CF4637" w14:textId="77777777" w:rsidR="000147F0" w:rsidRPr="00D62B1B" w:rsidRDefault="000147F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C5A06A" w14:textId="77777777" w:rsidR="000147F0" w:rsidRPr="00D62B1B" w:rsidRDefault="000147F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A80D0D" w14:textId="77777777" w:rsidR="000147F0" w:rsidRPr="00D62B1B" w:rsidRDefault="000147F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6AB8F0CE"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C81008E"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5BFF1F07" w14:textId="46DC19BC" w:rsidR="000147F0" w:rsidRPr="00EB74A9" w:rsidRDefault="000147F0" w:rsidP="000147F0">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רווח (הפסד) לתקופה המיוחס לחברה עצמה כחברה אם</w:t>
            </w:r>
          </w:p>
        </w:tc>
        <w:tc>
          <w:tcPr>
            <w:tcW w:w="794" w:type="dxa"/>
          </w:tcPr>
          <w:p w14:paraId="6556286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55907F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393043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1687E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6795E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EED6F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242AAB82"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3FB0872"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07FCFAF" w14:textId="102411F7" w:rsidR="000147F0" w:rsidRPr="00EB74A9" w:rsidRDefault="000147F0" w:rsidP="000147F0">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התאמות בגין:</w:t>
            </w:r>
          </w:p>
        </w:tc>
        <w:tc>
          <w:tcPr>
            <w:tcW w:w="794" w:type="dxa"/>
          </w:tcPr>
          <w:p w14:paraId="224F575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8D6C4F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4E936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79397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9F92A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C90DF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24F1A715"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40252BA"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382C5B66" w14:textId="416F375E" w:rsidR="000147F0" w:rsidRPr="00EB74A9" w:rsidRDefault="00EA039C"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Pr>
                <w:rFonts w:hint="cs"/>
                <w:sz w:val="18"/>
                <w:szCs w:val="18"/>
                <w:rtl/>
              </w:rPr>
              <w:t>חלק החברה ב</w:t>
            </w:r>
            <w:r w:rsidR="000147F0" w:rsidRPr="008A28BA">
              <w:rPr>
                <w:sz w:val="18"/>
                <w:szCs w:val="18"/>
                <w:rtl/>
              </w:rPr>
              <w:t>הפסד</w:t>
            </w:r>
            <w:r>
              <w:rPr>
                <w:rFonts w:hint="cs"/>
                <w:sz w:val="18"/>
                <w:szCs w:val="18"/>
                <w:rtl/>
              </w:rPr>
              <w:t>י</w:t>
            </w:r>
            <w:r w:rsidR="000147F0" w:rsidRPr="008A28BA">
              <w:rPr>
                <w:sz w:val="18"/>
                <w:szCs w:val="18"/>
                <w:rtl/>
              </w:rPr>
              <w:t xml:space="preserve"> (</w:t>
            </w:r>
            <w:r>
              <w:rPr>
                <w:rFonts w:hint="cs"/>
                <w:sz w:val="18"/>
                <w:szCs w:val="18"/>
                <w:rtl/>
              </w:rPr>
              <w:t>ב</w:t>
            </w:r>
            <w:r w:rsidR="000147F0" w:rsidRPr="008A28BA">
              <w:rPr>
                <w:sz w:val="18"/>
                <w:szCs w:val="18"/>
                <w:rtl/>
              </w:rPr>
              <w:t>רווח</w:t>
            </w:r>
            <w:r>
              <w:rPr>
                <w:rFonts w:hint="cs"/>
                <w:sz w:val="18"/>
                <w:szCs w:val="18"/>
                <w:rtl/>
              </w:rPr>
              <w:t>י</w:t>
            </w:r>
            <w:r w:rsidR="000147F0" w:rsidRPr="008A28BA">
              <w:rPr>
                <w:sz w:val="18"/>
                <w:szCs w:val="18"/>
                <w:rtl/>
              </w:rPr>
              <w:t>) חברות מוחזקות</w:t>
            </w:r>
          </w:p>
        </w:tc>
        <w:tc>
          <w:tcPr>
            <w:tcW w:w="794" w:type="dxa"/>
          </w:tcPr>
          <w:p w14:paraId="18BB29E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F425DB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11886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BA9976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21292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7355B0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10E26EFE"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324DD5D"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084D0777" w14:textId="045C442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פחת והפחתות</w:t>
            </w:r>
          </w:p>
        </w:tc>
        <w:tc>
          <w:tcPr>
            <w:tcW w:w="794" w:type="dxa"/>
          </w:tcPr>
          <w:p w14:paraId="0E24091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7CAAC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B0EA8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221895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B9EC21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8802D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5AF4681"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4A6A455"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7FB3475" w14:textId="62B04032"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proofErr w:type="spellStart"/>
            <w:r w:rsidRPr="008A28BA">
              <w:rPr>
                <w:sz w:val="18"/>
                <w:szCs w:val="18"/>
                <w:rtl/>
              </w:rPr>
              <w:t>מסים</w:t>
            </w:r>
            <w:proofErr w:type="spellEnd"/>
            <w:r w:rsidRPr="008A28BA">
              <w:rPr>
                <w:sz w:val="18"/>
                <w:szCs w:val="18"/>
                <w:rtl/>
              </w:rPr>
              <w:t xml:space="preserve"> על ההכנסה ברווח או הפסד </w:t>
            </w:r>
          </w:p>
        </w:tc>
        <w:tc>
          <w:tcPr>
            <w:tcW w:w="794" w:type="dxa"/>
          </w:tcPr>
          <w:p w14:paraId="2B1855B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F9CB52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9DD8B8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33F94E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93F9B3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31484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73C88760"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C97457B"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32517878" w14:textId="1E9BB3C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הפסד (רווח) ממימוש רכוש קבוע</w:t>
            </w:r>
          </w:p>
        </w:tc>
        <w:tc>
          <w:tcPr>
            <w:tcW w:w="794" w:type="dxa"/>
          </w:tcPr>
          <w:p w14:paraId="7A8765F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5E99E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3440F1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504823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05023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32468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D8E38AA"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5EC224A"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2EEC5A3C" w14:textId="564DA00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הפסד (רווח) ממימוש נדל"ן להשקעה</w:t>
            </w:r>
          </w:p>
        </w:tc>
        <w:tc>
          <w:tcPr>
            <w:tcW w:w="794" w:type="dxa"/>
          </w:tcPr>
          <w:p w14:paraId="3C4E721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7C6C7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85B133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8FBE41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26B17E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81044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D7CA3A5"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7ADEC93"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56599E11" w14:textId="7B021817"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ירידת (ביטול ירידת) ערך של רכוש קבוע</w:t>
            </w:r>
          </w:p>
        </w:tc>
        <w:tc>
          <w:tcPr>
            <w:tcW w:w="794" w:type="dxa"/>
          </w:tcPr>
          <w:p w14:paraId="4711C3C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F90555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F27300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D6AE16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854EF5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D70050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4B10E93"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81CCFE9"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4611228" w14:textId="1A6336D9"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ירידת (ביטול ירידת) ערך של נכסי זכות שימוש</w:t>
            </w:r>
          </w:p>
        </w:tc>
        <w:tc>
          <w:tcPr>
            <w:tcW w:w="794" w:type="dxa"/>
          </w:tcPr>
          <w:p w14:paraId="7B0273A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1CAA5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EBE7947"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3F9E2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FA3976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F37A8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C0C821D"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788DC58"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7879E59F" w14:textId="6B3BEC7C"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ירידת (עליית) ערך שווי הוגן נדל"ן להשקעה</w:t>
            </w:r>
          </w:p>
        </w:tc>
        <w:tc>
          <w:tcPr>
            <w:tcW w:w="794" w:type="dxa"/>
          </w:tcPr>
          <w:p w14:paraId="776AF3C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18072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DD7D4A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0641A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11204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710D6C7"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388C6C8"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6E842A3"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27515895" w14:textId="74EC4016"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561E9F">
              <w:rPr>
                <w:sz w:val="18"/>
                <w:szCs w:val="18"/>
                <w:rtl/>
              </w:rPr>
              <w:t xml:space="preserve">ירידת </w:t>
            </w:r>
            <w:r>
              <w:rPr>
                <w:rFonts w:hint="cs"/>
                <w:sz w:val="18"/>
                <w:szCs w:val="18"/>
                <w:rtl/>
              </w:rPr>
              <w:t>(</w:t>
            </w:r>
            <w:r w:rsidRPr="00561E9F">
              <w:rPr>
                <w:sz w:val="18"/>
                <w:szCs w:val="18"/>
                <w:rtl/>
              </w:rPr>
              <w:t>עליית</w:t>
            </w:r>
            <w:r>
              <w:rPr>
                <w:rFonts w:hint="cs"/>
                <w:sz w:val="18"/>
                <w:szCs w:val="18"/>
                <w:rtl/>
              </w:rPr>
              <w:t>)</w:t>
            </w:r>
            <w:r w:rsidRPr="00561E9F">
              <w:rPr>
                <w:sz w:val="18"/>
                <w:szCs w:val="18"/>
                <w:rtl/>
              </w:rPr>
              <w:t xml:space="preserve"> ערך שווי הוגן של נכסים ביולוגיים</w:t>
            </w:r>
          </w:p>
        </w:tc>
        <w:tc>
          <w:tcPr>
            <w:tcW w:w="794" w:type="dxa"/>
          </w:tcPr>
          <w:p w14:paraId="76C01F2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377D88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7BAD09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E216D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093F17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6A3C35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0FFCA4F"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13E9DBB"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4A35D5D1" w14:textId="266393B0"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ירידת (ביטול ירידת) ערך של נכסים בלתי מוחשיים</w:t>
            </w:r>
          </w:p>
        </w:tc>
        <w:tc>
          <w:tcPr>
            <w:tcW w:w="794" w:type="dxa"/>
          </w:tcPr>
          <w:p w14:paraId="0E58865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25D7F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DC342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5CA2A1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BC9CD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DA266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B0C45B7"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000F577"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FD5BBFB" w14:textId="62ABD841"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הפסד (רווח) מרכישת חברות מוחזקות</w:t>
            </w:r>
          </w:p>
        </w:tc>
        <w:tc>
          <w:tcPr>
            <w:tcW w:w="794" w:type="dxa"/>
          </w:tcPr>
          <w:p w14:paraId="75998B2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E7D85C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0821F4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F7980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9104B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6E99B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DDD8E64"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0DB72D3"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7DD0A6FF" w14:textId="1F50C712"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הפסד (רווח) ממימוש השקעות בחברות מוחזקות</w:t>
            </w:r>
          </w:p>
        </w:tc>
        <w:tc>
          <w:tcPr>
            <w:tcW w:w="794" w:type="dxa"/>
          </w:tcPr>
          <w:p w14:paraId="48A3742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AB062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18032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93DA1C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72E72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1B1AB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B57FEF6"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7AC61FA"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3B3790E2" w14:textId="78F1C6B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הוצאות בגין עסקאות תשלום מבוסס מניות</w:t>
            </w:r>
          </w:p>
        </w:tc>
        <w:tc>
          <w:tcPr>
            <w:tcW w:w="794" w:type="dxa"/>
          </w:tcPr>
          <w:p w14:paraId="5DBDF88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F354D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10B809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52218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6DD737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A2746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6EA92218"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9DD0D04"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104930A4" w14:textId="796299CD"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סכומים שהוכרו ברווח או הפסד בגין</w:t>
            </w:r>
            <w:r>
              <w:rPr>
                <w:rFonts w:hint="cs"/>
                <w:sz w:val="18"/>
                <w:szCs w:val="18"/>
                <w:rtl/>
              </w:rPr>
              <w:t xml:space="preserve"> תוכניות הטבה מוגדרת</w:t>
            </w:r>
          </w:p>
        </w:tc>
        <w:tc>
          <w:tcPr>
            <w:tcW w:w="794" w:type="dxa"/>
          </w:tcPr>
          <w:p w14:paraId="62DBC36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3E4B06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50DCD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34705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AC6330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9FD487"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6D0C2F19"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E7DBA04"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7856116D" w14:textId="4D08714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הכנסות והוצאות מעסקאות עם חברות מאוחדות</w:t>
            </w:r>
          </w:p>
        </w:tc>
        <w:tc>
          <w:tcPr>
            <w:tcW w:w="794" w:type="dxa"/>
          </w:tcPr>
          <w:p w14:paraId="18E78AF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5CB160D"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19AEE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5817B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592464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9F159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330A4B2"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B3FA1AB"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4329DC70" w14:textId="57EFAB8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הפסד (רווח) ממימון, נטו</w:t>
            </w:r>
          </w:p>
        </w:tc>
        <w:tc>
          <w:tcPr>
            <w:tcW w:w="794" w:type="dxa"/>
          </w:tcPr>
          <w:p w14:paraId="37FA7AD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46A4B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42A569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4A16E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5DB9F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6B32F7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BC08CC4"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6B51F15"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D762B76" w14:textId="209547D8" w:rsidR="000147F0" w:rsidRPr="00EB74A9" w:rsidRDefault="000147F0" w:rsidP="000147F0">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שינויים בנכסים ובהתחייבו</w:t>
            </w:r>
            <w:r w:rsidRPr="008A28BA">
              <w:rPr>
                <w:rFonts w:hint="cs"/>
                <w:sz w:val="18"/>
                <w:szCs w:val="18"/>
                <w:rtl/>
              </w:rPr>
              <w:t>יו</w:t>
            </w:r>
            <w:r w:rsidRPr="008A28BA">
              <w:rPr>
                <w:sz w:val="18"/>
                <w:szCs w:val="18"/>
                <w:rtl/>
              </w:rPr>
              <w:t>ת:</w:t>
            </w:r>
          </w:p>
        </w:tc>
        <w:tc>
          <w:tcPr>
            <w:tcW w:w="794" w:type="dxa"/>
          </w:tcPr>
          <w:p w14:paraId="696E4EF7"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D858B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D0F99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02FE4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2E1B20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7776DE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9EE6EE1"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F5E0087"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04473807" w14:textId="19F1FA78"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ירידה (עלייה) בלקוחות</w:t>
            </w:r>
          </w:p>
        </w:tc>
        <w:tc>
          <w:tcPr>
            <w:tcW w:w="794" w:type="dxa"/>
          </w:tcPr>
          <w:p w14:paraId="3B3D171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1ACCB0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CF6231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9ADD94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74D55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629BAC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31C72F8F"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AEE904B"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D225DCB" w14:textId="73228EA1"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ירידה (עלייה) בנכסים בגין חוזים עם לקוחות</w:t>
            </w:r>
          </w:p>
        </w:tc>
        <w:tc>
          <w:tcPr>
            <w:tcW w:w="794" w:type="dxa"/>
          </w:tcPr>
          <w:p w14:paraId="5A7518B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4170D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E9355A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548D3B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5EDC46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D9394FB"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89CF867"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CD681DD"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4C41005B" w14:textId="0FC6A9CE"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ירידה (עלייה) בעלויות להשגה ולקיום של חוזים עם לקוחות</w:t>
            </w:r>
          </w:p>
        </w:tc>
        <w:tc>
          <w:tcPr>
            <w:tcW w:w="794" w:type="dxa"/>
          </w:tcPr>
          <w:p w14:paraId="74B793A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A92DE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2532A6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B8D597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8AE646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4F91E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02083B48"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49683C2"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0D497D40" w14:textId="536D0C4A"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ירידה (עלייה) בחייבים ויתרות חובה</w:t>
            </w:r>
          </w:p>
        </w:tc>
        <w:tc>
          <w:tcPr>
            <w:tcW w:w="794" w:type="dxa"/>
          </w:tcPr>
          <w:p w14:paraId="5756B69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4A6F35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D1B3C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EE9F5F1"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8CD79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636DEA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088C7E1"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2640476"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620C00C0" w14:textId="197D6587"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ירידה (עלייה) במלאי</w:t>
            </w:r>
          </w:p>
        </w:tc>
        <w:tc>
          <w:tcPr>
            <w:tcW w:w="794" w:type="dxa"/>
          </w:tcPr>
          <w:p w14:paraId="0185B67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B4EE1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51E7E17"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DD7EAE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F5B16A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81543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4E27536"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A94639B"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49BDF9EA" w14:textId="7AAC9C12"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rFonts w:hint="cs"/>
                <w:sz w:val="18"/>
                <w:szCs w:val="18"/>
                <w:rtl/>
              </w:rPr>
              <w:t>ירידה (עלייה) בנכסים ביולוגיים</w:t>
            </w:r>
          </w:p>
        </w:tc>
        <w:tc>
          <w:tcPr>
            <w:tcW w:w="794" w:type="dxa"/>
          </w:tcPr>
          <w:p w14:paraId="18296039"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65D38DC"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5B14B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3633D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7012B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68A5B6E"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28F03C69"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D1A30E3"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70D25E56" w14:textId="4AEC48F0"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עלייה (ירידה) בספקים ונותני שירותים</w:t>
            </w:r>
          </w:p>
        </w:tc>
        <w:tc>
          <w:tcPr>
            <w:tcW w:w="794" w:type="dxa"/>
          </w:tcPr>
          <w:p w14:paraId="5179FC6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FD502AA"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D40847"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64E6170"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FCD0C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8E1C93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5997E0D0"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5692645"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1DEDE5BB" w14:textId="65B6F654" w:rsidR="000147F0" w:rsidRPr="00EB74A9" w:rsidRDefault="000147F0" w:rsidP="000147F0">
            <w:pPr>
              <w:pStyle w:val="0"/>
              <w:ind w:left="28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8A28BA">
              <w:rPr>
                <w:sz w:val="18"/>
                <w:szCs w:val="18"/>
                <w:rtl/>
              </w:rPr>
              <w:t>עלייה (ירידה) בהתחייבויות בגין חוזים עם לקוחות</w:t>
            </w:r>
          </w:p>
        </w:tc>
        <w:tc>
          <w:tcPr>
            <w:tcW w:w="794" w:type="dxa"/>
          </w:tcPr>
          <w:p w14:paraId="4A93076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58FFDC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007320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F16161F"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D5B8138"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A7946A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60D82" w:rsidRPr="004C5FA3" w14:paraId="0673391F"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7F9CABB" w14:textId="77777777" w:rsidR="00660D82" w:rsidRPr="00D62B1B" w:rsidRDefault="00660D82" w:rsidP="000147F0">
            <w:pPr>
              <w:spacing w:after="0" w:line="240" w:lineRule="auto"/>
              <w:rPr>
                <w:rFonts w:asciiTheme="majorHAnsi" w:hAnsiTheme="majorHAnsi" w:cstheme="majorHAnsi"/>
              </w:rPr>
            </w:pPr>
          </w:p>
        </w:tc>
        <w:tc>
          <w:tcPr>
            <w:tcW w:w="3004" w:type="dxa"/>
            <w:vAlign w:val="center"/>
          </w:tcPr>
          <w:p w14:paraId="44E3510F" w14:textId="3D669B24" w:rsidR="00660D82" w:rsidRPr="00660D82" w:rsidRDefault="00660D82" w:rsidP="00660D82">
            <w:pPr>
              <w:pStyle w:val="1"/>
              <w:cnfStyle w:val="000000000000" w:firstRow="0" w:lastRow="0" w:firstColumn="0" w:lastColumn="0" w:oddVBand="0" w:evenVBand="0" w:oddHBand="0" w:evenHBand="0" w:firstRowFirstColumn="0" w:firstRowLastColumn="0" w:lastRowFirstColumn="0" w:lastRowLastColumn="0"/>
              <w:rPr>
                <w:sz w:val="18"/>
                <w:szCs w:val="18"/>
                <w:rtl/>
              </w:rPr>
            </w:pPr>
            <w:r w:rsidRPr="00660D82">
              <w:rPr>
                <w:rFonts w:hint="cs"/>
                <w:sz w:val="18"/>
                <w:szCs w:val="18"/>
                <w:rtl/>
              </w:rPr>
              <w:t>עליה (ירידה) בהפרשות</w:t>
            </w:r>
          </w:p>
        </w:tc>
        <w:tc>
          <w:tcPr>
            <w:tcW w:w="794" w:type="dxa"/>
          </w:tcPr>
          <w:p w14:paraId="5FA9804B" w14:textId="77777777" w:rsidR="00660D82" w:rsidRPr="00D62B1B" w:rsidRDefault="00660D82"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4ABA0E8" w14:textId="77777777" w:rsidR="00660D82" w:rsidRPr="00D62B1B" w:rsidRDefault="00660D82"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4887B9" w14:textId="77777777" w:rsidR="00660D82" w:rsidRPr="00D62B1B" w:rsidRDefault="00660D82"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48B9AD3" w14:textId="77777777" w:rsidR="00660D82" w:rsidRPr="00D62B1B" w:rsidRDefault="00660D82"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ABF6998" w14:textId="77777777" w:rsidR="00660D82" w:rsidRPr="00D62B1B" w:rsidRDefault="00660D82"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42B6FF" w14:textId="77777777" w:rsidR="00660D82" w:rsidRPr="00D62B1B" w:rsidRDefault="00660D82"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0104742"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C2F286C" w14:textId="77777777" w:rsidR="000147F0" w:rsidRPr="00D62B1B" w:rsidRDefault="000147F0" w:rsidP="000147F0">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382EC06E" w14:textId="5B26B15C" w:rsidR="000147F0" w:rsidRPr="00660D82" w:rsidRDefault="000147F0" w:rsidP="00660D82">
            <w:pPr>
              <w:pStyle w:val="1"/>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660D82">
              <w:rPr>
                <w:sz w:val="18"/>
                <w:szCs w:val="18"/>
                <w:rtl/>
              </w:rPr>
              <w:t>עלייה (ירידה) בזכאים ויתרות זכות</w:t>
            </w:r>
          </w:p>
        </w:tc>
        <w:tc>
          <w:tcPr>
            <w:tcW w:w="794" w:type="dxa"/>
          </w:tcPr>
          <w:p w14:paraId="749905EA" w14:textId="77777777" w:rsidR="000147F0" w:rsidRPr="00D62B1B" w:rsidRDefault="000147F0" w:rsidP="000147F0">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D84C690"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C25329"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FD255D"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08F0F9E"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B56E808"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2C52585D"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B8A8C56" w14:textId="77777777" w:rsidR="000147F0" w:rsidRPr="00D62B1B" w:rsidRDefault="000147F0" w:rsidP="000147F0">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D36A586" w14:textId="0ED3A723" w:rsidR="000147F0" w:rsidRPr="000147F0" w:rsidRDefault="000147F0" w:rsidP="000147F0">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val="0"/>
                <w:bCs w:val="0"/>
                <w:sz w:val="18"/>
                <w:szCs w:val="18"/>
                <w:rtl/>
              </w:rPr>
            </w:pPr>
            <w:r w:rsidRPr="000147F0">
              <w:rPr>
                <w:b w:val="0"/>
                <w:bCs w:val="0"/>
                <w:sz w:val="18"/>
                <w:szCs w:val="18"/>
                <w:rtl/>
              </w:rPr>
              <w:t>מזומנים שנבעו מפעולות</w:t>
            </w:r>
          </w:p>
        </w:tc>
        <w:tc>
          <w:tcPr>
            <w:tcW w:w="794" w:type="dxa"/>
          </w:tcPr>
          <w:p w14:paraId="5478B6D5"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0AE937"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A1A2AB"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2EA6318"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E87BEA"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E6A4EF"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64AC20A8"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E14C538" w14:textId="77777777" w:rsidR="000147F0" w:rsidRPr="00D62B1B" w:rsidRDefault="000147F0" w:rsidP="000147F0">
            <w:pPr>
              <w:tabs>
                <w:tab w:val="clear" w:pos="180"/>
                <w:tab w:val="clear" w:pos="360"/>
                <w:tab w:val="clear" w:pos="540"/>
              </w:tabs>
              <w:spacing w:after="0" w:line="240" w:lineRule="auto"/>
              <w:contextualSpacing w:val="0"/>
              <w:rPr>
                <w:rFonts w:asciiTheme="majorHAnsi" w:hAnsiTheme="majorHAnsi" w:cstheme="majorHAnsi"/>
                <w:rtl/>
              </w:rPr>
            </w:pPr>
          </w:p>
        </w:tc>
        <w:tc>
          <w:tcPr>
            <w:tcW w:w="3004" w:type="dxa"/>
            <w:vAlign w:val="center"/>
          </w:tcPr>
          <w:p w14:paraId="2DDEE297" w14:textId="68BFAE1F" w:rsidR="000147F0" w:rsidRPr="00D62B1B" w:rsidRDefault="000147F0" w:rsidP="000147F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imes New Roman" w:hAnsiTheme="majorHAnsi" w:cstheme="majorHAnsi"/>
                <w:sz w:val="18"/>
                <w:szCs w:val="18"/>
                <w:rtl/>
              </w:rPr>
            </w:pPr>
            <w:r w:rsidRPr="008A28BA">
              <w:rPr>
                <w:sz w:val="18"/>
                <w:szCs w:val="18"/>
                <w:rtl/>
              </w:rPr>
              <w:t xml:space="preserve">ריבית ששולמה </w:t>
            </w:r>
          </w:p>
        </w:tc>
        <w:tc>
          <w:tcPr>
            <w:tcW w:w="794" w:type="dxa"/>
          </w:tcPr>
          <w:p w14:paraId="5AA78E66"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0ECD32"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E2F7D0"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49E20B"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271A707"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2161A7"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793B0D0D"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A6DA778"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1BBE89A7" w14:textId="1C87D53F" w:rsidR="000147F0" w:rsidRPr="003A6ECF" w:rsidRDefault="000147F0" w:rsidP="000147F0">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3A6ECF">
              <w:rPr>
                <w:sz w:val="18"/>
                <w:szCs w:val="18"/>
                <w:rtl/>
              </w:rPr>
              <w:t>ריבית שהתקבלה</w:t>
            </w:r>
          </w:p>
        </w:tc>
        <w:tc>
          <w:tcPr>
            <w:tcW w:w="794" w:type="dxa"/>
          </w:tcPr>
          <w:p w14:paraId="77B38416"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DF3794"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A63FEB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2F4CB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9E8542"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A6B1615"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4621135E"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F73BFD3" w14:textId="77777777" w:rsidR="000147F0" w:rsidRPr="00D62B1B" w:rsidRDefault="000147F0" w:rsidP="000147F0">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692F45F" w14:textId="75BBED7C" w:rsidR="000147F0" w:rsidRPr="00EB74A9" w:rsidRDefault="000147F0" w:rsidP="000147F0">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proofErr w:type="spellStart"/>
            <w:r w:rsidRPr="008A28BA">
              <w:rPr>
                <w:sz w:val="18"/>
                <w:szCs w:val="18"/>
                <w:rtl/>
              </w:rPr>
              <w:t>מסים</w:t>
            </w:r>
            <w:proofErr w:type="spellEnd"/>
            <w:r w:rsidRPr="008A28BA">
              <w:rPr>
                <w:sz w:val="18"/>
                <w:szCs w:val="18"/>
                <w:rtl/>
              </w:rPr>
              <w:t xml:space="preserve"> על הכנסה ששולמו</w:t>
            </w:r>
          </w:p>
        </w:tc>
        <w:tc>
          <w:tcPr>
            <w:tcW w:w="794" w:type="dxa"/>
          </w:tcPr>
          <w:p w14:paraId="1EB59796" w14:textId="77777777" w:rsidR="000147F0" w:rsidRPr="00D62B1B" w:rsidRDefault="000147F0" w:rsidP="000147F0">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851C60"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9E6246"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F2CD146"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5654CF6"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A464DBD"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1F92106F"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B9F2267" w14:textId="77777777" w:rsidR="000147F0" w:rsidRPr="00D62B1B" w:rsidRDefault="000147F0" w:rsidP="000147F0">
            <w:pPr>
              <w:spacing w:after="0" w:line="240" w:lineRule="auto"/>
              <w:rPr>
                <w:rFonts w:asciiTheme="majorHAnsi" w:hAnsiTheme="majorHAnsi" w:cstheme="majorHAnsi"/>
              </w:rPr>
            </w:pPr>
          </w:p>
        </w:tc>
        <w:tc>
          <w:tcPr>
            <w:tcW w:w="3004" w:type="dxa"/>
            <w:vAlign w:val="center"/>
          </w:tcPr>
          <w:p w14:paraId="32F79BD7" w14:textId="77777777" w:rsidR="000147F0" w:rsidRPr="008A28BA" w:rsidRDefault="000147F0" w:rsidP="000147F0">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noProof/>
                <w:sz w:val="18"/>
                <w:szCs w:val="18"/>
                <w:rtl/>
              </w:rPr>
            </w:pPr>
          </w:p>
        </w:tc>
        <w:tc>
          <w:tcPr>
            <w:tcW w:w="794" w:type="dxa"/>
          </w:tcPr>
          <w:p w14:paraId="60225973" w14:textId="77777777" w:rsidR="000147F0" w:rsidRPr="00D62B1B" w:rsidRDefault="000147F0" w:rsidP="000147F0">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0CE8285" w14:textId="77777777" w:rsidR="000147F0" w:rsidRPr="00D62B1B" w:rsidRDefault="000147F0" w:rsidP="000147F0">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D71F7D1" w14:textId="77777777" w:rsidR="000147F0" w:rsidRPr="00D62B1B" w:rsidRDefault="000147F0" w:rsidP="000147F0">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3CDC0E" w14:textId="77777777" w:rsidR="000147F0" w:rsidRPr="00D62B1B" w:rsidRDefault="000147F0" w:rsidP="000147F0">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1D2B15F" w14:textId="77777777" w:rsidR="000147F0" w:rsidRPr="00D62B1B" w:rsidRDefault="000147F0" w:rsidP="000147F0">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EB4A67" w14:textId="77777777" w:rsidR="000147F0" w:rsidRPr="00D62B1B" w:rsidRDefault="000147F0" w:rsidP="000147F0">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6C5F1947"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DF0D077" w14:textId="77777777" w:rsidR="000147F0" w:rsidRPr="00D62B1B" w:rsidRDefault="000147F0" w:rsidP="000147F0">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A7A64D6" w14:textId="2B11C694" w:rsidR="000147F0" w:rsidRPr="00D62B1B" w:rsidRDefault="000147F0" w:rsidP="000147F0">
            <w:pPr>
              <w:pStyle w:val="1-B"/>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8A28BA">
              <w:rPr>
                <w:noProof/>
                <w:sz w:val="18"/>
                <w:szCs w:val="18"/>
                <w:rtl/>
              </w:rPr>
              <w:t>מזומנים נטו מפעילות שוטפת בגין עסקאות עם חברות מאוחדות</w:t>
            </w:r>
          </w:p>
        </w:tc>
        <w:tc>
          <w:tcPr>
            <w:tcW w:w="794" w:type="dxa"/>
          </w:tcPr>
          <w:p w14:paraId="647B261B" w14:textId="77777777" w:rsidR="000147F0" w:rsidRPr="00D62B1B" w:rsidRDefault="000147F0" w:rsidP="000147F0">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371B4C5" w14:textId="77777777" w:rsidR="000147F0" w:rsidRPr="00D62B1B" w:rsidRDefault="000147F0" w:rsidP="000147F0">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30D70A" w14:textId="77777777" w:rsidR="000147F0" w:rsidRPr="00D62B1B" w:rsidRDefault="000147F0" w:rsidP="000147F0">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8B65C93" w14:textId="77777777" w:rsidR="000147F0" w:rsidRPr="00D62B1B" w:rsidRDefault="000147F0" w:rsidP="000147F0">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70A20E3" w14:textId="77777777" w:rsidR="000147F0" w:rsidRPr="00D62B1B" w:rsidRDefault="000147F0" w:rsidP="000147F0">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A9C61C2" w14:textId="77777777" w:rsidR="000147F0" w:rsidRPr="00D62B1B" w:rsidRDefault="000147F0" w:rsidP="000147F0">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0147F0" w:rsidRPr="004C5FA3" w14:paraId="6B9BAB90" w14:textId="77777777" w:rsidTr="000147F0">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759B5C7" w14:textId="77777777" w:rsidR="000147F0" w:rsidRPr="00D62B1B" w:rsidRDefault="000147F0" w:rsidP="000147F0">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679F45DE" w14:textId="2A63FF7B" w:rsidR="000147F0" w:rsidRPr="00D62B1B" w:rsidRDefault="000147F0" w:rsidP="000147F0">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8A28BA">
              <w:rPr>
                <w:sz w:val="18"/>
                <w:szCs w:val="18"/>
                <w:rtl/>
              </w:rPr>
              <w:t>מזומנים נטו מפעילות שוטפת</w:t>
            </w:r>
          </w:p>
        </w:tc>
        <w:tc>
          <w:tcPr>
            <w:tcW w:w="794" w:type="dxa"/>
          </w:tcPr>
          <w:p w14:paraId="644846CA" w14:textId="77777777" w:rsidR="000147F0" w:rsidRPr="00D62B1B" w:rsidRDefault="000147F0" w:rsidP="000147F0">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3D097DD"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45EC304"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26C401A"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DE40281"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F40FFA2" w14:textId="77777777" w:rsidR="000147F0" w:rsidRPr="00D62B1B" w:rsidRDefault="000147F0" w:rsidP="000147F0">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6A1B6F37" w14:textId="395A6022" w:rsidR="000147F0" w:rsidRPr="00330C13" w:rsidRDefault="000147F0" w:rsidP="000147F0">
      <w:pPr>
        <w:pageBreakBefore/>
        <w:pBdr>
          <w:bottom w:val="single" w:sz="4" w:space="1" w:color="auto"/>
        </w:pBdr>
        <w:spacing w:after="0" w:line="240" w:lineRule="auto"/>
        <w:ind w:left="1418"/>
        <w:rPr>
          <w:sz w:val="22"/>
          <w:szCs w:val="22"/>
          <w:rtl/>
        </w:rPr>
      </w:pPr>
      <w:r w:rsidRPr="00330C13">
        <w:rPr>
          <w:b/>
          <w:bCs/>
          <w:sz w:val="22"/>
          <w:szCs w:val="22"/>
        </w:rPr>
        <w:lastRenderedPageBreak/>
        <w:fldChar w:fldCharType="begin" w:fldLock="1"/>
      </w:r>
      <w:r w:rsidRPr="00330C13">
        <w:rPr>
          <w:b/>
          <w:bCs/>
          <w:sz w:val="22"/>
          <w:szCs w:val="22"/>
        </w:rPr>
        <w:instrText xml:space="preserve"> STYLEREF  "</w:instrText>
      </w:r>
      <w:r w:rsidRPr="00330C13">
        <w:rPr>
          <w:b/>
          <w:bCs/>
          <w:sz w:val="22"/>
          <w:szCs w:val="22"/>
          <w:rtl/>
        </w:rPr>
        <w:instrText>כותרת 2</w:instrText>
      </w:r>
      <w:r w:rsidRPr="00330C13">
        <w:rPr>
          <w:b/>
          <w:bCs/>
          <w:sz w:val="22"/>
          <w:szCs w:val="22"/>
        </w:rPr>
        <w:instrText xml:space="preserve">"  \* MERGEFORMAT </w:instrText>
      </w:r>
      <w:r w:rsidRPr="00330C13">
        <w:rPr>
          <w:b/>
          <w:bCs/>
          <w:sz w:val="22"/>
          <w:szCs w:val="22"/>
        </w:rPr>
        <w:fldChar w:fldCharType="separate"/>
      </w:r>
      <w:bookmarkStart w:id="1236" w:name="_Toc33548385"/>
      <w:r w:rsidR="00743F15">
        <w:rPr>
          <w:b/>
          <w:bCs/>
          <w:noProof/>
          <w:sz w:val="22"/>
          <w:szCs w:val="22"/>
          <w:rtl/>
        </w:rPr>
        <w:t>סכומי תזרימי המזומנים המיוחסים לחברה עצמה כחברה אם</w:t>
      </w:r>
      <w:r w:rsidRPr="00330C13">
        <w:rPr>
          <w:b/>
          <w:bCs/>
          <w:noProof/>
          <w:sz w:val="22"/>
          <w:szCs w:val="22"/>
        </w:rPr>
        <w:fldChar w:fldCharType="end"/>
      </w:r>
      <w:r w:rsidRPr="00330C13">
        <w:rPr>
          <w:b/>
          <w:bCs/>
          <w:sz w:val="22"/>
          <w:szCs w:val="22"/>
          <w:rtl/>
        </w:rPr>
        <w:t xml:space="preserve"> </w:t>
      </w:r>
      <w:r w:rsidRPr="00330C13">
        <w:rPr>
          <w:sz w:val="22"/>
          <w:szCs w:val="22"/>
          <w:rtl/>
        </w:rPr>
        <w:t>(המשך)</w:t>
      </w:r>
      <w:bookmarkEnd w:id="1236"/>
    </w:p>
    <w:p w14:paraId="0DE32EDC" w14:textId="77777777" w:rsidR="000147F0" w:rsidRDefault="000147F0" w:rsidP="000147F0">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6A1A9B" w:rsidRPr="004C5FA3" w14:paraId="6FBB43CD"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Align w:val="center"/>
          </w:tcPr>
          <w:p w14:paraId="27C37A1C"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1304DFB" w14:textId="77777777" w:rsidR="006A1A9B" w:rsidRPr="00D62B1B" w:rsidRDefault="006A1A9B" w:rsidP="002D01AE">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052C4671"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2042" w:type="dxa"/>
            <w:gridSpan w:val="2"/>
          </w:tcPr>
          <w:p w14:paraId="0E970FA1" w14:textId="77777777" w:rsidR="006A1A9B" w:rsidRPr="00D62B1B" w:rsidRDefault="006A1A9B"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לשישה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2042" w:type="dxa"/>
            <w:gridSpan w:val="2"/>
          </w:tcPr>
          <w:p w14:paraId="543F5E44" w14:textId="77777777" w:rsidR="006A1A9B" w:rsidRPr="00D62B1B" w:rsidRDefault="006A1A9B"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לשלושה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tcPr>
          <w:p w14:paraId="1E103B2F"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לשנה שהסתיימה ביום </w:t>
            </w:r>
            <w:r>
              <w:rPr>
                <w:rFonts w:asciiTheme="majorHAnsi" w:hAnsiTheme="majorHAnsi" w:cstheme="majorHAnsi"/>
                <w:sz w:val="18"/>
                <w:szCs w:val="18"/>
                <w:rtl/>
              </w:rPr>
              <w:br/>
            </w:r>
            <w:r w:rsidRPr="00D62B1B">
              <w:rPr>
                <w:rFonts w:asciiTheme="majorHAnsi" w:hAnsiTheme="majorHAnsi" w:cstheme="majorHAnsi"/>
                <w:sz w:val="18"/>
                <w:szCs w:val="18"/>
                <w:rtl/>
              </w:rPr>
              <w:t>31</w:t>
            </w:r>
            <w:r>
              <w:rPr>
                <w:rFonts w:asciiTheme="majorHAnsi" w:hAnsiTheme="majorHAnsi" w:cstheme="majorHAnsi" w:hint="cs"/>
                <w:sz w:val="18"/>
                <w:szCs w:val="18"/>
                <w:rtl/>
              </w:rPr>
              <w:t xml:space="preserve"> </w:t>
            </w:r>
            <w:r w:rsidRPr="00D62B1B">
              <w:rPr>
                <w:rFonts w:asciiTheme="majorHAnsi" w:hAnsiTheme="majorHAnsi" w:cstheme="majorHAnsi"/>
                <w:sz w:val="18"/>
                <w:szCs w:val="18"/>
                <w:rtl/>
              </w:rPr>
              <w:t>בדצמבר</w:t>
            </w:r>
          </w:p>
        </w:tc>
      </w:tr>
      <w:tr w:rsidR="006A1A9B" w:rsidRPr="004C5FA3" w14:paraId="00CB1DE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E25057B"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6D50432E" w14:textId="77777777" w:rsidR="006A1A9B" w:rsidRPr="00D62B1B"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3B2E3386"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
        </w:tc>
        <w:tc>
          <w:tcPr>
            <w:tcW w:w="1021" w:type="dxa"/>
          </w:tcPr>
          <w:p w14:paraId="767B603C"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7627E5B7"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73A48A80"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0A62356F"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74A88A36"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r>
      <w:tr w:rsidR="006A1A9B" w:rsidRPr="004C5FA3" w14:paraId="262D6546"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B45CF5A"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0307349" w14:textId="77777777" w:rsidR="006A1A9B" w:rsidRPr="00D62B1B"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2DC3705B"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5105" w:type="dxa"/>
            <w:gridSpan w:val="5"/>
          </w:tcPr>
          <w:p w14:paraId="3DBA1110"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אלפי ש"ח</w:t>
            </w:r>
          </w:p>
        </w:tc>
      </w:tr>
      <w:tr w:rsidR="006A1A9B" w:rsidRPr="004C5FA3" w14:paraId="1E0486C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692F11E"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3E38D8B3" w14:textId="77777777" w:rsidR="006A1A9B" w:rsidRPr="00D62B1B"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25DE2BD6" w14:textId="77777777" w:rsidR="006A1A9B" w:rsidRPr="00D62B1B" w:rsidRDefault="006A1A9B"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tl/>
              </w:rPr>
              <w:t>ביאור</w:t>
            </w:r>
          </w:p>
        </w:tc>
        <w:tc>
          <w:tcPr>
            <w:tcW w:w="4084" w:type="dxa"/>
            <w:gridSpan w:val="4"/>
          </w:tcPr>
          <w:p w14:paraId="57447E4B"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בלתי מבוקר</w:t>
            </w:r>
          </w:p>
        </w:tc>
        <w:tc>
          <w:tcPr>
            <w:tcW w:w="1021" w:type="dxa"/>
          </w:tcPr>
          <w:p w14:paraId="79ADDD02" w14:textId="77777777" w:rsidR="006A1A9B" w:rsidRPr="00D62B1B" w:rsidRDefault="006A1A9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p>
        </w:tc>
      </w:tr>
      <w:tr w:rsidR="006A1A9B" w:rsidRPr="004C5FA3" w14:paraId="3E0867A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EB3F755"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49244CB3" w14:textId="77777777" w:rsidR="006A1A9B" w:rsidRPr="00EB74A9"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p>
        </w:tc>
        <w:tc>
          <w:tcPr>
            <w:tcW w:w="794" w:type="dxa"/>
          </w:tcPr>
          <w:p w14:paraId="109F3A2F"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87D7AB"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69969C"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AC3B033"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4B399F"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0EE38DE"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CB9419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37D44B0" w14:textId="77777777" w:rsidR="006A1A9B" w:rsidRPr="00D62B1B" w:rsidRDefault="006A1A9B" w:rsidP="002D01AE">
            <w:pPr>
              <w:spacing w:after="0" w:line="240" w:lineRule="auto"/>
              <w:rPr>
                <w:rFonts w:asciiTheme="majorHAnsi" w:hAnsiTheme="majorHAnsi" w:cstheme="majorHAnsi"/>
              </w:rPr>
            </w:pPr>
          </w:p>
        </w:tc>
        <w:tc>
          <w:tcPr>
            <w:tcW w:w="3004" w:type="dxa"/>
            <w:vAlign w:val="center"/>
          </w:tcPr>
          <w:p w14:paraId="57C0F7AA" w14:textId="2F779C6D" w:rsidR="006A1A9B" w:rsidRPr="006A1A9B" w:rsidRDefault="006A1A9B" w:rsidP="002D01AE">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r w:rsidRPr="006A1A9B">
              <w:rPr>
                <w:b/>
                <w:bCs/>
                <w:sz w:val="18"/>
                <w:szCs w:val="18"/>
                <w:rtl/>
              </w:rPr>
              <w:t>תזרימי מזומנים מפעילות השקעה</w:t>
            </w:r>
          </w:p>
        </w:tc>
        <w:tc>
          <w:tcPr>
            <w:tcW w:w="794" w:type="dxa"/>
          </w:tcPr>
          <w:p w14:paraId="20EA2BE5"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2A2C2B0"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13B340"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D08BE0"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92B9E3"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F20512"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5820DD7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A15B3E4" w14:textId="77777777" w:rsidR="006A1A9B" w:rsidRPr="00D62B1B" w:rsidRDefault="006A1A9B" w:rsidP="006A1A9B">
            <w:pPr>
              <w:spacing w:after="0" w:line="240" w:lineRule="auto"/>
              <w:rPr>
                <w:rFonts w:asciiTheme="majorHAnsi" w:hAnsiTheme="majorHAnsi" w:cstheme="majorHAnsi"/>
              </w:rPr>
            </w:pPr>
          </w:p>
        </w:tc>
        <w:tc>
          <w:tcPr>
            <w:tcW w:w="3004" w:type="dxa"/>
          </w:tcPr>
          <w:p w14:paraId="6DA30598" w14:textId="0035BFDB" w:rsidR="006A1A9B" w:rsidRPr="00EB74A9"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3B2744">
              <w:rPr>
                <w:sz w:val="18"/>
                <w:szCs w:val="18"/>
                <w:rtl/>
              </w:rPr>
              <w:t xml:space="preserve">עלויות פיתוח </w:t>
            </w:r>
            <w:proofErr w:type="spellStart"/>
            <w:r w:rsidRPr="003B2744">
              <w:rPr>
                <w:sz w:val="18"/>
                <w:szCs w:val="18"/>
                <w:rtl/>
              </w:rPr>
              <w:t>שהוונו</w:t>
            </w:r>
            <w:proofErr w:type="spellEnd"/>
          </w:p>
        </w:tc>
        <w:tc>
          <w:tcPr>
            <w:tcW w:w="794" w:type="dxa"/>
          </w:tcPr>
          <w:p w14:paraId="221A9B4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1C3741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2488D6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64E74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0A7B2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32406A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DF9736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FDCBDB2" w14:textId="77777777" w:rsidR="006A1A9B" w:rsidRPr="00D62B1B" w:rsidRDefault="006A1A9B" w:rsidP="006A1A9B">
            <w:pPr>
              <w:spacing w:after="0" w:line="240" w:lineRule="auto"/>
              <w:rPr>
                <w:rFonts w:asciiTheme="majorHAnsi" w:hAnsiTheme="majorHAnsi" w:cstheme="majorHAnsi"/>
              </w:rPr>
            </w:pPr>
          </w:p>
        </w:tc>
        <w:tc>
          <w:tcPr>
            <w:tcW w:w="3004" w:type="dxa"/>
          </w:tcPr>
          <w:p w14:paraId="526660F4" w14:textId="1529B758" w:rsidR="006A1A9B" w:rsidRPr="00EB74A9"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3B2744">
              <w:rPr>
                <w:sz w:val="18"/>
                <w:szCs w:val="18"/>
                <w:rtl/>
              </w:rPr>
              <w:t>רכישת נכסים בלתי מוחשיים</w:t>
            </w:r>
          </w:p>
        </w:tc>
        <w:tc>
          <w:tcPr>
            <w:tcW w:w="794" w:type="dxa"/>
          </w:tcPr>
          <w:p w14:paraId="3CA2644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ECF5D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A120D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5758DC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CC010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25124B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3EC94F1A"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A513738" w14:textId="77777777" w:rsidR="006A1A9B" w:rsidRPr="00D62B1B" w:rsidRDefault="006A1A9B" w:rsidP="006A1A9B">
            <w:pPr>
              <w:spacing w:after="0" w:line="240" w:lineRule="auto"/>
              <w:rPr>
                <w:rFonts w:asciiTheme="majorHAnsi" w:hAnsiTheme="majorHAnsi" w:cstheme="majorHAnsi"/>
              </w:rPr>
            </w:pPr>
          </w:p>
        </w:tc>
        <w:tc>
          <w:tcPr>
            <w:tcW w:w="3004" w:type="dxa"/>
          </w:tcPr>
          <w:p w14:paraId="78C0586D" w14:textId="7C6B5F0A"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רכישת רכוש קבוע</w:t>
            </w:r>
          </w:p>
        </w:tc>
        <w:tc>
          <w:tcPr>
            <w:tcW w:w="794" w:type="dxa"/>
          </w:tcPr>
          <w:p w14:paraId="060D3BD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4BCA24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A995F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EA21D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20B5B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E7A59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A93949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CE3C175" w14:textId="77777777" w:rsidR="006A1A9B" w:rsidRPr="00D62B1B" w:rsidRDefault="006A1A9B" w:rsidP="006A1A9B">
            <w:pPr>
              <w:spacing w:after="0" w:line="240" w:lineRule="auto"/>
              <w:rPr>
                <w:rFonts w:asciiTheme="majorHAnsi" w:hAnsiTheme="majorHAnsi" w:cstheme="majorHAnsi"/>
              </w:rPr>
            </w:pPr>
          </w:p>
        </w:tc>
        <w:tc>
          <w:tcPr>
            <w:tcW w:w="3004" w:type="dxa"/>
          </w:tcPr>
          <w:p w14:paraId="4881A27C" w14:textId="3E2A0C0D"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תמורה ממימוש רכוש קבוע</w:t>
            </w:r>
          </w:p>
        </w:tc>
        <w:tc>
          <w:tcPr>
            <w:tcW w:w="794" w:type="dxa"/>
          </w:tcPr>
          <w:p w14:paraId="304347F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02D7FB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88676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7F43D9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EC0C9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AC004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2D0A4CE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8EB4640" w14:textId="77777777" w:rsidR="006A1A9B" w:rsidRPr="00D62B1B" w:rsidRDefault="006A1A9B" w:rsidP="006A1A9B">
            <w:pPr>
              <w:spacing w:after="0" w:line="240" w:lineRule="auto"/>
              <w:rPr>
                <w:rFonts w:asciiTheme="majorHAnsi" w:hAnsiTheme="majorHAnsi" w:cstheme="majorHAnsi"/>
              </w:rPr>
            </w:pPr>
          </w:p>
        </w:tc>
        <w:tc>
          <w:tcPr>
            <w:tcW w:w="3004" w:type="dxa"/>
          </w:tcPr>
          <w:p w14:paraId="74F2FC29" w14:textId="6E1D2DA8"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קבלת מענק השקעה</w:t>
            </w:r>
          </w:p>
        </w:tc>
        <w:tc>
          <w:tcPr>
            <w:tcW w:w="794" w:type="dxa"/>
          </w:tcPr>
          <w:p w14:paraId="28C094E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1E0E7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F1D677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617D6E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9BB04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C7AB7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60A9553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34C4498" w14:textId="77777777" w:rsidR="006A1A9B" w:rsidRPr="00D62B1B" w:rsidRDefault="006A1A9B" w:rsidP="006A1A9B">
            <w:pPr>
              <w:spacing w:after="0" w:line="240" w:lineRule="auto"/>
              <w:rPr>
                <w:rFonts w:asciiTheme="majorHAnsi" w:hAnsiTheme="majorHAnsi" w:cstheme="majorHAnsi"/>
              </w:rPr>
            </w:pPr>
          </w:p>
        </w:tc>
        <w:tc>
          <w:tcPr>
            <w:tcW w:w="3004" w:type="dxa"/>
          </w:tcPr>
          <w:p w14:paraId="1FF0293A" w14:textId="706D6530"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תשלומי חכירה במועד תחילת החכירה או לפניו</w:t>
            </w:r>
          </w:p>
        </w:tc>
        <w:tc>
          <w:tcPr>
            <w:tcW w:w="794" w:type="dxa"/>
          </w:tcPr>
          <w:p w14:paraId="5B6A5DC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A9C859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BECE9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079E8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F5901E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A9C9A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37C258F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8138346" w14:textId="77777777" w:rsidR="006A1A9B" w:rsidRPr="00D62B1B" w:rsidRDefault="006A1A9B" w:rsidP="006A1A9B">
            <w:pPr>
              <w:spacing w:after="0" w:line="240" w:lineRule="auto"/>
              <w:rPr>
                <w:rFonts w:asciiTheme="majorHAnsi" w:hAnsiTheme="majorHAnsi" w:cstheme="majorHAnsi"/>
              </w:rPr>
            </w:pPr>
          </w:p>
        </w:tc>
        <w:tc>
          <w:tcPr>
            <w:tcW w:w="3004" w:type="dxa"/>
          </w:tcPr>
          <w:p w14:paraId="7F9FEB6B" w14:textId="2FCFD6A7"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רכישת נדל"ן להשקעה</w:t>
            </w:r>
          </w:p>
        </w:tc>
        <w:tc>
          <w:tcPr>
            <w:tcW w:w="794" w:type="dxa"/>
          </w:tcPr>
          <w:p w14:paraId="351763A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56DA3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7FDE33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203A00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01E487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CDD71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603E13C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2B7D84B" w14:textId="77777777" w:rsidR="006A1A9B" w:rsidRPr="00D62B1B" w:rsidRDefault="006A1A9B" w:rsidP="006A1A9B">
            <w:pPr>
              <w:spacing w:after="0" w:line="240" w:lineRule="auto"/>
              <w:rPr>
                <w:rFonts w:asciiTheme="majorHAnsi" w:hAnsiTheme="majorHAnsi" w:cstheme="majorHAnsi"/>
              </w:rPr>
            </w:pPr>
          </w:p>
        </w:tc>
        <w:tc>
          <w:tcPr>
            <w:tcW w:w="3004" w:type="dxa"/>
          </w:tcPr>
          <w:p w14:paraId="41F1AEA1" w14:textId="536A9404"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תמורה ממימוש נדל"ן להשקעה</w:t>
            </w:r>
          </w:p>
        </w:tc>
        <w:tc>
          <w:tcPr>
            <w:tcW w:w="794" w:type="dxa"/>
          </w:tcPr>
          <w:p w14:paraId="6FC53A3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C57471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501C8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B63E7D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2C14FA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D18ECB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76B67FB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9D9417C" w14:textId="77777777" w:rsidR="006A1A9B" w:rsidRPr="00D62B1B" w:rsidRDefault="006A1A9B" w:rsidP="006A1A9B">
            <w:pPr>
              <w:spacing w:after="0" w:line="240" w:lineRule="auto"/>
              <w:rPr>
                <w:rFonts w:asciiTheme="majorHAnsi" w:hAnsiTheme="majorHAnsi" w:cstheme="majorHAnsi"/>
              </w:rPr>
            </w:pPr>
          </w:p>
        </w:tc>
        <w:tc>
          <w:tcPr>
            <w:tcW w:w="3004" w:type="dxa"/>
          </w:tcPr>
          <w:p w14:paraId="5EB216E6" w14:textId="3ABD4501"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Pr>
                <w:rFonts w:hint="cs"/>
                <w:sz w:val="18"/>
                <w:szCs w:val="18"/>
                <w:rtl/>
              </w:rPr>
              <w:t>רכישת נכסים ביולוגיים לא שוטפים</w:t>
            </w:r>
          </w:p>
        </w:tc>
        <w:tc>
          <w:tcPr>
            <w:tcW w:w="794" w:type="dxa"/>
          </w:tcPr>
          <w:p w14:paraId="7125622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32470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DDBDCD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6B4034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2EE156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2B7F81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61C6D9B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53AF8D4" w14:textId="77777777" w:rsidR="00751418" w:rsidRPr="00D62B1B" w:rsidRDefault="00751418" w:rsidP="00751418">
            <w:pPr>
              <w:spacing w:after="0" w:line="240" w:lineRule="auto"/>
              <w:rPr>
                <w:rFonts w:asciiTheme="majorHAnsi" w:hAnsiTheme="majorHAnsi" w:cstheme="majorHAnsi"/>
              </w:rPr>
            </w:pPr>
          </w:p>
        </w:tc>
        <w:tc>
          <w:tcPr>
            <w:tcW w:w="3004" w:type="dxa"/>
          </w:tcPr>
          <w:p w14:paraId="42687EF5" w14:textId="4EB4172F" w:rsidR="00751418"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 xml:space="preserve">תמורה ממימוש </w:t>
            </w:r>
            <w:r>
              <w:rPr>
                <w:rFonts w:hint="cs"/>
                <w:sz w:val="18"/>
                <w:szCs w:val="18"/>
                <w:rtl/>
              </w:rPr>
              <w:t>נכסים ביולוגיים לא שוטפים</w:t>
            </w:r>
          </w:p>
        </w:tc>
        <w:tc>
          <w:tcPr>
            <w:tcW w:w="794" w:type="dxa"/>
          </w:tcPr>
          <w:p w14:paraId="3DDB61B5"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403B6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F332E9D"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9901B38"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71198C"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5EDE069"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7B2A686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B201BC7" w14:textId="77777777" w:rsidR="00751418" w:rsidRPr="00D62B1B" w:rsidRDefault="00751418" w:rsidP="00751418">
            <w:pPr>
              <w:spacing w:after="0" w:line="240" w:lineRule="auto"/>
              <w:rPr>
                <w:rFonts w:asciiTheme="majorHAnsi" w:hAnsiTheme="majorHAnsi" w:cstheme="majorHAnsi"/>
              </w:rPr>
            </w:pPr>
          </w:p>
        </w:tc>
        <w:tc>
          <w:tcPr>
            <w:tcW w:w="3004" w:type="dxa"/>
          </w:tcPr>
          <w:p w14:paraId="19D69463" w14:textId="0A0D1241"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רכישת חברות מוחזקות</w:t>
            </w:r>
          </w:p>
        </w:tc>
        <w:tc>
          <w:tcPr>
            <w:tcW w:w="794" w:type="dxa"/>
          </w:tcPr>
          <w:p w14:paraId="58074D70"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B32B9B9"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0BC798"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2F506CE"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D12FEF3"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CBA29F"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03678A7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54394C2" w14:textId="77777777" w:rsidR="00751418" w:rsidRPr="00D62B1B" w:rsidRDefault="00751418" w:rsidP="00751418">
            <w:pPr>
              <w:spacing w:after="0" w:line="240" w:lineRule="auto"/>
              <w:rPr>
                <w:rFonts w:asciiTheme="majorHAnsi" w:hAnsiTheme="majorHAnsi" w:cstheme="majorHAnsi"/>
              </w:rPr>
            </w:pPr>
          </w:p>
        </w:tc>
        <w:tc>
          <w:tcPr>
            <w:tcW w:w="3004" w:type="dxa"/>
          </w:tcPr>
          <w:p w14:paraId="4CAEC080" w14:textId="328207C1"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תמורה ממימוש השקעות בחברות מוחזקות</w:t>
            </w:r>
          </w:p>
        </w:tc>
        <w:tc>
          <w:tcPr>
            <w:tcW w:w="794" w:type="dxa"/>
          </w:tcPr>
          <w:p w14:paraId="671BC929"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00121DB"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7CA0FB"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6388F87"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2E71FC9"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BB3185"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5A7820E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798F421" w14:textId="77777777" w:rsidR="00751418" w:rsidRPr="00D62B1B" w:rsidRDefault="00751418" w:rsidP="00751418">
            <w:pPr>
              <w:spacing w:after="0" w:line="240" w:lineRule="auto"/>
              <w:rPr>
                <w:rFonts w:asciiTheme="majorHAnsi" w:hAnsiTheme="majorHAnsi" w:cstheme="majorHAnsi"/>
              </w:rPr>
            </w:pPr>
          </w:p>
        </w:tc>
        <w:tc>
          <w:tcPr>
            <w:tcW w:w="3004" w:type="dxa"/>
          </w:tcPr>
          <w:p w14:paraId="51DA7885" w14:textId="41703D2C"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דיבידנדים שהתקבלו מחברות מוחזקות</w:t>
            </w:r>
          </w:p>
        </w:tc>
        <w:tc>
          <w:tcPr>
            <w:tcW w:w="794" w:type="dxa"/>
          </w:tcPr>
          <w:p w14:paraId="454E5AB0"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F9D9A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11F6243"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097D95"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3237D6B"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38F45DD"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31DFA7C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2B91648" w14:textId="77777777" w:rsidR="00751418" w:rsidRPr="00D62B1B" w:rsidRDefault="00751418" w:rsidP="00751418">
            <w:pPr>
              <w:spacing w:after="0" w:line="240" w:lineRule="auto"/>
              <w:rPr>
                <w:rFonts w:asciiTheme="majorHAnsi" w:hAnsiTheme="majorHAnsi" w:cstheme="majorHAnsi"/>
              </w:rPr>
            </w:pPr>
          </w:p>
        </w:tc>
        <w:tc>
          <w:tcPr>
            <w:tcW w:w="3004" w:type="dxa"/>
          </w:tcPr>
          <w:p w14:paraId="0198A2F9" w14:textId="09E79475"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דיבידנדים שהתקבלו מנכסים פיננסיים</w:t>
            </w:r>
          </w:p>
        </w:tc>
        <w:tc>
          <w:tcPr>
            <w:tcW w:w="794" w:type="dxa"/>
          </w:tcPr>
          <w:p w14:paraId="57B0E3A0"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1961AB"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0C4BBAE"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660E4E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39E122"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D7EBB2D"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25B8BFF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8F795D2" w14:textId="77777777" w:rsidR="00751418" w:rsidRPr="00D62B1B" w:rsidRDefault="00751418" w:rsidP="00751418">
            <w:pPr>
              <w:spacing w:after="0" w:line="240" w:lineRule="auto"/>
              <w:rPr>
                <w:rFonts w:asciiTheme="majorHAnsi" w:hAnsiTheme="majorHAnsi" w:cstheme="majorHAnsi"/>
              </w:rPr>
            </w:pPr>
          </w:p>
        </w:tc>
        <w:tc>
          <w:tcPr>
            <w:tcW w:w="3004" w:type="dxa"/>
          </w:tcPr>
          <w:p w14:paraId="0D3B7DFF" w14:textId="14370D52"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רכישת השקעות במכשירים הוניים בשווי הוגן דרך רווח כולל אחר</w:t>
            </w:r>
          </w:p>
        </w:tc>
        <w:tc>
          <w:tcPr>
            <w:tcW w:w="794" w:type="dxa"/>
          </w:tcPr>
          <w:p w14:paraId="3E5D57E9"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E0248EF"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8B4B0A5"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6E99025"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4BABFD"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11ECDE"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4447453E"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B4F3B3B" w14:textId="77777777" w:rsidR="00751418" w:rsidRPr="00D62B1B" w:rsidRDefault="00751418" w:rsidP="00751418">
            <w:pPr>
              <w:spacing w:after="0" w:line="240" w:lineRule="auto"/>
              <w:rPr>
                <w:rFonts w:asciiTheme="majorHAnsi" w:hAnsiTheme="majorHAnsi" w:cstheme="majorHAnsi"/>
              </w:rPr>
            </w:pPr>
          </w:p>
        </w:tc>
        <w:tc>
          <w:tcPr>
            <w:tcW w:w="3004" w:type="dxa"/>
          </w:tcPr>
          <w:p w14:paraId="09A02E96" w14:textId="1F06BAD6"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תמורה ממימוש השקעות במכשירים הוניים בשווי הוגן דרך רווח כולל אחר</w:t>
            </w:r>
          </w:p>
        </w:tc>
        <w:tc>
          <w:tcPr>
            <w:tcW w:w="794" w:type="dxa"/>
          </w:tcPr>
          <w:p w14:paraId="6127F66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52492F3"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2663B1"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6CB815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82D2918"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8E2C5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645D220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1C95802" w14:textId="77777777" w:rsidR="00751418" w:rsidRPr="00D62B1B" w:rsidRDefault="00751418" w:rsidP="00751418">
            <w:pPr>
              <w:spacing w:after="0" w:line="240" w:lineRule="auto"/>
              <w:rPr>
                <w:rFonts w:asciiTheme="majorHAnsi" w:hAnsiTheme="majorHAnsi" w:cstheme="majorHAnsi"/>
              </w:rPr>
            </w:pPr>
          </w:p>
        </w:tc>
        <w:tc>
          <w:tcPr>
            <w:tcW w:w="3004" w:type="dxa"/>
          </w:tcPr>
          <w:p w14:paraId="64420D2E" w14:textId="603A787C"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רכישת מכשירי חוב הנמדדים בשווי הוגן דרך רווח כולל אחר</w:t>
            </w:r>
          </w:p>
        </w:tc>
        <w:tc>
          <w:tcPr>
            <w:tcW w:w="794" w:type="dxa"/>
          </w:tcPr>
          <w:p w14:paraId="5500905A"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AEA317"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3B36D63"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5786C78"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E61B0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A79072"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5FDB7DE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CF93DB6" w14:textId="77777777" w:rsidR="00751418" w:rsidRPr="00D62B1B" w:rsidRDefault="00751418" w:rsidP="00751418">
            <w:pPr>
              <w:spacing w:after="0" w:line="240" w:lineRule="auto"/>
              <w:rPr>
                <w:rFonts w:asciiTheme="majorHAnsi" w:hAnsiTheme="majorHAnsi" w:cstheme="majorHAnsi"/>
              </w:rPr>
            </w:pPr>
          </w:p>
        </w:tc>
        <w:tc>
          <w:tcPr>
            <w:tcW w:w="3004" w:type="dxa"/>
          </w:tcPr>
          <w:p w14:paraId="50C1279D" w14:textId="3E2D1798"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תמורה ממימוש מכשירי חוב הנמדדים בשווי הוגן דרך רווח כולל אחר</w:t>
            </w:r>
          </w:p>
        </w:tc>
        <w:tc>
          <w:tcPr>
            <w:tcW w:w="794" w:type="dxa"/>
          </w:tcPr>
          <w:p w14:paraId="1D198A3A"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D8A4E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D3AA627"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05129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A6FE5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779D5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2A4B7EAA"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099F86C" w14:textId="77777777" w:rsidR="00751418" w:rsidRPr="00D62B1B" w:rsidRDefault="00751418" w:rsidP="002D01AE">
            <w:pPr>
              <w:spacing w:after="0" w:line="240" w:lineRule="auto"/>
              <w:rPr>
                <w:rFonts w:asciiTheme="majorHAnsi" w:hAnsiTheme="majorHAnsi" w:cstheme="majorHAnsi"/>
              </w:rPr>
            </w:pPr>
          </w:p>
        </w:tc>
        <w:tc>
          <w:tcPr>
            <w:tcW w:w="3004" w:type="dxa"/>
          </w:tcPr>
          <w:p w14:paraId="5DDC2F29" w14:textId="77777777" w:rsidR="00751418" w:rsidRPr="008A28BA" w:rsidRDefault="00751418" w:rsidP="002D01AE">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תמורה ממימוש (מרכישת) נכסים פיננסיים הנמדדים בשווי הוגן דרך רווח או הפסד, נטו</w:t>
            </w:r>
          </w:p>
        </w:tc>
        <w:tc>
          <w:tcPr>
            <w:tcW w:w="794" w:type="dxa"/>
          </w:tcPr>
          <w:p w14:paraId="630A0F56" w14:textId="77777777" w:rsidR="00751418" w:rsidRPr="00D62B1B" w:rsidRDefault="00751418"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FB2F1C" w14:textId="77777777" w:rsidR="00751418" w:rsidRPr="00D62B1B" w:rsidRDefault="00751418"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64B08FC" w14:textId="77777777" w:rsidR="00751418" w:rsidRPr="00D62B1B" w:rsidRDefault="00751418"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7A46DC9" w14:textId="77777777" w:rsidR="00751418" w:rsidRPr="00D62B1B" w:rsidRDefault="00751418"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A14815F" w14:textId="77777777" w:rsidR="00751418" w:rsidRPr="00D62B1B" w:rsidRDefault="00751418"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FB4130C" w14:textId="77777777" w:rsidR="00751418" w:rsidRPr="00D62B1B" w:rsidRDefault="00751418"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021AF82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8819363" w14:textId="77777777" w:rsidR="00751418" w:rsidRPr="00751418" w:rsidRDefault="00751418" w:rsidP="00751418">
            <w:pPr>
              <w:spacing w:after="0" w:line="240" w:lineRule="auto"/>
              <w:rPr>
                <w:rFonts w:asciiTheme="majorHAnsi" w:hAnsiTheme="majorHAnsi" w:cstheme="majorHAnsi"/>
              </w:rPr>
            </w:pPr>
          </w:p>
        </w:tc>
        <w:tc>
          <w:tcPr>
            <w:tcW w:w="3004" w:type="dxa"/>
          </w:tcPr>
          <w:p w14:paraId="0E0016F5" w14:textId="2905204C"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השקעה בפיקדונות לזמן ארוך</w:t>
            </w:r>
          </w:p>
        </w:tc>
        <w:tc>
          <w:tcPr>
            <w:tcW w:w="794" w:type="dxa"/>
          </w:tcPr>
          <w:p w14:paraId="347D6E40"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AFB5E6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613E08"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5957D9E"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300DF87"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8C22AD"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5C058304"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907DF79" w14:textId="77777777" w:rsidR="00751418" w:rsidRPr="00D62B1B" w:rsidRDefault="00751418" w:rsidP="00751418">
            <w:pPr>
              <w:spacing w:after="0" w:line="240" w:lineRule="auto"/>
              <w:rPr>
                <w:rFonts w:asciiTheme="majorHAnsi" w:hAnsiTheme="majorHAnsi" w:cstheme="majorHAnsi"/>
              </w:rPr>
            </w:pPr>
          </w:p>
        </w:tc>
        <w:tc>
          <w:tcPr>
            <w:tcW w:w="3004" w:type="dxa"/>
          </w:tcPr>
          <w:p w14:paraId="0E14D4D7" w14:textId="6B029340" w:rsidR="00751418" w:rsidRPr="008A28BA"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B2744">
              <w:rPr>
                <w:sz w:val="18"/>
                <w:szCs w:val="18"/>
                <w:rtl/>
              </w:rPr>
              <w:t>משיכת פיקדונות לזמן ארוך</w:t>
            </w:r>
          </w:p>
        </w:tc>
        <w:tc>
          <w:tcPr>
            <w:tcW w:w="794" w:type="dxa"/>
          </w:tcPr>
          <w:p w14:paraId="5035F234"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099944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DA2409"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1A5489B"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CDF4C41"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D7D53D2"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495B170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D5971DE" w14:textId="77777777" w:rsidR="00751418" w:rsidRPr="00D62B1B" w:rsidRDefault="00751418" w:rsidP="00751418">
            <w:pPr>
              <w:spacing w:after="0" w:line="240" w:lineRule="auto"/>
              <w:rPr>
                <w:rFonts w:asciiTheme="majorHAnsi" w:hAnsiTheme="majorHAnsi" w:cstheme="majorHAnsi"/>
              </w:rPr>
            </w:pPr>
          </w:p>
        </w:tc>
        <w:tc>
          <w:tcPr>
            <w:tcW w:w="3004" w:type="dxa"/>
          </w:tcPr>
          <w:p w14:paraId="4B722D36" w14:textId="66AA936D" w:rsidR="00751418" w:rsidRPr="003B2744"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Pr>
                <w:rFonts w:hint="cs"/>
                <w:sz w:val="18"/>
                <w:szCs w:val="18"/>
                <w:rtl/>
              </w:rPr>
              <w:t>מתן הלוואות לזמן ארוך</w:t>
            </w:r>
          </w:p>
        </w:tc>
        <w:tc>
          <w:tcPr>
            <w:tcW w:w="794" w:type="dxa"/>
          </w:tcPr>
          <w:p w14:paraId="763D491B"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2A7E81"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43F1B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69C743D"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240693"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01D2683"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4FDD067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6AFF370" w14:textId="77777777" w:rsidR="00751418" w:rsidRPr="00D62B1B" w:rsidRDefault="00751418" w:rsidP="00751418">
            <w:pPr>
              <w:spacing w:after="0" w:line="240" w:lineRule="auto"/>
              <w:rPr>
                <w:rFonts w:asciiTheme="majorHAnsi" w:hAnsiTheme="majorHAnsi" w:cstheme="majorHAnsi"/>
              </w:rPr>
            </w:pPr>
          </w:p>
        </w:tc>
        <w:tc>
          <w:tcPr>
            <w:tcW w:w="3004" w:type="dxa"/>
          </w:tcPr>
          <w:p w14:paraId="471AD5D2" w14:textId="22B83A18" w:rsidR="00751418" w:rsidRPr="003B2744" w:rsidRDefault="00751418" w:rsidP="00751418">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Pr>
                <w:rFonts w:hint="cs"/>
                <w:sz w:val="18"/>
                <w:szCs w:val="18"/>
                <w:rtl/>
              </w:rPr>
              <w:t>גביית הלוואות לזמן ארוך</w:t>
            </w:r>
          </w:p>
        </w:tc>
        <w:tc>
          <w:tcPr>
            <w:tcW w:w="794" w:type="dxa"/>
          </w:tcPr>
          <w:p w14:paraId="6B89B3BA"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C0C9A1"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B03DE10"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E6AC49C"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105625F"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69BBE3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03BC840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333F975" w14:textId="77777777" w:rsidR="00751418" w:rsidRPr="00D62B1B" w:rsidRDefault="00751418" w:rsidP="00751418">
            <w:pPr>
              <w:spacing w:after="0" w:line="240" w:lineRule="auto"/>
              <w:rPr>
                <w:rFonts w:asciiTheme="majorHAnsi" w:hAnsiTheme="majorHAnsi" w:cstheme="majorHAnsi"/>
              </w:rPr>
            </w:pPr>
          </w:p>
        </w:tc>
        <w:tc>
          <w:tcPr>
            <w:tcW w:w="3004" w:type="dxa"/>
            <w:vAlign w:val="center"/>
          </w:tcPr>
          <w:p w14:paraId="4BF5C3B6" w14:textId="36FA2C21" w:rsidR="00751418" w:rsidRPr="006A1A9B" w:rsidRDefault="00751418" w:rsidP="00751418">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noProof/>
                <w:sz w:val="18"/>
                <w:szCs w:val="18"/>
                <w:rtl/>
              </w:rPr>
            </w:pPr>
            <w:r w:rsidRPr="006A1A9B">
              <w:rPr>
                <w:b w:val="0"/>
                <w:bCs w:val="0"/>
                <w:sz w:val="18"/>
                <w:szCs w:val="18"/>
                <w:rtl/>
              </w:rPr>
              <w:t>הלוואות ופיקדונות לזמן קצר, נטו</w:t>
            </w:r>
          </w:p>
        </w:tc>
        <w:tc>
          <w:tcPr>
            <w:tcW w:w="794" w:type="dxa"/>
          </w:tcPr>
          <w:p w14:paraId="2E61FE86"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06E399E"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A51B32"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111ADE"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40837C"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1012385"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54C87984"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AD1F7A9" w14:textId="77777777" w:rsidR="00751418" w:rsidRPr="00D62B1B" w:rsidRDefault="00751418" w:rsidP="00751418">
            <w:pPr>
              <w:spacing w:after="0" w:line="240" w:lineRule="auto"/>
              <w:rPr>
                <w:rFonts w:asciiTheme="majorHAnsi" w:hAnsiTheme="majorHAnsi" w:cstheme="majorHAnsi"/>
              </w:rPr>
            </w:pPr>
          </w:p>
        </w:tc>
        <w:tc>
          <w:tcPr>
            <w:tcW w:w="3004" w:type="dxa"/>
            <w:vAlign w:val="center"/>
          </w:tcPr>
          <w:p w14:paraId="6417084D" w14:textId="77777777" w:rsidR="00751418" w:rsidRPr="008A28BA" w:rsidRDefault="00751418" w:rsidP="00751418">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noProof/>
                <w:sz w:val="18"/>
                <w:szCs w:val="18"/>
                <w:rtl/>
              </w:rPr>
            </w:pPr>
          </w:p>
        </w:tc>
        <w:tc>
          <w:tcPr>
            <w:tcW w:w="794" w:type="dxa"/>
          </w:tcPr>
          <w:p w14:paraId="62A66031" w14:textId="77777777" w:rsidR="00751418" w:rsidRPr="00D62B1B" w:rsidRDefault="00751418" w:rsidP="00751418">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3C5190F"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5F2572"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C2C6DD0"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7DB7E0"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503FB32" w14:textId="77777777" w:rsidR="00751418" w:rsidRPr="00D62B1B" w:rsidRDefault="00751418" w:rsidP="00751418">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3DA4E6B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221CACB" w14:textId="77777777" w:rsidR="00751418" w:rsidRPr="00D62B1B" w:rsidRDefault="00751418" w:rsidP="00751418">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56DCE2D" w14:textId="37F10D0C" w:rsidR="00751418" w:rsidRPr="00D62B1B" w:rsidRDefault="00751418" w:rsidP="00751418">
            <w:pPr>
              <w:pStyle w:val="1-B"/>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8A28BA">
              <w:rPr>
                <w:noProof/>
                <w:sz w:val="18"/>
                <w:szCs w:val="18"/>
                <w:rtl/>
              </w:rPr>
              <w:t xml:space="preserve">מזומנים נטו מפעילות </w:t>
            </w:r>
            <w:r w:rsidRPr="003B2744">
              <w:rPr>
                <w:sz w:val="18"/>
                <w:szCs w:val="18"/>
                <w:rtl/>
              </w:rPr>
              <w:t xml:space="preserve">השקעה </w:t>
            </w:r>
            <w:r w:rsidRPr="008A28BA">
              <w:rPr>
                <w:noProof/>
                <w:sz w:val="18"/>
                <w:szCs w:val="18"/>
                <w:rtl/>
              </w:rPr>
              <w:t>בגין עסקאות עם חברות מאוחדות</w:t>
            </w:r>
          </w:p>
        </w:tc>
        <w:tc>
          <w:tcPr>
            <w:tcW w:w="794" w:type="dxa"/>
          </w:tcPr>
          <w:p w14:paraId="308B54B6" w14:textId="77777777" w:rsidR="00751418" w:rsidRPr="00D62B1B" w:rsidRDefault="00751418" w:rsidP="00751418">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C3DA514" w14:textId="77777777" w:rsidR="00751418" w:rsidRPr="00D62B1B" w:rsidRDefault="00751418" w:rsidP="00751418">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F2DDBD" w14:textId="77777777" w:rsidR="00751418" w:rsidRPr="00D62B1B" w:rsidRDefault="00751418" w:rsidP="00751418">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7315DAB" w14:textId="77777777" w:rsidR="00751418" w:rsidRPr="00D62B1B" w:rsidRDefault="00751418" w:rsidP="00751418">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E36A4C" w14:textId="77777777" w:rsidR="00751418" w:rsidRPr="00D62B1B" w:rsidRDefault="00751418" w:rsidP="00751418">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71C525" w14:textId="77777777" w:rsidR="00751418" w:rsidRPr="00D62B1B" w:rsidRDefault="00751418" w:rsidP="00751418">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751418" w:rsidRPr="004C5FA3" w14:paraId="657BF319"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A3314BA" w14:textId="77777777" w:rsidR="00751418" w:rsidRPr="00D62B1B" w:rsidRDefault="00751418" w:rsidP="00751418">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4AF0A26" w14:textId="2E0A25B0" w:rsidR="00751418" w:rsidRPr="00D62B1B" w:rsidRDefault="00751418" w:rsidP="00751418">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8A28BA">
              <w:rPr>
                <w:sz w:val="18"/>
                <w:szCs w:val="18"/>
                <w:rtl/>
              </w:rPr>
              <w:t xml:space="preserve">מזומנים נטו מפעילות </w:t>
            </w:r>
            <w:r w:rsidRPr="003B2744">
              <w:rPr>
                <w:sz w:val="18"/>
                <w:szCs w:val="18"/>
                <w:rtl/>
              </w:rPr>
              <w:t>השקעה</w:t>
            </w:r>
          </w:p>
        </w:tc>
        <w:tc>
          <w:tcPr>
            <w:tcW w:w="794" w:type="dxa"/>
          </w:tcPr>
          <w:p w14:paraId="1A2520E9" w14:textId="77777777" w:rsidR="00751418" w:rsidRPr="00D62B1B" w:rsidRDefault="00751418" w:rsidP="00751418">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D6C3A9A" w14:textId="77777777" w:rsidR="00751418" w:rsidRPr="00D62B1B" w:rsidRDefault="00751418" w:rsidP="0075141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10E303" w14:textId="77777777" w:rsidR="00751418" w:rsidRPr="00D62B1B" w:rsidRDefault="00751418" w:rsidP="0075141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E1C55B" w14:textId="77777777" w:rsidR="00751418" w:rsidRPr="00D62B1B" w:rsidRDefault="00751418" w:rsidP="0075141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65CF0AE" w14:textId="77777777" w:rsidR="00751418" w:rsidRPr="00D62B1B" w:rsidRDefault="00751418" w:rsidP="0075141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89F4AA" w14:textId="77777777" w:rsidR="00751418" w:rsidRPr="00D62B1B" w:rsidRDefault="00751418" w:rsidP="00751418">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5F2A0203" w14:textId="77777777" w:rsidR="006A1A9B" w:rsidRPr="004C5FA3" w:rsidRDefault="006A1A9B" w:rsidP="006A1A9B">
      <w:pPr>
        <w:pStyle w:val="NoSpacing"/>
        <w:ind w:left="1418"/>
        <w:rPr>
          <w:sz w:val="20"/>
        </w:rPr>
      </w:pPr>
    </w:p>
    <w:p w14:paraId="2ACF0CE0" w14:textId="15A1EF74" w:rsidR="00156F99" w:rsidRPr="004C5FA3" w:rsidRDefault="00156F99">
      <w:pPr>
        <w:rPr>
          <w:rFonts w:ascii="Arial" w:hAnsi="Arial"/>
          <w:rtl/>
        </w:rPr>
      </w:pPr>
    </w:p>
    <w:p w14:paraId="006C005F" w14:textId="77777777" w:rsidR="00156F99" w:rsidRPr="004C5FA3" w:rsidRDefault="00156F99">
      <w:pPr>
        <w:rPr>
          <w:rFonts w:ascii="Arial" w:hAnsi="Arial"/>
          <w:rtl/>
        </w:rPr>
      </w:pPr>
      <w:r w:rsidRPr="004C5FA3">
        <w:rPr>
          <w:rFonts w:ascii="Arial" w:hAnsi="Arial"/>
          <w:rtl/>
        </w:rPr>
        <w:br w:type="page"/>
      </w:r>
    </w:p>
    <w:p w14:paraId="071353AA" w14:textId="7874D4D6" w:rsidR="006A1A9B" w:rsidRPr="00330C13" w:rsidRDefault="006A1A9B" w:rsidP="006A1A9B">
      <w:pPr>
        <w:pageBreakBefore/>
        <w:pBdr>
          <w:bottom w:val="single" w:sz="4" w:space="1" w:color="auto"/>
        </w:pBdr>
        <w:spacing w:after="0" w:line="240" w:lineRule="auto"/>
        <w:ind w:left="1418"/>
        <w:rPr>
          <w:sz w:val="22"/>
          <w:szCs w:val="22"/>
          <w:rtl/>
        </w:rPr>
      </w:pPr>
      <w:r w:rsidRPr="00330C13">
        <w:rPr>
          <w:b/>
          <w:bCs/>
          <w:sz w:val="22"/>
          <w:szCs w:val="22"/>
        </w:rPr>
        <w:lastRenderedPageBreak/>
        <w:fldChar w:fldCharType="begin" w:fldLock="1"/>
      </w:r>
      <w:r w:rsidRPr="00330C13">
        <w:rPr>
          <w:b/>
          <w:bCs/>
          <w:sz w:val="22"/>
          <w:szCs w:val="22"/>
        </w:rPr>
        <w:instrText xml:space="preserve"> STYLEREF  "</w:instrText>
      </w:r>
      <w:r w:rsidRPr="00330C13">
        <w:rPr>
          <w:b/>
          <w:bCs/>
          <w:sz w:val="22"/>
          <w:szCs w:val="22"/>
          <w:rtl/>
        </w:rPr>
        <w:instrText>כותרת 2</w:instrText>
      </w:r>
      <w:r w:rsidRPr="00330C13">
        <w:rPr>
          <w:b/>
          <w:bCs/>
          <w:sz w:val="22"/>
          <w:szCs w:val="22"/>
        </w:rPr>
        <w:instrText xml:space="preserve">"  \* MERGEFORMAT </w:instrText>
      </w:r>
      <w:r w:rsidRPr="00330C13">
        <w:rPr>
          <w:b/>
          <w:bCs/>
          <w:sz w:val="22"/>
          <w:szCs w:val="22"/>
        </w:rPr>
        <w:fldChar w:fldCharType="separate"/>
      </w:r>
      <w:r w:rsidR="00743F15">
        <w:rPr>
          <w:b/>
          <w:bCs/>
          <w:noProof/>
          <w:sz w:val="22"/>
          <w:szCs w:val="22"/>
          <w:rtl/>
        </w:rPr>
        <w:t>סכומי תזרימי המזומנים המיוחסים לחברה עצמה כחברה אם</w:t>
      </w:r>
      <w:r w:rsidRPr="00330C13">
        <w:rPr>
          <w:b/>
          <w:bCs/>
          <w:noProof/>
          <w:sz w:val="22"/>
          <w:szCs w:val="22"/>
        </w:rPr>
        <w:fldChar w:fldCharType="end"/>
      </w:r>
      <w:r w:rsidRPr="00330C13">
        <w:rPr>
          <w:b/>
          <w:bCs/>
          <w:sz w:val="22"/>
          <w:szCs w:val="22"/>
          <w:rtl/>
        </w:rPr>
        <w:t xml:space="preserve"> </w:t>
      </w:r>
      <w:r w:rsidRPr="00330C13">
        <w:rPr>
          <w:sz w:val="22"/>
          <w:szCs w:val="22"/>
          <w:rtl/>
        </w:rPr>
        <w:t>(המשך)</w:t>
      </w:r>
    </w:p>
    <w:p w14:paraId="0B7D561C" w14:textId="77777777" w:rsidR="006A1A9B" w:rsidRDefault="006A1A9B" w:rsidP="006A1A9B">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6A1A9B" w:rsidRPr="004C5FA3" w14:paraId="06BE7D69"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Align w:val="center"/>
          </w:tcPr>
          <w:p w14:paraId="625D303C"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2C105340" w14:textId="77777777" w:rsidR="006A1A9B" w:rsidRPr="00D62B1B" w:rsidRDefault="006A1A9B" w:rsidP="002D01AE">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095695D8"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2042" w:type="dxa"/>
            <w:gridSpan w:val="2"/>
          </w:tcPr>
          <w:p w14:paraId="59BF3FE8" w14:textId="77777777" w:rsidR="006A1A9B" w:rsidRPr="00D62B1B" w:rsidRDefault="006A1A9B"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לשישה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2042" w:type="dxa"/>
            <w:gridSpan w:val="2"/>
          </w:tcPr>
          <w:p w14:paraId="19038937" w14:textId="77777777" w:rsidR="006A1A9B" w:rsidRPr="00D62B1B" w:rsidRDefault="006A1A9B"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לשלושה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tcPr>
          <w:p w14:paraId="37B3C5F8"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לשנה שהסתיימה ביום </w:t>
            </w:r>
            <w:r>
              <w:rPr>
                <w:rFonts w:asciiTheme="majorHAnsi" w:hAnsiTheme="majorHAnsi" w:cstheme="majorHAnsi"/>
                <w:sz w:val="18"/>
                <w:szCs w:val="18"/>
                <w:rtl/>
              </w:rPr>
              <w:br/>
            </w:r>
            <w:r w:rsidRPr="00D62B1B">
              <w:rPr>
                <w:rFonts w:asciiTheme="majorHAnsi" w:hAnsiTheme="majorHAnsi" w:cstheme="majorHAnsi"/>
                <w:sz w:val="18"/>
                <w:szCs w:val="18"/>
                <w:rtl/>
              </w:rPr>
              <w:t>31</w:t>
            </w:r>
            <w:r>
              <w:rPr>
                <w:rFonts w:asciiTheme="majorHAnsi" w:hAnsiTheme="majorHAnsi" w:cstheme="majorHAnsi" w:hint="cs"/>
                <w:sz w:val="18"/>
                <w:szCs w:val="18"/>
                <w:rtl/>
              </w:rPr>
              <w:t xml:space="preserve"> </w:t>
            </w:r>
            <w:r w:rsidRPr="00D62B1B">
              <w:rPr>
                <w:rFonts w:asciiTheme="majorHAnsi" w:hAnsiTheme="majorHAnsi" w:cstheme="majorHAnsi"/>
                <w:sz w:val="18"/>
                <w:szCs w:val="18"/>
                <w:rtl/>
              </w:rPr>
              <w:t>בדצמבר</w:t>
            </w:r>
          </w:p>
        </w:tc>
      </w:tr>
      <w:tr w:rsidR="006A1A9B" w:rsidRPr="004C5FA3" w14:paraId="7687281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4DDCF1A"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5C5F0DDB" w14:textId="77777777" w:rsidR="006A1A9B" w:rsidRPr="00D62B1B"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45A37C99"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
        </w:tc>
        <w:tc>
          <w:tcPr>
            <w:tcW w:w="1021" w:type="dxa"/>
          </w:tcPr>
          <w:p w14:paraId="2BEFE4F5"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2D2F49A5"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0A291317"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64CE0C28"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4FB53A37"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r>
      <w:tr w:rsidR="006A1A9B" w:rsidRPr="004C5FA3" w14:paraId="1C0C31C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A1A11F0"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52EE959" w14:textId="77777777" w:rsidR="006A1A9B" w:rsidRPr="00D62B1B"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43BAC7E9" w14:textId="77777777" w:rsidR="006A1A9B" w:rsidRPr="00D62B1B" w:rsidRDefault="006A1A9B"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5105" w:type="dxa"/>
            <w:gridSpan w:val="5"/>
          </w:tcPr>
          <w:p w14:paraId="6F94018B"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אלפי ש"ח</w:t>
            </w:r>
          </w:p>
        </w:tc>
      </w:tr>
      <w:tr w:rsidR="006A1A9B" w:rsidRPr="004C5FA3" w14:paraId="427912E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ADE5193"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5DEC234E" w14:textId="77777777" w:rsidR="006A1A9B" w:rsidRPr="00D62B1B"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47135C4D" w14:textId="77777777" w:rsidR="006A1A9B" w:rsidRPr="00D62B1B" w:rsidRDefault="006A1A9B"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tl/>
              </w:rPr>
              <w:t>ביאור</w:t>
            </w:r>
          </w:p>
        </w:tc>
        <w:tc>
          <w:tcPr>
            <w:tcW w:w="4084" w:type="dxa"/>
            <w:gridSpan w:val="4"/>
          </w:tcPr>
          <w:p w14:paraId="4CC8BE34" w14:textId="77777777" w:rsidR="006A1A9B" w:rsidRPr="00D62B1B" w:rsidRDefault="006A1A9B"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בלתי מבוקר</w:t>
            </w:r>
          </w:p>
        </w:tc>
        <w:tc>
          <w:tcPr>
            <w:tcW w:w="1021" w:type="dxa"/>
          </w:tcPr>
          <w:p w14:paraId="4C35AEA0" w14:textId="77777777" w:rsidR="006A1A9B" w:rsidRPr="00D62B1B" w:rsidRDefault="006A1A9B"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p>
        </w:tc>
      </w:tr>
      <w:tr w:rsidR="006A1A9B" w:rsidRPr="004C5FA3" w14:paraId="122BE6D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9D62B03" w14:textId="77777777" w:rsidR="006A1A9B" w:rsidRPr="00D62B1B" w:rsidRDefault="006A1A9B"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683CF3CB" w14:textId="77777777" w:rsidR="006A1A9B" w:rsidRPr="00EB74A9" w:rsidRDefault="006A1A9B"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p>
        </w:tc>
        <w:tc>
          <w:tcPr>
            <w:tcW w:w="794" w:type="dxa"/>
          </w:tcPr>
          <w:p w14:paraId="0561AD8F"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F4BEF44"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F26AC89"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B603BF"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6BA9985"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FA042B6" w14:textId="77777777" w:rsidR="006A1A9B" w:rsidRPr="00D62B1B" w:rsidRDefault="006A1A9B"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57C8BD13"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94435E0" w14:textId="77777777" w:rsidR="006A1A9B" w:rsidRPr="00D62B1B" w:rsidRDefault="006A1A9B" w:rsidP="002D01AE">
            <w:pPr>
              <w:spacing w:after="0" w:line="240" w:lineRule="auto"/>
              <w:rPr>
                <w:rFonts w:asciiTheme="majorHAnsi" w:hAnsiTheme="majorHAnsi" w:cstheme="majorHAnsi"/>
              </w:rPr>
            </w:pPr>
          </w:p>
        </w:tc>
        <w:tc>
          <w:tcPr>
            <w:tcW w:w="3004" w:type="dxa"/>
            <w:vAlign w:val="center"/>
          </w:tcPr>
          <w:p w14:paraId="08D3B5CF" w14:textId="30F34A23" w:rsidR="006A1A9B" w:rsidRPr="000147F0" w:rsidRDefault="006A1A9B" w:rsidP="002D01AE">
            <w:pPr>
              <w:pStyle w:val="0"/>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r w:rsidRPr="000147F0">
              <w:rPr>
                <w:b/>
                <w:bCs/>
                <w:sz w:val="18"/>
                <w:szCs w:val="18"/>
                <w:rtl/>
              </w:rPr>
              <w:t xml:space="preserve">תזרימי מזומנים מפעילות </w:t>
            </w:r>
            <w:r>
              <w:rPr>
                <w:rFonts w:hint="cs"/>
                <w:b/>
                <w:bCs/>
                <w:sz w:val="18"/>
                <w:szCs w:val="18"/>
                <w:rtl/>
              </w:rPr>
              <w:t>מימון</w:t>
            </w:r>
          </w:p>
        </w:tc>
        <w:tc>
          <w:tcPr>
            <w:tcW w:w="794" w:type="dxa"/>
          </w:tcPr>
          <w:p w14:paraId="3CF27B19"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695110"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57AAA2"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A39B7D6"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34E3BF3"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B5E9D63" w14:textId="77777777" w:rsidR="006A1A9B" w:rsidRPr="00D62B1B" w:rsidRDefault="006A1A9B"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130E097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C2172AE" w14:textId="77777777" w:rsidR="006A1A9B" w:rsidRPr="00D62B1B" w:rsidRDefault="006A1A9B" w:rsidP="006A1A9B">
            <w:pPr>
              <w:spacing w:after="0" w:line="240" w:lineRule="auto"/>
              <w:rPr>
                <w:rFonts w:asciiTheme="majorHAnsi" w:hAnsiTheme="majorHAnsi" w:cstheme="majorHAnsi"/>
              </w:rPr>
            </w:pPr>
          </w:p>
        </w:tc>
        <w:tc>
          <w:tcPr>
            <w:tcW w:w="3004" w:type="dxa"/>
          </w:tcPr>
          <w:p w14:paraId="4A394E35" w14:textId="0DEA60E1" w:rsidR="006A1A9B" w:rsidRPr="00EB74A9"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sz w:val="18"/>
                <w:szCs w:val="18"/>
                <w:rtl/>
              </w:rPr>
            </w:pPr>
            <w:r w:rsidRPr="00CF027F">
              <w:rPr>
                <w:sz w:val="18"/>
                <w:szCs w:val="18"/>
                <w:rtl/>
              </w:rPr>
              <w:t xml:space="preserve">הנפקת הון (לאחר ניכוי </w:t>
            </w:r>
            <w:r w:rsidR="00681028">
              <w:rPr>
                <w:rFonts w:hint="cs"/>
                <w:sz w:val="18"/>
                <w:szCs w:val="18"/>
                <w:rtl/>
              </w:rPr>
              <w:t xml:space="preserve">עלויות </w:t>
            </w:r>
            <w:r w:rsidRPr="00CF027F">
              <w:rPr>
                <w:sz w:val="18"/>
                <w:szCs w:val="18"/>
                <w:rtl/>
              </w:rPr>
              <w:t>הנפקה)</w:t>
            </w:r>
          </w:p>
        </w:tc>
        <w:tc>
          <w:tcPr>
            <w:tcW w:w="794" w:type="dxa"/>
          </w:tcPr>
          <w:p w14:paraId="137A2EA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15CAFF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D81EE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2755C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12412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5A662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2577DEE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C8CDFA9" w14:textId="77777777" w:rsidR="006A1A9B" w:rsidRPr="00D62B1B" w:rsidRDefault="006A1A9B" w:rsidP="006A1A9B">
            <w:pPr>
              <w:spacing w:after="0" w:line="240" w:lineRule="auto"/>
              <w:rPr>
                <w:rFonts w:asciiTheme="majorHAnsi" w:hAnsiTheme="majorHAnsi" w:cstheme="majorHAnsi"/>
              </w:rPr>
            </w:pPr>
          </w:p>
        </w:tc>
        <w:tc>
          <w:tcPr>
            <w:tcW w:w="3004" w:type="dxa"/>
          </w:tcPr>
          <w:p w14:paraId="636D254B" w14:textId="5EBB217A"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קבלת תקבולים על חשבון מניות</w:t>
            </w:r>
          </w:p>
        </w:tc>
        <w:tc>
          <w:tcPr>
            <w:tcW w:w="794" w:type="dxa"/>
          </w:tcPr>
          <w:p w14:paraId="6D3C925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C753F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4EC4F3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8A8DFA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99EE1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5037C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43B6264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2AFEE96" w14:textId="77777777" w:rsidR="006A1A9B" w:rsidRPr="00D62B1B" w:rsidRDefault="006A1A9B" w:rsidP="006A1A9B">
            <w:pPr>
              <w:spacing w:after="0" w:line="240" w:lineRule="auto"/>
              <w:rPr>
                <w:rFonts w:asciiTheme="majorHAnsi" w:hAnsiTheme="majorHAnsi" w:cstheme="majorHAnsi"/>
              </w:rPr>
            </w:pPr>
          </w:p>
        </w:tc>
        <w:tc>
          <w:tcPr>
            <w:tcW w:w="3004" w:type="dxa"/>
          </w:tcPr>
          <w:p w14:paraId="3260A4B8" w14:textId="6C902598"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רכישת מניות</w:t>
            </w:r>
            <w:r w:rsidR="00681028">
              <w:rPr>
                <w:rFonts w:hint="cs"/>
                <w:sz w:val="18"/>
                <w:szCs w:val="18"/>
                <w:rtl/>
              </w:rPr>
              <w:t xml:space="preserve"> באוצר</w:t>
            </w:r>
          </w:p>
        </w:tc>
        <w:tc>
          <w:tcPr>
            <w:tcW w:w="794" w:type="dxa"/>
          </w:tcPr>
          <w:p w14:paraId="409BF17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8B9C8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FFC9C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EEC5A4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C50ACE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E06534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961B65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DE68CCA" w14:textId="77777777" w:rsidR="006A1A9B" w:rsidRPr="00D62B1B" w:rsidRDefault="006A1A9B" w:rsidP="006A1A9B">
            <w:pPr>
              <w:spacing w:after="0" w:line="240" w:lineRule="auto"/>
              <w:rPr>
                <w:rFonts w:asciiTheme="majorHAnsi" w:hAnsiTheme="majorHAnsi" w:cstheme="majorHAnsi"/>
              </w:rPr>
            </w:pPr>
          </w:p>
        </w:tc>
        <w:tc>
          <w:tcPr>
            <w:tcW w:w="3004" w:type="dxa"/>
          </w:tcPr>
          <w:p w14:paraId="50B400EA" w14:textId="09FBE988"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מכירת מניות</w:t>
            </w:r>
            <w:r w:rsidR="00681028">
              <w:rPr>
                <w:rFonts w:hint="cs"/>
                <w:sz w:val="18"/>
                <w:szCs w:val="18"/>
                <w:rtl/>
              </w:rPr>
              <w:t xml:space="preserve"> באוצר</w:t>
            </w:r>
          </w:p>
        </w:tc>
        <w:tc>
          <w:tcPr>
            <w:tcW w:w="794" w:type="dxa"/>
          </w:tcPr>
          <w:p w14:paraId="2494018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0C515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987B2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0B8474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89341A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44AEC8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19B32A7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49BF3C8" w14:textId="77777777" w:rsidR="006A1A9B" w:rsidRPr="00D62B1B" w:rsidRDefault="006A1A9B" w:rsidP="006A1A9B">
            <w:pPr>
              <w:spacing w:after="0" w:line="240" w:lineRule="auto"/>
              <w:rPr>
                <w:rFonts w:asciiTheme="majorHAnsi" w:hAnsiTheme="majorHAnsi" w:cstheme="majorHAnsi"/>
              </w:rPr>
            </w:pPr>
          </w:p>
        </w:tc>
        <w:tc>
          <w:tcPr>
            <w:tcW w:w="3004" w:type="dxa"/>
          </w:tcPr>
          <w:p w14:paraId="6DE3F587" w14:textId="093138AE"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רכישה נוספת של מניות חברה בת</w:t>
            </w:r>
          </w:p>
        </w:tc>
        <w:tc>
          <w:tcPr>
            <w:tcW w:w="794" w:type="dxa"/>
          </w:tcPr>
          <w:p w14:paraId="5D4F2CE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79C93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829517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283B0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66E00F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27FA1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1DC9FEBB"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96FE6EE" w14:textId="77777777" w:rsidR="006A1A9B" w:rsidRPr="00D62B1B" w:rsidRDefault="006A1A9B" w:rsidP="006A1A9B">
            <w:pPr>
              <w:spacing w:after="0" w:line="240" w:lineRule="auto"/>
              <w:rPr>
                <w:rFonts w:asciiTheme="majorHAnsi" w:hAnsiTheme="majorHAnsi" w:cstheme="majorHAnsi"/>
              </w:rPr>
            </w:pPr>
          </w:p>
        </w:tc>
        <w:tc>
          <w:tcPr>
            <w:tcW w:w="3004" w:type="dxa"/>
          </w:tcPr>
          <w:p w14:paraId="24FADC94" w14:textId="405811B9"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מכירת מניות חברה בת ללא איבוד שליטה</w:t>
            </w:r>
          </w:p>
        </w:tc>
        <w:tc>
          <w:tcPr>
            <w:tcW w:w="794" w:type="dxa"/>
          </w:tcPr>
          <w:p w14:paraId="46ECE25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B530B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1B1DB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D5006F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2290E5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C19331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B90142D"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93E0BB2" w14:textId="77777777" w:rsidR="006A1A9B" w:rsidRPr="00D62B1B" w:rsidRDefault="006A1A9B" w:rsidP="006A1A9B">
            <w:pPr>
              <w:spacing w:after="0" w:line="240" w:lineRule="auto"/>
              <w:rPr>
                <w:rFonts w:asciiTheme="majorHAnsi" w:hAnsiTheme="majorHAnsi" w:cstheme="majorHAnsi"/>
              </w:rPr>
            </w:pPr>
          </w:p>
        </w:tc>
        <w:tc>
          <w:tcPr>
            <w:tcW w:w="3004" w:type="dxa"/>
          </w:tcPr>
          <w:p w14:paraId="0C539B9C" w14:textId="0DACCDFC"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הנפקת מניות בכורה ניתנות לפדיון</w:t>
            </w:r>
          </w:p>
        </w:tc>
        <w:tc>
          <w:tcPr>
            <w:tcW w:w="794" w:type="dxa"/>
          </w:tcPr>
          <w:p w14:paraId="7E85716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5BA1E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5F0AF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73361D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93E62D6"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624F7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2F825D76"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162CACE" w14:textId="77777777" w:rsidR="006A1A9B" w:rsidRPr="00D62B1B" w:rsidRDefault="006A1A9B" w:rsidP="006A1A9B">
            <w:pPr>
              <w:spacing w:after="0" w:line="240" w:lineRule="auto"/>
              <w:rPr>
                <w:rFonts w:asciiTheme="majorHAnsi" w:hAnsiTheme="majorHAnsi" w:cstheme="majorHAnsi"/>
              </w:rPr>
            </w:pPr>
          </w:p>
        </w:tc>
        <w:tc>
          <w:tcPr>
            <w:tcW w:w="3004" w:type="dxa"/>
          </w:tcPr>
          <w:p w14:paraId="360B0D1D" w14:textId="396705FA"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דיבידנדים ששולמו</w:t>
            </w:r>
          </w:p>
        </w:tc>
        <w:tc>
          <w:tcPr>
            <w:tcW w:w="794" w:type="dxa"/>
          </w:tcPr>
          <w:p w14:paraId="6102E7E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88597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DE344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886B2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83651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CA574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7C42D603"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7485395" w14:textId="77777777" w:rsidR="006A1A9B" w:rsidRPr="00D62B1B" w:rsidRDefault="006A1A9B" w:rsidP="006A1A9B">
            <w:pPr>
              <w:spacing w:after="0" w:line="240" w:lineRule="auto"/>
              <w:rPr>
                <w:rFonts w:asciiTheme="majorHAnsi" w:hAnsiTheme="majorHAnsi" w:cstheme="majorHAnsi"/>
              </w:rPr>
            </w:pPr>
          </w:p>
        </w:tc>
        <w:tc>
          <w:tcPr>
            <w:tcW w:w="3004" w:type="dxa"/>
          </w:tcPr>
          <w:p w14:paraId="6CBB3B31" w14:textId="405D21F6"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תמורה ממימוש כתבי אופציה</w:t>
            </w:r>
          </w:p>
        </w:tc>
        <w:tc>
          <w:tcPr>
            <w:tcW w:w="794" w:type="dxa"/>
          </w:tcPr>
          <w:p w14:paraId="65DAAC4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0F115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A199E7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3DFE20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EE773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D5F4E1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B4D13D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B192A66" w14:textId="77777777" w:rsidR="006A1A9B" w:rsidRPr="00D62B1B" w:rsidRDefault="006A1A9B" w:rsidP="006A1A9B">
            <w:pPr>
              <w:spacing w:after="0" w:line="240" w:lineRule="auto"/>
              <w:rPr>
                <w:rFonts w:asciiTheme="majorHAnsi" w:hAnsiTheme="majorHAnsi" w:cstheme="majorHAnsi"/>
              </w:rPr>
            </w:pPr>
          </w:p>
        </w:tc>
        <w:tc>
          <w:tcPr>
            <w:tcW w:w="3004" w:type="dxa"/>
          </w:tcPr>
          <w:p w14:paraId="7F7C67E3" w14:textId="4FECA18C"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מימוש אופציות לעובדים</w:t>
            </w:r>
          </w:p>
        </w:tc>
        <w:tc>
          <w:tcPr>
            <w:tcW w:w="794" w:type="dxa"/>
          </w:tcPr>
          <w:p w14:paraId="62AA71B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FD8617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1F63E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E494B3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CD69DB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6E8765"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4BFBC9BE"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3C342C2" w14:textId="77777777" w:rsidR="006A1A9B" w:rsidRPr="00D62B1B" w:rsidRDefault="006A1A9B" w:rsidP="006A1A9B">
            <w:pPr>
              <w:spacing w:after="0" w:line="240" w:lineRule="auto"/>
              <w:rPr>
                <w:rFonts w:asciiTheme="majorHAnsi" w:hAnsiTheme="majorHAnsi" w:cstheme="majorHAnsi"/>
              </w:rPr>
            </w:pPr>
          </w:p>
        </w:tc>
        <w:tc>
          <w:tcPr>
            <w:tcW w:w="3004" w:type="dxa"/>
          </w:tcPr>
          <w:p w14:paraId="64E4E99C" w14:textId="664316CE"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 xml:space="preserve">הנפקת איגרות חוב (לאחר ניכוי </w:t>
            </w:r>
            <w:r w:rsidR="00681028">
              <w:rPr>
                <w:rFonts w:hint="cs"/>
                <w:sz w:val="18"/>
                <w:szCs w:val="18"/>
                <w:rtl/>
              </w:rPr>
              <w:t xml:space="preserve">עלויות </w:t>
            </w:r>
            <w:r w:rsidRPr="00CF027F">
              <w:rPr>
                <w:sz w:val="18"/>
                <w:szCs w:val="18"/>
                <w:rtl/>
              </w:rPr>
              <w:t>הנפקה)</w:t>
            </w:r>
          </w:p>
        </w:tc>
        <w:tc>
          <w:tcPr>
            <w:tcW w:w="794" w:type="dxa"/>
          </w:tcPr>
          <w:p w14:paraId="3CE2FD6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B2062A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75CC1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623F21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C0A29E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F55CF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6ACA3709"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CA60527" w14:textId="77777777" w:rsidR="006A1A9B" w:rsidRPr="00D62B1B" w:rsidRDefault="006A1A9B" w:rsidP="006A1A9B">
            <w:pPr>
              <w:spacing w:after="0" w:line="240" w:lineRule="auto"/>
              <w:rPr>
                <w:rFonts w:asciiTheme="majorHAnsi" w:hAnsiTheme="majorHAnsi" w:cstheme="majorHAnsi"/>
              </w:rPr>
            </w:pPr>
          </w:p>
        </w:tc>
        <w:tc>
          <w:tcPr>
            <w:tcW w:w="3004" w:type="dxa"/>
          </w:tcPr>
          <w:p w14:paraId="08209631" w14:textId="11C72CB7"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פירעון איגרות חוב</w:t>
            </w:r>
          </w:p>
        </w:tc>
        <w:tc>
          <w:tcPr>
            <w:tcW w:w="794" w:type="dxa"/>
          </w:tcPr>
          <w:p w14:paraId="652E945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6FEA75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265F87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F8C00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EA7546"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6A1DDE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A425F8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D519199" w14:textId="77777777" w:rsidR="006A1A9B" w:rsidRPr="00D62B1B" w:rsidRDefault="006A1A9B" w:rsidP="006A1A9B">
            <w:pPr>
              <w:spacing w:after="0" w:line="240" w:lineRule="auto"/>
              <w:rPr>
                <w:rFonts w:asciiTheme="majorHAnsi" w:hAnsiTheme="majorHAnsi" w:cstheme="majorHAnsi"/>
              </w:rPr>
            </w:pPr>
          </w:p>
        </w:tc>
        <w:tc>
          <w:tcPr>
            <w:tcW w:w="3004" w:type="dxa"/>
          </w:tcPr>
          <w:p w14:paraId="4D4B771E" w14:textId="210B2626"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פירעון מוקדם של איגרות חוב</w:t>
            </w:r>
          </w:p>
        </w:tc>
        <w:tc>
          <w:tcPr>
            <w:tcW w:w="794" w:type="dxa"/>
          </w:tcPr>
          <w:p w14:paraId="6325A04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58195BC"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75A290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8E4182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17F75A0"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1D02C5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54F9CD9A"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0AE27D1" w14:textId="77777777" w:rsidR="006A1A9B" w:rsidRPr="00D62B1B" w:rsidRDefault="006A1A9B" w:rsidP="006A1A9B">
            <w:pPr>
              <w:spacing w:after="0" w:line="240" w:lineRule="auto"/>
              <w:rPr>
                <w:rFonts w:asciiTheme="majorHAnsi" w:hAnsiTheme="majorHAnsi" w:cstheme="majorHAnsi"/>
              </w:rPr>
            </w:pPr>
          </w:p>
        </w:tc>
        <w:tc>
          <w:tcPr>
            <w:tcW w:w="3004" w:type="dxa"/>
          </w:tcPr>
          <w:p w14:paraId="743A5616" w14:textId="43C34616"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קבלת הלוואות לזמן ארוך מתאגידים בנקאיים ומאחרים</w:t>
            </w:r>
          </w:p>
        </w:tc>
        <w:tc>
          <w:tcPr>
            <w:tcW w:w="794" w:type="dxa"/>
          </w:tcPr>
          <w:p w14:paraId="7D05900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973A7D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4FA1B8D"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FFB82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248986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60B279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154BE4A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137BC1A8" w14:textId="77777777" w:rsidR="006A1A9B" w:rsidRPr="00D62B1B" w:rsidRDefault="006A1A9B" w:rsidP="006A1A9B">
            <w:pPr>
              <w:spacing w:after="0" w:line="240" w:lineRule="auto"/>
              <w:rPr>
                <w:rFonts w:asciiTheme="majorHAnsi" w:hAnsiTheme="majorHAnsi" w:cstheme="majorHAnsi"/>
              </w:rPr>
            </w:pPr>
          </w:p>
        </w:tc>
        <w:tc>
          <w:tcPr>
            <w:tcW w:w="3004" w:type="dxa"/>
          </w:tcPr>
          <w:p w14:paraId="0DC103A8" w14:textId="3564A25E"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פירעון הלוואות לזמן ארוך מתאגידים בנקאיים ומאחרים</w:t>
            </w:r>
          </w:p>
        </w:tc>
        <w:tc>
          <w:tcPr>
            <w:tcW w:w="794" w:type="dxa"/>
          </w:tcPr>
          <w:p w14:paraId="40B5EB4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E107CF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9976FC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1A7901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4F8CC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AD7D67B"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C0B4B13"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6FE28DF" w14:textId="77777777" w:rsidR="006A1A9B" w:rsidRPr="00D62B1B" w:rsidRDefault="006A1A9B" w:rsidP="006A1A9B">
            <w:pPr>
              <w:spacing w:after="0" w:line="240" w:lineRule="auto"/>
              <w:rPr>
                <w:rFonts w:asciiTheme="majorHAnsi" w:hAnsiTheme="majorHAnsi" w:cstheme="majorHAnsi"/>
              </w:rPr>
            </w:pPr>
          </w:p>
        </w:tc>
        <w:tc>
          <w:tcPr>
            <w:tcW w:w="3004" w:type="dxa"/>
          </w:tcPr>
          <w:p w14:paraId="7F72B4B8" w14:textId="70B5CAF5"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אשראי מתאגידים בנקאיים ומאחרים לזמן קצר, נטו</w:t>
            </w:r>
          </w:p>
        </w:tc>
        <w:tc>
          <w:tcPr>
            <w:tcW w:w="794" w:type="dxa"/>
          </w:tcPr>
          <w:p w14:paraId="6E8C028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C49253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D26AAA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F6D3DB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E5F4F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CF487D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79C2A2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84BCBD4" w14:textId="77777777" w:rsidR="006A1A9B" w:rsidRPr="00D62B1B" w:rsidRDefault="006A1A9B" w:rsidP="006A1A9B">
            <w:pPr>
              <w:spacing w:after="0" w:line="240" w:lineRule="auto"/>
              <w:rPr>
                <w:rFonts w:asciiTheme="majorHAnsi" w:hAnsiTheme="majorHAnsi" w:cstheme="majorHAnsi"/>
              </w:rPr>
            </w:pPr>
          </w:p>
        </w:tc>
        <w:tc>
          <w:tcPr>
            <w:tcW w:w="3004" w:type="dxa"/>
          </w:tcPr>
          <w:p w14:paraId="7ED75921" w14:textId="09381EE8"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פירעון התחייבויות חכירה</w:t>
            </w:r>
          </w:p>
        </w:tc>
        <w:tc>
          <w:tcPr>
            <w:tcW w:w="794" w:type="dxa"/>
          </w:tcPr>
          <w:p w14:paraId="26835461"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48DDC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1714BF9"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27C7522"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BA685D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E69B046"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1377647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D08C60D" w14:textId="77777777" w:rsidR="006A1A9B" w:rsidRPr="00D62B1B" w:rsidRDefault="006A1A9B" w:rsidP="006A1A9B">
            <w:pPr>
              <w:spacing w:after="0" w:line="240" w:lineRule="auto"/>
              <w:rPr>
                <w:rFonts w:asciiTheme="majorHAnsi" w:hAnsiTheme="majorHAnsi" w:cstheme="majorHAnsi"/>
              </w:rPr>
            </w:pPr>
          </w:p>
        </w:tc>
        <w:tc>
          <w:tcPr>
            <w:tcW w:w="3004" w:type="dxa"/>
          </w:tcPr>
          <w:p w14:paraId="24A28B95" w14:textId="49064E2C" w:rsidR="006A1A9B" w:rsidRPr="008A28BA" w:rsidRDefault="006A1A9B" w:rsidP="006A1A9B">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 xml:space="preserve">קבלת מענק </w:t>
            </w:r>
            <w:r>
              <w:rPr>
                <w:rFonts w:hint="cs"/>
                <w:sz w:val="18"/>
                <w:szCs w:val="18"/>
                <w:rtl/>
              </w:rPr>
              <w:t>מרשות החדשנות</w:t>
            </w:r>
          </w:p>
        </w:tc>
        <w:tc>
          <w:tcPr>
            <w:tcW w:w="794" w:type="dxa"/>
          </w:tcPr>
          <w:p w14:paraId="0AD1A913"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84FFE7E"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E2F148"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4F11E6"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6E8DFA"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0499F77"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6F9A1D7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9EFA999" w14:textId="77777777" w:rsidR="006A1A9B" w:rsidRPr="00D62B1B" w:rsidRDefault="006A1A9B" w:rsidP="006A1A9B">
            <w:pPr>
              <w:spacing w:after="0" w:line="240" w:lineRule="auto"/>
              <w:rPr>
                <w:rFonts w:asciiTheme="majorHAnsi" w:hAnsiTheme="majorHAnsi" w:cstheme="majorHAnsi"/>
              </w:rPr>
            </w:pPr>
          </w:p>
        </w:tc>
        <w:tc>
          <w:tcPr>
            <w:tcW w:w="3004" w:type="dxa"/>
          </w:tcPr>
          <w:p w14:paraId="7A4A4093" w14:textId="3568D6D1" w:rsidR="006A1A9B" w:rsidRPr="006A1A9B" w:rsidRDefault="006A1A9B" w:rsidP="006A1A9B">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noProof/>
                <w:sz w:val="18"/>
                <w:szCs w:val="18"/>
                <w:rtl/>
              </w:rPr>
            </w:pPr>
            <w:r w:rsidRPr="006A1A9B">
              <w:rPr>
                <w:b w:val="0"/>
                <w:bCs w:val="0"/>
                <w:sz w:val="18"/>
                <w:szCs w:val="18"/>
                <w:rtl/>
              </w:rPr>
              <w:t>השקעה בנגזרים</w:t>
            </w:r>
          </w:p>
        </w:tc>
        <w:tc>
          <w:tcPr>
            <w:tcW w:w="794" w:type="dxa"/>
          </w:tcPr>
          <w:p w14:paraId="0D9C3A1F"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D6E6E56"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08BA020"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78ABF06"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0CF0306"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B3DFB5"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7CC3C8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66A0C1F" w14:textId="77777777" w:rsidR="006A1A9B" w:rsidRPr="00D62B1B" w:rsidRDefault="006A1A9B" w:rsidP="006A1A9B">
            <w:pPr>
              <w:spacing w:after="0" w:line="240" w:lineRule="auto"/>
              <w:rPr>
                <w:rFonts w:asciiTheme="majorHAnsi" w:hAnsiTheme="majorHAnsi" w:cstheme="majorHAnsi"/>
              </w:rPr>
            </w:pPr>
          </w:p>
        </w:tc>
        <w:tc>
          <w:tcPr>
            <w:tcW w:w="3004" w:type="dxa"/>
            <w:vAlign w:val="center"/>
          </w:tcPr>
          <w:p w14:paraId="2D5FAE4C" w14:textId="77777777" w:rsidR="006A1A9B" w:rsidRPr="008A28BA" w:rsidRDefault="006A1A9B" w:rsidP="006A1A9B">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noProof/>
                <w:sz w:val="18"/>
                <w:szCs w:val="18"/>
                <w:rtl/>
              </w:rPr>
            </w:pPr>
          </w:p>
        </w:tc>
        <w:tc>
          <w:tcPr>
            <w:tcW w:w="794" w:type="dxa"/>
          </w:tcPr>
          <w:p w14:paraId="4AAE5374" w14:textId="77777777" w:rsidR="006A1A9B" w:rsidRPr="00D62B1B" w:rsidRDefault="006A1A9B" w:rsidP="006A1A9B">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CC46BAC"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66379DB"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1468E44"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ACC9A06"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63DB16C" w14:textId="77777777" w:rsidR="006A1A9B" w:rsidRPr="00D62B1B" w:rsidRDefault="006A1A9B" w:rsidP="006A1A9B">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0B95960B"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13AB4AD" w14:textId="77777777" w:rsidR="006A1A9B" w:rsidRPr="00D62B1B" w:rsidRDefault="006A1A9B" w:rsidP="006A1A9B">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04321C14" w14:textId="5FCC15F8" w:rsidR="006A1A9B" w:rsidRPr="00D62B1B" w:rsidRDefault="006A1A9B" w:rsidP="006A1A9B">
            <w:pPr>
              <w:pStyle w:val="1-B"/>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8A28BA">
              <w:rPr>
                <w:noProof/>
                <w:sz w:val="18"/>
                <w:szCs w:val="18"/>
                <w:rtl/>
              </w:rPr>
              <w:t xml:space="preserve">מזומנים נטו מפעילות </w:t>
            </w:r>
            <w:r>
              <w:rPr>
                <w:rFonts w:hint="cs"/>
                <w:sz w:val="18"/>
                <w:szCs w:val="18"/>
                <w:rtl/>
              </w:rPr>
              <w:t>מימון</w:t>
            </w:r>
            <w:r w:rsidRPr="003B2744">
              <w:rPr>
                <w:sz w:val="18"/>
                <w:szCs w:val="18"/>
                <w:rtl/>
              </w:rPr>
              <w:t xml:space="preserve"> </w:t>
            </w:r>
            <w:r w:rsidRPr="008A28BA">
              <w:rPr>
                <w:noProof/>
                <w:sz w:val="18"/>
                <w:szCs w:val="18"/>
                <w:rtl/>
              </w:rPr>
              <w:t>בגין עסקאות עם חברות מאוחדות</w:t>
            </w:r>
          </w:p>
        </w:tc>
        <w:tc>
          <w:tcPr>
            <w:tcW w:w="794" w:type="dxa"/>
          </w:tcPr>
          <w:p w14:paraId="116BECD5" w14:textId="77777777" w:rsidR="006A1A9B" w:rsidRPr="00D62B1B" w:rsidRDefault="006A1A9B" w:rsidP="006A1A9B">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4695861" w14:textId="77777777" w:rsidR="006A1A9B" w:rsidRPr="00D62B1B" w:rsidRDefault="006A1A9B" w:rsidP="006A1A9B">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8707980" w14:textId="77777777" w:rsidR="006A1A9B" w:rsidRPr="00D62B1B" w:rsidRDefault="006A1A9B" w:rsidP="006A1A9B">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DF1EB81" w14:textId="77777777" w:rsidR="006A1A9B" w:rsidRPr="00D62B1B" w:rsidRDefault="006A1A9B" w:rsidP="006A1A9B">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4E4A30F" w14:textId="77777777" w:rsidR="006A1A9B" w:rsidRPr="00D62B1B" w:rsidRDefault="006A1A9B" w:rsidP="006A1A9B">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2503F34" w14:textId="77777777" w:rsidR="006A1A9B" w:rsidRPr="00D62B1B" w:rsidRDefault="006A1A9B" w:rsidP="006A1A9B">
            <w:pPr>
              <w:pBdr>
                <w:bottom w:val="single" w:sz="4" w:space="1" w:color="auto"/>
              </w:pBd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54B8FD6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4A9EA0F" w14:textId="77777777" w:rsidR="006A1A9B" w:rsidRPr="00D62B1B" w:rsidRDefault="006A1A9B" w:rsidP="006A1A9B">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0584EE8F" w14:textId="7BD70989" w:rsidR="006A1A9B" w:rsidRPr="00D62B1B" w:rsidRDefault="006A1A9B" w:rsidP="006A1A9B">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8A28BA">
              <w:rPr>
                <w:sz w:val="18"/>
                <w:szCs w:val="18"/>
                <w:rtl/>
              </w:rPr>
              <w:t xml:space="preserve">מזומנים נטו מפעילות </w:t>
            </w:r>
            <w:r>
              <w:rPr>
                <w:rFonts w:hint="cs"/>
                <w:sz w:val="18"/>
                <w:szCs w:val="18"/>
                <w:rtl/>
              </w:rPr>
              <w:t>מימון</w:t>
            </w:r>
          </w:p>
        </w:tc>
        <w:tc>
          <w:tcPr>
            <w:tcW w:w="794" w:type="dxa"/>
          </w:tcPr>
          <w:p w14:paraId="57C0A4C3" w14:textId="77777777" w:rsidR="006A1A9B" w:rsidRPr="00D62B1B" w:rsidRDefault="006A1A9B" w:rsidP="006A1A9B">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47DAB41" w14:textId="77777777" w:rsidR="006A1A9B" w:rsidRPr="00D62B1B" w:rsidRDefault="006A1A9B" w:rsidP="006A1A9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41F8AFF" w14:textId="77777777" w:rsidR="006A1A9B" w:rsidRPr="00D62B1B" w:rsidRDefault="006A1A9B" w:rsidP="006A1A9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241CD2" w14:textId="77777777" w:rsidR="006A1A9B" w:rsidRPr="00D62B1B" w:rsidRDefault="006A1A9B" w:rsidP="006A1A9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72895E" w14:textId="77777777" w:rsidR="006A1A9B" w:rsidRPr="00D62B1B" w:rsidRDefault="006A1A9B" w:rsidP="006A1A9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A0CB642" w14:textId="77777777" w:rsidR="006A1A9B" w:rsidRPr="00D62B1B" w:rsidRDefault="006A1A9B" w:rsidP="006A1A9B">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30E1C1F1"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D92E313" w14:textId="77777777" w:rsidR="006A1A9B" w:rsidRPr="00D62B1B" w:rsidRDefault="006A1A9B" w:rsidP="006A1A9B">
            <w:pPr>
              <w:spacing w:after="0" w:line="240" w:lineRule="auto"/>
              <w:rPr>
                <w:rFonts w:asciiTheme="majorHAnsi" w:hAnsiTheme="majorHAnsi" w:cstheme="majorHAnsi"/>
              </w:rPr>
            </w:pPr>
          </w:p>
        </w:tc>
        <w:tc>
          <w:tcPr>
            <w:tcW w:w="3004" w:type="dxa"/>
            <w:vAlign w:val="center"/>
          </w:tcPr>
          <w:p w14:paraId="571E034D" w14:textId="77777777" w:rsidR="006A1A9B" w:rsidRPr="008A28BA" w:rsidRDefault="006A1A9B" w:rsidP="006A1A9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794" w:type="dxa"/>
          </w:tcPr>
          <w:p w14:paraId="3571920A"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0FC6724"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E0DC44B"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1304086"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3280EE6"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2D06C91"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4481549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D4C56D0" w14:textId="77777777" w:rsidR="006A1A9B" w:rsidRPr="00D62B1B" w:rsidRDefault="006A1A9B" w:rsidP="006A1A9B">
            <w:pPr>
              <w:spacing w:after="0" w:line="240" w:lineRule="auto"/>
              <w:rPr>
                <w:rFonts w:asciiTheme="majorHAnsi" w:hAnsiTheme="majorHAnsi" w:cstheme="majorHAnsi"/>
              </w:rPr>
            </w:pPr>
          </w:p>
        </w:tc>
        <w:tc>
          <w:tcPr>
            <w:tcW w:w="3004" w:type="dxa"/>
            <w:vAlign w:val="center"/>
          </w:tcPr>
          <w:p w14:paraId="44AB1F23" w14:textId="18F6376D" w:rsidR="006A1A9B" w:rsidRPr="008A28BA" w:rsidRDefault="006A1A9B" w:rsidP="006A1A9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עלייה (ירידה) במזומנים ושווי מזומנים</w:t>
            </w:r>
          </w:p>
        </w:tc>
        <w:tc>
          <w:tcPr>
            <w:tcW w:w="794" w:type="dxa"/>
          </w:tcPr>
          <w:p w14:paraId="73D656AE"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0C850AB"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CB628D"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8907810"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95AF609"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19D8EEF"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31D9177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5B2D33F0" w14:textId="77777777" w:rsidR="006A1A9B" w:rsidRPr="00D62B1B" w:rsidRDefault="006A1A9B" w:rsidP="006A1A9B">
            <w:pPr>
              <w:spacing w:after="0" w:line="240" w:lineRule="auto"/>
              <w:rPr>
                <w:rFonts w:asciiTheme="majorHAnsi" w:hAnsiTheme="majorHAnsi" w:cstheme="majorHAnsi"/>
              </w:rPr>
            </w:pPr>
          </w:p>
        </w:tc>
        <w:tc>
          <w:tcPr>
            <w:tcW w:w="3004" w:type="dxa"/>
            <w:vAlign w:val="center"/>
          </w:tcPr>
          <w:p w14:paraId="702E76AB" w14:textId="1B6188C9" w:rsidR="006A1A9B" w:rsidRPr="006D1BA2" w:rsidRDefault="006D1BA2" w:rsidP="006D1BA2">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sz w:val="18"/>
                <w:szCs w:val="18"/>
                <w:rtl/>
              </w:rPr>
            </w:pPr>
            <w:r w:rsidRPr="006D1BA2">
              <w:rPr>
                <w:b w:val="0"/>
                <w:bCs w:val="0"/>
                <w:sz w:val="18"/>
                <w:szCs w:val="18"/>
                <w:rtl/>
              </w:rPr>
              <w:t>יתרת מזומנים ושווי מזומנים לתחילת התקופה (1)</w:t>
            </w:r>
          </w:p>
        </w:tc>
        <w:tc>
          <w:tcPr>
            <w:tcW w:w="794" w:type="dxa"/>
          </w:tcPr>
          <w:p w14:paraId="418B8152"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FED02BA" w14:textId="77777777" w:rsidR="006A1A9B" w:rsidRPr="00D62B1B" w:rsidRDefault="006A1A9B"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28E6E8A" w14:textId="77777777" w:rsidR="006A1A9B" w:rsidRPr="00D62B1B" w:rsidRDefault="006A1A9B"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D337D3A" w14:textId="77777777" w:rsidR="006A1A9B" w:rsidRPr="00D62B1B" w:rsidRDefault="006A1A9B"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B57CC6D" w14:textId="77777777" w:rsidR="006A1A9B" w:rsidRPr="00D62B1B" w:rsidRDefault="006A1A9B"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4A2779" w14:textId="77777777" w:rsidR="006A1A9B" w:rsidRPr="00D62B1B" w:rsidRDefault="006A1A9B"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49B24D4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556EBCF" w14:textId="77777777" w:rsidR="006A1A9B" w:rsidRPr="00D62B1B" w:rsidRDefault="006A1A9B" w:rsidP="006A1A9B">
            <w:pPr>
              <w:spacing w:after="0" w:line="240" w:lineRule="auto"/>
              <w:rPr>
                <w:rFonts w:asciiTheme="majorHAnsi" w:hAnsiTheme="majorHAnsi" w:cstheme="majorHAnsi"/>
              </w:rPr>
            </w:pPr>
          </w:p>
        </w:tc>
        <w:tc>
          <w:tcPr>
            <w:tcW w:w="3004" w:type="dxa"/>
            <w:vAlign w:val="center"/>
          </w:tcPr>
          <w:p w14:paraId="62A13246" w14:textId="2C32CA0A" w:rsidR="006A1A9B" w:rsidRPr="006D1BA2" w:rsidRDefault="00681028" w:rsidP="006D1BA2">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sz w:val="18"/>
                <w:szCs w:val="18"/>
                <w:rtl/>
              </w:rPr>
            </w:pPr>
            <w:r>
              <w:rPr>
                <w:rFonts w:hint="cs"/>
                <w:b w:val="0"/>
                <w:bCs w:val="0"/>
                <w:sz w:val="18"/>
                <w:szCs w:val="18"/>
                <w:rtl/>
              </w:rPr>
              <w:t xml:space="preserve">הפרשי שער ותרגום </w:t>
            </w:r>
            <w:r w:rsidR="006D1BA2" w:rsidRPr="006D1BA2">
              <w:rPr>
                <w:b w:val="0"/>
                <w:bCs w:val="0"/>
                <w:sz w:val="18"/>
                <w:szCs w:val="18"/>
                <w:rtl/>
              </w:rPr>
              <w:t>בגין מזומנים ושווי מזומנים</w:t>
            </w:r>
          </w:p>
        </w:tc>
        <w:tc>
          <w:tcPr>
            <w:tcW w:w="794" w:type="dxa"/>
          </w:tcPr>
          <w:p w14:paraId="5D128B9B"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B82B3E5"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03C11F6"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B89E5EE"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446B3F3"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7725EFA" w14:textId="77777777" w:rsidR="006A1A9B" w:rsidRPr="00D62B1B" w:rsidRDefault="006A1A9B" w:rsidP="006A1A9B">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A1A9B" w:rsidRPr="004C5FA3" w14:paraId="598F0FC8"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AAAFD0C" w14:textId="77777777" w:rsidR="006A1A9B" w:rsidRPr="00D62B1B" w:rsidRDefault="006A1A9B" w:rsidP="006A1A9B">
            <w:pPr>
              <w:spacing w:after="0" w:line="240" w:lineRule="auto"/>
              <w:rPr>
                <w:rFonts w:asciiTheme="majorHAnsi" w:hAnsiTheme="majorHAnsi" w:cstheme="majorHAnsi"/>
              </w:rPr>
            </w:pPr>
          </w:p>
        </w:tc>
        <w:tc>
          <w:tcPr>
            <w:tcW w:w="3004" w:type="dxa"/>
            <w:vAlign w:val="center"/>
          </w:tcPr>
          <w:p w14:paraId="0CBAB21E" w14:textId="7C80445E" w:rsidR="006A1A9B" w:rsidRPr="008A28BA" w:rsidRDefault="006D1BA2" w:rsidP="006A1A9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CF027F">
              <w:rPr>
                <w:sz w:val="18"/>
                <w:szCs w:val="18"/>
                <w:rtl/>
              </w:rPr>
              <w:t>יתרת מזומנים ושווי מזומנים לסוף התקופה (2)</w:t>
            </w:r>
          </w:p>
        </w:tc>
        <w:tc>
          <w:tcPr>
            <w:tcW w:w="794" w:type="dxa"/>
          </w:tcPr>
          <w:p w14:paraId="714FED01" w14:textId="77777777" w:rsidR="006A1A9B" w:rsidRPr="00D62B1B" w:rsidRDefault="006A1A9B"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24443D7" w14:textId="77777777" w:rsidR="006A1A9B" w:rsidRPr="00D62B1B" w:rsidRDefault="006A1A9B" w:rsidP="006D1BA2">
            <w:pPr>
              <w:pStyle w:val="X1underline"/>
              <w:pBdr>
                <w:bottom w:val="double" w:sz="4" w:space="1"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FEB47FA" w14:textId="77777777" w:rsidR="006A1A9B" w:rsidRPr="00D62B1B" w:rsidRDefault="006A1A9B" w:rsidP="006D1BA2">
            <w:pPr>
              <w:pStyle w:val="X1underline"/>
              <w:pBdr>
                <w:bottom w:val="double" w:sz="4" w:space="1"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035167D" w14:textId="77777777" w:rsidR="006A1A9B" w:rsidRPr="00D62B1B" w:rsidRDefault="006A1A9B" w:rsidP="006D1BA2">
            <w:pPr>
              <w:pStyle w:val="X1underline"/>
              <w:pBdr>
                <w:bottom w:val="double" w:sz="4" w:space="1"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FAC9CFD" w14:textId="77777777" w:rsidR="006A1A9B" w:rsidRPr="00D62B1B" w:rsidRDefault="006A1A9B" w:rsidP="006D1BA2">
            <w:pPr>
              <w:pStyle w:val="X1underline"/>
              <w:pBdr>
                <w:bottom w:val="double" w:sz="4" w:space="1"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C0F7F2F" w14:textId="77777777" w:rsidR="006A1A9B" w:rsidRPr="00D62B1B" w:rsidRDefault="006A1A9B" w:rsidP="006D1BA2">
            <w:pPr>
              <w:pStyle w:val="X1underline"/>
              <w:pBdr>
                <w:bottom w:val="double" w:sz="4" w:space="1"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D1BA2" w:rsidRPr="004C5FA3" w14:paraId="14FC3719"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09F5F95E" w14:textId="77777777" w:rsidR="006D1BA2" w:rsidRPr="00D62B1B" w:rsidRDefault="006D1BA2" w:rsidP="006A1A9B">
            <w:pPr>
              <w:spacing w:after="0" w:line="240" w:lineRule="auto"/>
              <w:rPr>
                <w:rFonts w:asciiTheme="majorHAnsi" w:hAnsiTheme="majorHAnsi" w:cstheme="majorHAnsi"/>
              </w:rPr>
            </w:pPr>
          </w:p>
        </w:tc>
        <w:tc>
          <w:tcPr>
            <w:tcW w:w="3004" w:type="dxa"/>
            <w:vAlign w:val="center"/>
          </w:tcPr>
          <w:p w14:paraId="3C6C4644" w14:textId="77777777" w:rsidR="006D1BA2" w:rsidRPr="00CF027F" w:rsidRDefault="006D1BA2" w:rsidP="006A1A9B">
            <w:pPr>
              <w:pStyle w:val="1-B"/>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794" w:type="dxa"/>
          </w:tcPr>
          <w:p w14:paraId="20D0849C" w14:textId="77777777" w:rsidR="006D1BA2" w:rsidRPr="00D62B1B" w:rsidRDefault="006D1BA2" w:rsidP="006A1A9B">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A7C0958"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7F6969"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9FB9F1C"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513D754"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388967"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D1BA2" w:rsidRPr="004C5FA3" w14:paraId="063DB41C"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9799DC8" w14:textId="77777777" w:rsidR="006D1BA2" w:rsidRPr="00D62B1B" w:rsidRDefault="006D1BA2" w:rsidP="006D1BA2">
            <w:pPr>
              <w:spacing w:after="0" w:line="240" w:lineRule="auto"/>
              <w:rPr>
                <w:rFonts w:asciiTheme="majorHAnsi" w:hAnsiTheme="majorHAnsi" w:cstheme="majorHAnsi"/>
              </w:rPr>
            </w:pPr>
          </w:p>
        </w:tc>
        <w:tc>
          <w:tcPr>
            <w:tcW w:w="3004" w:type="dxa"/>
          </w:tcPr>
          <w:p w14:paraId="59A6E6A9" w14:textId="6D82A468" w:rsidR="006D1BA2" w:rsidRPr="006D1BA2" w:rsidRDefault="006D1BA2" w:rsidP="00681028">
            <w:pPr>
              <w:pStyle w:val="1-B"/>
              <w:ind w:left="284" w:right="-57" w:hanging="284"/>
              <w:contextualSpacing w:val="0"/>
              <w:cnfStyle w:val="000000000000" w:firstRow="0" w:lastRow="0" w:firstColumn="0" w:lastColumn="0" w:oddVBand="0" w:evenVBand="0" w:oddHBand="0" w:evenHBand="0" w:firstRowFirstColumn="0" w:firstRowLastColumn="0" w:lastRowFirstColumn="0" w:lastRowLastColumn="0"/>
              <w:rPr>
                <w:b w:val="0"/>
                <w:bCs w:val="0"/>
                <w:sz w:val="18"/>
                <w:szCs w:val="18"/>
                <w:rtl/>
              </w:rPr>
            </w:pPr>
            <w:r w:rsidRPr="006D1BA2">
              <w:rPr>
                <w:b w:val="0"/>
                <w:bCs w:val="0"/>
                <w:sz w:val="18"/>
                <w:szCs w:val="18"/>
                <w:rtl/>
              </w:rPr>
              <w:t>(1)</w:t>
            </w:r>
            <w:r w:rsidRPr="006D1BA2">
              <w:rPr>
                <w:b w:val="0"/>
                <w:bCs w:val="0"/>
                <w:sz w:val="18"/>
                <w:szCs w:val="18"/>
                <w:rtl/>
              </w:rPr>
              <w:tab/>
              <w:t>בקיזוז משיכ</w:t>
            </w:r>
            <w:r w:rsidR="00681028">
              <w:rPr>
                <w:rFonts w:hint="cs"/>
                <w:b w:val="0"/>
                <w:bCs w:val="0"/>
                <w:sz w:val="18"/>
                <w:szCs w:val="18"/>
                <w:rtl/>
              </w:rPr>
              <w:t>ו</w:t>
            </w:r>
            <w:r w:rsidRPr="006D1BA2">
              <w:rPr>
                <w:b w:val="0"/>
                <w:bCs w:val="0"/>
                <w:sz w:val="18"/>
                <w:szCs w:val="18"/>
                <w:rtl/>
              </w:rPr>
              <w:t>ת יתר לתחילת התקופה</w:t>
            </w:r>
          </w:p>
        </w:tc>
        <w:tc>
          <w:tcPr>
            <w:tcW w:w="794" w:type="dxa"/>
          </w:tcPr>
          <w:p w14:paraId="72EBB589"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A0484C"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026B71"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6E0B41A"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56A326B"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61D1F11"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6D1BA2" w:rsidRPr="004C5FA3" w14:paraId="02DEE34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7BD27210" w14:textId="77777777" w:rsidR="006D1BA2" w:rsidRPr="00D62B1B" w:rsidRDefault="006D1BA2" w:rsidP="006D1BA2">
            <w:pPr>
              <w:spacing w:after="0" w:line="240" w:lineRule="auto"/>
              <w:rPr>
                <w:rFonts w:asciiTheme="majorHAnsi" w:hAnsiTheme="majorHAnsi" w:cstheme="majorHAnsi"/>
              </w:rPr>
            </w:pPr>
          </w:p>
        </w:tc>
        <w:tc>
          <w:tcPr>
            <w:tcW w:w="3004" w:type="dxa"/>
          </w:tcPr>
          <w:p w14:paraId="536EBE42" w14:textId="47EA1FDE" w:rsidR="006D1BA2" w:rsidRPr="006D1BA2" w:rsidRDefault="006D1BA2" w:rsidP="006D1BA2">
            <w:pPr>
              <w:pStyle w:val="1-B"/>
              <w:ind w:left="284" w:hanging="284"/>
              <w:contextualSpacing w:val="0"/>
              <w:cnfStyle w:val="000000000000" w:firstRow="0" w:lastRow="0" w:firstColumn="0" w:lastColumn="0" w:oddVBand="0" w:evenVBand="0" w:oddHBand="0" w:evenHBand="0" w:firstRowFirstColumn="0" w:firstRowLastColumn="0" w:lastRowFirstColumn="0" w:lastRowLastColumn="0"/>
              <w:rPr>
                <w:b w:val="0"/>
                <w:bCs w:val="0"/>
                <w:sz w:val="18"/>
                <w:szCs w:val="18"/>
                <w:rtl/>
              </w:rPr>
            </w:pPr>
            <w:r w:rsidRPr="006D1BA2">
              <w:rPr>
                <w:b w:val="0"/>
                <w:bCs w:val="0"/>
                <w:sz w:val="18"/>
                <w:szCs w:val="18"/>
                <w:rtl/>
              </w:rPr>
              <w:t>(2)</w:t>
            </w:r>
            <w:r w:rsidRPr="006D1BA2">
              <w:rPr>
                <w:b w:val="0"/>
                <w:bCs w:val="0"/>
                <w:sz w:val="18"/>
                <w:szCs w:val="18"/>
                <w:rtl/>
              </w:rPr>
              <w:tab/>
              <w:t>בקיזוז משיכ</w:t>
            </w:r>
            <w:r w:rsidR="00681028">
              <w:rPr>
                <w:rFonts w:hint="cs"/>
                <w:b w:val="0"/>
                <w:bCs w:val="0"/>
                <w:sz w:val="18"/>
                <w:szCs w:val="18"/>
                <w:rtl/>
              </w:rPr>
              <w:t>ו</w:t>
            </w:r>
            <w:r w:rsidRPr="006D1BA2">
              <w:rPr>
                <w:b w:val="0"/>
                <w:bCs w:val="0"/>
                <w:sz w:val="18"/>
                <w:szCs w:val="18"/>
                <w:rtl/>
              </w:rPr>
              <w:t>ת יתר לסוף התקופה</w:t>
            </w:r>
          </w:p>
        </w:tc>
        <w:tc>
          <w:tcPr>
            <w:tcW w:w="794" w:type="dxa"/>
          </w:tcPr>
          <w:p w14:paraId="5A85B9EC" w14:textId="77777777" w:rsidR="006D1BA2" w:rsidRPr="00D62B1B" w:rsidRDefault="006D1BA2" w:rsidP="006D1BA2">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73A8BAB"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C0CFF67"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19AEFBEB"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903369E"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B5339D8" w14:textId="77777777" w:rsidR="006D1BA2" w:rsidRPr="00D62B1B" w:rsidRDefault="006D1BA2" w:rsidP="006D1BA2">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73D532D5" w14:textId="77777777" w:rsidR="006D1BA2" w:rsidRPr="006D1BA2" w:rsidRDefault="006D1BA2" w:rsidP="006D1BA2">
      <w:pPr>
        <w:pStyle w:val="NoSpacing"/>
        <w:ind w:left="1418"/>
        <w:rPr>
          <w:sz w:val="18"/>
          <w:szCs w:val="18"/>
        </w:rPr>
      </w:pPr>
    </w:p>
    <w:tbl>
      <w:tblPr>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6D1BA2" w:rsidRPr="004C5FA3" w14:paraId="0D937E04" w14:textId="77777777" w:rsidTr="002D01AE">
        <w:trPr>
          <w:cantSplit/>
          <w:trHeight w:val="20"/>
        </w:trPr>
        <w:tc>
          <w:tcPr>
            <w:tcW w:w="1304" w:type="dxa"/>
          </w:tcPr>
          <w:p w14:paraId="550C0E89" w14:textId="77777777" w:rsidR="006D1BA2" w:rsidRPr="00C46296" w:rsidRDefault="006D1BA2" w:rsidP="002D01AE">
            <w:pPr>
              <w:spacing w:after="0" w:line="240" w:lineRule="auto"/>
              <w:rPr>
                <w:rFonts w:ascii="Arial" w:hAnsi="Arial"/>
                <w:sz w:val="14"/>
                <w:szCs w:val="14"/>
              </w:rPr>
            </w:pPr>
          </w:p>
        </w:tc>
        <w:tc>
          <w:tcPr>
            <w:tcW w:w="8902" w:type="dxa"/>
          </w:tcPr>
          <w:p w14:paraId="4A969308" w14:textId="604B5753" w:rsidR="006D1BA2" w:rsidRPr="006D1BA2" w:rsidRDefault="006D1BA2" w:rsidP="002D01AE">
            <w:pPr>
              <w:spacing w:after="0" w:line="240" w:lineRule="auto"/>
              <w:rPr>
                <w:rFonts w:ascii="Arial" w:hAnsi="Arial"/>
                <w:sz w:val="18"/>
                <w:szCs w:val="18"/>
                <w:rtl/>
              </w:rPr>
            </w:pPr>
            <w:r w:rsidRPr="006D1BA2">
              <w:rPr>
                <w:rFonts w:ascii="Arial" w:hAnsi="Arial"/>
                <w:sz w:val="18"/>
                <w:szCs w:val="18"/>
                <w:rtl/>
              </w:rPr>
              <w:t xml:space="preserve">המידע המהותי הנוסף המצורף </w:t>
            </w:r>
            <w:r w:rsidRPr="006D1BA2">
              <w:rPr>
                <w:rFonts w:ascii="Arial" w:hAnsi="Arial" w:hint="cs"/>
                <w:sz w:val="18"/>
                <w:szCs w:val="18"/>
                <w:rtl/>
              </w:rPr>
              <w:t xml:space="preserve">הוא </w:t>
            </w:r>
            <w:r w:rsidRPr="006D1BA2">
              <w:rPr>
                <w:rFonts w:ascii="Arial" w:hAnsi="Arial"/>
                <w:sz w:val="18"/>
                <w:szCs w:val="18"/>
                <w:rtl/>
              </w:rPr>
              <w:t xml:space="preserve">חלק בלתי נפרד מהמידע </w:t>
            </w:r>
            <w:r w:rsidRPr="006D1BA2">
              <w:rPr>
                <w:rFonts w:ascii="Arial" w:hAnsi="Arial" w:hint="cs"/>
                <w:sz w:val="18"/>
                <w:szCs w:val="18"/>
                <w:rtl/>
              </w:rPr>
              <w:t>ה</w:t>
            </w:r>
            <w:r w:rsidRPr="006D1BA2">
              <w:rPr>
                <w:rFonts w:ascii="Arial" w:hAnsi="Arial"/>
                <w:sz w:val="18"/>
                <w:szCs w:val="18"/>
                <w:rtl/>
              </w:rPr>
              <w:t xml:space="preserve">כספי ביניים </w:t>
            </w:r>
            <w:r w:rsidRPr="006D1BA2">
              <w:rPr>
                <w:rFonts w:ascii="Arial" w:hAnsi="Arial" w:hint="cs"/>
                <w:sz w:val="18"/>
                <w:szCs w:val="18"/>
                <w:rtl/>
              </w:rPr>
              <w:t>ה</w:t>
            </w:r>
            <w:r w:rsidRPr="006D1BA2">
              <w:rPr>
                <w:rFonts w:ascii="Arial" w:hAnsi="Arial"/>
                <w:sz w:val="18"/>
                <w:szCs w:val="18"/>
                <w:rtl/>
              </w:rPr>
              <w:t>נפרד.</w:t>
            </w:r>
          </w:p>
        </w:tc>
      </w:tr>
    </w:tbl>
    <w:p w14:paraId="57DD78BC" w14:textId="77777777" w:rsidR="006A1A9B" w:rsidRPr="006D1BA2" w:rsidRDefault="006A1A9B" w:rsidP="006A1A9B">
      <w:pPr>
        <w:pStyle w:val="NoSpacing"/>
        <w:ind w:left="1418"/>
        <w:rPr>
          <w:sz w:val="20"/>
          <w:lang w:val="en-US"/>
        </w:rPr>
      </w:pPr>
    </w:p>
    <w:p w14:paraId="7BBB6827" w14:textId="77777777" w:rsidR="00D44E4A" w:rsidRPr="004C5FA3" w:rsidRDefault="00D44E4A">
      <w:pPr>
        <w:rPr>
          <w:rFonts w:ascii="Arial" w:hAnsi="Arial"/>
          <w:rtl/>
        </w:rPr>
      </w:pPr>
      <w:r w:rsidRPr="004C5FA3">
        <w:rPr>
          <w:rFonts w:ascii="Arial" w:hAnsi="Arial"/>
          <w:rtl/>
        </w:rPr>
        <w:br w:type="page"/>
      </w:r>
    </w:p>
    <w:p w14:paraId="71F01825" w14:textId="299FCA52" w:rsidR="00E44550" w:rsidRPr="00330C13" w:rsidRDefault="00E44550" w:rsidP="00E44550">
      <w:pPr>
        <w:pageBreakBefore/>
        <w:pBdr>
          <w:bottom w:val="single" w:sz="4" w:space="1" w:color="auto"/>
        </w:pBdr>
        <w:spacing w:after="0" w:line="240" w:lineRule="auto"/>
        <w:ind w:left="1418"/>
        <w:rPr>
          <w:sz w:val="22"/>
          <w:szCs w:val="22"/>
          <w:rtl/>
        </w:rPr>
      </w:pPr>
      <w:r w:rsidRPr="00330C13">
        <w:rPr>
          <w:b/>
          <w:bCs/>
          <w:sz w:val="22"/>
          <w:szCs w:val="22"/>
        </w:rPr>
        <w:lastRenderedPageBreak/>
        <w:fldChar w:fldCharType="begin" w:fldLock="1"/>
      </w:r>
      <w:r w:rsidRPr="00330C13">
        <w:rPr>
          <w:b/>
          <w:bCs/>
          <w:sz w:val="22"/>
          <w:szCs w:val="22"/>
        </w:rPr>
        <w:instrText xml:space="preserve"> STYLEREF  "</w:instrText>
      </w:r>
      <w:r w:rsidRPr="00330C13">
        <w:rPr>
          <w:b/>
          <w:bCs/>
          <w:sz w:val="22"/>
          <w:szCs w:val="22"/>
          <w:rtl/>
        </w:rPr>
        <w:instrText>כותרת 2</w:instrText>
      </w:r>
      <w:r w:rsidRPr="00330C13">
        <w:rPr>
          <w:b/>
          <w:bCs/>
          <w:sz w:val="22"/>
          <w:szCs w:val="22"/>
        </w:rPr>
        <w:instrText xml:space="preserve">"  \* MERGEFORMAT </w:instrText>
      </w:r>
      <w:r w:rsidRPr="00330C13">
        <w:rPr>
          <w:b/>
          <w:bCs/>
          <w:sz w:val="22"/>
          <w:szCs w:val="22"/>
        </w:rPr>
        <w:fldChar w:fldCharType="separate"/>
      </w:r>
      <w:r w:rsidR="00743F15">
        <w:rPr>
          <w:b/>
          <w:bCs/>
          <w:noProof/>
          <w:sz w:val="22"/>
          <w:szCs w:val="22"/>
          <w:rtl/>
        </w:rPr>
        <w:t>סכומי תזרימי המזומנים המיוחסים לחברה עצמה כחברה אם</w:t>
      </w:r>
      <w:r w:rsidRPr="00330C13">
        <w:rPr>
          <w:b/>
          <w:bCs/>
          <w:noProof/>
          <w:sz w:val="22"/>
          <w:szCs w:val="22"/>
        </w:rPr>
        <w:fldChar w:fldCharType="end"/>
      </w:r>
      <w:r w:rsidRPr="00330C13">
        <w:rPr>
          <w:b/>
          <w:bCs/>
          <w:sz w:val="22"/>
          <w:szCs w:val="22"/>
          <w:rtl/>
        </w:rPr>
        <w:t xml:space="preserve"> </w:t>
      </w:r>
      <w:r w:rsidRPr="00330C13">
        <w:rPr>
          <w:sz w:val="22"/>
          <w:szCs w:val="22"/>
          <w:rtl/>
        </w:rPr>
        <w:t>(המשך)</w:t>
      </w:r>
    </w:p>
    <w:p w14:paraId="22DB278C" w14:textId="77777777" w:rsidR="00E44550" w:rsidRDefault="00E44550" w:rsidP="00E44550">
      <w:pPr>
        <w:spacing w:after="0" w:line="240" w:lineRule="auto"/>
        <w:ind w:left="1418"/>
        <w:rPr>
          <w:rtl/>
        </w:rPr>
      </w:pPr>
    </w:p>
    <w:p w14:paraId="4DBF9667" w14:textId="762611A5" w:rsidR="00E44550" w:rsidRPr="00E44550" w:rsidRDefault="00E44550" w:rsidP="00E44550">
      <w:pPr>
        <w:spacing w:after="0" w:line="240" w:lineRule="auto"/>
        <w:ind w:left="1418"/>
        <w:rPr>
          <w:b/>
          <w:bCs/>
          <w:sz w:val="18"/>
          <w:szCs w:val="18"/>
          <w:u w:val="single"/>
          <w:rtl/>
        </w:rPr>
      </w:pPr>
      <w:bookmarkStart w:id="1237" w:name="_Toc33623524"/>
      <w:bookmarkStart w:id="1238" w:name="_Toc33623639"/>
      <w:bookmarkStart w:id="1239" w:name="_Toc33623715"/>
      <w:bookmarkStart w:id="1240" w:name="_Toc36376937"/>
      <w:bookmarkStart w:id="1241" w:name="_Toc37001822"/>
      <w:bookmarkStart w:id="1242" w:name="_Toc220916124"/>
      <w:r w:rsidRPr="00E44550">
        <w:rPr>
          <w:b/>
          <w:bCs/>
          <w:sz w:val="18"/>
          <w:szCs w:val="18"/>
          <w:u w:val="single"/>
          <w:rtl/>
        </w:rPr>
        <w:t xml:space="preserve">נספח </w:t>
      </w:r>
      <w:r>
        <w:rPr>
          <w:rFonts w:hint="cs"/>
          <w:b/>
          <w:bCs/>
          <w:sz w:val="18"/>
          <w:szCs w:val="18"/>
          <w:u w:val="single"/>
          <w:rtl/>
        </w:rPr>
        <w:t>–</w:t>
      </w:r>
      <w:r w:rsidRPr="00E44550">
        <w:rPr>
          <w:b/>
          <w:bCs/>
          <w:sz w:val="18"/>
          <w:szCs w:val="18"/>
          <w:u w:val="single"/>
          <w:rtl/>
        </w:rPr>
        <w:t xml:space="preserve"> מידע נוסף על תזרי</w:t>
      </w:r>
      <w:r w:rsidRPr="00E44550">
        <w:rPr>
          <w:rFonts w:hint="cs"/>
          <w:b/>
          <w:bCs/>
          <w:sz w:val="18"/>
          <w:szCs w:val="18"/>
          <w:u w:val="single"/>
          <w:rtl/>
        </w:rPr>
        <w:t>מי</w:t>
      </w:r>
      <w:r w:rsidRPr="00E44550">
        <w:rPr>
          <w:b/>
          <w:bCs/>
          <w:sz w:val="18"/>
          <w:szCs w:val="18"/>
          <w:u w:val="single"/>
          <w:rtl/>
        </w:rPr>
        <w:t xml:space="preserve"> המזומנים</w:t>
      </w:r>
      <w:bookmarkEnd w:id="1237"/>
      <w:bookmarkEnd w:id="1238"/>
      <w:bookmarkEnd w:id="1239"/>
      <w:bookmarkEnd w:id="1240"/>
      <w:bookmarkEnd w:id="1241"/>
      <w:bookmarkEnd w:id="1242"/>
    </w:p>
    <w:p w14:paraId="4462B50C" w14:textId="77777777" w:rsidR="00E44550" w:rsidRDefault="00E44550" w:rsidP="00E44550">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303"/>
        <w:gridCol w:w="3004"/>
        <w:gridCol w:w="794"/>
        <w:gridCol w:w="1021"/>
        <w:gridCol w:w="1021"/>
        <w:gridCol w:w="1021"/>
        <w:gridCol w:w="1021"/>
        <w:gridCol w:w="1021"/>
      </w:tblGrid>
      <w:tr w:rsidR="00E44550" w:rsidRPr="004C5FA3" w14:paraId="2B5656EE"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3" w:type="dxa"/>
            <w:vAlign w:val="center"/>
          </w:tcPr>
          <w:p w14:paraId="4C88F31C" w14:textId="77777777" w:rsidR="00E44550" w:rsidRPr="00D62B1B" w:rsidRDefault="00E4455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3CE35D6D" w14:textId="77777777" w:rsidR="00E44550" w:rsidRPr="00D62B1B" w:rsidRDefault="00E44550" w:rsidP="002D01AE">
            <w:pPr>
              <w:pStyle w:val="0"/>
              <w:tabs>
                <w:tab w:val="clear" w:pos="180"/>
                <w:tab w:val="clear" w:pos="360"/>
                <w:tab w:val="clear" w:pos="540"/>
              </w:tabs>
              <w:ind w:left="0" w:firstLine="0"/>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7983F9C8" w14:textId="77777777" w:rsidR="00E44550" w:rsidRPr="00D62B1B" w:rsidRDefault="00E44550" w:rsidP="002D01AE">
            <w:pPr>
              <w:pStyle w:val="X1underline"/>
              <w:pBdr>
                <w:bottom w:val="none" w:sz="0" w:space="0" w:color="auto"/>
              </w:pBdr>
              <w:tabs>
                <w:tab w:val="clear" w:pos="180"/>
                <w:tab w:val="clear" w:pos="360"/>
                <w:tab w:val="clear" w:pos="540"/>
              </w:tabs>
              <w:spacing w:line="240" w:lineRule="auto"/>
              <w:contextualSpacing w:val="0"/>
              <w:jc w:val="left"/>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2042" w:type="dxa"/>
            <w:gridSpan w:val="2"/>
          </w:tcPr>
          <w:p w14:paraId="57127008" w14:textId="77777777" w:rsidR="00E44550" w:rsidRPr="00D62B1B" w:rsidRDefault="00E44550"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לשישה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2042" w:type="dxa"/>
            <w:gridSpan w:val="2"/>
          </w:tcPr>
          <w:p w14:paraId="7960BED7" w14:textId="77777777" w:rsidR="00E44550" w:rsidRPr="00D62B1B" w:rsidRDefault="00E44550" w:rsidP="002D01AE">
            <w:pPr>
              <w:pStyle w:val="X1underline"/>
              <w:tabs>
                <w:tab w:val="clear" w:pos="180"/>
                <w:tab w:val="clear" w:pos="360"/>
                <w:tab w:val="clear" w:pos="540"/>
              </w:tabs>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Pr>
            </w:pPr>
            <w:r w:rsidRPr="00D62B1B">
              <w:rPr>
                <w:rFonts w:asciiTheme="majorHAnsi" w:hAnsiTheme="majorHAnsi" w:cstheme="majorHAnsi"/>
                <w:sz w:val="18"/>
                <w:szCs w:val="18"/>
                <w:rtl/>
              </w:rPr>
              <w:t xml:space="preserve">לשלושה חודשים </w:t>
            </w:r>
            <w:r>
              <w:rPr>
                <w:rFonts w:asciiTheme="majorHAnsi" w:hAnsiTheme="majorHAnsi" w:cstheme="majorHAnsi"/>
                <w:sz w:val="18"/>
                <w:szCs w:val="18"/>
                <w:rtl/>
              </w:rPr>
              <w:br/>
            </w:r>
            <w:r w:rsidRPr="00D62B1B">
              <w:rPr>
                <w:rFonts w:asciiTheme="majorHAnsi" w:hAnsiTheme="majorHAnsi" w:cstheme="majorHAnsi"/>
                <w:sz w:val="18"/>
                <w:szCs w:val="18"/>
                <w:rtl/>
              </w:rPr>
              <w:t>שהסתיימו ביום</w:t>
            </w:r>
            <w:r>
              <w:rPr>
                <w:rFonts w:asciiTheme="majorHAnsi" w:hAnsiTheme="majorHAnsi" w:cstheme="majorHAnsi" w:hint="cs"/>
                <w:sz w:val="18"/>
                <w:szCs w:val="18"/>
                <w:rtl/>
              </w:rPr>
              <w:t xml:space="preserve"> </w:t>
            </w:r>
            <w:r>
              <w:rPr>
                <w:rFonts w:asciiTheme="majorHAnsi" w:hAnsiTheme="majorHAnsi" w:cstheme="majorHAnsi"/>
                <w:sz w:val="18"/>
                <w:szCs w:val="18"/>
                <w:rtl/>
              </w:rPr>
              <w:br/>
            </w:r>
            <w:r w:rsidRPr="00D62B1B">
              <w:rPr>
                <w:rFonts w:asciiTheme="majorHAnsi" w:hAnsiTheme="majorHAnsi" w:cstheme="majorHAnsi"/>
                <w:sz w:val="18"/>
                <w:szCs w:val="18"/>
                <w:rtl/>
              </w:rPr>
              <w:t>30 ביוני</w:t>
            </w:r>
          </w:p>
        </w:tc>
        <w:tc>
          <w:tcPr>
            <w:tcW w:w="1021" w:type="dxa"/>
          </w:tcPr>
          <w:p w14:paraId="0F863971" w14:textId="77777777" w:rsidR="00E44550" w:rsidRPr="00D62B1B" w:rsidRDefault="00E44550" w:rsidP="002D01AE">
            <w:pPr>
              <w:pStyle w:val="X1underline"/>
              <w:pBdr>
                <w:bottom w:val="none" w:sz="0" w:space="0" w:color="auto"/>
              </w:pBdr>
              <w:tabs>
                <w:tab w:val="clear" w:pos="180"/>
                <w:tab w:val="clear" w:pos="360"/>
                <w:tab w:val="clear" w:pos="540"/>
              </w:tabs>
              <w:spacing w:line="240" w:lineRule="auto"/>
              <w:ind w:left="-57" w:right="-57"/>
              <w:contextualSpacing w:val="0"/>
              <w:cnfStyle w:val="100000000000" w:firstRow="1"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r w:rsidRPr="00D62B1B">
              <w:rPr>
                <w:rFonts w:asciiTheme="majorHAnsi" w:hAnsiTheme="majorHAnsi" w:cstheme="majorHAnsi"/>
                <w:sz w:val="18"/>
                <w:szCs w:val="18"/>
                <w:rtl/>
              </w:rPr>
              <w:t xml:space="preserve">לשנה שהסתיימה ביום </w:t>
            </w:r>
            <w:r>
              <w:rPr>
                <w:rFonts w:asciiTheme="majorHAnsi" w:hAnsiTheme="majorHAnsi" w:cstheme="majorHAnsi"/>
                <w:sz w:val="18"/>
                <w:szCs w:val="18"/>
                <w:rtl/>
              </w:rPr>
              <w:br/>
            </w:r>
            <w:r w:rsidRPr="00D62B1B">
              <w:rPr>
                <w:rFonts w:asciiTheme="majorHAnsi" w:hAnsiTheme="majorHAnsi" w:cstheme="majorHAnsi"/>
                <w:sz w:val="18"/>
                <w:szCs w:val="18"/>
                <w:rtl/>
              </w:rPr>
              <w:t>31</w:t>
            </w:r>
            <w:r>
              <w:rPr>
                <w:rFonts w:asciiTheme="majorHAnsi" w:hAnsiTheme="majorHAnsi" w:cstheme="majorHAnsi" w:hint="cs"/>
                <w:sz w:val="18"/>
                <w:szCs w:val="18"/>
                <w:rtl/>
              </w:rPr>
              <w:t xml:space="preserve"> </w:t>
            </w:r>
            <w:r w:rsidRPr="00D62B1B">
              <w:rPr>
                <w:rFonts w:asciiTheme="majorHAnsi" w:hAnsiTheme="majorHAnsi" w:cstheme="majorHAnsi"/>
                <w:sz w:val="18"/>
                <w:szCs w:val="18"/>
                <w:rtl/>
              </w:rPr>
              <w:t>בדצמבר</w:t>
            </w:r>
          </w:p>
        </w:tc>
      </w:tr>
      <w:tr w:rsidR="00E44550" w:rsidRPr="004C5FA3" w14:paraId="6C09C4D0"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2A51A8C0" w14:textId="77777777" w:rsidR="00E44550" w:rsidRPr="00D62B1B" w:rsidRDefault="00E4455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19C3A1BF" w14:textId="77777777" w:rsidR="00E44550" w:rsidRPr="00D62B1B" w:rsidRDefault="00E44550"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0120E79E" w14:textId="77777777" w:rsidR="00E44550" w:rsidRPr="00D62B1B" w:rsidRDefault="00E44550"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Pr>
            </w:pPr>
          </w:p>
        </w:tc>
        <w:tc>
          <w:tcPr>
            <w:tcW w:w="1021" w:type="dxa"/>
          </w:tcPr>
          <w:p w14:paraId="666259F5"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662209BC"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42DC4EA8"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CY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2026</w:t>
            </w:r>
            <w:r w:rsidRPr="00D62B1B">
              <w:rPr>
                <w:rFonts w:asciiTheme="majorHAnsi" w:hAnsiTheme="majorHAnsi" w:cstheme="majorHAnsi"/>
                <w:b/>
                <w:bCs/>
                <w:sz w:val="18"/>
                <w:szCs w:val="18"/>
              </w:rPr>
              <w:fldChar w:fldCharType="end"/>
            </w:r>
          </w:p>
        </w:tc>
        <w:tc>
          <w:tcPr>
            <w:tcW w:w="1021" w:type="dxa"/>
          </w:tcPr>
          <w:p w14:paraId="18C26950"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c>
          <w:tcPr>
            <w:tcW w:w="1021" w:type="dxa"/>
          </w:tcPr>
          <w:p w14:paraId="754ED336"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Pr>
              <w:fldChar w:fldCharType="begin" w:fldLock="1"/>
            </w:r>
            <w:r w:rsidRPr="00D62B1B">
              <w:rPr>
                <w:rFonts w:asciiTheme="majorHAnsi" w:hAnsiTheme="majorHAnsi" w:cstheme="majorHAnsi"/>
                <w:b/>
                <w:bCs/>
                <w:sz w:val="18"/>
                <w:szCs w:val="18"/>
              </w:rPr>
              <w:instrText xml:space="preserve"> DOCPROPERTY  PY  \* MERGEFORMAT </w:instrText>
            </w:r>
            <w:r w:rsidRPr="00D62B1B">
              <w:rPr>
                <w:rFonts w:asciiTheme="majorHAnsi" w:hAnsiTheme="majorHAnsi" w:cstheme="majorHAnsi"/>
                <w:b/>
                <w:bCs/>
                <w:sz w:val="18"/>
                <w:szCs w:val="18"/>
              </w:rPr>
              <w:fldChar w:fldCharType="separate"/>
            </w:r>
            <w:r w:rsidRPr="00D62B1B">
              <w:rPr>
                <w:rFonts w:asciiTheme="majorHAnsi" w:hAnsiTheme="majorHAnsi" w:cstheme="majorHAnsi"/>
                <w:b/>
                <w:bCs/>
                <w:sz w:val="18"/>
                <w:szCs w:val="18"/>
              </w:rPr>
              <w:t>2025</w:t>
            </w:r>
            <w:r w:rsidRPr="00D62B1B">
              <w:rPr>
                <w:rFonts w:asciiTheme="majorHAnsi" w:hAnsiTheme="majorHAnsi" w:cstheme="majorHAnsi"/>
                <w:b/>
                <w:bCs/>
                <w:sz w:val="18"/>
                <w:szCs w:val="18"/>
              </w:rPr>
              <w:fldChar w:fldCharType="end"/>
            </w:r>
          </w:p>
        </w:tc>
      </w:tr>
      <w:tr w:rsidR="00E44550" w:rsidRPr="004C5FA3" w14:paraId="3921E582"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DD045B0" w14:textId="77777777" w:rsidR="00E44550" w:rsidRPr="00D62B1B" w:rsidRDefault="00E4455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4A0E60F4" w14:textId="77777777" w:rsidR="00E44550" w:rsidRPr="00D62B1B" w:rsidRDefault="00E44550"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24AA5FB0" w14:textId="77777777" w:rsidR="00E44550" w:rsidRPr="00D62B1B" w:rsidRDefault="00E44550" w:rsidP="002D01AE">
            <w:pPr>
              <w:pStyle w:val="X1underline"/>
              <w:pBdr>
                <w:bottom w:val="none" w:sz="0" w:space="0" w:color="auto"/>
              </w:pBdr>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5105" w:type="dxa"/>
            <w:gridSpan w:val="5"/>
          </w:tcPr>
          <w:p w14:paraId="37259DC2"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אלפי ש"ח</w:t>
            </w:r>
          </w:p>
        </w:tc>
      </w:tr>
      <w:tr w:rsidR="00E44550" w:rsidRPr="004C5FA3" w14:paraId="52B6D67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46E7162" w14:textId="77777777" w:rsidR="00E44550" w:rsidRPr="00D62B1B" w:rsidRDefault="00E4455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7C00AF8A" w14:textId="77777777" w:rsidR="00E44550" w:rsidRPr="00D62B1B" w:rsidRDefault="00E44550"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794" w:type="dxa"/>
          </w:tcPr>
          <w:p w14:paraId="415B3366" w14:textId="77777777" w:rsidR="00E44550" w:rsidRPr="00D62B1B" w:rsidRDefault="00E44550" w:rsidP="002D01AE">
            <w:pPr>
              <w:pStyle w:val="X1underline"/>
              <w:tabs>
                <w:tab w:val="clear" w:pos="180"/>
                <w:tab w:val="clear" w:pos="360"/>
                <w:tab w:val="clear" w:pos="540"/>
              </w:tabs>
              <w:spacing w:line="240" w:lineRule="auto"/>
              <w:contextualSpacing w:val="0"/>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tl/>
              </w:rPr>
            </w:pPr>
            <w:r w:rsidRPr="00D62B1B">
              <w:rPr>
                <w:rFonts w:asciiTheme="majorHAnsi" w:hAnsiTheme="majorHAnsi" w:cstheme="majorHAnsi"/>
                <w:b/>
                <w:bCs/>
                <w:sz w:val="18"/>
                <w:szCs w:val="18"/>
                <w:rtl/>
              </w:rPr>
              <w:t>ביאור</w:t>
            </w:r>
          </w:p>
        </w:tc>
        <w:tc>
          <w:tcPr>
            <w:tcW w:w="4084" w:type="dxa"/>
            <w:gridSpan w:val="4"/>
          </w:tcPr>
          <w:p w14:paraId="62CFAA0B" w14:textId="77777777" w:rsidR="00E44550" w:rsidRPr="00D62B1B" w:rsidRDefault="00E44550"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r w:rsidRPr="00D62B1B">
              <w:rPr>
                <w:rFonts w:asciiTheme="majorHAnsi" w:hAnsiTheme="majorHAnsi" w:cstheme="majorHAnsi"/>
                <w:b/>
                <w:bCs/>
                <w:sz w:val="18"/>
                <w:szCs w:val="18"/>
                <w:rtl/>
              </w:rPr>
              <w:t>בלתי מבוקר</w:t>
            </w:r>
          </w:p>
        </w:tc>
        <w:tc>
          <w:tcPr>
            <w:tcW w:w="1021" w:type="dxa"/>
          </w:tcPr>
          <w:p w14:paraId="53BB479B" w14:textId="77777777" w:rsidR="00E44550" w:rsidRPr="00D62B1B" w:rsidRDefault="00E44550"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b/>
                <w:bCs/>
                <w:sz w:val="18"/>
                <w:szCs w:val="18"/>
              </w:rPr>
            </w:pPr>
          </w:p>
        </w:tc>
      </w:tr>
      <w:tr w:rsidR="00E44550" w:rsidRPr="004C5FA3" w14:paraId="4F713315"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4B4E157A" w14:textId="77777777" w:rsidR="00E44550" w:rsidRPr="00D62B1B" w:rsidRDefault="00E44550" w:rsidP="002D01AE">
            <w:pPr>
              <w:tabs>
                <w:tab w:val="clear" w:pos="180"/>
                <w:tab w:val="clear" w:pos="360"/>
                <w:tab w:val="clear" w:pos="540"/>
              </w:tabs>
              <w:spacing w:after="0" w:line="240" w:lineRule="auto"/>
              <w:contextualSpacing w:val="0"/>
              <w:rPr>
                <w:rFonts w:asciiTheme="majorHAnsi" w:hAnsiTheme="majorHAnsi" w:cstheme="majorHAnsi"/>
              </w:rPr>
            </w:pPr>
          </w:p>
        </w:tc>
        <w:tc>
          <w:tcPr>
            <w:tcW w:w="3004" w:type="dxa"/>
            <w:vAlign w:val="center"/>
          </w:tcPr>
          <w:p w14:paraId="0D9AD465" w14:textId="77777777" w:rsidR="00E44550" w:rsidRPr="00EB74A9" w:rsidRDefault="00E44550"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rFonts w:asciiTheme="majorHAnsi" w:eastAsia="Trebuchet MS" w:hAnsiTheme="majorHAnsi" w:cstheme="majorHAnsi"/>
                <w:b/>
                <w:bCs/>
                <w:sz w:val="18"/>
                <w:szCs w:val="18"/>
                <w:rtl/>
              </w:rPr>
            </w:pPr>
          </w:p>
        </w:tc>
        <w:tc>
          <w:tcPr>
            <w:tcW w:w="794" w:type="dxa"/>
          </w:tcPr>
          <w:p w14:paraId="07D2EFD3" w14:textId="77777777" w:rsidR="00E44550" w:rsidRPr="00D62B1B" w:rsidRDefault="00E4455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2472FEB" w14:textId="77777777" w:rsidR="00E44550" w:rsidRPr="00D62B1B" w:rsidRDefault="00E4455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006220A" w14:textId="77777777" w:rsidR="00E44550" w:rsidRPr="00D62B1B" w:rsidRDefault="00E4455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654A10A" w14:textId="77777777" w:rsidR="00E44550" w:rsidRPr="00D62B1B" w:rsidRDefault="00E4455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7B2DA72" w14:textId="77777777" w:rsidR="00E44550" w:rsidRPr="00D62B1B" w:rsidRDefault="00E4455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3730AC6" w14:textId="77777777" w:rsidR="00E44550" w:rsidRPr="00D62B1B" w:rsidRDefault="00E44550"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44550" w:rsidRPr="004C5FA3" w14:paraId="11CA44DF"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637763E9" w14:textId="77777777" w:rsidR="00E44550" w:rsidRPr="00D62B1B" w:rsidRDefault="00E44550" w:rsidP="002D01AE">
            <w:pPr>
              <w:spacing w:after="0" w:line="240" w:lineRule="auto"/>
              <w:rPr>
                <w:rFonts w:asciiTheme="majorHAnsi" w:hAnsiTheme="majorHAnsi" w:cstheme="majorHAnsi"/>
              </w:rPr>
            </w:pPr>
          </w:p>
        </w:tc>
        <w:tc>
          <w:tcPr>
            <w:tcW w:w="3004" w:type="dxa"/>
          </w:tcPr>
          <w:p w14:paraId="7640BD0E" w14:textId="2F3DF212" w:rsidR="00E44550" w:rsidRPr="00E44550" w:rsidRDefault="003F6F1E" w:rsidP="002D01AE">
            <w:pPr>
              <w:pStyle w:val="1-B"/>
              <w:ind w:left="113" w:hanging="113"/>
              <w:contextualSpacing w:val="0"/>
              <w:cnfStyle w:val="000000000000" w:firstRow="0" w:lastRow="0" w:firstColumn="0" w:lastColumn="0" w:oddVBand="0" w:evenVBand="0" w:oddHBand="0" w:evenHBand="0" w:firstRowFirstColumn="0" w:firstRowLastColumn="0" w:lastRowFirstColumn="0" w:lastRowLastColumn="0"/>
              <w:rPr>
                <w:b w:val="0"/>
                <w:bCs w:val="0"/>
                <w:noProof/>
                <w:sz w:val="18"/>
                <w:szCs w:val="18"/>
                <w:rtl/>
              </w:rPr>
            </w:pPr>
            <w:r>
              <w:rPr>
                <w:rFonts w:hint="cs"/>
                <w:b w:val="0"/>
                <w:bCs w:val="0"/>
                <w:sz w:val="18"/>
                <w:szCs w:val="18"/>
                <w:rtl/>
              </w:rPr>
              <w:t>סך ה</w:t>
            </w:r>
            <w:r w:rsidR="00E44550" w:rsidRPr="00E44550">
              <w:rPr>
                <w:b w:val="0"/>
                <w:bCs w:val="0"/>
                <w:sz w:val="18"/>
                <w:szCs w:val="18"/>
                <w:rtl/>
              </w:rPr>
              <w:t xml:space="preserve">ריבית ששולמה במהלך התקופה (כולל ריבית </w:t>
            </w:r>
            <w:proofErr w:type="spellStart"/>
            <w:r w:rsidR="00E44550" w:rsidRPr="00E44550">
              <w:rPr>
                <w:b w:val="0"/>
                <w:bCs w:val="0"/>
                <w:sz w:val="18"/>
                <w:szCs w:val="18"/>
                <w:rtl/>
              </w:rPr>
              <w:t>שהוונה</w:t>
            </w:r>
            <w:proofErr w:type="spellEnd"/>
            <w:r w:rsidR="00E44550" w:rsidRPr="00E44550">
              <w:rPr>
                <w:b w:val="0"/>
                <w:bCs w:val="0"/>
                <w:sz w:val="18"/>
                <w:szCs w:val="18"/>
                <w:rtl/>
              </w:rPr>
              <w:t>)</w:t>
            </w:r>
          </w:p>
        </w:tc>
        <w:tc>
          <w:tcPr>
            <w:tcW w:w="794" w:type="dxa"/>
          </w:tcPr>
          <w:p w14:paraId="2CA1B301" w14:textId="77777777" w:rsidR="00E44550" w:rsidRPr="00D62B1B" w:rsidRDefault="00E44550"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25CFD03" w14:textId="77777777" w:rsidR="00E44550" w:rsidRPr="00D62B1B" w:rsidRDefault="00E44550" w:rsidP="002D01AE">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633926" w14:textId="77777777" w:rsidR="00E44550" w:rsidRPr="00D62B1B" w:rsidRDefault="00E44550" w:rsidP="002D01AE">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D945791" w14:textId="77777777" w:rsidR="00E44550" w:rsidRPr="00D62B1B" w:rsidRDefault="00E44550" w:rsidP="002D01AE">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3EF0640A" w14:textId="77777777" w:rsidR="00E44550" w:rsidRPr="00D62B1B" w:rsidRDefault="00E44550" w:rsidP="002D01AE">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273AB1F8" w14:textId="77777777" w:rsidR="00E44550" w:rsidRPr="00D62B1B" w:rsidRDefault="00E44550" w:rsidP="002D01AE">
            <w:pPr>
              <w:pBdr>
                <w:bottom w:val="single" w:sz="4" w:space="1" w:color="auto"/>
              </w:pBdr>
              <w:spacing w:after="0" w:line="240" w:lineRule="auto"/>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r w:rsidR="00E44550" w:rsidRPr="004C5FA3" w14:paraId="754345D7"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3" w:type="dxa"/>
            <w:vAlign w:val="center"/>
          </w:tcPr>
          <w:p w14:paraId="30B3C045" w14:textId="77777777" w:rsidR="00E44550" w:rsidRPr="00D62B1B" w:rsidRDefault="00E44550" w:rsidP="002D01AE">
            <w:pPr>
              <w:spacing w:after="0" w:line="240" w:lineRule="auto"/>
              <w:rPr>
                <w:rFonts w:asciiTheme="majorHAnsi" w:hAnsiTheme="majorHAnsi" w:cstheme="majorHAnsi"/>
              </w:rPr>
            </w:pPr>
          </w:p>
        </w:tc>
        <w:tc>
          <w:tcPr>
            <w:tcW w:w="3004" w:type="dxa"/>
          </w:tcPr>
          <w:p w14:paraId="7AE3D7F3" w14:textId="1F8A1D9D" w:rsidR="00E44550" w:rsidRPr="006D1BA2" w:rsidRDefault="00E44550" w:rsidP="002D01AE">
            <w:pPr>
              <w:pStyle w:val="1-B"/>
              <w:ind w:left="284" w:hanging="284"/>
              <w:contextualSpacing w:val="0"/>
              <w:cnfStyle w:val="000000000000" w:firstRow="0" w:lastRow="0" w:firstColumn="0" w:lastColumn="0" w:oddVBand="0" w:evenVBand="0" w:oddHBand="0" w:evenHBand="0" w:firstRowFirstColumn="0" w:firstRowLastColumn="0" w:lastRowFirstColumn="0" w:lastRowLastColumn="0"/>
              <w:rPr>
                <w:b w:val="0"/>
                <w:bCs w:val="0"/>
                <w:sz w:val="18"/>
                <w:szCs w:val="18"/>
                <w:rtl/>
              </w:rPr>
            </w:pPr>
          </w:p>
        </w:tc>
        <w:tc>
          <w:tcPr>
            <w:tcW w:w="794" w:type="dxa"/>
          </w:tcPr>
          <w:p w14:paraId="11E09106" w14:textId="77777777" w:rsidR="00E44550" w:rsidRPr="00D62B1B" w:rsidRDefault="00E44550"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6F283D83" w14:textId="77777777" w:rsidR="00E44550" w:rsidRPr="00D62B1B" w:rsidRDefault="00E44550"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75CCBC7A" w14:textId="77777777" w:rsidR="00E44550" w:rsidRPr="00D62B1B" w:rsidRDefault="00E44550"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4A67981E" w14:textId="77777777" w:rsidR="00E44550" w:rsidRPr="00D62B1B" w:rsidRDefault="00E44550"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0343A439" w14:textId="77777777" w:rsidR="00E44550" w:rsidRPr="00D62B1B" w:rsidRDefault="00E44550"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c>
          <w:tcPr>
            <w:tcW w:w="1021" w:type="dxa"/>
          </w:tcPr>
          <w:p w14:paraId="54FFD2B5" w14:textId="77777777" w:rsidR="00E44550" w:rsidRPr="00D62B1B" w:rsidRDefault="00E44550"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rFonts w:asciiTheme="majorHAnsi" w:hAnsiTheme="majorHAnsi" w:cstheme="majorHAnsi"/>
                <w:sz w:val="18"/>
                <w:szCs w:val="18"/>
                <w:rtl/>
              </w:rPr>
            </w:pPr>
          </w:p>
        </w:tc>
      </w:tr>
    </w:tbl>
    <w:p w14:paraId="30DB4304" w14:textId="77777777" w:rsidR="00E44550" w:rsidRPr="006D1BA2" w:rsidRDefault="00E44550" w:rsidP="00E44550">
      <w:pPr>
        <w:pStyle w:val="NoSpacing"/>
        <w:ind w:left="1418"/>
        <w:rPr>
          <w:sz w:val="18"/>
          <w:szCs w:val="18"/>
        </w:rPr>
      </w:pPr>
    </w:p>
    <w:p w14:paraId="69E30CD5" w14:textId="77777777" w:rsidR="009E37A1" w:rsidRPr="004C5FA3" w:rsidRDefault="009E37A1" w:rsidP="009E37A1">
      <w:pPr>
        <w:rPr>
          <w:rFonts w:ascii="Arial" w:hAnsi="Arial"/>
          <w:rtl/>
        </w:rPr>
      </w:pPr>
      <w:bookmarkStart w:id="1243" w:name="_Toc31286044"/>
      <w:bookmarkStart w:id="1244" w:name="_Toc31284041"/>
      <w:bookmarkStart w:id="1245" w:name="_Toc6415315"/>
      <w:bookmarkStart w:id="1246" w:name="_Toc6415253"/>
      <w:bookmarkStart w:id="1247" w:name="_Toc6274770"/>
      <w:bookmarkStart w:id="1248" w:name="_Toc6272730"/>
      <w:r w:rsidRPr="004C5FA3">
        <w:rPr>
          <w:rFonts w:ascii="Arial" w:hAnsi="Arial"/>
          <w:rtl/>
        </w:rPr>
        <w:br w:type="page"/>
      </w:r>
    </w:p>
    <w:p w14:paraId="5F410E3C" w14:textId="24782AFF" w:rsidR="00F64EB6" w:rsidRPr="0005184A" w:rsidRDefault="00F64EB6" w:rsidP="00237B80">
      <w:pPr>
        <w:pStyle w:val="Heading2"/>
        <w:rPr>
          <w:sz w:val="22"/>
          <w:rtl/>
        </w:rPr>
      </w:pPr>
      <w:bookmarkStart w:id="1249" w:name="_Toc33548458"/>
      <w:bookmarkStart w:id="1250" w:name="_Toc33618578"/>
      <w:bookmarkStart w:id="1251" w:name="_Toc33623525"/>
      <w:bookmarkStart w:id="1252" w:name="_Toc33623640"/>
      <w:bookmarkStart w:id="1253" w:name="_Toc33623716"/>
      <w:bookmarkStart w:id="1254" w:name="_Toc33623842"/>
      <w:bookmarkStart w:id="1255" w:name="_Toc36376938"/>
      <w:bookmarkStart w:id="1256" w:name="_Toc37001484"/>
      <w:bookmarkStart w:id="1257" w:name="_Toc37001554"/>
      <w:bookmarkStart w:id="1258" w:name="_Toc37001823"/>
      <w:bookmarkStart w:id="1259" w:name="_Toc37002011"/>
      <w:bookmarkStart w:id="1260" w:name="_Toc37002559"/>
      <w:bookmarkStart w:id="1261" w:name="_Toc37165954"/>
      <w:bookmarkStart w:id="1262" w:name="_Toc64473805"/>
      <w:bookmarkStart w:id="1263" w:name="_Toc64474134"/>
      <w:bookmarkStart w:id="1264" w:name="_Toc100245528"/>
      <w:bookmarkStart w:id="1265" w:name="_Toc100246537"/>
      <w:bookmarkStart w:id="1266" w:name="_Toc100474057"/>
      <w:bookmarkStart w:id="1267" w:name="_Toc121747422"/>
      <w:bookmarkStart w:id="1268" w:name="_Toc123198356"/>
      <w:bookmarkStart w:id="1269" w:name="_Toc154415346"/>
      <w:bookmarkStart w:id="1270" w:name="_Toc184569382"/>
      <w:bookmarkStart w:id="1271" w:name="_Toc220916125"/>
      <w:bookmarkStart w:id="1272" w:name="_Toc226448126"/>
      <w:bookmarkStart w:id="1273" w:name="_Toc226449464"/>
      <w:bookmarkStart w:id="1274" w:name="_Toc226450577"/>
      <w:bookmarkStart w:id="1275" w:name="_Toc226634701"/>
      <w:r w:rsidRPr="0005184A">
        <w:rPr>
          <w:sz w:val="22"/>
          <w:rtl/>
        </w:rPr>
        <w:lastRenderedPageBreak/>
        <w:t xml:space="preserve">מידע מהותי נוסף המתייחס לחברה עצמה כחברה אם ליום 30 ביוני </w:t>
      </w:r>
      <w:r w:rsidR="00655754" w:rsidRPr="0005184A">
        <w:rPr>
          <w:sz w:val="22"/>
        </w:rPr>
        <w:fldChar w:fldCharType="begin" w:fldLock="1"/>
      </w:r>
      <w:r w:rsidR="00655754" w:rsidRPr="0005184A">
        <w:rPr>
          <w:sz w:val="22"/>
        </w:rPr>
        <w:instrText xml:space="preserve"> DOCPROPERTY  CY  \* MERGEFORMAT </w:instrText>
      </w:r>
      <w:r w:rsidR="00655754" w:rsidRPr="0005184A">
        <w:rPr>
          <w:sz w:val="22"/>
        </w:rPr>
        <w:fldChar w:fldCharType="separate"/>
      </w:r>
      <w:bookmarkEnd w:id="1243"/>
      <w:bookmarkEnd w:id="1244"/>
      <w:bookmarkEnd w:id="1245"/>
      <w:bookmarkEnd w:id="1246"/>
      <w:bookmarkEnd w:id="1247"/>
      <w:bookmarkEnd w:id="1248"/>
      <w:r w:rsidR="00655754" w:rsidRPr="0005184A">
        <w:rPr>
          <w:sz w:val="22"/>
        </w:rPr>
        <w:t>2026</w:t>
      </w:r>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r w:rsidR="00655754" w:rsidRPr="0005184A">
        <w:rPr>
          <w:sz w:val="22"/>
        </w:rPr>
        <w:fldChar w:fldCharType="end"/>
      </w:r>
    </w:p>
    <w:p w14:paraId="733461BE" w14:textId="77777777" w:rsidR="009E37A1" w:rsidRPr="009E37A1" w:rsidRDefault="009E37A1" w:rsidP="009E37A1">
      <w:pPr>
        <w:spacing w:after="0" w:line="240" w:lineRule="auto"/>
        <w:ind w:left="1418"/>
        <w:rPr>
          <w:rtl/>
        </w:rPr>
      </w:pPr>
    </w:p>
    <w:p w14:paraId="5DCC0E27" w14:textId="77777777" w:rsidR="00F64EB6" w:rsidRPr="009E37A1" w:rsidRDefault="00F64EB6" w:rsidP="00E82827">
      <w:pPr>
        <w:pStyle w:val="Heading3"/>
        <w:numPr>
          <w:ilvl w:val="0"/>
          <w:numId w:val="16"/>
        </w:numPr>
        <w:ind w:left="1702" w:hanging="284"/>
        <w:rPr>
          <w:rtl/>
        </w:rPr>
      </w:pPr>
      <w:bookmarkStart w:id="1276" w:name="_Toc6272731"/>
      <w:bookmarkStart w:id="1277" w:name="_Toc6274771"/>
      <w:bookmarkStart w:id="1278" w:name="_Toc6284372"/>
      <w:bookmarkStart w:id="1279" w:name="_Toc6415254"/>
      <w:bookmarkStart w:id="1280" w:name="_Toc6415316"/>
      <w:bookmarkStart w:id="1281" w:name="_Toc31284042"/>
      <w:bookmarkStart w:id="1282" w:name="_Toc31286045"/>
      <w:bookmarkStart w:id="1283" w:name="_Toc33548459"/>
      <w:bookmarkStart w:id="1284" w:name="_Toc33618579"/>
      <w:bookmarkStart w:id="1285" w:name="_Toc33623641"/>
      <w:bookmarkStart w:id="1286" w:name="_Toc33623717"/>
      <w:bookmarkStart w:id="1287" w:name="_Toc33623843"/>
      <w:bookmarkStart w:id="1288" w:name="_Toc36376939"/>
      <w:bookmarkStart w:id="1289" w:name="_Toc37001485"/>
      <w:bookmarkStart w:id="1290" w:name="_Toc37001555"/>
      <w:bookmarkStart w:id="1291" w:name="_Toc37001824"/>
      <w:bookmarkStart w:id="1292" w:name="_Toc37002560"/>
      <w:bookmarkStart w:id="1293" w:name="_Toc37165955"/>
      <w:bookmarkStart w:id="1294" w:name="_Toc64473806"/>
      <w:bookmarkStart w:id="1295" w:name="_Toc64474135"/>
      <w:bookmarkStart w:id="1296" w:name="_Toc100245529"/>
      <w:bookmarkStart w:id="1297" w:name="_Toc100246538"/>
      <w:bookmarkStart w:id="1298" w:name="_Toc100474058"/>
      <w:bookmarkStart w:id="1299" w:name="_Toc121747423"/>
      <w:bookmarkStart w:id="1300" w:name="_Toc123198357"/>
      <w:bookmarkStart w:id="1301" w:name="_Toc154415347"/>
      <w:bookmarkStart w:id="1302" w:name="_Toc184569383"/>
      <w:bookmarkStart w:id="1303" w:name="_Toc220916126"/>
      <w:bookmarkStart w:id="1304" w:name="_Toc226448127"/>
      <w:bookmarkStart w:id="1305" w:name="_Toc226449465"/>
      <w:bookmarkStart w:id="1306" w:name="_Toc226450578"/>
      <w:bookmarkStart w:id="1307" w:name="_Toc226634702"/>
      <w:r w:rsidRPr="009E37A1">
        <w:rPr>
          <w:rtl/>
        </w:rPr>
        <w:t>פרטים על המידע הכספי ביניים הנפרד</w:t>
      </w:r>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p>
    <w:tbl>
      <w:tblPr>
        <w:tblStyle w:val="PlainTable2"/>
        <w:bidiVisual/>
        <w:tblW w:w="5000" w:type="pct"/>
        <w:tblLook w:val="04A0" w:firstRow="1" w:lastRow="0" w:firstColumn="1" w:lastColumn="0" w:noHBand="0" w:noVBand="1"/>
      </w:tblPr>
      <w:tblGrid>
        <w:gridCol w:w="1327"/>
        <w:gridCol w:w="8877"/>
      </w:tblGrid>
      <w:tr w:rsidR="00F64EB6" w:rsidRPr="009E37A1" w14:paraId="15892FDD" w14:textId="77777777" w:rsidTr="00DE100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650" w:type="pct"/>
          </w:tcPr>
          <w:p w14:paraId="7847DFC2" w14:textId="77777777" w:rsidR="00F64EB6" w:rsidRPr="00FA3C32" w:rsidRDefault="00F64EB6" w:rsidP="00FA3C32">
            <w:pPr>
              <w:widowControl w:val="0"/>
              <w:bidi w:val="0"/>
              <w:spacing w:after="0" w:line="240" w:lineRule="auto"/>
              <w:ind w:left="-57" w:right="-57"/>
              <w:jc w:val="right"/>
              <w:rPr>
                <w:rtl/>
              </w:rPr>
            </w:pPr>
          </w:p>
        </w:tc>
        <w:tc>
          <w:tcPr>
            <w:tcW w:w="4350" w:type="pct"/>
          </w:tcPr>
          <w:p w14:paraId="785FFD66" w14:textId="0CC58B02" w:rsidR="00F64EB6" w:rsidRPr="009E37A1" w:rsidRDefault="00F64EB6" w:rsidP="009E37A1">
            <w:pPr>
              <w:widowControl w:val="0"/>
              <w:spacing w:line="240" w:lineRule="auto"/>
              <w:contextualSpacing w:val="0"/>
              <w:cnfStyle w:val="100000000000" w:firstRow="1" w:lastRow="0" w:firstColumn="0" w:lastColumn="0" w:oddVBand="0" w:evenVBand="0" w:oddHBand="0" w:evenHBand="0" w:firstRowFirstColumn="0" w:firstRowLastColumn="0" w:lastRowFirstColumn="0" w:lastRowLastColumn="0"/>
              <w:rPr>
                <w:rtl/>
              </w:rPr>
            </w:pPr>
            <w:r w:rsidRPr="009E37A1">
              <w:rPr>
                <w:rtl/>
              </w:rPr>
              <w:t xml:space="preserve">המידע הכספי ביניים הנפרד של חברה מדווחת לדוגמה בע"מ (להלן: "החברה") כולל נתונים כספיים מתוך הדוחות הכספיים </w:t>
            </w:r>
            <w:r w:rsidR="00886045">
              <w:rPr>
                <w:rFonts w:hint="cs"/>
                <w:rtl/>
              </w:rPr>
              <w:t xml:space="preserve">המאוחדים ביניים </w:t>
            </w:r>
            <w:r w:rsidRPr="009E37A1">
              <w:rPr>
                <w:rtl/>
              </w:rPr>
              <w:t>התמציתיים של החברה, המיוחסים לחברה עצמה כחברה אם, ו</w:t>
            </w:r>
            <w:r w:rsidR="00886045">
              <w:rPr>
                <w:rFonts w:hint="cs"/>
                <w:rtl/>
              </w:rPr>
              <w:t xml:space="preserve">הוא </w:t>
            </w:r>
            <w:r w:rsidRPr="009E37A1">
              <w:rPr>
                <w:rtl/>
              </w:rPr>
              <w:t xml:space="preserve">ערוך בהתאם לתקנה 38ד לתקנות ניירות ערך (דוחות תקופתיים ומיידיים), </w:t>
            </w:r>
            <w:proofErr w:type="spellStart"/>
            <w:r w:rsidRPr="009E37A1">
              <w:rPr>
                <w:rtl/>
              </w:rPr>
              <w:t>התש"ל</w:t>
            </w:r>
            <w:proofErr w:type="spellEnd"/>
            <w:r w:rsidR="00886045">
              <w:rPr>
                <w:rFonts w:hint="cs"/>
                <w:rtl/>
              </w:rPr>
              <w:t>–</w:t>
            </w:r>
            <w:r w:rsidRPr="009E37A1">
              <w:rPr>
                <w:rtl/>
              </w:rPr>
              <w:t>1970.</w:t>
            </w:r>
          </w:p>
        </w:tc>
      </w:tr>
      <w:tr w:rsidR="00F64EB6" w:rsidRPr="009E37A1" w14:paraId="7A412A4A" w14:textId="77777777" w:rsidTr="00DE100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50" w:type="pct"/>
          </w:tcPr>
          <w:p w14:paraId="4AFDE3DD" w14:textId="77777777" w:rsidR="00F64EB6" w:rsidRPr="00FA3C32" w:rsidRDefault="00F64EB6" w:rsidP="00FA3C32">
            <w:pPr>
              <w:widowControl w:val="0"/>
              <w:bidi w:val="0"/>
              <w:spacing w:after="0" w:line="240" w:lineRule="auto"/>
              <w:ind w:left="-57" w:right="-57"/>
              <w:contextualSpacing w:val="0"/>
              <w:jc w:val="right"/>
              <w:rPr>
                <w:rtl/>
              </w:rPr>
            </w:pPr>
          </w:p>
        </w:tc>
        <w:tc>
          <w:tcPr>
            <w:tcW w:w="4350" w:type="pct"/>
          </w:tcPr>
          <w:p w14:paraId="091B6011" w14:textId="1BAFFE1F" w:rsidR="00F64EB6" w:rsidRPr="009E37A1" w:rsidRDefault="00F64EB6" w:rsidP="009E37A1">
            <w:pPr>
              <w:widowControl w:val="0"/>
              <w:spacing w:line="240" w:lineRule="auto"/>
              <w:contextualSpacing w:val="0"/>
              <w:cnfStyle w:val="000000100000" w:firstRow="0" w:lastRow="0" w:firstColumn="0" w:lastColumn="0" w:oddVBand="0" w:evenVBand="0" w:oddHBand="1" w:evenHBand="0" w:firstRowFirstColumn="0" w:firstRowLastColumn="0" w:lastRowFirstColumn="0" w:lastRowLastColumn="0"/>
              <w:rPr>
                <w:rtl/>
              </w:rPr>
            </w:pPr>
            <w:r w:rsidRPr="009E37A1">
              <w:rPr>
                <w:rtl/>
              </w:rPr>
              <w:t xml:space="preserve">יש לעיין במידע הכספי ביניים הנפרד יחד עם המידע הכספי הנפרד של החברה ליום 31 בדצמבר </w:t>
            </w:r>
            <w:fldSimple w:instr=" DOCPROPERTY  PY  \* MERGEFORMAT " w:fldLock="1">
              <w:r w:rsidR="00655754" w:rsidRPr="009E37A1">
                <w:t>2025</w:t>
              </w:r>
            </w:fldSimple>
            <w:r w:rsidRPr="009E37A1">
              <w:rPr>
                <w:rtl/>
              </w:rPr>
              <w:t xml:space="preserve"> והמידע המהותי הנוסף המצורף אליו וכן עם הדוחות הכספיים </w:t>
            </w:r>
            <w:r w:rsidR="00886045">
              <w:rPr>
                <w:rFonts w:hint="cs"/>
                <w:rtl/>
              </w:rPr>
              <w:t xml:space="preserve">המאוחדים ביניים </w:t>
            </w:r>
            <w:r w:rsidRPr="009E37A1">
              <w:rPr>
                <w:rtl/>
              </w:rPr>
              <w:t xml:space="preserve">התמציתיים של החברה ליום 30 ביוני </w:t>
            </w:r>
            <w:fldSimple w:instr=" DOCPROPERTY  CY  \* MERGEFORMAT " w:fldLock="1">
              <w:r w:rsidR="00655754" w:rsidRPr="009E37A1">
                <w:t>2026</w:t>
              </w:r>
            </w:fldSimple>
            <w:r w:rsidRPr="009E37A1">
              <w:rPr>
                <w:rtl/>
              </w:rPr>
              <w:t>.</w:t>
            </w:r>
          </w:p>
        </w:tc>
      </w:tr>
      <w:tr w:rsidR="00F64EB6" w:rsidRPr="009E37A1" w14:paraId="5926CEA7" w14:textId="77777777" w:rsidTr="00DE1009">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50" w:type="pct"/>
          </w:tcPr>
          <w:p w14:paraId="310048FA" w14:textId="77777777" w:rsidR="00F64EB6" w:rsidRPr="00FA3C32" w:rsidRDefault="00F64EB6" w:rsidP="00FA3C32">
            <w:pPr>
              <w:widowControl w:val="0"/>
              <w:bidi w:val="0"/>
              <w:spacing w:after="0" w:line="240" w:lineRule="auto"/>
              <w:ind w:left="-57" w:right="-57"/>
              <w:contextualSpacing w:val="0"/>
              <w:jc w:val="right"/>
              <w:rPr>
                <w:rtl/>
              </w:rPr>
            </w:pPr>
          </w:p>
        </w:tc>
        <w:tc>
          <w:tcPr>
            <w:tcW w:w="4350" w:type="pct"/>
          </w:tcPr>
          <w:p w14:paraId="72FC6E77" w14:textId="082D8467" w:rsidR="00F64EB6" w:rsidRPr="009E37A1" w:rsidRDefault="00F64EB6" w:rsidP="009E37A1">
            <w:pPr>
              <w:widowControl w:val="0"/>
              <w:spacing w:line="240" w:lineRule="auto"/>
              <w:contextualSpacing w:val="0"/>
              <w:cnfStyle w:val="000000010000" w:firstRow="0" w:lastRow="0" w:firstColumn="0" w:lastColumn="0" w:oddVBand="0" w:evenVBand="0" w:oddHBand="0" w:evenHBand="1" w:firstRowFirstColumn="0" w:firstRowLastColumn="0" w:lastRowFirstColumn="0" w:lastRowLastColumn="0"/>
              <w:rPr>
                <w:rtl/>
              </w:rPr>
            </w:pPr>
            <w:r w:rsidRPr="009E37A1">
              <w:rPr>
                <w:rtl/>
              </w:rPr>
              <w:t xml:space="preserve">המדיניות החשבונאית שיושמה במידע הכספי ביניים הנפרד זהה למדיניות החשבונאית המפורטת בביאור </w:t>
            </w:r>
            <w:r w:rsidR="00DB7935" w:rsidRPr="006222CF">
              <w:rPr>
                <w:rtl/>
              </w:rPr>
              <w:fldChar w:fldCharType="begin" w:fldLock="1"/>
            </w:r>
            <w:r w:rsidR="00DB7935" w:rsidRPr="006222CF">
              <w:rPr>
                <w:rtl/>
              </w:rPr>
              <w:instrText xml:space="preserve"> </w:instrText>
            </w:r>
            <w:r w:rsidR="00DB7935" w:rsidRPr="006222CF">
              <w:instrText>REF</w:instrText>
            </w:r>
            <w:r w:rsidR="00DB7935" w:rsidRPr="006222CF">
              <w:rPr>
                <w:rtl/>
              </w:rPr>
              <w:instrText xml:space="preserve"> _</w:instrText>
            </w:r>
            <w:r w:rsidR="00DB7935" w:rsidRPr="006222CF">
              <w:instrText>Ref33465163 \n \h</w:instrText>
            </w:r>
            <w:r w:rsidR="00DB7935" w:rsidRPr="006222CF">
              <w:rPr>
                <w:rtl/>
              </w:rPr>
              <w:instrText xml:space="preserve"> </w:instrText>
            </w:r>
            <w:r w:rsidR="00E04391" w:rsidRPr="006222CF">
              <w:rPr>
                <w:rtl/>
              </w:rPr>
              <w:instrText xml:space="preserve"> \* </w:instrText>
            </w:r>
            <w:r w:rsidR="00E04391" w:rsidRPr="006222CF">
              <w:instrText>MERGEFORMAT</w:instrText>
            </w:r>
            <w:r w:rsidR="00E04391" w:rsidRPr="006222CF">
              <w:rPr>
                <w:rtl/>
              </w:rPr>
              <w:instrText xml:space="preserve"> </w:instrText>
            </w:r>
            <w:r w:rsidR="00DB7935" w:rsidRPr="006222CF">
              <w:rPr>
                <w:rtl/>
              </w:rPr>
            </w:r>
            <w:r w:rsidR="00DB7935" w:rsidRPr="006222CF">
              <w:rPr>
                <w:rtl/>
              </w:rPr>
              <w:fldChar w:fldCharType="separate"/>
            </w:r>
            <w:r w:rsidR="00743F15">
              <w:rPr>
                <w:cs/>
              </w:rPr>
              <w:t>‎</w:t>
            </w:r>
            <w:r w:rsidR="00743F15">
              <w:t>2</w:t>
            </w:r>
            <w:r w:rsidR="00DB7935" w:rsidRPr="006222CF">
              <w:rPr>
                <w:rtl/>
              </w:rPr>
              <w:fldChar w:fldCharType="end"/>
            </w:r>
            <w:r w:rsidRPr="009E37A1">
              <w:rPr>
                <w:rtl/>
              </w:rPr>
              <w:t xml:space="preserve"> לדוחות הכספיים </w:t>
            </w:r>
            <w:r w:rsidR="00886045">
              <w:rPr>
                <w:rFonts w:hint="cs"/>
                <w:rtl/>
              </w:rPr>
              <w:t xml:space="preserve">המאוחדים ביניים </w:t>
            </w:r>
            <w:r w:rsidRPr="009E37A1">
              <w:rPr>
                <w:rtl/>
              </w:rPr>
              <w:t xml:space="preserve">התמציתיים של החברה ליום 30 ביוני </w:t>
            </w:r>
            <w:fldSimple w:instr=" DOCPROPERTY  CY  \* MERGEFORMAT " w:fldLock="1">
              <w:r w:rsidR="00655754" w:rsidRPr="009E37A1">
                <w:t>2026</w:t>
              </w:r>
            </w:fldSimple>
            <w:r w:rsidRPr="009E37A1">
              <w:rPr>
                <w:rtl/>
              </w:rPr>
              <w:t xml:space="preserve"> בכפוף לאמור לעיל ולמפורט במידע הכספי הנפרד של החברה ליום 31 בדצמבר </w:t>
            </w:r>
            <w:fldSimple w:instr=" DOCPROPERTY  PY  \* MERGEFORMAT " w:fldLock="1">
              <w:r w:rsidR="00655754" w:rsidRPr="009E37A1">
                <w:t>2025</w:t>
              </w:r>
            </w:fldSimple>
            <w:r w:rsidRPr="009E37A1">
              <w:rPr>
                <w:rtl/>
              </w:rPr>
              <w:t xml:space="preserve"> בדבר הטיפול בעסקאות בין</w:t>
            </w:r>
            <w:r w:rsidR="00886045">
              <w:rPr>
                <w:rFonts w:hint="cs"/>
                <w:rtl/>
              </w:rPr>
              <w:t>-</w:t>
            </w:r>
            <w:r w:rsidRPr="009E37A1">
              <w:rPr>
                <w:rtl/>
              </w:rPr>
              <w:t>חברתיות.</w:t>
            </w:r>
          </w:p>
        </w:tc>
      </w:tr>
    </w:tbl>
    <w:p w14:paraId="40D2CD96" w14:textId="29A4DFB1" w:rsidR="00F64EB6" w:rsidRDefault="00F64EB6" w:rsidP="00E82827">
      <w:pPr>
        <w:pStyle w:val="Heading3"/>
        <w:numPr>
          <w:ilvl w:val="0"/>
          <w:numId w:val="16"/>
        </w:numPr>
        <w:ind w:left="1702" w:hanging="284"/>
        <w:rPr>
          <w:rtl/>
        </w:rPr>
      </w:pPr>
      <w:bookmarkStart w:id="1308" w:name="_Toc6272732"/>
      <w:bookmarkStart w:id="1309" w:name="_Toc6274772"/>
      <w:bookmarkStart w:id="1310" w:name="_Toc6284373"/>
      <w:bookmarkStart w:id="1311" w:name="_Toc6415255"/>
      <w:bookmarkStart w:id="1312" w:name="_Toc6415317"/>
      <w:bookmarkStart w:id="1313" w:name="_Toc31284043"/>
      <w:bookmarkStart w:id="1314" w:name="_Toc31286046"/>
      <w:bookmarkStart w:id="1315" w:name="_Toc33548460"/>
      <w:bookmarkStart w:id="1316" w:name="_Toc33618580"/>
      <w:bookmarkStart w:id="1317" w:name="_Toc33623642"/>
      <w:bookmarkStart w:id="1318" w:name="_Toc33623718"/>
      <w:bookmarkStart w:id="1319" w:name="_Toc33623844"/>
      <w:bookmarkStart w:id="1320" w:name="_Toc36376940"/>
      <w:bookmarkStart w:id="1321" w:name="_Toc37001486"/>
      <w:bookmarkStart w:id="1322" w:name="_Toc37001556"/>
      <w:bookmarkStart w:id="1323" w:name="_Toc37001825"/>
      <w:bookmarkStart w:id="1324" w:name="_Toc37002561"/>
      <w:bookmarkStart w:id="1325" w:name="_Toc37165956"/>
      <w:bookmarkStart w:id="1326" w:name="_Toc64473807"/>
      <w:bookmarkStart w:id="1327" w:name="_Toc64474136"/>
      <w:bookmarkStart w:id="1328" w:name="_Toc100245530"/>
      <w:bookmarkStart w:id="1329" w:name="_Toc100246539"/>
      <w:bookmarkStart w:id="1330" w:name="_Toc100474059"/>
      <w:bookmarkStart w:id="1331" w:name="_Toc121747424"/>
      <w:bookmarkStart w:id="1332" w:name="_Toc123198358"/>
      <w:bookmarkStart w:id="1333" w:name="_Toc154415348"/>
      <w:bookmarkStart w:id="1334" w:name="_Toc184569384"/>
      <w:bookmarkStart w:id="1335" w:name="_Toc220916127"/>
      <w:bookmarkStart w:id="1336" w:name="_Toc226448128"/>
      <w:bookmarkStart w:id="1337" w:name="_Toc226449466"/>
      <w:bookmarkStart w:id="1338" w:name="_Toc226450579"/>
      <w:bookmarkStart w:id="1339" w:name="_Toc226634703"/>
      <w:r w:rsidRPr="009E37A1">
        <w:rPr>
          <w:rtl/>
        </w:rPr>
        <w:t>התקשרויות ועסקאות מהותיות עם חברות מוחזקות</w:t>
      </w:r>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p>
    <w:tbl>
      <w:tblPr>
        <w:tblStyle w:val="PlainTable2"/>
        <w:bidiVisual/>
        <w:tblW w:w="5000" w:type="pct"/>
        <w:tblLook w:val="04A0" w:firstRow="1" w:lastRow="0" w:firstColumn="1" w:lastColumn="0" w:noHBand="0" w:noVBand="1"/>
      </w:tblPr>
      <w:tblGrid>
        <w:gridCol w:w="1327"/>
        <w:gridCol w:w="8877"/>
      </w:tblGrid>
      <w:tr w:rsidR="009E37A1" w:rsidRPr="009E37A1" w14:paraId="2AB94C22" w14:textId="77777777" w:rsidTr="002D01A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650" w:type="pct"/>
          </w:tcPr>
          <w:p w14:paraId="44EB41CA" w14:textId="77777777" w:rsidR="009E37A1" w:rsidRPr="00FA3C32" w:rsidRDefault="009E37A1" w:rsidP="00FA3C32">
            <w:pPr>
              <w:widowControl w:val="0"/>
              <w:bidi w:val="0"/>
              <w:spacing w:after="0" w:line="240" w:lineRule="auto"/>
              <w:ind w:left="-57" w:right="-57"/>
              <w:jc w:val="right"/>
              <w:rPr>
                <w:rtl/>
              </w:rPr>
            </w:pPr>
          </w:p>
        </w:tc>
        <w:tc>
          <w:tcPr>
            <w:tcW w:w="4350" w:type="pct"/>
          </w:tcPr>
          <w:p w14:paraId="1047BA0D" w14:textId="1789FCDA" w:rsidR="009E37A1" w:rsidRPr="009E37A1" w:rsidRDefault="009E37A1" w:rsidP="002D01AE">
            <w:pPr>
              <w:widowControl w:val="0"/>
              <w:spacing w:line="240" w:lineRule="auto"/>
              <w:contextualSpacing w:val="0"/>
              <w:cnfStyle w:val="100000000000" w:firstRow="1" w:lastRow="0" w:firstColumn="0" w:lastColumn="0" w:oddVBand="0" w:evenVBand="0" w:oddHBand="0" w:evenHBand="0" w:firstRowFirstColumn="0" w:firstRowLastColumn="0" w:lastRowFirstColumn="0" w:lastRowLastColumn="0"/>
              <w:rPr>
                <w:rtl/>
              </w:rPr>
            </w:pPr>
            <w:r w:rsidRPr="009E37A1">
              <w:rPr>
                <w:rtl/>
              </w:rPr>
              <w:t>[</w:t>
            </w:r>
            <w:r w:rsidRPr="009E37A1">
              <w:rPr>
                <w:rStyle w:val="SubtleReference"/>
                <w:rtl/>
              </w:rPr>
              <w:t xml:space="preserve">יינתן תיאור של מכלול הקשרים, ההתקשרויות, ההלוואות, ההשקעות והעסקאות המהותיות בין החברה לבין חברות מוחזקות, בין אם הוכרו ונמדדו בדוחות הכספיים </w:t>
            </w:r>
            <w:r w:rsidR="00886045">
              <w:rPr>
                <w:rStyle w:val="SubtleReference"/>
                <w:rFonts w:hint="cs"/>
                <w:rtl/>
              </w:rPr>
              <w:t xml:space="preserve">המאוחדים ביניים </w:t>
            </w:r>
            <w:r w:rsidRPr="009E37A1">
              <w:rPr>
                <w:rStyle w:val="SubtleReference"/>
                <w:rtl/>
              </w:rPr>
              <w:t xml:space="preserve">התמציתיים של החברה וקיבלו ביטוי במידע הכספי ביניים הנפרד </w:t>
            </w:r>
            <w:r w:rsidR="00886045">
              <w:rPr>
                <w:rStyle w:val="SubtleReference"/>
                <w:rFonts w:hint="cs"/>
                <w:rtl/>
              </w:rPr>
              <w:t xml:space="preserve">של החברה </w:t>
            </w:r>
            <w:r w:rsidRPr="009E37A1">
              <w:rPr>
                <w:rStyle w:val="SubtleReference"/>
                <w:rtl/>
              </w:rPr>
              <w:t>ובין אם לאו</w:t>
            </w:r>
            <w:r w:rsidRPr="00B356C3">
              <w:rPr>
                <w:rStyle w:val="SubtleReference"/>
                <w:i w:val="0"/>
                <w:iCs w:val="0"/>
                <w:vertAlign w:val="superscript"/>
                <w:rtl/>
              </w:rPr>
              <w:footnoteReference w:id="221"/>
            </w:r>
            <w:r w:rsidR="00886045">
              <w:rPr>
                <w:rStyle w:val="SubtleReference"/>
                <w:rFonts w:hint="cs"/>
                <w:rtl/>
              </w:rPr>
              <w:t>, אשר</w:t>
            </w:r>
            <w:r w:rsidRPr="009E37A1">
              <w:rPr>
                <w:rStyle w:val="SubtleReference"/>
                <w:rtl/>
              </w:rPr>
              <w:t xml:space="preserve"> בוצעו בתקופת הדיווח השוטפת ובמצטבר מאז תאריך המידע הכספי הנפרד השנתי האחרון.</w:t>
            </w:r>
            <w:r w:rsidRPr="009E37A1">
              <w:rPr>
                <w:rtl/>
              </w:rPr>
              <w:t>]</w:t>
            </w:r>
          </w:p>
        </w:tc>
      </w:tr>
    </w:tbl>
    <w:p w14:paraId="0E8F9A5B" w14:textId="6EB50EFA" w:rsidR="00F64EB6" w:rsidRPr="009E37A1" w:rsidRDefault="00F64EB6" w:rsidP="00E82827">
      <w:pPr>
        <w:pStyle w:val="Heading3"/>
        <w:numPr>
          <w:ilvl w:val="0"/>
          <w:numId w:val="16"/>
        </w:numPr>
        <w:ind w:left="1702" w:hanging="284"/>
        <w:rPr>
          <w:rtl/>
        </w:rPr>
      </w:pPr>
      <w:bookmarkStart w:id="1340" w:name="_Toc6272733"/>
      <w:bookmarkStart w:id="1341" w:name="_Toc6274773"/>
      <w:bookmarkStart w:id="1342" w:name="_Toc6284374"/>
      <w:bookmarkStart w:id="1343" w:name="_Toc6415256"/>
      <w:bookmarkStart w:id="1344" w:name="_Toc6415318"/>
      <w:bookmarkStart w:id="1345" w:name="_Toc31284044"/>
      <w:bookmarkStart w:id="1346" w:name="_Toc31286047"/>
      <w:bookmarkStart w:id="1347" w:name="_Toc33548461"/>
      <w:bookmarkStart w:id="1348" w:name="_Toc33618581"/>
      <w:bookmarkStart w:id="1349" w:name="_Toc33623643"/>
      <w:bookmarkStart w:id="1350" w:name="_Toc33623719"/>
      <w:bookmarkStart w:id="1351" w:name="_Toc33623845"/>
      <w:bookmarkStart w:id="1352" w:name="_Toc36376941"/>
      <w:bookmarkStart w:id="1353" w:name="_Toc37001487"/>
      <w:bookmarkStart w:id="1354" w:name="_Toc37001557"/>
      <w:bookmarkStart w:id="1355" w:name="_Toc37001826"/>
      <w:bookmarkStart w:id="1356" w:name="_Toc37002562"/>
      <w:bookmarkStart w:id="1357" w:name="_Toc37165957"/>
      <w:bookmarkStart w:id="1358" w:name="_Toc64473808"/>
      <w:bookmarkStart w:id="1359" w:name="_Toc64474137"/>
      <w:bookmarkStart w:id="1360" w:name="_Toc100245531"/>
      <w:bookmarkStart w:id="1361" w:name="_Toc100246540"/>
      <w:bookmarkStart w:id="1362" w:name="_Toc100474060"/>
      <w:bookmarkStart w:id="1363" w:name="_Toc121747425"/>
      <w:bookmarkStart w:id="1364" w:name="_Toc123198359"/>
      <w:bookmarkStart w:id="1365" w:name="_Toc154415349"/>
      <w:bookmarkStart w:id="1366" w:name="_Toc184569385"/>
      <w:bookmarkStart w:id="1367" w:name="_Toc220916128"/>
      <w:bookmarkStart w:id="1368" w:name="_Toc226448129"/>
      <w:bookmarkStart w:id="1369" w:name="_Toc226449467"/>
      <w:bookmarkStart w:id="1370" w:name="_Toc226450580"/>
      <w:bookmarkStart w:id="1371" w:name="_Toc226634704"/>
      <w:r w:rsidRPr="009E37A1">
        <w:rPr>
          <w:rtl/>
        </w:rPr>
        <w:t>מידע מהותי נוסף אחר</w:t>
      </w:r>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p>
    <w:tbl>
      <w:tblPr>
        <w:tblStyle w:val="PlainTable2"/>
        <w:bidiVisual/>
        <w:tblW w:w="5000" w:type="pct"/>
        <w:tblLook w:val="04A0" w:firstRow="1" w:lastRow="0" w:firstColumn="1" w:lastColumn="0" w:noHBand="0" w:noVBand="1"/>
      </w:tblPr>
      <w:tblGrid>
        <w:gridCol w:w="1327"/>
        <w:gridCol w:w="8877"/>
      </w:tblGrid>
      <w:tr w:rsidR="009E37A1" w:rsidRPr="009E37A1" w14:paraId="302F8242" w14:textId="77777777" w:rsidTr="002D01A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650" w:type="pct"/>
          </w:tcPr>
          <w:p w14:paraId="27D37DBB" w14:textId="77777777" w:rsidR="009E37A1" w:rsidRPr="00FA3C32" w:rsidRDefault="009E37A1" w:rsidP="00FA3C32">
            <w:pPr>
              <w:widowControl w:val="0"/>
              <w:bidi w:val="0"/>
              <w:spacing w:after="0" w:line="240" w:lineRule="auto"/>
              <w:ind w:left="-57" w:right="-57"/>
              <w:jc w:val="right"/>
              <w:rPr>
                <w:rtl/>
              </w:rPr>
            </w:pPr>
          </w:p>
        </w:tc>
        <w:tc>
          <w:tcPr>
            <w:tcW w:w="4350" w:type="pct"/>
          </w:tcPr>
          <w:p w14:paraId="778B25A1" w14:textId="1998F4B7" w:rsidR="009E37A1" w:rsidRPr="009E37A1" w:rsidRDefault="009E37A1" w:rsidP="002D01AE">
            <w:pPr>
              <w:widowControl w:val="0"/>
              <w:spacing w:line="240" w:lineRule="auto"/>
              <w:contextualSpacing w:val="0"/>
              <w:cnfStyle w:val="100000000000" w:firstRow="1" w:lastRow="0" w:firstColumn="0" w:lastColumn="0" w:oddVBand="0" w:evenVBand="0" w:oddHBand="0" w:evenHBand="0" w:firstRowFirstColumn="0" w:firstRowLastColumn="0" w:lastRowFirstColumn="0" w:lastRowLastColumn="0"/>
              <w:rPr>
                <w:rtl/>
              </w:rPr>
            </w:pPr>
            <w:r w:rsidRPr="009E37A1">
              <w:rPr>
                <w:rtl/>
              </w:rPr>
              <w:t>[</w:t>
            </w:r>
            <w:r w:rsidRPr="009E37A1">
              <w:rPr>
                <w:rStyle w:val="SubtleReference"/>
                <w:rtl/>
              </w:rPr>
              <w:t xml:space="preserve">נוסף </w:t>
            </w:r>
            <w:r w:rsidR="0071642F">
              <w:rPr>
                <w:rStyle w:val="SubtleReference"/>
                <w:rFonts w:hint="cs"/>
                <w:rtl/>
              </w:rPr>
              <w:t>על ה</w:t>
            </w:r>
            <w:r w:rsidRPr="009E37A1">
              <w:rPr>
                <w:rStyle w:val="SubtleReference"/>
                <w:rtl/>
              </w:rPr>
              <w:t xml:space="preserve">אמור לעיל, יינתן </w:t>
            </w:r>
            <w:r w:rsidR="0071642F">
              <w:rPr>
                <w:rStyle w:val="SubtleReference"/>
                <w:rFonts w:hint="cs"/>
                <w:rtl/>
              </w:rPr>
              <w:t>גילוי ל</w:t>
            </w:r>
            <w:r w:rsidRPr="009E37A1">
              <w:rPr>
                <w:rStyle w:val="SubtleReference"/>
                <w:rtl/>
              </w:rPr>
              <w:t xml:space="preserve">כל מידע מהותי נוסף שעשוי להשפיע על קבלת החלטות כלכליות של משקיע, אם מידע זה לא נכלל בדוחות הכספיים </w:t>
            </w:r>
            <w:r w:rsidR="0071642F">
              <w:rPr>
                <w:rStyle w:val="SubtleReference"/>
                <w:rFonts w:hint="cs"/>
                <w:rtl/>
              </w:rPr>
              <w:t xml:space="preserve">המאוחדים ביניים </w:t>
            </w:r>
            <w:r w:rsidRPr="009E37A1">
              <w:rPr>
                <w:rStyle w:val="SubtleReference"/>
                <w:rtl/>
              </w:rPr>
              <w:t>התמציתיים של החברה באופן המתייחס במפורש לחברה עצמה כחברה אם, ואשר מתייחס לתקופת הדיווח השוטפת ובמצטבר מאז תאריך המידע הכספי הנפרד השנתי האחרון</w:t>
            </w:r>
            <w:r w:rsidR="0071642F">
              <w:rPr>
                <w:rStyle w:val="SubtleReference"/>
                <w:rFonts w:hint="cs"/>
                <w:rtl/>
              </w:rPr>
              <w:t>,</w:t>
            </w:r>
            <w:r w:rsidRPr="009E37A1">
              <w:rPr>
                <w:rStyle w:val="SubtleReference"/>
                <w:rtl/>
              </w:rPr>
              <w:t xml:space="preserve"> וזאת בהתחשב באופיו של המידע כמידע כספי לתקופות ביניים.</w:t>
            </w:r>
            <w:r w:rsidRPr="009E37A1">
              <w:rPr>
                <w:rtl/>
              </w:rPr>
              <w:t>]</w:t>
            </w:r>
          </w:p>
        </w:tc>
      </w:tr>
    </w:tbl>
    <w:p w14:paraId="2F741AB5" w14:textId="77777777" w:rsidR="001D3031" w:rsidRPr="009E37A1" w:rsidRDefault="001D3031" w:rsidP="00015C9C">
      <w:pPr>
        <w:rPr>
          <w:rFonts w:ascii="Arial" w:hAnsi="Arial"/>
          <w:rtl/>
        </w:rPr>
      </w:pPr>
    </w:p>
    <w:p w14:paraId="603310E1" w14:textId="77777777" w:rsidR="009E37A1" w:rsidRDefault="009E37A1" w:rsidP="00015C9C">
      <w:pPr>
        <w:rPr>
          <w:rFonts w:ascii="Arial" w:hAnsi="Arial"/>
          <w:rtl/>
        </w:rPr>
      </w:pPr>
    </w:p>
    <w:p w14:paraId="45E9F8D2" w14:textId="77777777" w:rsidR="009E37A1" w:rsidRPr="00330842" w:rsidRDefault="009E37A1" w:rsidP="00015C9C">
      <w:pPr>
        <w:rPr>
          <w:rFonts w:ascii="Arial" w:hAnsi="Arial"/>
          <w:rtl/>
        </w:rPr>
        <w:sectPr w:rsidR="009E37A1" w:rsidRPr="00330842" w:rsidSect="009F69B1">
          <w:headerReference w:type="default" r:id="rId39"/>
          <w:pgSz w:w="11906" w:h="16838" w:code="9"/>
          <w:pgMar w:top="851" w:right="851" w:bottom="851" w:left="851" w:header="850" w:footer="567" w:gutter="0"/>
          <w:cols w:space="708"/>
          <w:bidi/>
          <w:rtlGutter/>
          <w:docGrid w:linePitch="360"/>
        </w:sectPr>
      </w:pPr>
    </w:p>
    <w:p w14:paraId="36544EF9" w14:textId="234BE600" w:rsidR="00F64EB6" w:rsidRPr="003301EE" w:rsidRDefault="00F64EB6" w:rsidP="00694648">
      <w:pPr>
        <w:pStyle w:val="Heading1"/>
        <w:rPr>
          <w:rtl/>
        </w:rPr>
      </w:pPr>
      <w:bookmarkStart w:id="1372" w:name="_Toc33623526"/>
      <w:bookmarkStart w:id="1373" w:name="_Toc33623644"/>
      <w:bookmarkStart w:id="1374" w:name="_Toc35763007"/>
      <w:bookmarkStart w:id="1375" w:name="_Toc36376942"/>
      <w:bookmarkStart w:id="1376" w:name="_Toc37001827"/>
      <w:bookmarkStart w:id="1377" w:name="_Toc37002012"/>
      <w:bookmarkStart w:id="1378" w:name="_Toc220916129"/>
      <w:bookmarkStart w:id="1379" w:name="_Toc6272734"/>
      <w:bookmarkStart w:id="1380" w:name="_Toc6284282"/>
      <w:bookmarkStart w:id="1381" w:name="_Toc226448130"/>
      <w:bookmarkStart w:id="1382" w:name="_Toc226450581"/>
      <w:r w:rsidRPr="003301EE">
        <w:rPr>
          <w:rtl/>
        </w:rPr>
        <w:lastRenderedPageBreak/>
        <w:t xml:space="preserve">דוחות כספיים </w:t>
      </w:r>
      <w:r w:rsidR="00727B99">
        <w:rPr>
          <w:rFonts w:hint="cs"/>
          <w:rtl/>
        </w:rPr>
        <w:t xml:space="preserve">מאוחדים </w:t>
      </w:r>
      <w:r w:rsidR="00694648">
        <w:rPr>
          <w:rFonts w:hint="cs"/>
          <w:rtl/>
        </w:rPr>
        <w:t xml:space="preserve">ביניים </w:t>
      </w:r>
      <w:r w:rsidRPr="003301EE">
        <w:rPr>
          <w:rtl/>
        </w:rPr>
        <w:t xml:space="preserve">תמציתיים פרופורמה ליום 30 ביוני </w:t>
      </w:r>
      <w:fldSimple w:instr=" DOCPROPERTY  CY  \* MERGEFORMAT " w:fldLock="1">
        <w:r w:rsidR="00655754">
          <w:t>2026</w:t>
        </w:r>
      </w:fldSimple>
      <w:r w:rsidRPr="003301EE">
        <w:rPr>
          <w:rtl/>
        </w:rPr>
        <w:t xml:space="preserve"> </w:t>
      </w:r>
      <w:r w:rsidR="008E269A">
        <w:rPr>
          <w:rtl/>
        </w:rPr>
        <w:br/>
      </w:r>
      <w:r w:rsidRPr="003301EE">
        <w:rPr>
          <w:rtl/>
        </w:rPr>
        <w:t xml:space="preserve">לפי תקנה 38ב לתקנות ניירות ערך (דוחות תקופתיים ומיידיים), </w:t>
      </w:r>
      <w:r w:rsidR="008E269A">
        <w:rPr>
          <w:rtl/>
        </w:rPr>
        <w:br/>
      </w:r>
      <w:proofErr w:type="spellStart"/>
      <w:r w:rsidRPr="003301EE">
        <w:rPr>
          <w:rtl/>
        </w:rPr>
        <w:t>התש"ל</w:t>
      </w:r>
      <w:proofErr w:type="spellEnd"/>
      <w:r w:rsidR="00694648">
        <w:rPr>
          <w:rFonts w:hint="cs"/>
          <w:rtl/>
        </w:rPr>
        <w:t>–</w:t>
      </w:r>
      <w:r w:rsidRPr="003301EE">
        <w:rPr>
          <w:rtl/>
        </w:rPr>
        <w:t>1970</w:t>
      </w:r>
      <w:bookmarkEnd w:id="1372"/>
      <w:bookmarkEnd w:id="1373"/>
      <w:bookmarkEnd w:id="1374"/>
      <w:bookmarkEnd w:id="1375"/>
      <w:bookmarkEnd w:id="1376"/>
      <w:bookmarkEnd w:id="1377"/>
      <w:bookmarkEnd w:id="1378"/>
      <w:r w:rsidR="00694648">
        <w:rPr>
          <w:rtl/>
        </w:rPr>
        <w:br/>
      </w:r>
      <w:bookmarkEnd w:id="1379"/>
      <w:bookmarkEnd w:id="1380"/>
      <w:r w:rsidRPr="003301EE">
        <w:rPr>
          <w:rtl/>
        </w:rPr>
        <w:t>(בלתי מבוקר)</w:t>
      </w:r>
      <w:bookmarkEnd w:id="1381"/>
      <w:bookmarkEnd w:id="1382"/>
    </w:p>
    <w:p w14:paraId="7D2CC040" w14:textId="77777777" w:rsidR="00D905DE" w:rsidRPr="00D905DE" w:rsidRDefault="00D905DE" w:rsidP="00D905DE">
      <w:pPr>
        <w:widowControl w:val="0"/>
        <w:spacing w:after="0" w:line="240" w:lineRule="auto"/>
        <w:rPr>
          <w:rFonts w:ascii="Arial" w:hAnsi="Arial"/>
          <w:color w:val="333333"/>
          <w:rtl/>
        </w:rPr>
      </w:pPr>
    </w:p>
    <w:p w14:paraId="5ED0AC9D" w14:textId="77777777" w:rsidR="00D905DE" w:rsidRPr="00D905DE" w:rsidRDefault="00D905DE" w:rsidP="00D905DE">
      <w:pPr>
        <w:widowControl w:val="0"/>
        <w:spacing w:after="0" w:line="240" w:lineRule="auto"/>
        <w:rPr>
          <w:rFonts w:ascii="Arial" w:hAnsi="Arial"/>
          <w:color w:val="333333"/>
          <w:rtl/>
        </w:rPr>
      </w:pPr>
    </w:p>
    <w:p w14:paraId="5B6675A8" w14:textId="23E717E5" w:rsidR="00F64EB6" w:rsidRDefault="00F64EB6" w:rsidP="00D905DE">
      <w:pPr>
        <w:widowControl w:val="0"/>
        <w:spacing w:after="0" w:line="240" w:lineRule="auto"/>
        <w:rPr>
          <w:rFonts w:ascii="Arial" w:hAnsi="Arial"/>
          <w:color w:val="333333"/>
          <w:rtl/>
        </w:rPr>
      </w:pPr>
      <w:r w:rsidRPr="00D905DE">
        <w:rPr>
          <w:rFonts w:ascii="Arial" w:hAnsi="Arial"/>
          <w:color w:val="333333"/>
          <w:rtl/>
        </w:rPr>
        <w:t xml:space="preserve">בפרק זה תיושמנה הוראות תקנה 38ב לתקנות ניירות ערך (דוחות תקופתיים ומיידיים), </w:t>
      </w:r>
      <w:proofErr w:type="spellStart"/>
      <w:r w:rsidRPr="00D905DE">
        <w:rPr>
          <w:rFonts w:ascii="Arial" w:hAnsi="Arial"/>
          <w:color w:val="333333"/>
          <w:rtl/>
        </w:rPr>
        <w:t>התש"ל</w:t>
      </w:r>
      <w:proofErr w:type="spellEnd"/>
      <w:r w:rsidR="008E269A">
        <w:rPr>
          <w:rFonts w:ascii="Arial" w:hAnsi="Arial" w:hint="cs"/>
          <w:color w:val="333333"/>
          <w:rtl/>
        </w:rPr>
        <w:t>–</w:t>
      </w:r>
      <w:r w:rsidRPr="00D905DE">
        <w:rPr>
          <w:rFonts w:ascii="Arial" w:hAnsi="Arial"/>
          <w:color w:val="333333"/>
          <w:rtl/>
        </w:rPr>
        <w:t>1970.</w:t>
      </w:r>
    </w:p>
    <w:p w14:paraId="2B044E81" w14:textId="77777777" w:rsidR="00D905DE" w:rsidRDefault="00D905DE" w:rsidP="00D905DE">
      <w:pPr>
        <w:widowControl w:val="0"/>
        <w:spacing w:after="0" w:line="240" w:lineRule="auto"/>
        <w:rPr>
          <w:rFonts w:ascii="Arial" w:hAnsi="Arial"/>
          <w:color w:val="333333"/>
          <w:rtl/>
        </w:rPr>
      </w:pPr>
    </w:p>
    <w:p w14:paraId="50255626" w14:textId="2E9E3B65" w:rsidR="00876A45" w:rsidRPr="00876A45" w:rsidRDefault="00876A45" w:rsidP="00876A45">
      <w:pPr>
        <w:widowControl w:val="0"/>
        <w:spacing w:after="0" w:line="240" w:lineRule="auto"/>
        <w:rPr>
          <w:rFonts w:ascii="Arial" w:hAnsi="Arial"/>
          <w:color w:val="333333"/>
          <w:rtl/>
        </w:rPr>
      </w:pPr>
      <w:r w:rsidRPr="00876A45">
        <w:rPr>
          <w:rFonts w:ascii="Arial" w:hAnsi="Arial"/>
          <w:color w:val="333333"/>
          <w:rtl/>
        </w:rPr>
        <w:t xml:space="preserve">בדצמבר 2025 פרסמה רשות ניירות ערך את </w:t>
      </w:r>
      <w:hyperlink r:id="rId40" w:history="1">
        <w:r w:rsidRPr="00876A45">
          <w:rPr>
            <w:rStyle w:val="Hyperlink"/>
            <w:rtl/>
          </w:rPr>
          <w:t>עמדת סגל - מדריך דוחות כספיים פרופורמה</w:t>
        </w:r>
      </w:hyperlink>
      <w:r w:rsidRPr="00876A45">
        <w:rPr>
          <w:rFonts w:ascii="Arial" w:hAnsi="Arial"/>
          <w:color w:val="333333"/>
          <w:rtl/>
        </w:rPr>
        <w:t xml:space="preserve"> (להלן ובהמשך</w:t>
      </w:r>
      <w:r w:rsidR="003758C7">
        <w:rPr>
          <w:rFonts w:ascii="Arial" w:hAnsi="Arial" w:hint="cs"/>
          <w:color w:val="333333"/>
          <w:rtl/>
        </w:rPr>
        <w:t xml:space="preserve"> פרק זה</w:t>
      </w:r>
      <w:r w:rsidRPr="00876A45">
        <w:rPr>
          <w:rFonts w:ascii="Arial" w:hAnsi="Arial"/>
          <w:color w:val="333333"/>
          <w:rtl/>
        </w:rPr>
        <w:t>: "עמדת סגל הרשות").</w:t>
      </w:r>
    </w:p>
    <w:p w14:paraId="0C1C9E44" w14:textId="77777777" w:rsidR="00876A45" w:rsidRPr="00D905DE" w:rsidRDefault="00876A45" w:rsidP="00D905DE">
      <w:pPr>
        <w:widowControl w:val="0"/>
        <w:spacing w:after="0" w:line="240" w:lineRule="auto"/>
        <w:rPr>
          <w:rFonts w:ascii="Arial" w:hAnsi="Arial"/>
          <w:color w:val="333333"/>
          <w:rtl/>
        </w:rPr>
      </w:pPr>
    </w:p>
    <w:p w14:paraId="04BC87A6" w14:textId="2BE2F56D" w:rsidR="00F64EB6" w:rsidRPr="00DE25C7" w:rsidRDefault="00F64EB6" w:rsidP="00D905DE">
      <w:pPr>
        <w:widowControl w:val="0"/>
        <w:spacing w:after="0" w:line="240" w:lineRule="auto"/>
        <w:rPr>
          <w:rFonts w:ascii="Arial" w:hAnsi="Arial"/>
          <w:color w:val="333333"/>
          <w:rtl/>
        </w:rPr>
      </w:pPr>
      <w:r w:rsidRPr="00DE25C7">
        <w:rPr>
          <w:rFonts w:ascii="Arial" w:hAnsi="Arial"/>
          <w:color w:val="333333"/>
          <w:rtl/>
        </w:rPr>
        <w:t xml:space="preserve">תשומת הלב כי הדוחות הכספיים </w:t>
      </w:r>
      <w:r w:rsidR="008E269A" w:rsidRPr="00DE25C7">
        <w:rPr>
          <w:rFonts w:ascii="Arial" w:hAnsi="Arial" w:hint="cs"/>
          <w:color w:val="333333"/>
          <w:rtl/>
        </w:rPr>
        <w:t xml:space="preserve">ביניים </w:t>
      </w:r>
      <w:r w:rsidRPr="00DE25C7">
        <w:rPr>
          <w:rFonts w:ascii="Arial" w:hAnsi="Arial"/>
          <w:color w:val="333333"/>
          <w:rtl/>
        </w:rPr>
        <w:t xml:space="preserve">התמציתיים פרופורמה לדוגמה ערוכים במתכונת </w:t>
      </w:r>
      <w:r w:rsidRPr="00DE25C7">
        <w:rPr>
          <w:rFonts w:ascii="Arial" w:hAnsi="Arial"/>
          <w:b/>
          <w:bCs/>
          <w:color w:val="333333"/>
          <w:rtl/>
        </w:rPr>
        <w:t>דיווח רבעונית</w:t>
      </w:r>
      <w:r w:rsidRPr="00DE25C7">
        <w:rPr>
          <w:rFonts w:ascii="Arial" w:hAnsi="Arial"/>
          <w:color w:val="333333"/>
          <w:rtl/>
        </w:rPr>
        <w:t>. חברה שמדווחת על בסיס חצי-שנתי נדרשת לבצע את ההתאמות הנדרשות</w:t>
      </w:r>
      <w:r w:rsidRPr="00DE25C7">
        <w:rPr>
          <w:rStyle w:val="FootnoteReference"/>
          <w:color w:val="333333"/>
          <w:sz w:val="20"/>
          <w:szCs w:val="20"/>
          <w:rtl/>
        </w:rPr>
        <w:footnoteReference w:id="222"/>
      </w:r>
      <w:r w:rsidRPr="00DE25C7">
        <w:rPr>
          <w:rFonts w:ascii="Arial" w:hAnsi="Arial"/>
          <w:color w:val="333333"/>
          <w:rtl/>
        </w:rPr>
        <w:t>.</w:t>
      </w:r>
    </w:p>
    <w:p w14:paraId="765776AF" w14:textId="77777777" w:rsidR="008E269A" w:rsidRPr="00DE25C7" w:rsidRDefault="008E269A" w:rsidP="00D905DE">
      <w:pPr>
        <w:widowControl w:val="0"/>
        <w:spacing w:after="0" w:line="240" w:lineRule="auto"/>
        <w:rPr>
          <w:rFonts w:ascii="Arial" w:hAnsi="Arial"/>
          <w:color w:val="333333"/>
          <w:rtl/>
        </w:rPr>
      </w:pPr>
    </w:p>
    <w:p w14:paraId="4FACA812" w14:textId="1861ADDB" w:rsidR="00F64EB6" w:rsidRPr="00DE25C7" w:rsidRDefault="00F64EB6" w:rsidP="008E269A">
      <w:pPr>
        <w:widowControl w:val="0"/>
        <w:spacing w:line="240" w:lineRule="auto"/>
        <w:rPr>
          <w:rFonts w:ascii="Arial" w:hAnsi="Arial"/>
          <w:color w:val="333333"/>
          <w:rtl/>
        </w:rPr>
      </w:pPr>
      <w:r w:rsidRPr="00DE25C7">
        <w:rPr>
          <w:rFonts w:ascii="Arial" w:hAnsi="Arial"/>
          <w:color w:val="333333"/>
          <w:rtl/>
        </w:rPr>
        <w:t>לא הדגמנו במסגרת פרק זה:</w:t>
      </w:r>
    </w:p>
    <w:p w14:paraId="2DB8A04B" w14:textId="11DA0C5C" w:rsidR="00F64EB6" w:rsidRPr="00DE25C7" w:rsidRDefault="008E269A" w:rsidP="008E269A">
      <w:pPr>
        <w:pStyle w:val="ListNumber"/>
        <w:widowControl w:val="0"/>
        <w:numPr>
          <w:ilvl w:val="0"/>
          <w:numId w:val="0"/>
        </w:numPr>
        <w:spacing w:line="240" w:lineRule="auto"/>
        <w:rPr>
          <w:rFonts w:ascii="Arial" w:hAnsi="Arial"/>
          <w:color w:val="333333"/>
        </w:rPr>
      </w:pPr>
      <w:r w:rsidRPr="00DE25C7">
        <w:rPr>
          <w:rFonts w:ascii="Arial" w:hAnsi="Arial" w:hint="cs"/>
          <w:color w:val="333333"/>
          <w:rtl/>
        </w:rPr>
        <w:t>1.</w:t>
      </w:r>
      <w:r w:rsidRPr="00DE25C7">
        <w:rPr>
          <w:rFonts w:ascii="Arial" w:hAnsi="Arial"/>
          <w:color w:val="333333"/>
          <w:rtl/>
        </w:rPr>
        <w:tab/>
      </w:r>
      <w:r w:rsidR="00F64EB6" w:rsidRPr="00DE25C7">
        <w:rPr>
          <w:rFonts w:ascii="Arial" w:hAnsi="Arial"/>
          <w:color w:val="333333"/>
          <w:rtl/>
        </w:rPr>
        <w:t>מקרים של אירוע פרופורמה שהוא רכישת פעילות בידי תאגיד נעדר פעילות.</w:t>
      </w:r>
      <w:r w:rsidR="00F64EB6" w:rsidRPr="00DE25C7">
        <w:rPr>
          <w:rStyle w:val="FootnoteReference"/>
          <w:color w:val="333333"/>
          <w:sz w:val="20"/>
          <w:szCs w:val="20"/>
          <w:rtl/>
        </w:rPr>
        <w:footnoteReference w:id="223"/>
      </w:r>
    </w:p>
    <w:p w14:paraId="3366E450" w14:textId="0D1C66BB" w:rsidR="00D905DE" w:rsidRPr="00DE25C7" w:rsidRDefault="008E269A" w:rsidP="002D01AE">
      <w:pPr>
        <w:pStyle w:val="ListNumber"/>
        <w:widowControl w:val="0"/>
        <w:numPr>
          <w:ilvl w:val="0"/>
          <w:numId w:val="0"/>
        </w:numPr>
        <w:spacing w:line="240" w:lineRule="auto"/>
        <w:rPr>
          <w:rFonts w:ascii="Arial" w:hAnsi="Arial"/>
          <w:color w:val="333333"/>
          <w:rtl/>
        </w:rPr>
      </w:pPr>
      <w:r w:rsidRPr="00DE25C7">
        <w:rPr>
          <w:rFonts w:ascii="Arial" w:hAnsi="Arial" w:hint="cs"/>
          <w:color w:val="333333"/>
          <w:rtl/>
        </w:rPr>
        <w:t>2.</w:t>
      </w:r>
      <w:r w:rsidRPr="00DE25C7">
        <w:rPr>
          <w:rFonts w:ascii="Arial" w:hAnsi="Arial"/>
          <w:color w:val="333333"/>
          <w:rtl/>
        </w:rPr>
        <w:tab/>
      </w:r>
      <w:r w:rsidR="00F64EB6" w:rsidRPr="00DE25C7">
        <w:rPr>
          <w:rFonts w:ascii="Arial" w:hAnsi="Arial"/>
          <w:color w:val="333333"/>
          <w:rtl/>
        </w:rPr>
        <w:t>דוח כספי נוסף שיכול שיידרש על ידי רשות ניירות ערך.</w:t>
      </w:r>
    </w:p>
    <w:p w14:paraId="5E097AC3" w14:textId="77777777" w:rsidR="00BF1FC7" w:rsidRPr="00DE25C7" w:rsidRDefault="00BF1FC7" w:rsidP="002D01AE">
      <w:pPr>
        <w:pStyle w:val="ListNumber"/>
        <w:widowControl w:val="0"/>
        <w:numPr>
          <w:ilvl w:val="0"/>
          <w:numId w:val="0"/>
        </w:numPr>
        <w:spacing w:line="240" w:lineRule="auto"/>
        <w:rPr>
          <w:rFonts w:ascii="Arial" w:hAnsi="Arial"/>
          <w:color w:val="333333"/>
          <w:rtl/>
        </w:rPr>
      </w:pPr>
    </w:p>
    <w:p w14:paraId="64E167D3" w14:textId="1F4FADB5" w:rsidR="00876A45" w:rsidRPr="00DE25C7" w:rsidRDefault="00876A45" w:rsidP="008642D3">
      <w:pPr>
        <w:pStyle w:val="ListNumber"/>
        <w:widowControl w:val="0"/>
        <w:numPr>
          <w:ilvl w:val="0"/>
          <w:numId w:val="0"/>
        </w:numPr>
        <w:spacing w:line="240" w:lineRule="auto"/>
        <w:rPr>
          <w:rFonts w:ascii="Arial" w:hAnsi="Arial"/>
          <w:color w:val="333333"/>
          <w:rtl/>
        </w:rPr>
      </w:pPr>
      <w:r w:rsidRPr="00DE25C7">
        <w:rPr>
          <w:rFonts w:ascii="Arial" w:hAnsi="Arial"/>
          <w:color w:val="333333"/>
          <w:rtl/>
        </w:rPr>
        <w:t>תשומת הלב, למקרים הבאים בהם בהתאם לעמדת סגל הרשות, יש לצרף דוחות כספיים נוספים:</w:t>
      </w:r>
    </w:p>
    <w:p w14:paraId="3658EECE" w14:textId="77777777" w:rsidR="00876A45" w:rsidRPr="00DE25C7" w:rsidRDefault="00876A45" w:rsidP="00E82827">
      <w:pPr>
        <w:pStyle w:val="ListNumber"/>
        <w:numPr>
          <w:ilvl w:val="0"/>
          <w:numId w:val="17"/>
        </w:numPr>
        <w:spacing w:line="240" w:lineRule="auto"/>
        <w:ind w:left="0" w:firstLine="0"/>
        <w:rPr>
          <w:rFonts w:ascii="Arial" w:hAnsi="Arial"/>
          <w:color w:val="333333"/>
        </w:rPr>
      </w:pPr>
      <w:r w:rsidRPr="00DE25C7">
        <w:rPr>
          <w:rFonts w:ascii="Arial" w:hAnsi="Arial"/>
          <w:color w:val="333333"/>
          <w:rtl/>
        </w:rPr>
        <w:t xml:space="preserve">צירוף דוחות כספיים נפרדים פרופורמה של התאגיד (דוחות סולו) </w:t>
      </w:r>
      <w:bookmarkStart w:id="1383" w:name="_Hlk218184187"/>
      <w:r w:rsidRPr="00DE25C7">
        <w:rPr>
          <w:rFonts w:ascii="Arial" w:hAnsi="Arial"/>
          <w:color w:val="333333"/>
          <w:rtl/>
        </w:rPr>
        <w:t xml:space="preserve">- </w:t>
      </w:r>
      <w:bookmarkEnd w:id="1383"/>
      <w:r w:rsidRPr="00DE25C7">
        <w:rPr>
          <w:rFonts w:ascii="Arial" w:hAnsi="Arial"/>
          <w:color w:val="333333"/>
          <w:rtl/>
        </w:rPr>
        <w:t>פרק 6.1.4 לעמדת סגל הרשות.</w:t>
      </w:r>
    </w:p>
    <w:p w14:paraId="0CCE36EC" w14:textId="073767A7" w:rsidR="00876A45" w:rsidRPr="00DE25C7" w:rsidRDefault="00876A45" w:rsidP="00E82827">
      <w:pPr>
        <w:pStyle w:val="ListNumber"/>
        <w:numPr>
          <w:ilvl w:val="0"/>
          <w:numId w:val="17"/>
        </w:numPr>
        <w:spacing w:line="240" w:lineRule="auto"/>
        <w:ind w:left="567" w:hanging="567"/>
        <w:rPr>
          <w:rFonts w:ascii="Arial" w:hAnsi="Arial"/>
          <w:color w:val="333333"/>
          <w:rtl/>
        </w:rPr>
      </w:pPr>
      <w:r w:rsidRPr="00DE25C7">
        <w:rPr>
          <w:rFonts w:ascii="Arial" w:hAnsi="Arial"/>
          <w:color w:val="333333"/>
          <w:rtl/>
        </w:rPr>
        <w:t xml:space="preserve">צירוף דוחות כספיים של חברה כלולה או </w:t>
      </w:r>
      <w:proofErr w:type="spellStart"/>
      <w:r w:rsidRPr="00DE25C7">
        <w:rPr>
          <w:rFonts w:ascii="Arial" w:hAnsi="Arial"/>
          <w:color w:val="333333"/>
          <w:rtl/>
        </w:rPr>
        <w:t>נערבת</w:t>
      </w:r>
      <w:proofErr w:type="spellEnd"/>
      <w:r w:rsidRPr="00DE25C7">
        <w:rPr>
          <w:rFonts w:ascii="Arial" w:hAnsi="Arial"/>
          <w:color w:val="333333"/>
          <w:rtl/>
        </w:rPr>
        <w:t xml:space="preserve"> אם מתקיימים התנאים בדוחות הפרופורמה, התנאים המפורטים בתקנה </w:t>
      </w:r>
      <w:r w:rsidR="008642D3" w:rsidRPr="00DE25C7">
        <w:rPr>
          <w:rFonts w:ascii="Arial" w:hAnsi="Arial" w:hint="cs"/>
          <w:color w:val="333333"/>
          <w:rtl/>
        </w:rPr>
        <w:t>44</w:t>
      </w:r>
      <w:r w:rsidRPr="00DE25C7">
        <w:rPr>
          <w:rFonts w:ascii="Arial" w:hAnsi="Arial"/>
          <w:color w:val="333333"/>
          <w:rtl/>
        </w:rPr>
        <w:t xml:space="preserve"> או </w:t>
      </w:r>
      <w:r w:rsidR="008642D3" w:rsidRPr="00DE25C7">
        <w:rPr>
          <w:rFonts w:ascii="Arial" w:hAnsi="Arial" w:hint="cs"/>
          <w:color w:val="333333"/>
          <w:rtl/>
        </w:rPr>
        <w:t>45</w:t>
      </w:r>
      <w:r w:rsidRPr="00DE25C7">
        <w:rPr>
          <w:rFonts w:ascii="Arial" w:hAnsi="Arial"/>
          <w:color w:val="333333"/>
          <w:rtl/>
        </w:rPr>
        <w:t xml:space="preserve"> לתקנות ניירות ערך (דוחות </w:t>
      </w:r>
      <w:r w:rsidR="008642D3" w:rsidRPr="00DE25C7">
        <w:rPr>
          <w:rFonts w:ascii="Arial" w:hAnsi="Arial" w:hint="cs"/>
          <w:color w:val="333333"/>
          <w:rtl/>
        </w:rPr>
        <w:t>תקופתיים ומיידיים</w:t>
      </w:r>
      <w:r w:rsidRPr="00DE25C7">
        <w:rPr>
          <w:rFonts w:ascii="Arial" w:hAnsi="Arial"/>
          <w:color w:val="333333"/>
          <w:rtl/>
        </w:rPr>
        <w:t xml:space="preserve">), </w:t>
      </w:r>
      <w:r w:rsidR="008642D3" w:rsidRPr="00DE25C7">
        <w:rPr>
          <w:rFonts w:ascii="Arial" w:hAnsi="Arial" w:hint="cs"/>
          <w:color w:val="333333"/>
          <w:rtl/>
        </w:rPr>
        <w:t>ה</w:t>
      </w:r>
      <w:r w:rsidRPr="00DE25C7">
        <w:rPr>
          <w:rFonts w:ascii="Arial" w:hAnsi="Arial"/>
          <w:color w:val="333333"/>
          <w:rtl/>
        </w:rPr>
        <w:t>תש"</w:t>
      </w:r>
      <w:r w:rsidR="008642D3" w:rsidRPr="00DE25C7">
        <w:rPr>
          <w:rFonts w:ascii="Arial" w:hAnsi="Arial" w:hint="cs"/>
          <w:color w:val="333333"/>
          <w:rtl/>
        </w:rPr>
        <w:t>ל</w:t>
      </w:r>
      <w:r w:rsidRPr="00DE25C7">
        <w:rPr>
          <w:rFonts w:ascii="Arial" w:hAnsi="Arial"/>
          <w:color w:val="333333"/>
          <w:rtl/>
        </w:rPr>
        <w:t>-</w:t>
      </w:r>
      <w:r w:rsidR="008642D3" w:rsidRPr="00DE25C7">
        <w:rPr>
          <w:rFonts w:ascii="Arial" w:hAnsi="Arial" w:hint="cs"/>
          <w:color w:val="333333"/>
          <w:rtl/>
        </w:rPr>
        <w:t>1970</w:t>
      </w:r>
      <w:r w:rsidRPr="00DE25C7">
        <w:rPr>
          <w:rFonts w:ascii="Arial" w:hAnsi="Arial"/>
          <w:color w:val="333333"/>
          <w:rtl/>
        </w:rPr>
        <w:t xml:space="preserve"> - פרק 6.5 לעמדת סגל הרשות.</w:t>
      </w:r>
    </w:p>
    <w:p w14:paraId="11808CCF" w14:textId="77777777" w:rsidR="00D905DE" w:rsidRPr="004C5FA3" w:rsidRDefault="00D905DE" w:rsidP="00D905DE">
      <w:pPr>
        <w:pStyle w:val="ListNumber"/>
        <w:numPr>
          <w:ilvl w:val="0"/>
          <w:numId w:val="0"/>
        </w:numPr>
        <w:ind w:left="720"/>
        <w:rPr>
          <w:rFonts w:ascii="Arial" w:hAnsi="Arial"/>
          <w:vanish/>
          <w:specVanish/>
        </w:rPr>
      </w:pPr>
    </w:p>
    <w:p w14:paraId="18676EA7" w14:textId="77777777" w:rsidR="00D320A6" w:rsidRPr="004C5FA3" w:rsidRDefault="00D320A6" w:rsidP="00637F0C">
      <w:pPr>
        <w:rPr>
          <w:rFonts w:ascii="Arial" w:hAnsi="Arial"/>
        </w:rPr>
        <w:sectPr w:rsidR="00D320A6" w:rsidRPr="004C5FA3" w:rsidSect="008E269A">
          <w:headerReference w:type="default" r:id="rId41"/>
          <w:pgSz w:w="11906" w:h="16838" w:code="9"/>
          <w:pgMar w:top="1134" w:right="1134" w:bottom="1134" w:left="1134" w:header="567" w:footer="567" w:gutter="0"/>
          <w:cols w:space="708"/>
          <w:bidi/>
          <w:rtlGutter/>
          <w:docGrid w:linePitch="360"/>
        </w:sectPr>
      </w:pPr>
    </w:p>
    <w:p w14:paraId="6B3DA584" w14:textId="77777777" w:rsidR="00515DC9" w:rsidRPr="00CA4DBE" w:rsidRDefault="00515DC9" w:rsidP="00515DC9">
      <w:pPr>
        <w:spacing w:after="0" w:line="240" w:lineRule="auto"/>
        <w:ind w:left="1418"/>
        <w:jc w:val="center"/>
        <w:rPr>
          <w:b/>
          <w:bCs/>
          <w:sz w:val="22"/>
          <w:szCs w:val="22"/>
          <w:rtl/>
        </w:rPr>
      </w:pPr>
      <w:bookmarkStart w:id="1384" w:name="_Toc100245532"/>
      <w:bookmarkStart w:id="1385" w:name="_Toc100246541"/>
      <w:bookmarkStart w:id="1386" w:name="_Toc100474061"/>
      <w:bookmarkStart w:id="1387" w:name="_Toc121747426"/>
      <w:bookmarkStart w:id="1388" w:name="_Toc123198360"/>
      <w:bookmarkStart w:id="1389" w:name="_Toc154415350"/>
      <w:bookmarkStart w:id="1390" w:name="_Toc184569386"/>
      <w:bookmarkStart w:id="1391" w:name="_Toc220916130"/>
      <w:r w:rsidRPr="00CA4DBE">
        <w:rPr>
          <w:rFonts w:hint="cs"/>
          <w:b/>
          <w:bCs/>
          <w:sz w:val="22"/>
          <w:szCs w:val="22"/>
          <w:rtl/>
        </w:rPr>
        <w:lastRenderedPageBreak/>
        <w:t>חברה מדווחת לדוגמה בע"מ</w:t>
      </w:r>
    </w:p>
    <w:p w14:paraId="5C2B8A2E" w14:textId="04837C54" w:rsidR="00515DC9" w:rsidRPr="00CA4DBE" w:rsidRDefault="00515DC9" w:rsidP="00515DC9">
      <w:pPr>
        <w:spacing w:after="0" w:line="240" w:lineRule="auto"/>
        <w:ind w:left="1418"/>
        <w:jc w:val="center"/>
        <w:rPr>
          <w:b/>
          <w:bCs/>
          <w:sz w:val="22"/>
          <w:szCs w:val="22"/>
          <w:rtl/>
        </w:rPr>
      </w:pPr>
      <w:r w:rsidRPr="00CA4DBE">
        <w:rPr>
          <w:b/>
          <w:bCs/>
          <w:sz w:val="22"/>
          <w:szCs w:val="22"/>
          <w:rtl/>
        </w:rPr>
        <w:t xml:space="preserve">דוחות כספיים </w:t>
      </w:r>
      <w:r w:rsidR="00727B99" w:rsidRPr="00CA4DBE">
        <w:rPr>
          <w:rFonts w:hint="cs"/>
          <w:b/>
          <w:bCs/>
          <w:sz w:val="22"/>
          <w:szCs w:val="22"/>
          <w:rtl/>
        </w:rPr>
        <w:t xml:space="preserve">מאוחדים ביניים </w:t>
      </w:r>
      <w:r w:rsidRPr="00CA4DBE">
        <w:rPr>
          <w:b/>
          <w:bCs/>
          <w:sz w:val="22"/>
          <w:szCs w:val="22"/>
          <w:rtl/>
        </w:rPr>
        <w:t>תמציתיים פרופורמה ליום 30 ביוני 2026</w:t>
      </w:r>
    </w:p>
    <w:p w14:paraId="37039963" w14:textId="137746C4" w:rsidR="00515DC9" w:rsidRPr="00CA4DBE" w:rsidRDefault="00515DC9" w:rsidP="00515DC9">
      <w:pPr>
        <w:spacing w:after="0" w:line="240" w:lineRule="auto"/>
        <w:ind w:left="1418"/>
        <w:jc w:val="center"/>
        <w:rPr>
          <w:b/>
          <w:bCs/>
          <w:sz w:val="22"/>
          <w:szCs w:val="22"/>
          <w:rtl/>
        </w:rPr>
      </w:pPr>
      <w:r w:rsidRPr="00CA4DBE">
        <w:rPr>
          <w:b/>
          <w:bCs/>
          <w:sz w:val="22"/>
          <w:szCs w:val="22"/>
          <w:rtl/>
        </w:rPr>
        <w:t xml:space="preserve">לפי תקנה 38ב לתקנות ניירות ערך (דוחות תקופתיים ומיידיים), </w:t>
      </w:r>
      <w:proofErr w:type="spellStart"/>
      <w:r w:rsidRPr="00CA4DBE">
        <w:rPr>
          <w:b/>
          <w:bCs/>
          <w:sz w:val="22"/>
          <w:szCs w:val="22"/>
          <w:rtl/>
        </w:rPr>
        <w:t>התש"ל</w:t>
      </w:r>
      <w:proofErr w:type="spellEnd"/>
      <w:r w:rsidR="00B57E90" w:rsidRPr="00CA4DBE">
        <w:rPr>
          <w:rFonts w:hint="cs"/>
          <w:b/>
          <w:bCs/>
          <w:sz w:val="22"/>
          <w:szCs w:val="22"/>
          <w:rtl/>
        </w:rPr>
        <w:t>–</w:t>
      </w:r>
      <w:r w:rsidRPr="00CA4DBE">
        <w:rPr>
          <w:b/>
          <w:bCs/>
          <w:sz w:val="22"/>
          <w:szCs w:val="22"/>
          <w:rtl/>
        </w:rPr>
        <w:t>1970</w:t>
      </w:r>
    </w:p>
    <w:p w14:paraId="20203C1D" w14:textId="77777777" w:rsidR="00515DC9" w:rsidRPr="00005FA0" w:rsidRDefault="00515DC9" w:rsidP="00515DC9">
      <w:pPr>
        <w:spacing w:after="0" w:line="240" w:lineRule="auto"/>
        <w:ind w:left="1418"/>
        <w:jc w:val="center"/>
        <w:rPr>
          <w:b/>
          <w:bCs/>
          <w:rtl/>
        </w:rPr>
      </w:pPr>
      <w:r w:rsidRPr="00CA4DBE">
        <w:rPr>
          <w:rFonts w:hint="cs"/>
          <w:b/>
          <w:bCs/>
          <w:sz w:val="22"/>
          <w:szCs w:val="22"/>
          <w:rtl/>
        </w:rPr>
        <w:t>(בלתי מבוקר</w:t>
      </w:r>
      <w:r>
        <w:rPr>
          <w:rFonts w:hint="cs"/>
          <w:b/>
          <w:bCs/>
          <w:rtl/>
        </w:rPr>
        <w:t>)</w:t>
      </w:r>
    </w:p>
    <w:p w14:paraId="0FAEF383" w14:textId="77777777" w:rsidR="00515DC9" w:rsidRDefault="00515DC9" w:rsidP="00515DC9">
      <w:pPr>
        <w:spacing w:after="0" w:line="240" w:lineRule="auto"/>
        <w:ind w:left="1418"/>
        <w:jc w:val="center"/>
        <w:rPr>
          <w:b/>
          <w:bCs/>
          <w:rtl/>
        </w:rPr>
      </w:pPr>
    </w:p>
    <w:p w14:paraId="73702FC7" w14:textId="77777777" w:rsidR="006222CF" w:rsidRPr="00005FA0" w:rsidRDefault="006222CF" w:rsidP="00515DC9">
      <w:pPr>
        <w:spacing w:after="0" w:line="240" w:lineRule="auto"/>
        <w:ind w:left="1418"/>
        <w:jc w:val="center"/>
        <w:rPr>
          <w:b/>
          <w:bCs/>
          <w:rtl/>
        </w:rPr>
      </w:pPr>
    </w:p>
    <w:p w14:paraId="1D41DE09" w14:textId="77777777" w:rsidR="00515DC9" w:rsidRPr="00515DC9" w:rsidRDefault="00AE3820" w:rsidP="00593D76">
      <w:pPr>
        <w:pStyle w:val="Heading2"/>
        <w:rPr>
          <w:rtl/>
        </w:rPr>
      </w:pPr>
      <w:bookmarkStart w:id="1392" w:name="_Toc226448131"/>
      <w:bookmarkStart w:id="1393" w:name="_Toc226449468"/>
      <w:bookmarkStart w:id="1394" w:name="_Toc226450582"/>
      <w:bookmarkStart w:id="1395" w:name="_Toc226634705"/>
      <w:r w:rsidRPr="00515DC9">
        <w:rPr>
          <w:rtl/>
        </w:rPr>
        <w:t xml:space="preserve">תוכן </w:t>
      </w:r>
      <w:r w:rsidR="00515DC9" w:rsidRPr="00515DC9">
        <w:rPr>
          <w:rFonts w:hint="cs"/>
          <w:rtl/>
        </w:rPr>
        <w:t>ה</w:t>
      </w:r>
      <w:r w:rsidRPr="00515DC9">
        <w:rPr>
          <w:rtl/>
        </w:rPr>
        <w:t>עניינים</w:t>
      </w:r>
      <w:bookmarkEnd w:id="1384"/>
      <w:bookmarkEnd w:id="1385"/>
      <w:bookmarkEnd w:id="1386"/>
      <w:bookmarkEnd w:id="1387"/>
      <w:bookmarkEnd w:id="1388"/>
      <w:bookmarkEnd w:id="1389"/>
      <w:bookmarkEnd w:id="1390"/>
      <w:bookmarkEnd w:id="1391"/>
      <w:bookmarkEnd w:id="1392"/>
      <w:bookmarkEnd w:id="1393"/>
      <w:bookmarkEnd w:id="1394"/>
      <w:bookmarkEnd w:id="1395"/>
    </w:p>
    <w:p w14:paraId="0C67E616" w14:textId="15D41493" w:rsidR="00FB5A25" w:rsidRDefault="00D320A6" w:rsidP="0057727E">
      <w:pPr>
        <w:pStyle w:val="TOC1"/>
        <w:rPr>
          <w:rFonts w:eastAsiaTheme="minorEastAsia" w:cstheme="minorBidi"/>
          <w:kern w:val="2"/>
          <w:sz w:val="24"/>
          <w:szCs w:val="24"/>
          <w:rtl/>
          <w14:ligatures w14:val="standardContextual"/>
        </w:rPr>
      </w:pPr>
      <w:r w:rsidRPr="00515DC9">
        <w:rPr>
          <w:rFonts w:eastAsia="Arial"/>
          <w:rtl/>
        </w:rPr>
        <w:fldChar w:fldCharType="begin" w:fldLock="1"/>
      </w:r>
      <w:r w:rsidRPr="00515DC9">
        <w:rPr>
          <w:rtl/>
        </w:rPr>
        <w:instrText xml:space="preserve"> </w:instrText>
      </w:r>
      <w:r w:rsidRPr="00515DC9">
        <w:instrText>TOC</w:instrText>
      </w:r>
      <w:r w:rsidRPr="00515DC9">
        <w:rPr>
          <w:rtl/>
        </w:rPr>
        <w:instrText xml:space="preserve"> \</w:instrText>
      </w:r>
      <w:r w:rsidRPr="00515DC9">
        <w:instrText>h \z \t</w:instrText>
      </w:r>
      <w:r w:rsidRPr="00515DC9">
        <w:rPr>
          <w:rtl/>
        </w:rPr>
        <w:instrText xml:space="preserve"> "כותרת 2,1,כותרת 3,2,כותרת 2_0,1" </w:instrText>
      </w:r>
      <w:r w:rsidRPr="00515DC9">
        <w:rPr>
          <w:rFonts w:eastAsia="Arial"/>
          <w:rtl/>
        </w:rPr>
        <w:fldChar w:fldCharType="separate"/>
      </w:r>
    </w:p>
    <w:p w14:paraId="6B8E9EA4" w14:textId="4D84D9AA" w:rsidR="00FB5A25" w:rsidRDefault="00FB5A25" w:rsidP="0057727E">
      <w:pPr>
        <w:pStyle w:val="TOC1"/>
        <w:rPr>
          <w:rFonts w:eastAsiaTheme="minorEastAsia" w:cstheme="minorBidi"/>
          <w:kern w:val="2"/>
          <w:sz w:val="24"/>
          <w:szCs w:val="24"/>
          <w:rtl/>
          <w14:ligatures w14:val="standardContextual"/>
        </w:rPr>
      </w:pPr>
      <w:hyperlink w:anchor="_Toc226449469" w:history="1">
        <w:r w:rsidRPr="002D0E75">
          <w:rPr>
            <w:rStyle w:val="Hyperlink"/>
            <w:rFonts w:hint="eastAsia"/>
            <w:rtl/>
          </w:rPr>
          <w:t>דוח</w:t>
        </w:r>
        <w:r w:rsidRPr="002D0E75">
          <w:rPr>
            <w:rStyle w:val="Hyperlink"/>
            <w:rtl/>
          </w:rPr>
          <w:t xml:space="preserve"> </w:t>
        </w:r>
        <w:r w:rsidRPr="002D0E75">
          <w:rPr>
            <w:rStyle w:val="Hyperlink"/>
            <w:rFonts w:hint="eastAsia"/>
            <w:rtl/>
          </w:rPr>
          <w:t>סקירה</w:t>
        </w:r>
        <w:r w:rsidRPr="002D0E75">
          <w:rPr>
            <w:rStyle w:val="Hyperlink"/>
            <w:rtl/>
          </w:rPr>
          <w:t xml:space="preserve"> </w:t>
        </w:r>
        <w:r w:rsidRPr="002D0E75">
          <w:rPr>
            <w:rStyle w:val="Hyperlink"/>
            <w:rFonts w:hint="eastAsia"/>
            <w:rtl/>
          </w:rPr>
          <w:t>מיוחד</w:t>
        </w:r>
        <w:r w:rsidRPr="002D0E75">
          <w:rPr>
            <w:rStyle w:val="Hyperlink"/>
            <w:rtl/>
          </w:rPr>
          <w:t xml:space="preserve"> </w:t>
        </w:r>
        <w:r w:rsidRPr="002D0E75">
          <w:rPr>
            <w:rStyle w:val="Hyperlink"/>
            <w:rFonts w:hint="eastAsia"/>
            <w:rtl/>
          </w:rPr>
          <w:t>של</w:t>
        </w:r>
        <w:r w:rsidRPr="002D0E75">
          <w:rPr>
            <w:rStyle w:val="Hyperlink"/>
            <w:rtl/>
          </w:rPr>
          <w:t xml:space="preserve"> </w:t>
        </w:r>
        <w:r w:rsidRPr="002D0E75">
          <w:rPr>
            <w:rStyle w:val="Hyperlink"/>
            <w:rFonts w:hint="eastAsia"/>
            <w:rtl/>
          </w:rPr>
          <w:t>רואה</w:t>
        </w:r>
        <w:r w:rsidRPr="002D0E75">
          <w:rPr>
            <w:rStyle w:val="Hyperlink"/>
            <w:rtl/>
          </w:rPr>
          <w:t xml:space="preserve"> </w:t>
        </w:r>
        <w:r w:rsidRPr="002D0E75">
          <w:rPr>
            <w:rStyle w:val="Hyperlink"/>
            <w:rFonts w:hint="eastAsia"/>
            <w:rtl/>
          </w:rPr>
          <w:t>החשבון</w:t>
        </w:r>
        <w:r w:rsidRPr="002D0E75">
          <w:rPr>
            <w:rStyle w:val="Hyperlink"/>
            <w:rtl/>
          </w:rPr>
          <w:t xml:space="preserve"> </w:t>
        </w:r>
        <w:r w:rsidRPr="002D0E75">
          <w:rPr>
            <w:rStyle w:val="Hyperlink"/>
            <w:rFonts w:hint="eastAsia"/>
            <w:rtl/>
          </w:rPr>
          <w:t>המבקר</w:t>
        </w:r>
        <w:r w:rsidRPr="002D0E75">
          <w:rPr>
            <w:rStyle w:val="Hyperlink"/>
            <w:rtl/>
          </w:rPr>
          <w:t xml:space="preserve"> </w:t>
        </w:r>
        <w:r w:rsidRPr="002D0E75">
          <w:rPr>
            <w:rStyle w:val="Hyperlink"/>
            <w:rFonts w:hint="eastAsia"/>
            <w:rtl/>
          </w:rPr>
          <w:t>לבעלי</w:t>
        </w:r>
        <w:r w:rsidRPr="002D0E75">
          <w:rPr>
            <w:rStyle w:val="Hyperlink"/>
            <w:rtl/>
          </w:rPr>
          <w:t xml:space="preserve"> </w:t>
        </w:r>
        <w:r w:rsidRPr="002D0E75">
          <w:rPr>
            <w:rStyle w:val="Hyperlink"/>
            <w:rFonts w:hint="eastAsia"/>
            <w:rtl/>
          </w:rPr>
          <w:t>המניות</w:t>
        </w:r>
        <w:r w:rsidRPr="002D0E75">
          <w:rPr>
            <w:rStyle w:val="Hyperlink"/>
            <w:rtl/>
          </w:rPr>
          <w:t xml:space="preserve"> </w:t>
        </w:r>
        <w:r w:rsidRPr="002D0E75">
          <w:rPr>
            <w:rStyle w:val="Hyperlink"/>
            <w:rFonts w:hint="eastAsia"/>
            <w:rtl/>
          </w:rPr>
          <w:t>של</w:t>
        </w:r>
        <w:r w:rsidRPr="002D0E75">
          <w:rPr>
            <w:rStyle w:val="Hyperlink"/>
            <w:rtl/>
          </w:rPr>
          <w:t xml:space="preserve"> </w:t>
        </w:r>
        <w:r w:rsidRPr="002D0E75">
          <w:rPr>
            <w:rStyle w:val="Hyperlink"/>
            <w:rFonts w:hint="eastAsia"/>
            <w:rtl/>
          </w:rPr>
          <w:t>חברה</w:t>
        </w:r>
        <w:r w:rsidRPr="002D0E75">
          <w:rPr>
            <w:rStyle w:val="Hyperlink"/>
            <w:rtl/>
          </w:rPr>
          <w:t xml:space="preserve"> </w:t>
        </w:r>
        <w:r w:rsidRPr="002D0E75">
          <w:rPr>
            <w:rStyle w:val="Hyperlink"/>
            <w:rFonts w:hint="eastAsia"/>
            <w:rtl/>
          </w:rPr>
          <w:t>מדווחת</w:t>
        </w:r>
        <w:r w:rsidRPr="002D0E75">
          <w:rPr>
            <w:rStyle w:val="Hyperlink"/>
            <w:rtl/>
          </w:rPr>
          <w:t xml:space="preserve"> </w:t>
        </w:r>
        <w:r w:rsidRPr="002D0E75">
          <w:rPr>
            <w:rStyle w:val="Hyperlink"/>
            <w:rFonts w:hint="eastAsia"/>
            <w:rtl/>
          </w:rPr>
          <w:t>לדוגמה</w:t>
        </w:r>
        <w:r w:rsidRPr="002D0E75">
          <w:rPr>
            <w:rStyle w:val="Hyperlink"/>
            <w:rtl/>
          </w:rPr>
          <w:t xml:space="preserve"> </w:t>
        </w:r>
        <w:r w:rsidRPr="002D0E75">
          <w:rPr>
            <w:rStyle w:val="Hyperlink"/>
            <w:rFonts w:hint="eastAsia"/>
            <w:rtl/>
          </w:rPr>
          <w:t>בע</w:t>
        </w:r>
        <w:r w:rsidRPr="002D0E75">
          <w:rPr>
            <w:rStyle w:val="Hyperlink"/>
            <w:rtl/>
          </w:rPr>
          <w:t>"</w:t>
        </w:r>
        <w:r w:rsidRPr="002D0E75">
          <w:rPr>
            <w:rStyle w:val="Hyperlink"/>
            <w:rFonts w:hint="eastAsia"/>
            <w:rtl/>
          </w:rPr>
          <w:t>מ</w:t>
        </w:r>
        <w:r w:rsidRPr="002D0E75">
          <w:rPr>
            <w:rStyle w:val="Hyperlink"/>
            <w:rtl/>
          </w:rPr>
          <w:t xml:space="preserve"> </w:t>
        </w:r>
        <w:r w:rsidRPr="002D0E75">
          <w:rPr>
            <w:rStyle w:val="Hyperlink"/>
            <w:rFonts w:hint="eastAsia"/>
            <w:rtl/>
          </w:rPr>
          <w:t>על</w:t>
        </w:r>
        <w:r w:rsidRPr="002D0E75">
          <w:rPr>
            <w:rStyle w:val="Hyperlink"/>
            <w:rtl/>
          </w:rPr>
          <w:t xml:space="preserve"> </w:t>
        </w:r>
        <w:r w:rsidRPr="002D0E75">
          <w:rPr>
            <w:rStyle w:val="Hyperlink"/>
            <w:rFonts w:hint="eastAsia"/>
            <w:rtl/>
          </w:rPr>
          <w:t>דוחות</w:t>
        </w:r>
        <w:r w:rsidRPr="002D0E75">
          <w:rPr>
            <w:rStyle w:val="Hyperlink"/>
            <w:rtl/>
          </w:rPr>
          <w:t xml:space="preserve"> </w:t>
        </w:r>
        <w:r w:rsidR="00224304">
          <w:rPr>
            <w:rStyle w:val="Hyperlink"/>
            <w:rtl/>
          </w:rPr>
          <w:br/>
        </w:r>
        <w:r w:rsidRPr="002D0E75">
          <w:rPr>
            <w:rStyle w:val="Hyperlink"/>
            <w:rFonts w:hint="eastAsia"/>
            <w:rtl/>
          </w:rPr>
          <w:t>כספיים</w:t>
        </w:r>
        <w:r w:rsidRPr="002D0E75">
          <w:rPr>
            <w:rStyle w:val="Hyperlink"/>
            <w:rtl/>
          </w:rPr>
          <w:t xml:space="preserve"> </w:t>
        </w:r>
        <w:r w:rsidRPr="002D0E75">
          <w:rPr>
            <w:rStyle w:val="Hyperlink"/>
            <w:rFonts w:hint="eastAsia"/>
            <w:rtl/>
          </w:rPr>
          <w:t>מאוחדים</w:t>
        </w:r>
        <w:r w:rsidRPr="002D0E75">
          <w:rPr>
            <w:rStyle w:val="Hyperlink"/>
            <w:rtl/>
          </w:rPr>
          <w:t xml:space="preserve"> </w:t>
        </w:r>
        <w:r w:rsidRPr="002D0E75">
          <w:rPr>
            <w:rStyle w:val="Hyperlink"/>
            <w:rFonts w:hint="eastAsia"/>
            <w:rtl/>
          </w:rPr>
          <w:t>ביניים</w:t>
        </w:r>
        <w:r w:rsidRPr="002D0E75">
          <w:rPr>
            <w:rStyle w:val="Hyperlink"/>
            <w:rtl/>
          </w:rPr>
          <w:t xml:space="preserve"> </w:t>
        </w:r>
        <w:r w:rsidRPr="002D0E75">
          <w:rPr>
            <w:rStyle w:val="Hyperlink"/>
            <w:rFonts w:hint="eastAsia"/>
            <w:rtl/>
          </w:rPr>
          <w:t>תמציתיים</w:t>
        </w:r>
        <w:r w:rsidRPr="002D0E75">
          <w:rPr>
            <w:rStyle w:val="Hyperlink"/>
            <w:rtl/>
          </w:rPr>
          <w:t xml:space="preserve"> </w:t>
        </w:r>
        <w:r w:rsidRPr="002D0E75">
          <w:rPr>
            <w:rStyle w:val="Hyperlink"/>
            <w:rFonts w:hint="eastAsia"/>
            <w:rtl/>
          </w:rPr>
          <w:t>פרופורמה</w:t>
        </w:r>
        <w:r w:rsidRPr="002D0E75">
          <w:rPr>
            <w:rStyle w:val="Hyperlink"/>
            <w:rtl/>
          </w:rPr>
          <w:t xml:space="preserve"> </w:t>
        </w:r>
        <w:r w:rsidRPr="002D0E75">
          <w:rPr>
            <w:rStyle w:val="Hyperlink"/>
            <w:rFonts w:hint="eastAsia"/>
            <w:rtl/>
          </w:rPr>
          <w:t>לפי</w:t>
        </w:r>
        <w:r w:rsidRPr="002D0E75">
          <w:rPr>
            <w:rStyle w:val="Hyperlink"/>
            <w:rtl/>
          </w:rPr>
          <w:t xml:space="preserve"> </w:t>
        </w:r>
        <w:r w:rsidRPr="002D0E75">
          <w:rPr>
            <w:rStyle w:val="Hyperlink"/>
            <w:rFonts w:hint="eastAsia"/>
            <w:rtl/>
          </w:rPr>
          <w:t>תקנה</w:t>
        </w:r>
        <w:r w:rsidRPr="002D0E75">
          <w:rPr>
            <w:rStyle w:val="Hyperlink"/>
            <w:rtl/>
          </w:rPr>
          <w:t xml:space="preserve"> 38</w:t>
        </w:r>
        <w:r w:rsidRPr="002D0E75">
          <w:rPr>
            <w:rStyle w:val="Hyperlink"/>
            <w:rFonts w:hint="eastAsia"/>
            <w:rtl/>
          </w:rPr>
          <w:t>ב</w:t>
        </w:r>
        <w:r w:rsidRPr="002D0E75">
          <w:rPr>
            <w:rStyle w:val="Hyperlink"/>
            <w:rtl/>
          </w:rPr>
          <w:t xml:space="preserve"> </w:t>
        </w:r>
        <w:r w:rsidRPr="002D0E75">
          <w:rPr>
            <w:rStyle w:val="Hyperlink"/>
            <w:rFonts w:hint="eastAsia"/>
            <w:rtl/>
          </w:rPr>
          <w:t>לתקנות</w:t>
        </w:r>
        <w:r w:rsidRPr="002D0E75">
          <w:rPr>
            <w:rStyle w:val="Hyperlink"/>
            <w:rtl/>
          </w:rPr>
          <w:t xml:space="preserve"> </w:t>
        </w:r>
        <w:r w:rsidRPr="002D0E75">
          <w:rPr>
            <w:rStyle w:val="Hyperlink"/>
            <w:rFonts w:hint="eastAsia"/>
            <w:rtl/>
          </w:rPr>
          <w:t>ניירות</w:t>
        </w:r>
        <w:r w:rsidRPr="002D0E75">
          <w:rPr>
            <w:rStyle w:val="Hyperlink"/>
            <w:rtl/>
          </w:rPr>
          <w:t xml:space="preserve"> </w:t>
        </w:r>
        <w:r w:rsidRPr="002D0E75">
          <w:rPr>
            <w:rStyle w:val="Hyperlink"/>
            <w:rFonts w:hint="eastAsia"/>
            <w:rtl/>
          </w:rPr>
          <w:t>ערך</w:t>
        </w:r>
        <w:r w:rsidRPr="002D0E75">
          <w:rPr>
            <w:rStyle w:val="Hyperlink"/>
            <w:rtl/>
          </w:rPr>
          <w:t xml:space="preserve"> (</w:t>
        </w:r>
        <w:r w:rsidRPr="002D0E75">
          <w:rPr>
            <w:rStyle w:val="Hyperlink"/>
            <w:rFonts w:hint="eastAsia"/>
            <w:rtl/>
          </w:rPr>
          <w:t>דוחות</w:t>
        </w:r>
        <w:r w:rsidRPr="002D0E75">
          <w:rPr>
            <w:rStyle w:val="Hyperlink"/>
            <w:rtl/>
          </w:rPr>
          <w:t xml:space="preserve"> </w:t>
        </w:r>
        <w:r w:rsidRPr="002D0E75">
          <w:rPr>
            <w:rStyle w:val="Hyperlink"/>
            <w:rFonts w:hint="eastAsia"/>
            <w:rtl/>
          </w:rPr>
          <w:t>תקופתיים</w:t>
        </w:r>
        <w:r w:rsidRPr="002D0E75">
          <w:rPr>
            <w:rStyle w:val="Hyperlink"/>
            <w:rtl/>
          </w:rPr>
          <w:t xml:space="preserve"> </w:t>
        </w:r>
        <w:r w:rsidR="00224304">
          <w:rPr>
            <w:rStyle w:val="Hyperlink"/>
            <w:rtl/>
          </w:rPr>
          <w:br/>
        </w:r>
        <w:r w:rsidRPr="002D0E75">
          <w:rPr>
            <w:rStyle w:val="Hyperlink"/>
            <w:rFonts w:hint="eastAsia"/>
            <w:rtl/>
          </w:rPr>
          <w:t>ומיידיים</w:t>
        </w:r>
        <w:r w:rsidRPr="002D0E75">
          <w:rPr>
            <w:rStyle w:val="Hyperlink"/>
            <w:rtl/>
          </w:rPr>
          <w:t xml:space="preserve">), </w:t>
        </w:r>
        <w:r w:rsidRPr="002D0E75">
          <w:rPr>
            <w:rStyle w:val="Hyperlink"/>
            <w:rFonts w:hint="eastAsia"/>
            <w:rtl/>
          </w:rPr>
          <w:t>התש</w:t>
        </w:r>
        <w:r w:rsidRPr="002D0E75">
          <w:rPr>
            <w:rStyle w:val="Hyperlink"/>
            <w:rtl/>
          </w:rPr>
          <w:t>"</w:t>
        </w:r>
        <w:r w:rsidRPr="002D0E75">
          <w:rPr>
            <w:rStyle w:val="Hyperlink"/>
            <w:rFonts w:hint="eastAsia"/>
            <w:rtl/>
          </w:rPr>
          <w:t>ל–</w:t>
        </w:r>
        <w:r w:rsidRPr="002D0E75">
          <w:rPr>
            <w:rStyle w:val="Hyperlink"/>
            <w:rtl/>
          </w:rPr>
          <w:t>1970</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Toc226449469 \h</w:instrText>
        </w:r>
        <w:r>
          <w:rPr>
            <w:webHidden/>
            <w:rtl/>
          </w:rPr>
          <w:instrText xml:space="preserve"> </w:instrText>
        </w:r>
        <w:r>
          <w:rPr>
            <w:rStyle w:val="Hyperlink"/>
            <w:rtl/>
          </w:rPr>
        </w:r>
        <w:r>
          <w:rPr>
            <w:rStyle w:val="Hyperlink"/>
            <w:rtl/>
          </w:rPr>
          <w:fldChar w:fldCharType="separate"/>
        </w:r>
        <w:r w:rsidR="00B9073F">
          <w:rPr>
            <w:webHidden/>
            <w:rtl/>
          </w:rPr>
          <w:t>89</w:t>
        </w:r>
        <w:r>
          <w:rPr>
            <w:rStyle w:val="Hyperlink"/>
            <w:rtl/>
          </w:rPr>
          <w:fldChar w:fldCharType="end"/>
        </w:r>
      </w:hyperlink>
    </w:p>
    <w:p w14:paraId="5968FB94" w14:textId="7A54E314" w:rsidR="00FB5A25" w:rsidRDefault="00FB5A25" w:rsidP="0057727E">
      <w:pPr>
        <w:pStyle w:val="TOC1"/>
        <w:rPr>
          <w:rFonts w:eastAsiaTheme="minorEastAsia" w:cstheme="minorBidi"/>
          <w:kern w:val="2"/>
          <w:sz w:val="24"/>
          <w:szCs w:val="24"/>
          <w:rtl/>
          <w14:ligatures w14:val="standardContextual"/>
        </w:rPr>
      </w:pPr>
      <w:hyperlink w:anchor="_Toc226449470" w:history="1">
        <w:r w:rsidRPr="002D0E75">
          <w:rPr>
            <w:rStyle w:val="Hyperlink"/>
            <w:rFonts w:hint="eastAsia"/>
            <w:rtl/>
          </w:rPr>
          <w:t>דוח</w:t>
        </w:r>
        <w:r w:rsidRPr="002D0E75">
          <w:rPr>
            <w:rStyle w:val="Hyperlink"/>
            <w:rtl/>
          </w:rPr>
          <w:t xml:space="preserve"> </w:t>
        </w:r>
        <w:r w:rsidRPr="002D0E75">
          <w:rPr>
            <w:rStyle w:val="Hyperlink"/>
            <w:rFonts w:hint="eastAsia"/>
            <w:rtl/>
          </w:rPr>
          <w:t>מאוחד</w:t>
        </w:r>
        <w:r w:rsidRPr="002D0E75">
          <w:rPr>
            <w:rStyle w:val="Hyperlink"/>
            <w:rtl/>
          </w:rPr>
          <w:t xml:space="preserve"> </w:t>
        </w:r>
        <w:r w:rsidRPr="002D0E75">
          <w:rPr>
            <w:rStyle w:val="Hyperlink"/>
            <w:rFonts w:hint="eastAsia"/>
            <w:rtl/>
          </w:rPr>
          <w:t>ביניים</w:t>
        </w:r>
        <w:r w:rsidRPr="002D0E75">
          <w:rPr>
            <w:rStyle w:val="Hyperlink"/>
            <w:rtl/>
          </w:rPr>
          <w:t xml:space="preserve"> </w:t>
        </w:r>
        <w:r w:rsidRPr="002D0E75">
          <w:rPr>
            <w:rStyle w:val="Hyperlink"/>
            <w:rFonts w:hint="eastAsia"/>
            <w:rtl/>
          </w:rPr>
          <w:t>תמציתי</w:t>
        </w:r>
        <w:r w:rsidRPr="002D0E75">
          <w:rPr>
            <w:rStyle w:val="Hyperlink"/>
            <w:rtl/>
          </w:rPr>
          <w:t xml:space="preserve"> </w:t>
        </w:r>
        <w:r w:rsidRPr="002D0E75">
          <w:rPr>
            <w:rStyle w:val="Hyperlink"/>
            <w:rFonts w:hint="eastAsia"/>
            <w:rtl/>
          </w:rPr>
          <w:t>פרופורמה</w:t>
        </w:r>
        <w:r w:rsidRPr="002D0E75">
          <w:rPr>
            <w:rStyle w:val="Hyperlink"/>
            <w:rtl/>
          </w:rPr>
          <w:t xml:space="preserve"> </w:t>
        </w:r>
        <w:r w:rsidRPr="002D0E75">
          <w:rPr>
            <w:rStyle w:val="Hyperlink"/>
            <w:rFonts w:hint="eastAsia"/>
            <w:rtl/>
          </w:rPr>
          <w:t>על</w:t>
        </w:r>
        <w:r w:rsidRPr="002D0E75">
          <w:rPr>
            <w:rStyle w:val="Hyperlink"/>
            <w:rtl/>
          </w:rPr>
          <w:t xml:space="preserve"> </w:t>
        </w:r>
        <w:r w:rsidRPr="002D0E75">
          <w:rPr>
            <w:rStyle w:val="Hyperlink"/>
            <w:rFonts w:hint="eastAsia"/>
            <w:rtl/>
          </w:rPr>
          <w:t>המצב</w:t>
        </w:r>
        <w:r w:rsidRPr="002D0E75">
          <w:rPr>
            <w:rStyle w:val="Hyperlink"/>
            <w:rtl/>
          </w:rPr>
          <w:t xml:space="preserve"> </w:t>
        </w:r>
        <w:r w:rsidRPr="002D0E75">
          <w:rPr>
            <w:rStyle w:val="Hyperlink"/>
            <w:rFonts w:hint="eastAsia"/>
            <w:rtl/>
          </w:rPr>
          <w:t>הכספי</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Toc226449470 \h</w:instrText>
        </w:r>
        <w:r>
          <w:rPr>
            <w:webHidden/>
            <w:rtl/>
          </w:rPr>
          <w:instrText xml:space="preserve"> </w:instrText>
        </w:r>
        <w:r>
          <w:rPr>
            <w:rStyle w:val="Hyperlink"/>
            <w:rtl/>
          </w:rPr>
        </w:r>
        <w:r>
          <w:rPr>
            <w:rStyle w:val="Hyperlink"/>
            <w:rtl/>
          </w:rPr>
          <w:fldChar w:fldCharType="separate"/>
        </w:r>
        <w:r w:rsidR="00B9073F">
          <w:rPr>
            <w:webHidden/>
            <w:rtl/>
          </w:rPr>
          <w:t>90</w:t>
        </w:r>
        <w:r>
          <w:rPr>
            <w:rStyle w:val="Hyperlink"/>
            <w:rtl/>
          </w:rPr>
          <w:fldChar w:fldCharType="end"/>
        </w:r>
      </w:hyperlink>
    </w:p>
    <w:p w14:paraId="2B883C4D" w14:textId="27C21748" w:rsidR="00FB5A25" w:rsidRDefault="00FB5A25" w:rsidP="0057727E">
      <w:pPr>
        <w:pStyle w:val="TOC1"/>
        <w:rPr>
          <w:rFonts w:eastAsiaTheme="minorEastAsia" w:cstheme="minorBidi"/>
          <w:kern w:val="2"/>
          <w:sz w:val="24"/>
          <w:szCs w:val="24"/>
          <w:rtl/>
          <w14:ligatures w14:val="standardContextual"/>
        </w:rPr>
      </w:pPr>
      <w:hyperlink w:anchor="_Toc226449471" w:history="1">
        <w:r w:rsidRPr="002D0E75">
          <w:rPr>
            <w:rStyle w:val="Hyperlink"/>
            <w:rFonts w:hint="eastAsia"/>
            <w:rtl/>
          </w:rPr>
          <w:t>דוחות</w:t>
        </w:r>
        <w:r w:rsidRPr="002D0E75">
          <w:rPr>
            <w:rStyle w:val="Hyperlink"/>
            <w:rtl/>
          </w:rPr>
          <w:t xml:space="preserve"> </w:t>
        </w:r>
        <w:r w:rsidRPr="002D0E75">
          <w:rPr>
            <w:rStyle w:val="Hyperlink"/>
            <w:rFonts w:hint="eastAsia"/>
            <w:rtl/>
          </w:rPr>
          <w:t>מאוחדים</w:t>
        </w:r>
        <w:r w:rsidRPr="002D0E75">
          <w:rPr>
            <w:rStyle w:val="Hyperlink"/>
            <w:rtl/>
          </w:rPr>
          <w:t xml:space="preserve"> </w:t>
        </w:r>
        <w:r w:rsidRPr="002D0E75">
          <w:rPr>
            <w:rStyle w:val="Hyperlink"/>
            <w:rFonts w:hint="eastAsia"/>
            <w:rtl/>
          </w:rPr>
          <w:t>ביניים</w:t>
        </w:r>
        <w:r w:rsidRPr="002D0E75">
          <w:rPr>
            <w:rStyle w:val="Hyperlink"/>
            <w:rtl/>
          </w:rPr>
          <w:t xml:space="preserve"> </w:t>
        </w:r>
        <w:r w:rsidRPr="002D0E75">
          <w:rPr>
            <w:rStyle w:val="Hyperlink"/>
            <w:rFonts w:hint="eastAsia"/>
            <w:rtl/>
          </w:rPr>
          <w:t>תמציתיים</w:t>
        </w:r>
        <w:r w:rsidRPr="002D0E75">
          <w:rPr>
            <w:rStyle w:val="Hyperlink"/>
            <w:rtl/>
          </w:rPr>
          <w:t xml:space="preserve"> </w:t>
        </w:r>
        <w:r w:rsidRPr="002D0E75">
          <w:rPr>
            <w:rStyle w:val="Hyperlink"/>
            <w:rFonts w:hint="eastAsia"/>
            <w:rtl/>
          </w:rPr>
          <w:t>פרופורמה</w:t>
        </w:r>
        <w:r w:rsidRPr="002D0E75">
          <w:rPr>
            <w:rStyle w:val="Hyperlink"/>
            <w:rtl/>
          </w:rPr>
          <w:t xml:space="preserve"> </w:t>
        </w:r>
        <w:r w:rsidRPr="002D0E75">
          <w:rPr>
            <w:rStyle w:val="Hyperlink"/>
            <w:rFonts w:hint="eastAsia"/>
            <w:rtl/>
          </w:rPr>
          <w:t>על</w:t>
        </w:r>
        <w:r w:rsidRPr="002D0E75">
          <w:rPr>
            <w:rStyle w:val="Hyperlink"/>
            <w:rtl/>
          </w:rPr>
          <w:t xml:space="preserve"> </w:t>
        </w:r>
        <w:r w:rsidRPr="002D0E75">
          <w:rPr>
            <w:rStyle w:val="Hyperlink"/>
            <w:rFonts w:hint="eastAsia"/>
            <w:rtl/>
          </w:rPr>
          <w:t>הרווח</w:t>
        </w:r>
        <w:r w:rsidRPr="002D0E75">
          <w:rPr>
            <w:rStyle w:val="Hyperlink"/>
            <w:rtl/>
          </w:rPr>
          <w:t xml:space="preserve"> </w:t>
        </w:r>
        <w:r w:rsidRPr="002D0E75">
          <w:rPr>
            <w:rStyle w:val="Hyperlink"/>
            <w:rFonts w:hint="eastAsia"/>
            <w:rtl/>
          </w:rPr>
          <w:t>או</w:t>
        </w:r>
        <w:r w:rsidRPr="002D0E75">
          <w:rPr>
            <w:rStyle w:val="Hyperlink"/>
            <w:rtl/>
          </w:rPr>
          <w:t xml:space="preserve"> </w:t>
        </w:r>
        <w:r w:rsidRPr="002D0E75">
          <w:rPr>
            <w:rStyle w:val="Hyperlink"/>
            <w:rFonts w:hint="eastAsia"/>
            <w:rtl/>
          </w:rPr>
          <w:t>הפסד</w:t>
        </w:r>
        <w:r w:rsidRPr="002D0E75">
          <w:rPr>
            <w:rStyle w:val="Hyperlink"/>
            <w:rtl/>
          </w:rPr>
          <w:t xml:space="preserve"> </w:t>
        </w:r>
        <w:r w:rsidRPr="002D0E75">
          <w:rPr>
            <w:rStyle w:val="Hyperlink"/>
            <w:rFonts w:hint="eastAsia"/>
            <w:rtl/>
          </w:rPr>
          <w:t>והרווח</w:t>
        </w:r>
        <w:r w:rsidRPr="002D0E75">
          <w:rPr>
            <w:rStyle w:val="Hyperlink"/>
            <w:rtl/>
          </w:rPr>
          <w:t xml:space="preserve"> </w:t>
        </w:r>
        <w:r w:rsidRPr="002D0E75">
          <w:rPr>
            <w:rStyle w:val="Hyperlink"/>
            <w:rFonts w:hint="eastAsia"/>
            <w:rtl/>
          </w:rPr>
          <w:t>הכולל</w:t>
        </w:r>
        <w:r w:rsidRPr="002D0E75">
          <w:rPr>
            <w:rStyle w:val="Hyperlink"/>
            <w:rtl/>
          </w:rPr>
          <w:t xml:space="preserve"> </w:t>
        </w:r>
        <w:r w:rsidRPr="002D0E75">
          <w:rPr>
            <w:rStyle w:val="Hyperlink"/>
            <w:rFonts w:hint="eastAsia"/>
            <w:rtl/>
          </w:rPr>
          <w:t>האחר</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Toc226449471 \h</w:instrText>
        </w:r>
        <w:r>
          <w:rPr>
            <w:webHidden/>
            <w:rtl/>
          </w:rPr>
          <w:instrText xml:space="preserve"> </w:instrText>
        </w:r>
        <w:r>
          <w:rPr>
            <w:rStyle w:val="Hyperlink"/>
            <w:rtl/>
          </w:rPr>
        </w:r>
        <w:r>
          <w:rPr>
            <w:rStyle w:val="Hyperlink"/>
            <w:rtl/>
          </w:rPr>
          <w:fldChar w:fldCharType="separate"/>
        </w:r>
        <w:r w:rsidR="00B9073F">
          <w:rPr>
            <w:webHidden/>
            <w:rtl/>
          </w:rPr>
          <w:t>92</w:t>
        </w:r>
        <w:r>
          <w:rPr>
            <w:rStyle w:val="Hyperlink"/>
            <w:rtl/>
          </w:rPr>
          <w:fldChar w:fldCharType="end"/>
        </w:r>
      </w:hyperlink>
    </w:p>
    <w:p w14:paraId="247E2027" w14:textId="31986405" w:rsidR="00FB5A25" w:rsidRDefault="00FB5A25" w:rsidP="0057727E">
      <w:pPr>
        <w:pStyle w:val="TOC1"/>
        <w:rPr>
          <w:rFonts w:eastAsiaTheme="minorEastAsia" w:cstheme="minorBidi"/>
          <w:kern w:val="2"/>
          <w:sz w:val="24"/>
          <w:szCs w:val="24"/>
          <w:rtl/>
          <w14:ligatures w14:val="standardContextual"/>
        </w:rPr>
      </w:pPr>
      <w:hyperlink w:anchor="_Toc226449472" w:history="1">
        <w:r w:rsidRPr="002D0E75">
          <w:rPr>
            <w:rStyle w:val="Hyperlink"/>
            <w:rFonts w:hint="eastAsia"/>
            <w:rtl/>
          </w:rPr>
          <w:t>ביאורים</w:t>
        </w:r>
        <w:r w:rsidRPr="002D0E75">
          <w:rPr>
            <w:rStyle w:val="Hyperlink"/>
            <w:rtl/>
          </w:rPr>
          <w:t xml:space="preserve"> </w:t>
        </w:r>
        <w:r w:rsidRPr="002D0E75">
          <w:rPr>
            <w:rStyle w:val="Hyperlink"/>
            <w:rFonts w:hint="eastAsia"/>
            <w:rtl/>
          </w:rPr>
          <w:t>לדוחות</w:t>
        </w:r>
        <w:r w:rsidRPr="002D0E75">
          <w:rPr>
            <w:rStyle w:val="Hyperlink"/>
            <w:rtl/>
          </w:rPr>
          <w:t xml:space="preserve"> </w:t>
        </w:r>
        <w:r w:rsidRPr="002D0E75">
          <w:rPr>
            <w:rStyle w:val="Hyperlink"/>
            <w:rFonts w:hint="eastAsia"/>
            <w:rtl/>
          </w:rPr>
          <w:t>הכספיים</w:t>
        </w:r>
        <w:r w:rsidRPr="002D0E75">
          <w:rPr>
            <w:rStyle w:val="Hyperlink"/>
            <w:rtl/>
          </w:rPr>
          <w:t xml:space="preserve"> </w:t>
        </w:r>
        <w:r w:rsidRPr="002D0E75">
          <w:rPr>
            <w:rStyle w:val="Hyperlink"/>
            <w:rFonts w:hint="eastAsia"/>
            <w:rtl/>
          </w:rPr>
          <w:t>המאוחדים</w:t>
        </w:r>
        <w:r w:rsidRPr="002D0E75">
          <w:rPr>
            <w:rStyle w:val="Hyperlink"/>
            <w:rtl/>
          </w:rPr>
          <w:t xml:space="preserve"> </w:t>
        </w:r>
        <w:r w:rsidRPr="002D0E75">
          <w:rPr>
            <w:rStyle w:val="Hyperlink"/>
            <w:rFonts w:hint="eastAsia"/>
            <w:rtl/>
          </w:rPr>
          <w:t>ביניים</w:t>
        </w:r>
        <w:r w:rsidRPr="002D0E75">
          <w:rPr>
            <w:rStyle w:val="Hyperlink"/>
            <w:rtl/>
          </w:rPr>
          <w:t xml:space="preserve"> </w:t>
        </w:r>
        <w:r w:rsidRPr="002D0E75">
          <w:rPr>
            <w:rStyle w:val="Hyperlink"/>
            <w:rFonts w:hint="eastAsia"/>
            <w:rtl/>
          </w:rPr>
          <w:t>התמציתיים</w:t>
        </w:r>
        <w:r w:rsidRPr="002D0E75">
          <w:rPr>
            <w:rStyle w:val="Hyperlink"/>
            <w:rtl/>
          </w:rPr>
          <w:t xml:space="preserve"> </w:t>
        </w:r>
        <w:r w:rsidRPr="002D0E75">
          <w:rPr>
            <w:rStyle w:val="Hyperlink"/>
            <w:rFonts w:hint="eastAsia"/>
            <w:rtl/>
          </w:rPr>
          <w:t>פרופורמה</w:t>
        </w:r>
        <w:r w:rsidRPr="002D0E75">
          <w:rPr>
            <w:rStyle w:val="Hyperlink"/>
            <w:rtl/>
          </w:rPr>
          <w:t xml:space="preserve"> </w:t>
        </w:r>
        <w:r w:rsidRPr="002D0E75">
          <w:rPr>
            <w:rStyle w:val="Hyperlink"/>
            <w:rFonts w:hint="eastAsia"/>
            <w:rtl/>
          </w:rPr>
          <w:t>ליום</w:t>
        </w:r>
        <w:r w:rsidRPr="002D0E75">
          <w:rPr>
            <w:rStyle w:val="Hyperlink"/>
            <w:rtl/>
          </w:rPr>
          <w:t xml:space="preserve"> 30 </w:t>
        </w:r>
        <w:r w:rsidRPr="002D0E75">
          <w:rPr>
            <w:rStyle w:val="Hyperlink"/>
            <w:rFonts w:hint="eastAsia"/>
            <w:rtl/>
          </w:rPr>
          <w:t>ביוני</w:t>
        </w:r>
        <w:r w:rsidRPr="002D0E75">
          <w:rPr>
            <w:rStyle w:val="Hyperlink"/>
            <w:rtl/>
          </w:rPr>
          <w:t xml:space="preserve"> </w:t>
        </w:r>
        <w:r w:rsidRPr="002D0E75">
          <w:rPr>
            <w:rStyle w:val="Hyperlink"/>
          </w:rPr>
          <w:t>2026</w:t>
        </w:r>
        <w:r>
          <w:rPr>
            <w:webHidden/>
            <w:rtl/>
          </w:rPr>
          <w:tab/>
        </w:r>
        <w:r>
          <w:rPr>
            <w:rStyle w:val="Hyperlink"/>
            <w:rtl/>
          </w:rPr>
          <w:fldChar w:fldCharType="begin" w:fldLock="1"/>
        </w:r>
        <w:r>
          <w:rPr>
            <w:webHidden/>
            <w:rtl/>
          </w:rPr>
          <w:instrText xml:space="preserve"> </w:instrText>
        </w:r>
        <w:r>
          <w:rPr>
            <w:webHidden/>
          </w:rPr>
          <w:instrText>PAGEREF</w:instrText>
        </w:r>
        <w:r>
          <w:rPr>
            <w:webHidden/>
            <w:rtl/>
          </w:rPr>
          <w:instrText xml:space="preserve"> _</w:instrText>
        </w:r>
        <w:r>
          <w:rPr>
            <w:webHidden/>
          </w:rPr>
          <w:instrText>Toc226449472 \h</w:instrText>
        </w:r>
        <w:r>
          <w:rPr>
            <w:webHidden/>
            <w:rtl/>
          </w:rPr>
          <w:instrText xml:space="preserve"> </w:instrText>
        </w:r>
        <w:r>
          <w:rPr>
            <w:rStyle w:val="Hyperlink"/>
            <w:rtl/>
          </w:rPr>
        </w:r>
        <w:r>
          <w:rPr>
            <w:rStyle w:val="Hyperlink"/>
            <w:rtl/>
          </w:rPr>
          <w:fldChar w:fldCharType="separate"/>
        </w:r>
        <w:r w:rsidR="00B9073F">
          <w:rPr>
            <w:webHidden/>
            <w:rtl/>
          </w:rPr>
          <w:t>102</w:t>
        </w:r>
        <w:r>
          <w:rPr>
            <w:rStyle w:val="Hyperlink"/>
            <w:rtl/>
          </w:rPr>
          <w:fldChar w:fldCharType="end"/>
        </w:r>
      </w:hyperlink>
    </w:p>
    <w:p w14:paraId="15A44B44" w14:textId="0F6F4C67" w:rsidR="00FB5A25" w:rsidRDefault="00FB5A25" w:rsidP="00224304">
      <w:pPr>
        <w:pStyle w:val="TOC2"/>
        <w:ind w:left="1985" w:hanging="567"/>
        <w:rPr>
          <w:rFonts w:eastAsiaTheme="minorEastAsia" w:cstheme="minorBidi"/>
          <w:noProof/>
          <w:kern w:val="2"/>
          <w:sz w:val="24"/>
          <w:szCs w:val="24"/>
          <w:rtl/>
          <w:lang w:val="en-US"/>
          <w14:ligatures w14:val="standardContextual"/>
        </w:rPr>
      </w:pPr>
      <w:hyperlink w:anchor="_Toc226449473" w:history="1">
        <w:r w:rsidRPr="002D0E75">
          <w:rPr>
            <w:rStyle w:val="Hyperlink"/>
            <w:noProof/>
            <w:rtl/>
          </w:rPr>
          <w:t>1</w:t>
        </w:r>
        <w:r>
          <w:rPr>
            <w:rFonts w:eastAsiaTheme="minorEastAsia" w:cstheme="minorBidi"/>
            <w:noProof/>
            <w:kern w:val="2"/>
            <w:sz w:val="24"/>
            <w:szCs w:val="24"/>
            <w:rtl/>
            <w:lang w:val="en-US"/>
            <w14:ligatures w14:val="standardContextual"/>
          </w:rPr>
          <w:tab/>
        </w:r>
        <w:r w:rsidRPr="002D0E75">
          <w:rPr>
            <w:rStyle w:val="Hyperlink"/>
            <w:rFonts w:hint="eastAsia"/>
            <w:noProof/>
            <w:rtl/>
          </w:rPr>
          <w:t>כללי</w:t>
        </w:r>
        <w:r>
          <w:rPr>
            <w:noProof/>
            <w:webHidden/>
            <w:rtl/>
          </w:rPr>
          <w:tab/>
        </w:r>
        <w:r>
          <w:rPr>
            <w:rStyle w:val="Hyperlink"/>
            <w:noProof/>
            <w:rtl/>
          </w:rPr>
          <w:fldChar w:fldCharType="begin" w:fldLock="1"/>
        </w:r>
        <w:r>
          <w:rPr>
            <w:noProof/>
            <w:webHidden/>
            <w:rtl/>
          </w:rPr>
          <w:instrText xml:space="preserve"> </w:instrText>
        </w:r>
        <w:r>
          <w:rPr>
            <w:noProof/>
            <w:webHidden/>
          </w:rPr>
          <w:instrText>PAGEREF</w:instrText>
        </w:r>
        <w:r>
          <w:rPr>
            <w:noProof/>
            <w:webHidden/>
            <w:rtl/>
          </w:rPr>
          <w:instrText xml:space="preserve"> _</w:instrText>
        </w:r>
        <w:r>
          <w:rPr>
            <w:noProof/>
            <w:webHidden/>
          </w:rPr>
          <w:instrText>Toc226449473 \h</w:instrText>
        </w:r>
        <w:r>
          <w:rPr>
            <w:noProof/>
            <w:webHidden/>
            <w:rtl/>
          </w:rPr>
          <w:instrText xml:space="preserve"> </w:instrText>
        </w:r>
        <w:r>
          <w:rPr>
            <w:rStyle w:val="Hyperlink"/>
            <w:noProof/>
            <w:rtl/>
          </w:rPr>
        </w:r>
        <w:r>
          <w:rPr>
            <w:rStyle w:val="Hyperlink"/>
            <w:noProof/>
            <w:rtl/>
          </w:rPr>
          <w:fldChar w:fldCharType="separate"/>
        </w:r>
        <w:r w:rsidR="00B9073F">
          <w:rPr>
            <w:noProof/>
            <w:webHidden/>
            <w:rtl/>
          </w:rPr>
          <w:t>102</w:t>
        </w:r>
        <w:r>
          <w:rPr>
            <w:rStyle w:val="Hyperlink"/>
            <w:noProof/>
            <w:rtl/>
          </w:rPr>
          <w:fldChar w:fldCharType="end"/>
        </w:r>
      </w:hyperlink>
    </w:p>
    <w:p w14:paraId="5AE83409" w14:textId="1262197F" w:rsidR="00FB5A25" w:rsidRDefault="00FB5A25" w:rsidP="00224304">
      <w:pPr>
        <w:pStyle w:val="TOC2"/>
        <w:ind w:left="1985" w:hanging="567"/>
        <w:rPr>
          <w:rFonts w:eastAsiaTheme="minorEastAsia" w:cstheme="minorBidi"/>
          <w:noProof/>
          <w:kern w:val="2"/>
          <w:sz w:val="24"/>
          <w:szCs w:val="24"/>
          <w:rtl/>
          <w:lang w:val="en-US"/>
          <w14:ligatures w14:val="standardContextual"/>
        </w:rPr>
      </w:pPr>
      <w:hyperlink w:anchor="_Toc226449474" w:history="1">
        <w:r w:rsidRPr="002D0E75">
          <w:rPr>
            <w:rStyle w:val="Hyperlink"/>
            <w:noProof/>
            <w:rtl/>
          </w:rPr>
          <w:t>2</w:t>
        </w:r>
        <w:r>
          <w:rPr>
            <w:rFonts w:eastAsiaTheme="minorEastAsia" w:cstheme="minorBidi"/>
            <w:noProof/>
            <w:kern w:val="2"/>
            <w:sz w:val="24"/>
            <w:szCs w:val="24"/>
            <w:rtl/>
            <w:lang w:val="en-US"/>
            <w14:ligatures w14:val="standardContextual"/>
          </w:rPr>
          <w:tab/>
        </w:r>
        <w:r w:rsidRPr="002D0E75">
          <w:rPr>
            <w:rStyle w:val="Hyperlink"/>
            <w:rFonts w:hint="eastAsia"/>
            <w:noProof/>
            <w:rtl/>
          </w:rPr>
          <w:t>עיקרי</w:t>
        </w:r>
        <w:r w:rsidRPr="002D0E75">
          <w:rPr>
            <w:rStyle w:val="Hyperlink"/>
            <w:noProof/>
            <w:rtl/>
          </w:rPr>
          <w:t xml:space="preserve"> </w:t>
        </w:r>
        <w:r w:rsidRPr="002D0E75">
          <w:rPr>
            <w:rStyle w:val="Hyperlink"/>
            <w:rFonts w:hint="eastAsia"/>
            <w:noProof/>
            <w:rtl/>
          </w:rPr>
          <w:t>המדיניות</w:t>
        </w:r>
        <w:r w:rsidRPr="002D0E75">
          <w:rPr>
            <w:rStyle w:val="Hyperlink"/>
            <w:noProof/>
            <w:rtl/>
          </w:rPr>
          <w:t xml:space="preserve"> </w:t>
        </w:r>
        <w:r w:rsidRPr="002D0E75">
          <w:rPr>
            <w:rStyle w:val="Hyperlink"/>
            <w:rFonts w:hint="eastAsia"/>
            <w:noProof/>
            <w:rtl/>
          </w:rPr>
          <w:t>החשבונאית</w:t>
        </w:r>
        <w:r>
          <w:rPr>
            <w:noProof/>
            <w:webHidden/>
            <w:rtl/>
          </w:rPr>
          <w:tab/>
        </w:r>
        <w:r>
          <w:rPr>
            <w:rStyle w:val="Hyperlink"/>
            <w:noProof/>
            <w:rtl/>
          </w:rPr>
          <w:fldChar w:fldCharType="begin" w:fldLock="1"/>
        </w:r>
        <w:r>
          <w:rPr>
            <w:noProof/>
            <w:webHidden/>
            <w:rtl/>
          </w:rPr>
          <w:instrText xml:space="preserve"> </w:instrText>
        </w:r>
        <w:r>
          <w:rPr>
            <w:noProof/>
            <w:webHidden/>
          </w:rPr>
          <w:instrText>PAGEREF</w:instrText>
        </w:r>
        <w:r>
          <w:rPr>
            <w:noProof/>
            <w:webHidden/>
            <w:rtl/>
          </w:rPr>
          <w:instrText xml:space="preserve"> _</w:instrText>
        </w:r>
        <w:r>
          <w:rPr>
            <w:noProof/>
            <w:webHidden/>
          </w:rPr>
          <w:instrText>Toc226449474 \h</w:instrText>
        </w:r>
        <w:r>
          <w:rPr>
            <w:noProof/>
            <w:webHidden/>
            <w:rtl/>
          </w:rPr>
          <w:instrText xml:space="preserve"> </w:instrText>
        </w:r>
        <w:r>
          <w:rPr>
            <w:rStyle w:val="Hyperlink"/>
            <w:noProof/>
            <w:rtl/>
          </w:rPr>
        </w:r>
        <w:r>
          <w:rPr>
            <w:rStyle w:val="Hyperlink"/>
            <w:noProof/>
            <w:rtl/>
          </w:rPr>
          <w:fldChar w:fldCharType="separate"/>
        </w:r>
        <w:r w:rsidR="00B9073F">
          <w:rPr>
            <w:noProof/>
            <w:webHidden/>
            <w:rtl/>
          </w:rPr>
          <w:t>102</w:t>
        </w:r>
        <w:r>
          <w:rPr>
            <w:rStyle w:val="Hyperlink"/>
            <w:noProof/>
            <w:rtl/>
          </w:rPr>
          <w:fldChar w:fldCharType="end"/>
        </w:r>
      </w:hyperlink>
    </w:p>
    <w:p w14:paraId="1921304A" w14:textId="533CA138" w:rsidR="00FB5A25" w:rsidRDefault="00FB5A25" w:rsidP="00224304">
      <w:pPr>
        <w:pStyle w:val="TOC2"/>
        <w:ind w:left="1985" w:hanging="567"/>
        <w:rPr>
          <w:rFonts w:eastAsiaTheme="minorEastAsia" w:cstheme="minorBidi"/>
          <w:noProof/>
          <w:kern w:val="2"/>
          <w:sz w:val="24"/>
          <w:szCs w:val="24"/>
          <w:rtl/>
          <w:lang w:val="en-US"/>
          <w14:ligatures w14:val="standardContextual"/>
        </w:rPr>
      </w:pPr>
      <w:hyperlink w:anchor="_Toc226449475" w:history="1">
        <w:r w:rsidRPr="002D0E75">
          <w:rPr>
            <w:rStyle w:val="Hyperlink"/>
            <w:noProof/>
            <w:rtl/>
          </w:rPr>
          <w:t>3</w:t>
        </w:r>
        <w:r>
          <w:rPr>
            <w:rFonts w:eastAsiaTheme="minorEastAsia" w:cstheme="minorBidi"/>
            <w:noProof/>
            <w:kern w:val="2"/>
            <w:sz w:val="24"/>
            <w:szCs w:val="24"/>
            <w:rtl/>
            <w:lang w:val="en-US"/>
            <w14:ligatures w14:val="standardContextual"/>
          </w:rPr>
          <w:tab/>
        </w:r>
        <w:r w:rsidRPr="002D0E75">
          <w:rPr>
            <w:rStyle w:val="Hyperlink"/>
            <w:rFonts w:hint="eastAsia"/>
            <w:noProof/>
            <w:rtl/>
          </w:rPr>
          <w:t>הנחות</w:t>
        </w:r>
        <w:r w:rsidRPr="002D0E75">
          <w:rPr>
            <w:rStyle w:val="Hyperlink"/>
            <w:noProof/>
            <w:rtl/>
          </w:rPr>
          <w:t xml:space="preserve"> </w:t>
        </w:r>
        <w:r w:rsidRPr="002D0E75">
          <w:rPr>
            <w:rStyle w:val="Hyperlink"/>
            <w:rFonts w:hint="eastAsia"/>
            <w:noProof/>
            <w:rtl/>
          </w:rPr>
          <w:t>הפרופורמה</w:t>
        </w:r>
        <w:r>
          <w:rPr>
            <w:noProof/>
            <w:webHidden/>
            <w:rtl/>
          </w:rPr>
          <w:tab/>
        </w:r>
        <w:r>
          <w:rPr>
            <w:rStyle w:val="Hyperlink"/>
            <w:noProof/>
            <w:rtl/>
          </w:rPr>
          <w:fldChar w:fldCharType="begin" w:fldLock="1"/>
        </w:r>
        <w:r>
          <w:rPr>
            <w:noProof/>
            <w:webHidden/>
            <w:rtl/>
          </w:rPr>
          <w:instrText xml:space="preserve"> </w:instrText>
        </w:r>
        <w:r>
          <w:rPr>
            <w:noProof/>
            <w:webHidden/>
          </w:rPr>
          <w:instrText>PAGEREF</w:instrText>
        </w:r>
        <w:r>
          <w:rPr>
            <w:noProof/>
            <w:webHidden/>
            <w:rtl/>
          </w:rPr>
          <w:instrText xml:space="preserve"> _</w:instrText>
        </w:r>
        <w:r>
          <w:rPr>
            <w:noProof/>
            <w:webHidden/>
          </w:rPr>
          <w:instrText>Toc226449475 \h</w:instrText>
        </w:r>
        <w:r>
          <w:rPr>
            <w:noProof/>
            <w:webHidden/>
            <w:rtl/>
          </w:rPr>
          <w:instrText xml:space="preserve"> </w:instrText>
        </w:r>
        <w:r>
          <w:rPr>
            <w:rStyle w:val="Hyperlink"/>
            <w:noProof/>
            <w:rtl/>
          </w:rPr>
        </w:r>
        <w:r>
          <w:rPr>
            <w:rStyle w:val="Hyperlink"/>
            <w:noProof/>
            <w:rtl/>
          </w:rPr>
          <w:fldChar w:fldCharType="separate"/>
        </w:r>
        <w:r w:rsidR="00B9073F">
          <w:rPr>
            <w:noProof/>
            <w:webHidden/>
            <w:rtl/>
          </w:rPr>
          <w:t>102</w:t>
        </w:r>
        <w:r>
          <w:rPr>
            <w:rStyle w:val="Hyperlink"/>
            <w:noProof/>
            <w:rtl/>
          </w:rPr>
          <w:fldChar w:fldCharType="end"/>
        </w:r>
      </w:hyperlink>
    </w:p>
    <w:p w14:paraId="29463364" w14:textId="0008233E" w:rsidR="00FB5A25" w:rsidRDefault="00FB5A25" w:rsidP="00224304">
      <w:pPr>
        <w:pStyle w:val="TOC2"/>
        <w:ind w:left="1985" w:hanging="567"/>
        <w:rPr>
          <w:rFonts w:eastAsiaTheme="minorEastAsia" w:cstheme="minorBidi"/>
          <w:noProof/>
          <w:kern w:val="2"/>
          <w:sz w:val="24"/>
          <w:szCs w:val="24"/>
          <w:rtl/>
          <w:lang w:val="en-US"/>
          <w14:ligatures w14:val="standardContextual"/>
        </w:rPr>
      </w:pPr>
      <w:hyperlink w:anchor="_Toc226449476" w:history="1">
        <w:r w:rsidRPr="002D0E75">
          <w:rPr>
            <w:rStyle w:val="Hyperlink"/>
            <w:noProof/>
            <w:rtl/>
          </w:rPr>
          <w:t>4</w:t>
        </w:r>
        <w:r>
          <w:rPr>
            <w:rFonts w:eastAsiaTheme="minorEastAsia" w:cstheme="minorBidi"/>
            <w:noProof/>
            <w:kern w:val="2"/>
            <w:sz w:val="24"/>
            <w:szCs w:val="24"/>
            <w:rtl/>
            <w:lang w:val="en-US"/>
            <w14:ligatures w14:val="standardContextual"/>
          </w:rPr>
          <w:tab/>
        </w:r>
        <w:r w:rsidRPr="002D0E75">
          <w:rPr>
            <w:rStyle w:val="Hyperlink"/>
            <w:noProof/>
            <w:rtl/>
          </w:rPr>
          <w:t>[</w:t>
        </w:r>
        <w:r w:rsidRPr="002D0E75">
          <w:rPr>
            <w:rStyle w:val="Hyperlink"/>
            <w:rFonts w:hint="eastAsia"/>
            <w:i/>
            <w:iCs/>
            <w:noProof/>
            <w:spacing w:val="5"/>
            <w:shd w:val="solid" w:color="E7E7E7" w:themeColor="accent5" w:fill="auto"/>
            <w:rtl/>
            <w14:cntxtAlts/>
          </w:rPr>
          <w:t>ביאורים</w:t>
        </w:r>
        <w:r w:rsidRPr="002D0E75">
          <w:rPr>
            <w:rStyle w:val="Hyperlink"/>
            <w:i/>
            <w:iCs/>
            <w:noProof/>
            <w:spacing w:val="5"/>
            <w:shd w:val="solid" w:color="E7E7E7" w:themeColor="accent5" w:fill="auto"/>
            <w:rtl/>
            <w:lang w:val="en-GB"/>
            <w14:cntxtAlts/>
          </w:rPr>
          <w:t xml:space="preserve"> </w:t>
        </w:r>
        <w:r w:rsidRPr="002D0E75">
          <w:rPr>
            <w:rStyle w:val="Hyperlink"/>
            <w:rFonts w:hint="eastAsia"/>
            <w:i/>
            <w:iCs/>
            <w:noProof/>
            <w:spacing w:val="5"/>
            <w:shd w:val="solid" w:color="E7E7E7" w:themeColor="accent5" w:fill="auto"/>
            <w:rtl/>
            <w:lang w:val="en-GB"/>
            <w14:cntxtAlts/>
          </w:rPr>
          <w:t>נוספים</w:t>
        </w:r>
        <w:r w:rsidRPr="002D0E75">
          <w:rPr>
            <w:rStyle w:val="Hyperlink"/>
            <w:noProof/>
            <w:rtl/>
          </w:rPr>
          <w:t>]</w:t>
        </w:r>
        <w:r>
          <w:rPr>
            <w:noProof/>
            <w:webHidden/>
            <w:rtl/>
          </w:rPr>
          <w:tab/>
        </w:r>
        <w:r>
          <w:rPr>
            <w:rStyle w:val="Hyperlink"/>
            <w:noProof/>
            <w:rtl/>
          </w:rPr>
          <w:fldChar w:fldCharType="begin" w:fldLock="1"/>
        </w:r>
        <w:r>
          <w:rPr>
            <w:noProof/>
            <w:webHidden/>
            <w:rtl/>
          </w:rPr>
          <w:instrText xml:space="preserve"> </w:instrText>
        </w:r>
        <w:r>
          <w:rPr>
            <w:noProof/>
            <w:webHidden/>
          </w:rPr>
          <w:instrText>PAGEREF</w:instrText>
        </w:r>
        <w:r>
          <w:rPr>
            <w:noProof/>
            <w:webHidden/>
            <w:rtl/>
          </w:rPr>
          <w:instrText xml:space="preserve"> _</w:instrText>
        </w:r>
        <w:r>
          <w:rPr>
            <w:noProof/>
            <w:webHidden/>
          </w:rPr>
          <w:instrText>Toc226449476 \h</w:instrText>
        </w:r>
        <w:r>
          <w:rPr>
            <w:noProof/>
            <w:webHidden/>
            <w:rtl/>
          </w:rPr>
          <w:instrText xml:space="preserve"> </w:instrText>
        </w:r>
        <w:r>
          <w:rPr>
            <w:rStyle w:val="Hyperlink"/>
            <w:noProof/>
            <w:rtl/>
          </w:rPr>
        </w:r>
        <w:r>
          <w:rPr>
            <w:rStyle w:val="Hyperlink"/>
            <w:noProof/>
            <w:rtl/>
          </w:rPr>
          <w:fldChar w:fldCharType="separate"/>
        </w:r>
        <w:r w:rsidR="00B9073F">
          <w:rPr>
            <w:noProof/>
            <w:webHidden/>
            <w:rtl/>
          </w:rPr>
          <w:t>102</w:t>
        </w:r>
        <w:r>
          <w:rPr>
            <w:rStyle w:val="Hyperlink"/>
            <w:noProof/>
            <w:rtl/>
          </w:rPr>
          <w:fldChar w:fldCharType="end"/>
        </w:r>
      </w:hyperlink>
    </w:p>
    <w:p w14:paraId="22C462F7" w14:textId="77777777" w:rsidR="00F64EB6" w:rsidRPr="00515DC9" w:rsidRDefault="00D320A6" w:rsidP="00224304">
      <w:pPr>
        <w:spacing w:after="0" w:line="240" w:lineRule="auto"/>
        <w:ind w:left="1418"/>
        <w:rPr>
          <w:rFonts w:ascii="Arial" w:hAnsi="Arial"/>
          <w:rtl/>
        </w:rPr>
      </w:pPr>
      <w:r w:rsidRPr="00515DC9">
        <w:rPr>
          <w:rFonts w:ascii="Arial" w:hAnsi="Arial"/>
          <w:rtl/>
        </w:rPr>
        <w:fldChar w:fldCharType="end"/>
      </w:r>
      <w:bookmarkStart w:id="1396" w:name="_Hlk6307025"/>
    </w:p>
    <w:p w14:paraId="63156CB4" w14:textId="77777777" w:rsidR="0017348F" w:rsidRPr="00515DC9" w:rsidRDefault="0017348F" w:rsidP="00515DC9">
      <w:pPr>
        <w:spacing w:after="0" w:line="240" w:lineRule="auto"/>
        <w:ind w:left="1418"/>
        <w:rPr>
          <w:rFonts w:ascii="Arial" w:hAnsi="Arial"/>
          <w:rtl/>
        </w:rPr>
      </w:pPr>
    </w:p>
    <w:p w14:paraId="47F82077" w14:textId="77777777" w:rsidR="00F64EB6" w:rsidRPr="004C5FA3" w:rsidRDefault="0017348F" w:rsidP="00015C9C">
      <w:pPr>
        <w:rPr>
          <w:rFonts w:ascii="Arial" w:hAnsi="Arial"/>
          <w:noProof/>
          <w:rtl/>
        </w:rPr>
      </w:pPr>
      <w:r w:rsidRPr="004C5FA3">
        <w:rPr>
          <w:rFonts w:ascii="Arial" w:hAnsi="Arial"/>
          <w:rtl/>
        </w:rPr>
        <w:t xml:space="preserve"> </w:t>
      </w:r>
      <w:r w:rsidR="00F64EB6" w:rsidRPr="004C5FA3">
        <w:rPr>
          <w:rFonts w:ascii="Arial" w:hAnsi="Arial"/>
          <w:rtl/>
        </w:rPr>
        <w:br w:type="page"/>
      </w:r>
    </w:p>
    <w:p w14:paraId="15023E5D" w14:textId="6B66A49B" w:rsidR="00F64EB6" w:rsidRPr="004C5FA3" w:rsidRDefault="00F64EB6" w:rsidP="00B57E90">
      <w:pPr>
        <w:pStyle w:val="200"/>
        <w:ind w:left="1418"/>
        <w:rPr>
          <w:rtl/>
        </w:rPr>
      </w:pPr>
      <w:bookmarkStart w:id="1397" w:name="_Toc123198361"/>
      <w:bookmarkStart w:id="1398" w:name="_Toc154415351"/>
      <w:bookmarkStart w:id="1399" w:name="_Toc184569387"/>
      <w:bookmarkStart w:id="1400" w:name="_Toc220916131"/>
      <w:bookmarkStart w:id="1401" w:name="_Toc6272735"/>
      <w:bookmarkStart w:id="1402" w:name="_Toc33548387"/>
      <w:bookmarkStart w:id="1403" w:name="_Toc33623720"/>
      <w:bookmarkStart w:id="1404" w:name="_Toc33623846"/>
      <w:bookmarkStart w:id="1405" w:name="_Toc35763009"/>
      <w:bookmarkStart w:id="1406" w:name="_Toc36376944"/>
      <w:bookmarkStart w:id="1407" w:name="_Toc37001488"/>
      <w:bookmarkStart w:id="1408" w:name="_Toc37001558"/>
      <w:bookmarkStart w:id="1409" w:name="_Toc37001829"/>
      <w:bookmarkStart w:id="1410" w:name="_Toc37001938"/>
      <w:bookmarkStart w:id="1411" w:name="_Toc37165958"/>
      <w:bookmarkStart w:id="1412" w:name="_Toc64473809"/>
      <w:bookmarkStart w:id="1413" w:name="_Toc64473990"/>
      <w:bookmarkStart w:id="1414" w:name="_Toc64474138"/>
      <w:bookmarkStart w:id="1415" w:name="_Toc100245533"/>
      <w:bookmarkStart w:id="1416" w:name="_Toc100246542"/>
      <w:bookmarkStart w:id="1417" w:name="_Toc121747427"/>
      <w:bookmarkStart w:id="1418" w:name="_Toc226448132"/>
      <w:bookmarkStart w:id="1419" w:name="_Toc226449469"/>
      <w:bookmarkStart w:id="1420" w:name="_Toc226450583"/>
      <w:bookmarkStart w:id="1421" w:name="_Toc226634706"/>
      <w:r w:rsidRPr="004C5FA3">
        <w:rPr>
          <w:rtl/>
        </w:rPr>
        <w:lastRenderedPageBreak/>
        <w:t xml:space="preserve">דוח סקירה מיוחד של רואה החשבון המבקר לבעלי המניות של חברה מדווחת לדוגמה בע"מ על דוחות כספיים </w:t>
      </w:r>
      <w:r w:rsidR="00B57E90">
        <w:rPr>
          <w:rFonts w:hint="cs"/>
          <w:rtl/>
        </w:rPr>
        <w:t xml:space="preserve">מאוחדים ביניים </w:t>
      </w:r>
      <w:r w:rsidRPr="004C5FA3">
        <w:rPr>
          <w:rtl/>
        </w:rPr>
        <w:t>תמציתיים פרופורמה</w:t>
      </w:r>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r w:rsidR="00B57E90" w:rsidRPr="00B57E90">
        <w:rPr>
          <w:rtl/>
        </w:rPr>
        <w:t xml:space="preserve"> לפי תקנה </w:t>
      </w:r>
      <w:r w:rsidR="00883AB9">
        <w:rPr>
          <w:rFonts w:hint="cs"/>
          <w:rtl/>
        </w:rPr>
        <w:t>38ב</w:t>
      </w:r>
      <w:r w:rsidR="00B57E90" w:rsidRPr="00B57E90">
        <w:rPr>
          <w:rtl/>
        </w:rPr>
        <w:t xml:space="preserve"> לתקנות ניירות ערך (דוחות תקופתיים ומיידיים), </w:t>
      </w:r>
      <w:proofErr w:type="spellStart"/>
      <w:r w:rsidR="00B57E90" w:rsidRPr="00B57E90">
        <w:rPr>
          <w:rtl/>
        </w:rPr>
        <w:t>התש"ל</w:t>
      </w:r>
      <w:proofErr w:type="spellEnd"/>
      <w:r w:rsidR="00B57E90" w:rsidRPr="00B57E90">
        <w:rPr>
          <w:rtl/>
        </w:rPr>
        <w:t>–1970</w:t>
      </w:r>
      <w:bookmarkEnd w:id="1418"/>
      <w:bookmarkEnd w:id="1419"/>
      <w:bookmarkEnd w:id="1420"/>
      <w:bookmarkEnd w:id="1421"/>
    </w:p>
    <w:p w14:paraId="4AF25B49" w14:textId="77777777" w:rsidR="00B57E90" w:rsidRPr="00E64DA7" w:rsidRDefault="00B57E90" w:rsidP="00B57E90">
      <w:pPr>
        <w:spacing w:after="0" w:line="240" w:lineRule="auto"/>
        <w:ind w:left="1418"/>
        <w:rPr>
          <w:rStyle w:val="SubtleEmphasis"/>
          <w:rFonts w:ascii="Arial" w:hAnsi="Arial"/>
          <w:rtl/>
        </w:rPr>
      </w:pPr>
    </w:p>
    <w:p w14:paraId="4EA4CAAC" w14:textId="77777777" w:rsidR="00B57E90" w:rsidRPr="00E64DA7" w:rsidRDefault="00B57E90" w:rsidP="00B57E90">
      <w:pPr>
        <w:spacing w:after="0" w:line="240" w:lineRule="auto"/>
        <w:ind w:left="1418"/>
        <w:rPr>
          <w:rStyle w:val="SubtleEmphasis"/>
          <w:rFonts w:ascii="Arial" w:hAnsi="Arial"/>
          <w:rtl/>
        </w:rPr>
      </w:pPr>
    </w:p>
    <w:p w14:paraId="23000972" w14:textId="77777777" w:rsidR="00B57E90" w:rsidRPr="00E64DA7" w:rsidRDefault="00B57E90" w:rsidP="00B57E90">
      <w:pPr>
        <w:spacing w:after="0" w:line="240" w:lineRule="auto"/>
        <w:ind w:left="1418"/>
        <w:rPr>
          <w:rStyle w:val="SubtleEmphasis"/>
          <w:rFonts w:ascii="Arial" w:hAnsi="Arial"/>
          <w:rtl/>
        </w:rPr>
      </w:pPr>
    </w:p>
    <w:p w14:paraId="53770F8A" w14:textId="77777777" w:rsidR="00B57E90" w:rsidRPr="00E64DA7" w:rsidRDefault="00B57E90" w:rsidP="00B57E90">
      <w:pPr>
        <w:spacing w:after="0" w:line="240" w:lineRule="auto"/>
        <w:ind w:left="1418"/>
        <w:rPr>
          <w:rStyle w:val="SubtleEmphasis"/>
          <w:rFonts w:ascii="Arial" w:hAnsi="Arial"/>
          <w:rtl/>
        </w:rPr>
      </w:pPr>
    </w:p>
    <w:p w14:paraId="199BF2A8" w14:textId="77777777" w:rsidR="00B57E90" w:rsidRPr="00E64DA7" w:rsidRDefault="00B57E90" w:rsidP="00B57E90">
      <w:pPr>
        <w:spacing w:after="0" w:line="240" w:lineRule="auto"/>
        <w:ind w:left="1418"/>
        <w:rPr>
          <w:rStyle w:val="SubtleEmphasis"/>
          <w:rFonts w:ascii="Arial" w:hAnsi="Arial"/>
          <w:rtl/>
        </w:rPr>
      </w:pPr>
    </w:p>
    <w:p w14:paraId="0EB8E27D" w14:textId="77777777" w:rsidR="00B57E90" w:rsidRPr="00E64DA7" w:rsidRDefault="00B57E90" w:rsidP="00B57E90">
      <w:pPr>
        <w:spacing w:after="0" w:line="240" w:lineRule="auto"/>
        <w:ind w:left="1418"/>
        <w:rPr>
          <w:rStyle w:val="SubtleEmphasis"/>
          <w:rFonts w:ascii="Arial" w:hAnsi="Arial"/>
          <w:rtl/>
        </w:rPr>
      </w:pPr>
    </w:p>
    <w:p w14:paraId="65D58583" w14:textId="77777777" w:rsidR="00B57E90" w:rsidRPr="00E64DA7" w:rsidRDefault="00B57E90" w:rsidP="00B57E90">
      <w:pPr>
        <w:spacing w:after="0" w:line="240" w:lineRule="auto"/>
        <w:ind w:left="1418"/>
        <w:rPr>
          <w:rStyle w:val="SubtleEmphasis"/>
          <w:rFonts w:ascii="Arial" w:hAnsi="Arial"/>
          <w:rtl/>
        </w:rPr>
      </w:pPr>
    </w:p>
    <w:p w14:paraId="4B6FE3F5" w14:textId="77777777" w:rsidR="00B57E90" w:rsidRPr="00E64DA7" w:rsidRDefault="00B57E90" w:rsidP="00B57E90">
      <w:pPr>
        <w:spacing w:after="0" w:line="240" w:lineRule="auto"/>
        <w:ind w:left="1418"/>
        <w:rPr>
          <w:rStyle w:val="SubtleEmphasis"/>
          <w:rFonts w:ascii="Arial" w:hAnsi="Arial"/>
          <w:rtl/>
        </w:rPr>
      </w:pPr>
    </w:p>
    <w:p w14:paraId="1E890107" w14:textId="77777777" w:rsidR="00B57E90" w:rsidRPr="00E64DA7" w:rsidRDefault="00B57E90" w:rsidP="00B57E90">
      <w:pPr>
        <w:spacing w:after="0" w:line="240" w:lineRule="auto"/>
        <w:ind w:left="1418"/>
        <w:rPr>
          <w:rStyle w:val="SubtleEmphasis"/>
          <w:rFonts w:ascii="Arial" w:hAnsi="Arial"/>
          <w:rtl/>
        </w:rPr>
      </w:pPr>
    </w:p>
    <w:p w14:paraId="08F926EA" w14:textId="77777777" w:rsidR="00B57E90" w:rsidRPr="00E64DA7" w:rsidRDefault="00B57E90" w:rsidP="00B57E90">
      <w:pPr>
        <w:spacing w:after="0" w:line="240" w:lineRule="auto"/>
        <w:ind w:left="1418"/>
        <w:rPr>
          <w:rStyle w:val="SubtleEmphasis"/>
          <w:rFonts w:ascii="Arial" w:hAnsi="Arial"/>
          <w:rtl/>
        </w:rPr>
      </w:pPr>
    </w:p>
    <w:p w14:paraId="5956896A" w14:textId="77777777" w:rsidR="00B57E90" w:rsidRPr="00E64DA7" w:rsidRDefault="00B57E90" w:rsidP="00B57E90">
      <w:pPr>
        <w:spacing w:after="0" w:line="240" w:lineRule="auto"/>
        <w:ind w:left="1418"/>
        <w:rPr>
          <w:rStyle w:val="SubtleEmphasis"/>
          <w:rFonts w:ascii="Arial" w:hAnsi="Arial"/>
          <w:rtl/>
        </w:rPr>
      </w:pPr>
    </w:p>
    <w:p w14:paraId="67E2A05D" w14:textId="77777777" w:rsidR="00B57E90" w:rsidRPr="00E64DA7" w:rsidRDefault="00B57E90" w:rsidP="00B57E90">
      <w:pPr>
        <w:spacing w:after="0" w:line="240" w:lineRule="auto"/>
        <w:ind w:left="1418"/>
        <w:rPr>
          <w:rStyle w:val="SubtleEmphasis"/>
          <w:rFonts w:ascii="Arial" w:hAnsi="Arial"/>
          <w:rtl/>
        </w:rPr>
      </w:pPr>
    </w:p>
    <w:p w14:paraId="7C2F0F76" w14:textId="77777777" w:rsidR="00B57E90" w:rsidRPr="00E64DA7" w:rsidRDefault="00B57E90" w:rsidP="00B57E90">
      <w:pPr>
        <w:spacing w:after="0" w:line="240" w:lineRule="auto"/>
        <w:ind w:left="1418"/>
        <w:rPr>
          <w:rStyle w:val="SubtleEmphasis"/>
          <w:rFonts w:ascii="Arial" w:hAnsi="Arial"/>
          <w:rtl/>
        </w:rPr>
      </w:pPr>
    </w:p>
    <w:p w14:paraId="34710F7D" w14:textId="77777777" w:rsidR="00B57E90" w:rsidRPr="00E64DA7" w:rsidRDefault="00B57E90" w:rsidP="00B57E90">
      <w:pPr>
        <w:spacing w:after="0" w:line="240" w:lineRule="auto"/>
        <w:ind w:left="1418"/>
        <w:rPr>
          <w:rStyle w:val="SubtleEmphasis"/>
          <w:rFonts w:ascii="Arial" w:hAnsi="Arial"/>
          <w:rtl/>
        </w:rPr>
      </w:pPr>
    </w:p>
    <w:p w14:paraId="706BFE5B" w14:textId="77777777" w:rsidR="00B57E90" w:rsidRPr="00E64DA7" w:rsidRDefault="00B57E90" w:rsidP="00B57E90">
      <w:pPr>
        <w:spacing w:after="0" w:line="240" w:lineRule="auto"/>
        <w:ind w:left="1418"/>
        <w:rPr>
          <w:rStyle w:val="SubtleEmphasis"/>
          <w:rFonts w:ascii="Arial" w:hAnsi="Arial"/>
          <w:rtl/>
        </w:rPr>
      </w:pPr>
    </w:p>
    <w:p w14:paraId="7A09E1FD" w14:textId="77777777" w:rsidR="00B57E90" w:rsidRPr="00E64DA7" w:rsidRDefault="00B57E90" w:rsidP="00B57E90">
      <w:pPr>
        <w:spacing w:after="0" w:line="240" w:lineRule="auto"/>
        <w:ind w:left="1418"/>
        <w:rPr>
          <w:rStyle w:val="SubtleEmphasis"/>
          <w:rFonts w:ascii="Arial" w:hAnsi="Arial"/>
          <w:rtl/>
        </w:rPr>
      </w:pPr>
    </w:p>
    <w:p w14:paraId="6063E245" w14:textId="77777777" w:rsidR="00873B26" w:rsidRDefault="00873B26" w:rsidP="00015C9C">
      <w:pPr>
        <w:pStyle w:val="Signature"/>
        <w:rPr>
          <w:rFonts w:ascii="Arial" w:hAnsi="Arial"/>
          <w:rtl/>
        </w:rPr>
      </w:pPr>
    </w:p>
    <w:p w14:paraId="1AAF50B9" w14:textId="7518DA58" w:rsidR="00270C63" w:rsidRPr="004C5FA3" w:rsidRDefault="00270C63" w:rsidP="00015C9C">
      <w:pPr>
        <w:pStyle w:val="Signature"/>
        <w:rPr>
          <w:rFonts w:ascii="Arial" w:hAnsi="Arial"/>
          <w:rtl/>
        </w:rPr>
        <w:sectPr w:rsidR="00270C63" w:rsidRPr="004C5FA3" w:rsidSect="009F69B1">
          <w:headerReference w:type="default" r:id="rId42"/>
          <w:headerReference w:type="first" r:id="rId43"/>
          <w:pgSz w:w="11906" w:h="16838" w:code="9"/>
          <w:pgMar w:top="851" w:right="851" w:bottom="851" w:left="851" w:header="567" w:footer="567" w:gutter="0"/>
          <w:cols w:space="708"/>
          <w:titlePg/>
          <w:bidi/>
          <w:rtlGutter/>
          <w:docGrid w:linePitch="360"/>
        </w:sectPr>
      </w:pPr>
    </w:p>
    <w:p w14:paraId="52B891F6" w14:textId="0BE242FB" w:rsidR="00F64EB6" w:rsidRDefault="00F64EB6" w:rsidP="00237B80">
      <w:pPr>
        <w:pStyle w:val="Heading2"/>
        <w:rPr>
          <w:rtl/>
        </w:rPr>
      </w:pPr>
      <w:bookmarkStart w:id="1422" w:name="_Toc6272736"/>
      <w:bookmarkStart w:id="1423" w:name="_Toc31284045"/>
      <w:bookmarkStart w:id="1424" w:name="_Toc31286048"/>
      <w:bookmarkStart w:id="1425" w:name="_Toc33548462"/>
      <w:bookmarkStart w:id="1426" w:name="_Toc33618582"/>
      <w:bookmarkStart w:id="1427" w:name="_Toc33623527"/>
      <w:bookmarkStart w:id="1428" w:name="_Toc33623721"/>
      <w:bookmarkStart w:id="1429" w:name="_Toc33623847"/>
      <w:bookmarkStart w:id="1430" w:name="_Toc35763010"/>
      <w:bookmarkStart w:id="1431" w:name="_Toc36376945"/>
      <w:bookmarkStart w:id="1432" w:name="_Toc37001489"/>
      <w:bookmarkStart w:id="1433" w:name="_Toc37001559"/>
      <w:bookmarkStart w:id="1434" w:name="_Toc37001830"/>
      <w:bookmarkStart w:id="1435" w:name="_Toc37001939"/>
      <w:bookmarkStart w:id="1436" w:name="_Toc37002013"/>
      <w:bookmarkStart w:id="1437" w:name="_Toc37165959"/>
      <w:bookmarkStart w:id="1438" w:name="_Toc64473810"/>
      <w:bookmarkStart w:id="1439" w:name="_Toc64473991"/>
      <w:bookmarkStart w:id="1440" w:name="_Toc64474139"/>
      <w:bookmarkStart w:id="1441" w:name="_Toc100245534"/>
      <w:bookmarkStart w:id="1442" w:name="_Toc100246543"/>
      <w:bookmarkStart w:id="1443" w:name="_Toc121747428"/>
      <w:bookmarkStart w:id="1444" w:name="_Toc123198362"/>
      <w:bookmarkStart w:id="1445" w:name="_Toc154415352"/>
      <w:bookmarkStart w:id="1446" w:name="_Toc184569388"/>
      <w:bookmarkStart w:id="1447" w:name="_Toc220916132"/>
      <w:bookmarkStart w:id="1448" w:name="_Toc226448133"/>
      <w:bookmarkStart w:id="1449" w:name="_Toc226449470"/>
      <w:bookmarkStart w:id="1450" w:name="_Toc226450584"/>
      <w:bookmarkStart w:id="1451" w:name="_Toc226634707"/>
      <w:r w:rsidRPr="004C5FA3">
        <w:rPr>
          <w:rtl/>
        </w:rPr>
        <w:lastRenderedPageBreak/>
        <w:t xml:space="preserve">דוח מאוחד </w:t>
      </w:r>
      <w:r w:rsidR="0099510E">
        <w:rPr>
          <w:rFonts w:hint="cs"/>
          <w:rtl/>
        </w:rPr>
        <w:t xml:space="preserve">ביניים תמציתי </w:t>
      </w:r>
      <w:r w:rsidRPr="004C5FA3">
        <w:rPr>
          <w:rtl/>
        </w:rPr>
        <w:t>פרופורמה על המצב הכספי</w:t>
      </w:r>
      <w:r w:rsidRPr="00E33216">
        <w:rPr>
          <w:rStyle w:val="FootnoteReference"/>
          <w:sz w:val="22"/>
          <w:szCs w:val="22"/>
          <w:rtl/>
        </w:rPr>
        <w:footnoteReference w:id="224"/>
      </w:r>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p>
    <w:p w14:paraId="7C45C906" w14:textId="77777777" w:rsidR="00B57E90" w:rsidRPr="00E42EF6" w:rsidRDefault="00B57E90" w:rsidP="00B57E90">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3"/>
        <w:gridCol w:w="3278"/>
        <w:gridCol w:w="851"/>
        <w:gridCol w:w="1168"/>
        <w:gridCol w:w="1169"/>
        <w:gridCol w:w="1168"/>
        <w:gridCol w:w="1169"/>
      </w:tblGrid>
      <w:tr w:rsidR="00C84CDD" w:rsidRPr="004C5FA3" w14:paraId="641FE608"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3" w:type="dxa"/>
            <w:vAlign w:val="top"/>
          </w:tcPr>
          <w:p w14:paraId="426CC093"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12496F9" w14:textId="77777777" w:rsidR="00C84CDD" w:rsidRPr="00D6370C" w:rsidRDefault="00C84CDD" w:rsidP="00A0761B">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53C0CAE9" w14:textId="77777777" w:rsidR="00C84CDD" w:rsidRPr="00D6370C" w:rsidRDefault="00C84CDD" w:rsidP="00A0761B">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26354189" w14:textId="5DB42D03" w:rsidR="00C84CDD" w:rsidRPr="00D6370C" w:rsidRDefault="00C84CDD" w:rsidP="00A0761B">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sz w:val="18"/>
                <w:szCs w:val="18"/>
                <w:rtl/>
              </w:rPr>
              <w:t xml:space="preserve">30 ביוני </w:t>
            </w:r>
            <w:r w:rsidRPr="00D6370C">
              <w:rPr>
                <w:rFonts w:asciiTheme="minorBidi" w:hAnsiTheme="minorBidi" w:cstheme="minorBidi"/>
                <w:sz w:val="18"/>
                <w:szCs w:val="18"/>
              </w:rPr>
              <w:fldChar w:fldCharType="begin" w:fldLock="1"/>
            </w:r>
            <w:r w:rsidRPr="00D6370C">
              <w:rPr>
                <w:rFonts w:asciiTheme="minorBidi" w:hAnsiTheme="minorBidi" w:cstheme="minorBidi"/>
                <w:sz w:val="18"/>
                <w:szCs w:val="18"/>
              </w:rPr>
              <w:instrText xml:space="preserve"> DOCPROPERTY  CY  \* MERGEFORMAT </w:instrText>
            </w:r>
            <w:r w:rsidRPr="00D6370C">
              <w:rPr>
                <w:rFonts w:asciiTheme="minorBidi" w:hAnsiTheme="minorBidi" w:cstheme="minorBidi"/>
                <w:sz w:val="18"/>
                <w:szCs w:val="18"/>
              </w:rPr>
              <w:fldChar w:fldCharType="separate"/>
            </w:r>
            <w:r w:rsidR="00D3002D">
              <w:rPr>
                <w:rFonts w:asciiTheme="minorBidi" w:hAnsiTheme="minorBidi" w:cstheme="minorBidi"/>
                <w:sz w:val="18"/>
                <w:szCs w:val="18"/>
              </w:rPr>
              <w:t>2026</w:t>
            </w:r>
            <w:r w:rsidRPr="00D6370C">
              <w:rPr>
                <w:rFonts w:asciiTheme="minorBidi" w:hAnsiTheme="minorBidi" w:cstheme="minorBidi"/>
                <w:sz w:val="18"/>
                <w:szCs w:val="18"/>
              </w:rPr>
              <w:fldChar w:fldCharType="end"/>
            </w:r>
          </w:p>
        </w:tc>
      </w:tr>
      <w:tr w:rsidR="00C84CDD" w:rsidRPr="004C5FA3" w14:paraId="427B523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564772D1"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0E0CB10B" w14:textId="77777777" w:rsidR="00C84CDD" w:rsidRPr="00D6370C" w:rsidRDefault="00C84CDD"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7F0A2CE" w14:textId="77777777" w:rsidR="00C84CDD" w:rsidRPr="00D6370C" w:rsidRDefault="00C84CDD"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05A267F8" w14:textId="58AB47A1" w:rsidR="00C84CDD" w:rsidRPr="00D6370C" w:rsidRDefault="00C84CD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C84CDD" w:rsidRPr="004C5FA3" w14:paraId="538D131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00EAA08"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D9DAD68" w14:textId="77777777" w:rsidR="00C84CDD" w:rsidRPr="00D6370C" w:rsidRDefault="00C84CDD"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4512209C" w14:textId="77777777" w:rsidR="00C84CDD" w:rsidRPr="00D6370C" w:rsidRDefault="00C84CDD"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379D27E" w14:textId="7F4D9BE6" w:rsidR="00C84CDD" w:rsidRPr="00D6370C" w:rsidRDefault="00C84CD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392AB6" w:rsidRPr="004C5FA3" w14:paraId="74385B9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tcPr>
          <w:p w14:paraId="2C606DA6"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0A5B4ECD" w14:textId="77777777" w:rsidR="00C84CDD" w:rsidRPr="00D6370C" w:rsidRDefault="00C84CDD" w:rsidP="00C84CDD">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6BEACB9D" w14:textId="77F31A90" w:rsidR="00C84CDD" w:rsidRPr="00D6370C" w:rsidRDefault="00C84CDD" w:rsidP="00C84CDD">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D6370C">
              <w:rPr>
                <w:b/>
                <w:bCs/>
                <w:sz w:val="18"/>
                <w:szCs w:val="18"/>
                <w:rtl/>
              </w:rPr>
              <w:t>ביאור</w:t>
            </w:r>
            <w:r w:rsidRPr="00E33216">
              <w:rPr>
                <w:rStyle w:val="FootnoteReference"/>
                <w:b/>
                <w:bCs/>
                <w:rtl/>
              </w:rPr>
              <w:footnoteReference w:id="225"/>
            </w:r>
          </w:p>
        </w:tc>
        <w:tc>
          <w:tcPr>
            <w:tcW w:w="1168" w:type="dxa"/>
          </w:tcPr>
          <w:p w14:paraId="143F8988" w14:textId="60C75904" w:rsidR="00C84CDD" w:rsidRPr="006C73E3"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6C73E3">
              <w:rPr>
                <w:b/>
                <w:bCs/>
                <w:sz w:val="18"/>
                <w:szCs w:val="18"/>
                <w:rtl/>
              </w:rPr>
              <w:t>נתונים בפועל עובר לאירוע הפרופורמה</w:t>
            </w:r>
          </w:p>
        </w:tc>
        <w:tc>
          <w:tcPr>
            <w:tcW w:w="1169" w:type="dxa"/>
          </w:tcPr>
          <w:p w14:paraId="29922845" w14:textId="3C03A0A2" w:rsidR="00C84CDD" w:rsidRPr="006C73E3"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החברה הנרכשת</w:t>
            </w:r>
            <w:bookmarkStart w:id="1452" w:name="_Ref216619774"/>
            <w:r w:rsidRPr="00E33216">
              <w:rPr>
                <w:rStyle w:val="FootnoteReference"/>
                <w:b/>
                <w:bCs/>
                <w:rtl/>
              </w:rPr>
              <w:footnoteReference w:id="226"/>
            </w:r>
            <w:bookmarkEnd w:id="1452"/>
            <w:r w:rsidRPr="00E33216">
              <w:rPr>
                <w:b/>
                <w:bCs/>
                <w:sz w:val="18"/>
                <w:szCs w:val="18"/>
                <w:rtl/>
              </w:rPr>
              <w:t xml:space="preserve"> </w:t>
            </w:r>
            <w:bookmarkStart w:id="1453" w:name="_Ref218158111"/>
            <w:r w:rsidRPr="00E33216">
              <w:rPr>
                <w:rStyle w:val="FootnoteReference"/>
                <w:b/>
                <w:bCs/>
                <w:rtl/>
              </w:rPr>
              <w:footnoteReference w:id="227"/>
            </w:r>
            <w:bookmarkEnd w:id="1453"/>
            <w:r w:rsidRPr="00E33216">
              <w:rPr>
                <w:b/>
                <w:bCs/>
                <w:sz w:val="18"/>
                <w:szCs w:val="18"/>
                <w:rtl/>
              </w:rPr>
              <w:t xml:space="preserve"> </w:t>
            </w:r>
            <w:r w:rsidRPr="00E33216">
              <w:rPr>
                <w:rStyle w:val="FootnoteReference"/>
                <w:b/>
                <w:bCs/>
                <w:rtl/>
              </w:rPr>
              <w:footnoteReference w:id="228"/>
            </w:r>
            <w:r w:rsidRPr="00E33216">
              <w:rPr>
                <w:rFonts w:hint="cs"/>
                <w:b/>
                <w:bCs/>
                <w:sz w:val="18"/>
                <w:szCs w:val="18"/>
                <w:rtl/>
              </w:rPr>
              <w:t xml:space="preserve"> </w:t>
            </w:r>
            <w:r w:rsidRPr="00E33216">
              <w:rPr>
                <w:rStyle w:val="FootnoteReference"/>
                <w:b/>
                <w:bCs/>
                <w:rtl/>
              </w:rPr>
              <w:footnoteReference w:id="229"/>
            </w:r>
          </w:p>
        </w:tc>
        <w:tc>
          <w:tcPr>
            <w:tcW w:w="1168" w:type="dxa"/>
          </w:tcPr>
          <w:p w14:paraId="671F97A3" w14:textId="14BAF917" w:rsidR="00C84CDD" w:rsidRPr="006C73E3" w:rsidRDefault="00C84CDD" w:rsidP="00D3002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התאמות לנתוני פרופורמ</w:t>
            </w:r>
            <w:r w:rsidRPr="006C73E3">
              <w:rPr>
                <w:rFonts w:hint="cs"/>
                <w:b/>
                <w:bCs/>
                <w:sz w:val="18"/>
                <w:szCs w:val="18"/>
                <w:rtl/>
              </w:rPr>
              <w:t>ה</w:t>
            </w:r>
            <w:r w:rsidRPr="00771F90">
              <w:rPr>
                <w:b/>
                <w:bCs/>
                <w:sz w:val="18"/>
                <w:szCs w:val="18"/>
                <w:rtl/>
              </w:rPr>
              <w:fldChar w:fldCharType="begin" w:fldLock="1"/>
            </w:r>
            <w:r w:rsidRPr="00771F90">
              <w:rPr>
                <w:b/>
                <w:bCs/>
                <w:sz w:val="18"/>
                <w:szCs w:val="18"/>
                <w:rtl/>
              </w:rPr>
              <w:instrText xml:space="preserve"> </w:instrText>
            </w:r>
            <w:r w:rsidRPr="00771F90">
              <w:rPr>
                <w:rFonts w:hint="cs"/>
                <w:b/>
                <w:bCs/>
                <w:sz w:val="18"/>
                <w:szCs w:val="18"/>
              </w:rPr>
              <w:instrText>NOTEREF</w:instrText>
            </w:r>
            <w:r w:rsidRPr="00771F90">
              <w:rPr>
                <w:rFonts w:hint="cs"/>
                <w:b/>
                <w:bCs/>
                <w:sz w:val="18"/>
                <w:szCs w:val="18"/>
                <w:rtl/>
              </w:rPr>
              <w:instrText xml:space="preserve"> _</w:instrText>
            </w:r>
            <w:r w:rsidRPr="00771F90">
              <w:rPr>
                <w:rFonts w:hint="cs"/>
                <w:b/>
                <w:bCs/>
                <w:sz w:val="18"/>
                <w:szCs w:val="18"/>
              </w:rPr>
              <w:instrText>Ref218158111 \f \h</w:instrText>
            </w:r>
            <w:r w:rsidRPr="00771F90">
              <w:rPr>
                <w:b/>
                <w:bCs/>
                <w:sz w:val="18"/>
                <w:szCs w:val="18"/>
                <w:rtl/>
              </w:rPr>
              <w:instrText xml:space="preserve"> </w:instrText>
            </w:r>
            <w:r w:rsidR="006C73E3" w:rsidRPr="00771F90">
              <w:rPr>
                <w:b/>
                <w:bCs/>
                <w:sz w:val="18"/>
                <w:szCs w:val="18"/>
                <w:rtl/>
              </w:rPr>
              <w:instrText xml:space="preserve"> \* </w:instrText>
            </w:r>
            <w:r w:rsidR="006C73E3" w:rsidRPr="00771F90">
              <w:rPr>
                <w:b/>
                <w:bCs/>
                <w:sz w:val="18"/>
                <w:szCs w:val="18"/>
              </w:rPr>
              <w:instrText>MERGEFORMAT</w:instrText>
            </w:r>
            <w:r w:rsidR="006C73E3" w:rsidRPr="00771F90">
              <w:rPr>
                <w:b/>
                <w:bCs/>
                <w:sz w:val="18"/>
                <w:szCs w:val="18"/>
                <w:rtl/>
              </w:rPr>
              <w:instrText xml:space="preserve"> </w:instrText>
            </w:r>
            <w:r w:rsidRPr="00771F90">
              <w:rPr>
                <w:b/>
                <w:bCs/>
                <w:sz w:val="18"/>
                <w:szCs w:val="18"/>
                <w:rtl/>
              </w:rPr>
            </w:r>
            <w:r w:rsidRPr="00771F90">
              <w:rPr>
                <w:b/>
                <w:bCs/>
                <w:sz w:val="18"/>
                <w:szCs w:val="18"/>
                <w:rtl/>
              </w:rPr>
              <w:fldChar w:fldCharType="separate"/>
            </w:r>
            <w:r w:rsidR="00D3002D" w:rsidRPr="00D3002D">
              <w:rPr>
                <w:rStyle w:val="FootnoteReference"/>
                <w:b/>
                <w:bCs/>
                <w:rtl/>
              </w:rPr>
              <w:t>226</w:t>
            </w:r>
            <w:r w:rsidRPr="00771F90">
              <w:rPr>
                <w:b/>
                <w:bCs/>
                <w:sz w:val="18"/>
                <w:szCs w:val="18"/>
                <w:rtl/>
              </w:rPr>
              <w:fldChar w:fldCharType="end"/>
            </w:r>
          </w:p>
        </w:tc>
        <w:tc>
          <w:tcPr>
            <w:tcW w:w="1169" w:type="dxa"/>
          </w:tcPr>
          <w:p w14:paraId="42092760" w14:textId="66D5E854" w:rsidR="00C84CDD" w:rsidRPr="006C73E3"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פרופורמה</w:t>
            </w:r>
          </w:p>
        </w:tc>
      </w:tr>
      <w:tr w:rsidR="00392AB6" w:rsidRPr="00A41D43" w14:paraId="6787CE0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6BD1D89E"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C700CB9" w14:textId="77777777" w:rsidR="00C84CDD" w:rsidRPr="00D6370C" w:rsidRDefault="00C84CDD" w:rsidP="00C84CDD">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D6370C">
              <w:rPr>
                <w:rStyle w:val="Strong"/>
                <w:sz w:val="18"/>
                <w:szCs w:val="18"/>
                <w:rtl/>
              </w:rPr>
              <w:t>נכסים</w:t>
            </w:r>
          </w:p>
        </w:tc>
        <w:tc>
          <w:tcPr>
            <w:tcW w:w="851" w:type="dxa"/>
          </w:tcPr>
          <w:p w14:paraId="21A50D2B"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63BF89F2"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3F6FD1E" w14:textId="648BD6E2"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4559413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0C27A23E"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44980EA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5FF7FADF"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4760216A" w14:textId="51BF3E9A" w:rsidR="00C84CDD" w:rsidRPr="00D6370C" w:rsidRDefault="00C84CDD" w:rsidP="00C84CDD">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Style w:val="Strong"/>
                <w:sz w:val="18"/>
                <w:szCs w:val="18"/>
                <w:rtl/>
              </w:rPr>
            </w:pPr>
            <w:r w:rsidRPr="00D6370C">
              <w:rPr>
                <w:rStyle w:val="Strong"/>
                <w:sz w:val="18"/>
                <w:szCs w:val="18"/>
                <w:rtl/>
              </w:rPr>
              <w:t>נכסים שוטפים:</w:t>
            </w:r>
          </w:p>
        </w:tc>
        <w:tc>
          <w:tcPr>
            <w:tcW w:w="851" w:type="dxa"/>
          </w:tcPr>
          <w:p w14:paraId="4DEEC8A2"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87A84E8"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C93C29F" w14:textId="461BEDB1"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B9E2A73"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DCF4BB3"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60AE4C1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8763964"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0A847152" w14:textId="30D18CA9"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מזומנים ושווי מזומנים</w:t>
            </w:r>
          </w:p>
        </w:tc>
        <w:tc>
          <w:tcPr>
            <w:tcW w:w="851" w:type="dxa"/>
          </w:tcPr>
          <w:p w14:paraId="15FC0EEA"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50782EF9"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01D4DC5C" w14:textId="4F497772"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5E16757C"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EA5FB81"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5DC4AC3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9AA1275"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2C92CEE6" w14:textId="274188A5"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 xml:space="preserve">מזומנים </w:t>
            </w:r>
            <w:r w:rsidRPr="00D6370C">
              <w:rPr>
                <w:rFonts w:hint="cs"/>
                <w:sz w:val="18"/>
                <w:szCs w:val="18"/>
                <w:rtl/>
              </w:rPr>
              <w:t>ושווי מזומנים –</w:t>
            </w:r>
            <w:r w:rsidRPr="00D6370C">
              <w:rPr>
                <w:sz w:val="18"/>
                <w:szCs w:val="18"/>
                <w:rtl/>
              </w:rPr>
              <w:t xml:space="preserve"> </w:t>
            </w:r>
            <w:r w:rsidRPr="00D6370C">
              <w:rPr>
                <w:rFonts w:hint="cs"/>
                <w:sz w:val="18"/>
                <w:szCs w:val="18"/>
                <w:rtl/>
              </w:rPr>
              <w:t>פיקדונות לשירות חוב</w:t>
            </w:r>
          </w:p>
        </w:tc>
        <w:tc>
          <w:tcPr>
            <w:tcW w:w="851" w:type="dxa"/>
          </w:tcPr>
          <w:p w14:paraId="17181078"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A32C606"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13C86F1" w14:textId="2DAEE924"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5A1179A1"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B740A86"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3AE5C10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5D10A036"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1DF21B7" w14:textId="200C2E65"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פיננסיים</w:t>
            </w:r>
          </w:p>
        </w:tc>
        <w:tc>
          <w:tcPr>
            <w:tcW w:w="851" w:type="dxa"/>
          </w:tcPr>
          <w:p w14:paraId="481D4B1D"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4DA3F503"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6D76503" w14:textId="78E393A4"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304AF6E3"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6EE314A"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78868D4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B2AAE31"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4F694B51"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לקוחות</w:t>
            </w:r>
          </w:p>
        </w:tc>
        <w:tc>
          <w:tcPr>
            <w:tcW w:w="851" w:type="dxa"/>
          </w:tcPr>
          <w:p w14:paraId="157B4123"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3CA0211"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47EA5F8" w14:textId="25FB4670"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79B1F528"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B16E61C"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6A98E7B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5CE68CBF"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3B25ED2" w14:textId="0E5C89EC"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בגין חוזים עם לקוחות</w:t>
            </w:r>
          </w:p>
        </w:tc>
        <w:tc>
          <w:tcPr>
            <w:tcW w:w="851" w:type="dxa"/>
          </w:tcPr>
          <w:p w14:paraId="3CEC5330"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02525CFA"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1403B6B" w14:textId="67BE15AC"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8344FB0"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79E1E84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510DF41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06FE8ED5"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EBA470F"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עלויות להשגה ולקיום של חוזים עם לקוחות</w:t>
            </w:r>
          </w:p>
        </w:tc>
        <w:tc>
          <w:tcPr>
            <w:tcW w:w="851" w:type="dxa"/>
          </w:tcPr>
          <w:p w14:paraId="7B4507CD"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20FBFB3"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2493F55" w14:textId="2CC58F1B"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6F0F5D18"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B734AEB"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02254FC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F5AAEBD"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74EE56F5"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 xml:space="preserve">חייבים ויתרות חובה </w:t>
            </w:r>
          </w:p>
        </w:tc>
        <w:tc>
          <w:tcPr>
            <w:tcW w:w="851" w:type="dxa"/>
          </w:tcPr>
          <w:p w14:paraId="768AEE16"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4AECEFEA"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ADCB036" w14:textId="213A0C0C"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0F60E8F4"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3D58A3F"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7FCF08A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6C735F29"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2116931F"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מלאי</w:t>
            </w:r>
          </w:p>
        </w:tc>
        <w:tc>
          <w:tcPr>
            <w:tcW w:w="851" w:type="dxa"/>
          </w:tcPr>
          <w:p w14:paraId="7A16D3F7"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C7B0099"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8CEA46A" w14:textId="7EBCCFC0"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0A864FC0"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DAE3909"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7A1D045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448AD3B7"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CE8FB69"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מלאי דירות למכירה</w:t>
            </w:r>
          </w:p>
        </w:tc>
        <w:tc>
          <w:tcPr>
            <w:tcW w:w="851" w:type="dxa"/>
          </w:tcPr>
          <w:p w14:paraId="31019C26"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7E4B392B"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5D02FB4" w14:textId="05D2AD33"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3EC2D452"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3583603"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7C3D8EA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463BF24B"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04CAF0C1"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מלאי מקרקעין בפיתוח/לצורך הקמת דירות למכירה</w:t>
            </w:r>
          </w:p>
        </w:tc>
        <w:tc>
          <w:tcPr>
            <w:tcW w:w="851" w:type="dxa"/>
          </w:tcPr>
          <w:p w14:paraId="7882D6DB"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0AC5D9D2"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E7978FB" w14:textId="26DD16F1"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52324E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04B8516"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479F756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6096B1EC"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034A459" w14:textId="77777777"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ביולוגיים</w:t>
            </w:r>
          </w:p>
        </w:tc>
        <w:tc>
          <w:tcPr>
            <w:tcW w:w="851" w:type="dxa"/>
          </w:tcPr>
          <w:p w14:paraId="4E91963D"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75D0D49F"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23D8CEF" w14:textId="6341FE9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4E548072"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AD0642B"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1FE3BA3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4B68AC17"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099ED1DD" w14:textId="0F23E32D"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מס הכנסה לקבל</w:t>
            </w:r>
          </w:p>
        </w:tc>
        <w:tc>
          <w:tcPr>
            <w:tcW w:w="851" w:type="dxa"/>
          </w:tcPr>
          <w:p w14:paraId="2CE5C728"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48F7498C"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06160208" w14:textId="6779DBEF"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15589EBD"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03CE641F"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2B12197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7E6C090D"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1A42A97" w14:textId="6ECEF0EA"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המסווגים כמוחזקים למכירה ונכסים של קבוצות מימוש המסווגות כמוחזקות למכירה</w:t>
            </w:r>
          </w:p>
        </w:tc>
        <w:tc>
          <w:tcPr>
            <w:tcW w:w="851" w:type="dxa"/>
          </w:tcPr>
          <w:p w14:paraId="6202A7DD"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4FA9062C"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AEEAE4B" w14:textId="51CD6503"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51A1210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D7CE2B6"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7FDF383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7066B5CD"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2F596AB1" w14:textId="13FD2A5C" w:rsidR="00C84CDD" w:rsidRPr="00D6370C" w:rsidRDefault="00C84CDD" w:rsidP="00C84CDD">
            <w:pPr>
              <w:pStyle w:val="0"/>
              <w:ind w:left="113" w:hanging="113"/>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המיוחסים לפעילויות שהופסקו</w:t>
            </w:r>
          </w:p>
        </w:tc>
        <w:tc>
          <w:tcPr>
            <w:tcW w:w="851" w:type="dxa"/>
            <w:vAlign w:val="center"/>
          </w:tcPr>
          <w:p w14:paraId="145ECD76"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1D022B7" w14:textId="77777777" w:rsidR="00C84CDD" w:rsidRPr="00D6370C"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3FCF472" w14:textId="225E96E9"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6A3A8550"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2194E57"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14CBC8C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317D9E28"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3B293348" w14:textId="77777777" w:rsidR="00C84CDD" w:rsidRPr="00D6370C" w:rsidRDefault="00C84CDD" w:rsidP="00C84CDD">
            <w:pPr>
              <w:pStyle w:val="1-B"/>
              <w:ind w:left="397" w:hanging="113"/>
              <w:cnfStyle w:val="000000000000" w:firstRow="0" w:lastRow="0" w:firstColumn="0" w:lastColumn="0" w:oddVBand="0" w:evenVBand="0" w:oddHBand="0" w:evenHBand="0" w:firstRowFirstColumn="0" w:firstRowLastColumn="0" w:lastRowFirstColumn="0" w:lastRowLastColumn="0"/>
              <w:rPr>
                <w:rStyle w:val="Strong"/>
                <w:b/>
                <w:bCs/>
                <w:sz w:val="18"/>
                <w:szCs w:val="18"/>
                <w:rtl/>
              </w:rPr>
            </w:pPr>
            <w:r w:rsidRPr="00D6370C">
              <w:rPr>
                <w:rStyle w:val="Strong"/>
                <w:b/>
                <w:bCs/>
                <w:sz w:val="18"/>
                <w:szCs w:val="18"/>
                <w:rtl/>
              </w:rPr>
              <w:t>סה"כ נכסים שוטפים</w:t>
            </w:r>
          </w:p>
        </w:tc>
        <w:tc>
          <w:tcPr>
            <w:tcW w:w="851" w:type="dxa"/>
            <w:vAlign w:val="center"/>
          </w:tcPr>
          <w:p w14:paraId="36A12753"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0552EA99" w14:textId="77777777" w:rsidR="00C84CDD" w:rsidRPr="00D6370C"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F6E70A5" w14:textId="48D0978D"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AE44D73"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37BF0A6"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047E469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68E338A9"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7001A394" w14:textId="77777777" w:rsidR="00C84CDD" w:rsidRPr="00D6370C" w:rsidRDefault="00C84CDD" w:rsidP="00C84CDD">
            <w:pPr>
              <w:spacing w:after="0" w:line="240" w:lineRule="auto"/>
              <w:ind w:left="113" w:hanging="113"/>
              <w:cnfStyle w:val="000000000000" w:firstRow="0" w:lastRow="0" w:firstColumn="0" w:lastColumn="0" w:oddVBand="0" w:evenVBand="0" w:oddHBand="0" w:evenHBand="0" w:firstRowFirstColumn="0" w:firstRowLastColumn="0" w:lastRowFirstColumn="0" w:lastRowLastColumn="0"/>
              <w:rPr>
                <w:rStyle w:val="Strong"/>
                <w:sz w:val="18"/>
                <w:szCs w:val="18"/>
                <w:rtl/>
              </w:rPr>
            </w:pPr>
          </w:p>
        </w:tc>
        <w:tc>
          <w:tcPr>
            <w:tcW w:w="851" w:type="dxa"/>
          </w:tcPr>
          <w:p w14:paraId="09ED4C18"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935C57B"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F8CFAC6" w14:textId="58FE920C" w:rsidR="00C84CDD" w:rsidRPr="00D6370C" w:rsidRDefault="00C84CDD" w:rsidP="00C84CDD">
            <w:pPr>
              <w:tabs>
                <w:tab w:val="clear" w:pos="180"/>
                <w:tab w:val="clear" w:pos="360"/>
                <w:tab w:val="clear" w:pos="540"/>
              </w:tabs>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0E7D77C4" w14:textId="77777777" w:rsidR="00C84CDD" w:rsidRPr="00D6370C" w:rsidRDefault="00C84CDD" w:rsidP="00C84CDD">
            <w:pPr>
              <w:tabs>
                <w:tab w:val="clear" w:pos="180"/>
                <w:tab w:val="clear" w:pos="360"/>
                <w:tab w:val="clear" w:pos="540"/>
              </w:tabs>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7E685B2A" w14:textId="77777777" w:rsidR="00C84CDD" w:rsidRPr="00D6370C" w:rsidRDefault="00C84CDD" w:rsidP="00C84CDD">
            <w:pPr>
              <w:tabs>
                <w:tab w:val="clear" w:pos="180"/>
                <w:tab w:val="clear" w:pos="360"/>
                <w:tab w:val="clear" w:pos="540"/>
              </w:tabs>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2769318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7B6774F5"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4AFED43D" w14:textId="4B34F7BE" w:rsidR="00C84CDD" w:rsidRPr="00D6370C" w:rsidRDefault="00C84CDD" w:rsidP="00C84CDD">
            <w:pPr>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Style w:val="Strong"/>
                <w:sz w:val="18"/>
                <w:szCs w:val="18"/>
                <w:rtl/>
              </w:rPr>
            </w:pPr>
            <w:r w:rsidRPr="00D6370C">
              <w:rPr>
                <w:rStyle w:val="Strong"/>
                <w:sz w:val="18"/>
                <w:szCs w:val="18"/>
                <w:rtl/>
              </w:rPr>
              <w:t>נכסים לא שוטפים:</w:t>
            </w:r>
          </w:p>
        </w:tc>
        <w:tc>
          <w:tcPr>
            <w:tcW w:w="851" w:type="dxa"/>
          </w:tcPr>
          <w:p w14:paraId="2D20FE1B"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F3C04DE"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5C11265" w14:textId="5EE5C178"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3AEB9C8F"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7BE1FB0E"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5BEEF2F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099D37F3"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F781215" w14:textId="6F1BF8AD" w:rsidR="00C84CDD" w:rsidRPr="00D6370C" w:rsidRDefault="00C84CDD" w:rsidP="00D3002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rFonts w:hint="cs"/>
                <w:sz w:val="18"/>
                <w:szCs w:val="18"/>
                <w:rtl/>
              </w:rPr>
              <w:t>מזומנים ושווי מזומנים</w:t>
            </w:r>
            <w:r w:rsidRPr="00D6370C">
              <w:rPr>
                <w:sz w:val="18"/>
                <w:szCs w:val="18"/>
                <w:rtl/>
              </w:rPr>
              <w:fldChar w:fldCharType="begin" w:fldLock="1"/>
            </w:r>
            <w:r w:rsidRPr="00D6370C">
              <w:rPr>
                <w:sz w:val="18"/>
                <w:szCs w:val="18"/>
                <w:rtl/>
              </w:rPr>
              <w:instrText xml:space="preserve"> </w:instrText>
            </w:r>
            <w:r w:rsidRPr="00D6370C">
              <w:rPr>
                <w:rFonts w:hint="cs"/>
                <w:sz w:val="18"/>
                <w:szCs w:val="18"/>
              </w:rPr>
              <w:instrText>NOTEREF</w:instrText>
            </w:r>
            <w:r w:rsidRPr="00D6370C">
              <w:rPr>
                <w:rFonts w:hint="cs"/>
                <w:sz w:val="18"/>
                <w:szCs w:val="18"/>
                <w:rtl/>
              </w:rPr>
              <w:instrText xml:space="preserve"> _</w:instrText>
            </w:r>
            <w:r w:rsidRPr="00D6370C">
              <w:rPr>
                <w:rFonts w:hint="cs"/>
                <w:sz w:val="18"/>
                <w:szCs w:val="18"/>
              </w:rPr>
              <w:instrText>Ref123464405 \f \h</w:instrText>
            </w:r>
            <w:r w:rsidRPr="00D6370C">
              <w:rPr>
                <w:sz w:val="18"/>
                <w:szCs w:val="18"/>
                <w:rtl/>
              </w:rPr>
              <w:instrText xml:space="preserve">  \* </w:instrText>
            </w:r>
            <w:r w:rsidRPr="00D6370C">
              <w:rPr>
                <w:sz w:val="18"/>
                <w:szCs w:val="18"/>
              </w:rPr>
              <w:instrText>MERGEFORMAT</w:instrText>
            </w:r>
            <w:r w:rsidRPr="00D6370C">
              <w:rPr>
                <w:sz w:val="18"/>
                <w:szCs w:val="18"/>
                <w:rtl/>
              </w:rPr>
              <w:instrText xml:space="preserve"> </w:instrText>
            </w:r>
            <w:r w:rsidRPr="00D6370C">
              <w:rPr>
                <w:sz w:val="18"/>
                <w:szCs w:val="18"/>
                <w:rtl/>
              </w:rPr>
            </w:r>
            <w:r w:rsidRPr="00D6370C">
              <w:rPr>
                <w:sz w:val="18"/>
                <w:szCs w:val="18"/>
                <w:rtl/>
              </w:rPr>
              <w:fldChar w:fldCharType="separate"/>
            </w:r>
            <w:r w:rsidR="00D3002D" w:rsidRPr="00D3002D">
              <w:rPr>
                <w:rStyle w:val="FootnoteReference"/>
                <w:rtl/>
              </w:rPr>
              <w:t>8</w:t>
            </w:r>
            <w:r w:rsidRPr="00D6370C">
              <w:rPr>
                <w:sz w:val="18"/>
                <w:szCs w:val="18"/>
                <w:rtl/>
              </w:rPr>
              <w:fldChar w:fldCharType="end"/>
            </w:r>
          </w:p>
        </w:tc>
        <w:tc>
          <w:tcPr>
            <w:tcW w:w="851" w:type="dxa"/>
          </w:tcPr>
          <w:p w14:paraId="6C5AA14B"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15C9A21"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BEAA936" w14:textId="2C937E2F"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p>
        </w:tc>
        <w:tc>
          <w:tcPr>
            <w:tcW w:w="1168" w:type="dxa"/>
          </w:tcPr>
          <w:p w14:paraId="246A7D45"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4549543"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6985569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78EC06CE"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1CE1090" w14:textId="496C0F23"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 xml:space="preserve">מזומנים </w:t>
            </w:r>
            <w:r w:rsidRPr="00D6370C">
              <w:rPr>
                <w:rFonts w:hint="cs"/>
                <w:sz w:val="18"/>
                <w:szCs w:val="18"/>
                <w:rtl/>
              </w:rPr>
              <w:t>ושווי מזומנים –</w:t>
            </w:r>
            <w:r w:rsidRPr="00D6370C">
              <w:rPr>
                <w:sz w:val="18"/>
                <w:szCs w:val="18"/>
                <w:rtl/>
              </w:rPr>
              <w:t xml:space="preserve"> פיקדונות </w:t>
            </w:r>
            <w:r w:rsidRPr="00D6370C">
              <w:rPr>
                <w:rFonts w:hint="cs"/>
                <w:sz w:val="18"/>
                <w:szCs w:val="18"/>
                <w:rtl/>
              </w:rPr>
              <w:t>לשירות חוב</w:t>
            </w:r>
          </w:p>
        </w:tc>
        <w:tc>
          <w:tcPr>
            <w:tcW w:w="851" w:type="dxa"/>
          </w:tcPr>
          <w:p w14:paraId="295E2461"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1ABED918"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BA65C55" w14:textId="4891C1A6"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5830DA1B"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52C249C"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0C36FED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3B583B4C"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42E794EC" w14:textId="0B61C80E"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מלאי</w:t>
            </w:r>
          </w:p>
        </w:tc>
        <w:tc>
          <w:tcPr>
            <w:tcW w:w="851" w:type="dxa"/>
          </w:tcPr>
          <w:p w14:paraId="4948F20F"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B438B15"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0E7AF880" w14:textId="269B34C1"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1E9C122E"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47233B8"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5E44D14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34DB9EFA"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86EB5FC" w14:textId="41447DA1"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פיננסיים</w:t>
            </w:r>
          </w:p>
        </w:tc>
        <w:tc>
          <w:tcPr>
            <w:tcW w:w="851" w:type="dxa"/>
          </w:tcPr>
          <w:p w14:paraId="7A48643A"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5A27B67F"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63A038D" w14:textId="593B7C98"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3AA70314"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42DDB5A"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6363E76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11E6D5D"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57563BF6" w14:textId="7B945A55"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חייבים ויתרות חובה</w:t>
            </w:r>
          </w:p>
        </w:tc>
        <w:tc>
          <w:tcPr>
            <w:tcW w:w="851" w:type="dxa"/>
          </w:tcPr>
          <w:p w14:paraId="22472888"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19989EE1"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EEAACEB" w14:textId="409119D4"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BF88019"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775718EB"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2D0E112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0AB15A53"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50E2D7F3" w14:textId="055A6EB6"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 הטבה מוגדרת</w:t>
            </w:r>
            <w:r w:rsidRPr="00D6370C">
              <w:rPr>
                <w:rFonts w:hint="cs"/>
                <w:sz w:val="18"/>
                <w:szCs w:val="18"/>
                <w:rtl/>
              </w:rPr>
              <w:t>,</w:t>
            </w:r>
            <w:r w:rsidRPr="00D6370C">
              <w:rPr>
                <w:sz w:val="18"/>
                <w:szCs w:val="18"/>
                <w:rtl/>
              </w:rPr>
              <w:t xml:space="preserve"> נטו</w:t>
            </w:r>
          </w:p>
        </w:tc>
        <w:tc>
          <w:tcPr>
            <w:tcW w:w="851" w:type="dxa"/>
          </w:tcPr>
          <w:p w14:paraId="29836F27"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05E3A171"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24BF7E5" w14:textId="0F13CE72"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771E608"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7929294"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41A8669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0FB4F9C2"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2CDE533B" w14:textId="77777777"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השקעות המטופלות לפי שיטת השווי המאזני</w:t>
            </w:r>
          </w:p>
        </w:tc>
        <w:tc>
          <w:tcPr>
            <w:tcW w:w="851" w:type="dxa"/>
          </w:tcPr>
          <w:p w14:paraId="682BCA69"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750B22D"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7300FF06" w14:textId="08B51E1B"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08448411"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78B2F75"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39EAC3A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74743C1D"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2A332A82" w14:textId="77777777"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ביולוגיים</w:t>
            </w:r>
          </w:p>
        </w:tc>
        <w:tc>
          <w:tcPr>
            <w:tcW w:w="851" w:type="dxa"/>
          </w:tcPr>
          <w:p w14:paraId="07F28E61"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13F35D63"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7F4CC7D9" w14:textId="5DD01CF2"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3F9BBAE8"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45E1F7C"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5E5D776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7E60647C"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52FBD731" w14:textId="7955EB18"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נדל"ן להשקעה</w:t>
            </w:r>
          </w:p>
        </w:tc>
        <w:tc>
          <w:tcPr>
            <w:tcW w:w="851" w:type="dxa"/>
          </w:tcPr>
          <w:p w14:paraId="227B4D3E"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455C51C3"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F4F0036" w14:textId="7A5260E6"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44C81CC4"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C045C80"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0E84436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42BAD9FA"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54915B4" w14:textId="6E1811ED"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 זכות שימוש</w:t>
            </w:r>
          </w:p>
        </w:tc>
        <w:tc>
          <w:tcPr>
            <w:tcW w:w="851" w:type="dxa"/>
          </w:tcPr>
          <w:p w14:paraId="2FD2519D"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45DF76D0"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291C8DB" w14:textId="01B98993"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1DD344B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CFFDB13"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0FF03E8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031A24DB"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D048AA7" w14:textId="3C18A081"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רכוש קבוע</w:t>
            </w:r>
          </w:p>
        </w:tc>
        <w:tc>
          <w:tcPr>
            <w:tcW w:w="851" w:type="dxa"/>
          </w:tcPr>
          <w:p w14:paraId="5247D8C6"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62501BC4"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95405F0" w14:textId="28DDDC10"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17749225"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E1753A1"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35E2057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0E9C72D4"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22EDED0F" w14:textId="77777777"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נכסים בלתי מוחשיים</w:t>
            </w:r>
          </w:p>
        </w:tc>
        <w:tc>
          <w:tcPr>
            <w:tcW w:w="851" w:type="dxa"/>
          </w:tcPr>
          <w:p w14:paraId="1CAC1B36"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94A6D2D"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119CBA64" w14:textId="364612C2"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44A744A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0018897"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61D6205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3AF85C54"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4FAE1E6" w14:textId="77777777"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D6370C">
              <w:rPr>
                <w:sz w:val="18"/>
                <w:szCs w:val="18"/>
                <w:rtl/>
              </w:rPr>
              <w:t>מוניטין</w:t>
            </w:r>
          </w:p>
        </w:tc>
        <w:tc>
          <w:tcPr>
            <w:tcW w:w="851" w:type="dxa"/>
          </w:tcPr>
          <w:p w14:paraId="07B9172A"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1885C8D0" w14:textId="77777777" w:rsidR="00C84CDD" w:rsidRPr="00D6370C" w:rsidRDefault="00C84CDD" w:rsidP="00C84CDD">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2BA5B3B" w14:textId="774B22DF"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24AD062"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2B29134C" w14:textId="77777777" w:rsidR="00C84CDD" w:rsidRPr="00D6370C" w:rsidRDefault="00C84CDD" w:rsidP="00C84CDD">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0A70801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6EA3088F"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7F8C522D" w14:textId="3AF5025A" w:rsidR="00C84CDD" w:rsidRPr="00D6370C" w:rsidRDefault="00C84CDD" w:rsidP="00C84CDD">
            <w:pPr>
              <w:pStyle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D6370C">
              <w:rPr>
                <w:sz w:val="18"/>
                <w:szCs w:val="18"/>
                <w:rtl/>
              </w:rPr>
              <w:t>מסים</w:t>
            </w:r>
            <w:proofErr w:type="spellEnd"/>
            <w:r w:rsidRPr="00D6370C">
              <w:rPr>
                <w:sz w:val="18"/>
                <w:szCs w:val="18"/>
                <w:rtl/>
              </w:rPr>
              <w:t xml:space="preserve"> נדחים</w:t>
            </w:r>
          </w:p>
        </w:tc>
        <w:tc>
          <w:tcPr>
            <w:tcW w:w="851" w:type="dxa"/>
          </w:tcPr>
          <w:p w14:paraId="45398ED8"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3DB5BAAE" w14:textId="77777777" w:rsidR="00C84CDD" w:rsidRPr="00D6370C"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C29D01B" w14:textId="5F759A85"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7B217B44"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4E82C947"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3865EB6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18EE96EC"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1420A7CA" w14:textId="77777777" w:rsidR="00C84CDD" w:rsidRPr="00D6370C" w:rsidRDefault="00C84CDD" w:rsidP="00C84CDD">
            <w:pPr>
              <w:pStyle w:val="1-B"/>
              <w:ind w:left="397" w:hanging="113"/>
              <w:cnfStyle w:val="000000000000" w:firstRow="0" w:lastRow="0" w:firstColumn="0" w:lastColumn="0" w:oddVBand="0" w:evenVBand="0" w:oddHBand="0" w:evenHBand="0" w:firstRowFirstColumn="0" w:firstRowLastColumn="0" w:lastRowFirstColumn="0" w:lastRowLastColumn="0"/>
              <w:rPr>
                <w:rStyle w:val="Strong"/>
                <w:b/>
                <w:bCs/>
                <w:sz w:val="18"/>
                <w:szCs w:val="18"/>
                <w:rtl/>
              </w:rPr>
            </w:pPr>
            <w:r w:rsidRPr="00D6370C">
              <w:rPr>
                <w:rStyle w:val="Strong"/>
                <w:b/>
                <w:bCs/>
                <w:sz w:val="18"/>
                <w:szCs w:val="18"/>
                <w:rtl/>
              </w:rPr>
              <w:t>סה"כ נכסים לא שוטפים</w:t>
            </w:r>
          </w:p>
        </w:tc>
        <w:tc>
          <w:tcPr>
            <w:tcW w:w="851" w:type="dxa"/>
            <w:vAlign w:val="center"/>
          </w:tcPr>
          <w:p w14:paraId="43D1B1DF"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23B82384" w14:textId="77777777" w:rsidR="00C84CDD" w:rsidRPr="00D6370C" w:rsidRDefault="00C84CDD" w:rsidP="00C84CDD">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EA18869" w14:textId="7FC7814B"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75FAFA29"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385BE4D1" w14:textId="77777777" w:rsidR="00C84CDD" w:rsidRPr="00D6370C" w:rsidRDefault="00C84CDD" w:rsidP="00C84CDD">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r w:rsidR="00392AB6" w:rsidRPr="00A41D43" w14:paraId="7993E966" w14:textId="77777777" w:rsidTr="00F042E1">
        <w:trPr>
          <w:trHeight w:val="60"/>
          <w:jc w:val="left"/>
        </w:trPr>
        <w:tc>
          <w:tcPr>
            <w:cnfStyle w:val="001000000000" w:firstRow="0" w:lastRow="0" w:firstColumn="1" w:lastColumn="0" w:oddVBand="0" w:evenVBand="0" w:oddHBand="0" w:evenHBand="0" w:firstRowFirstColumn="0" w:firstRowLastColumn="0" w:lastRowFirstColumn="0" w:lastRowLastColumn="0"/>
            <w:tcW w:w="1403" w:type="dxa"/>
            <w:vAlign w:val="top"/>
          </w:tcPr>
          <w:p w14:paraId="3903F70D" w14:textId="77777777" w:rsidR="00C84CDD" w:rsidRPr="007445F3" w:rsidRDefault="00C84CDD" w:rsidP="007445F3">
            <w:pPr>
              <w:bidi w:val="0"/>
              <w:spacing w:after="0" w:line="240" w:lineRule="auto"/>
              <w:ind w:left="-57" w:right="-57"/>
              <w:contextualSpacing w:val="0"/>
              <w:jc w:val="right"/>
              <w:rPr>
                <w:rFonts w:ascii="Arial" w:hAnsi="Arial"/>
              </w:rPr>
            </w:pPr>
          </w:p>
        </w:tc>
        <w:tc>
          <w:tcPr>
            <w:tcW w:w="3278" w:type="dxa"/>
            <w:vAlign w:val="center"/>
          </w:tcPr>
          <w:p w14:paraId="68298F80" w14:textId="77777777" w:rsidR="00C84CDD" w:rsidRPr="00D6370C" w:rsidRDefault="00C84CDD" w:rsidP="00C84CDD">
            <w:pPr>
              <w:spacing w:after="0" w:line="240" w:lineRule="auto"/>
              <w:ind w:left="397" w:hanging="113"/>
              <w:cnfStyle w:val="000000000000" w:firstRow="0" w:lastRow="0" w:firstColumn="0" w:lastColumn="0" w:oddVBand="0" w:evenVBand="0" w:oddHBand="0" w:evenHBand="0" w:firstRowFirstColumn="0" w:firstRowLastColumn="0" w:lastRowFirstColumn="0" w:lastRowLastColumn="0"/>
              <w:rPr>
                <w:rFonts w:ascii="Arial" w:hAnsi="Arial"/>
                <w:b/>
                <w:bCs/>
                <w:sz w:val="18"/>
                <w:szCs w:val="18"/>
                <w:rtl/>
              </w:rPr>
            </w:pPr>
            <w:r w:rsidRPr="00D6370C">
              <w:rPr>
                <w:rFonts w:ascii="Arial" w:hAnsi="Arial" w:hint="cs"/>
                <w:b/>
                <w:bCs/>
                <w:sz w:val="18"/>
                <w:szCs w:val="18"/>
                <w:rtl/>
              </w:rPr>
              <w:t>ס</w:t>
            </w:r>
            <w:r w:rsidRPr="00D6370C">
              <w:rPr>
                <w:rFonts w:hint="cs"/>
                <w:b/>
                <w:bCs/>
                <w:sz w:val="18"/>
                <w:szCs w:val="18"/>
                <w:rtl/>
              </w:rPr>
              <w:t>ה"כ נכסים</w:t>
            </w:r>
          </w:p>
        </w:tc>
        <w:tc>
          <w:tcPr>
            <w:tcW w:w="851" w:type="dxa"/>
            <w:vAlign w:val="center"/>
          </w:tcPr>
          <w:p w14:paraId="1D732347" w14:textId="77777777" w:rsidR="00C84CDD" w:rsidRPr="00D6370C" w:rsidRDefault="00C84CDD" w:rsidP="00C84CDD">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1168" w:type="dxa"/>
          </w:tcPr>
          <w:p w14:paraId="66FD44EF" w14:textId="77777777" w:rsidR="00C84CDD" w:rsidRPr="00D6370C" w:rsidRDefault="00C84CDD" w:rsidP="00C84CDD">
            <w:pPr>
              <w:pStyle w:val="x2underline"/>
              <w:spacing w:after="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651D2558" w14:textId="6A374FCC" w:rsidR="00C84CDD" w:rsidRPr="00D6370C" w:rsidRDefault="00C84CDD" w:rsidP="00C84CD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8" w:type="dxa"/>
          </w:tcPr>
          <w:p w14:paraId="2A2E96E8" w14:textId="77777777" w:rsidR="00C84CDD" w:rsidRPr="00D6370C" w:rsidRDefault="00C84CDD" w:rsidP="00C84CD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c>
          <w:tcPr>
            <w:tcW w:w="1169" w:type="dxa"/>
          </w:tcPr>
          <w:p w14:paraId="5860185F" w14:textId="77777777" w:rsidR="00C84CDD" w:rsidRPr="00D6370C" w:rsidRDefault="00C84CDD" w:rsidP="00C84CDD">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Pr>
            </w:pPr>
          </w:p>
        </w:tc>
      </w:tr>
    </w:tbl>
    <w:p w14:paraId="48A1A50D" w14:textId="77777777" w:rsidR="00B57E90" w:rsidRPr="00D6370C" w:rsidRDefault="00B57E90" w:rsidP="00D6370C">
      <w:pPr>
        <w:spacing w:after="0" w:line="240" w:lineRule="auto"/>
        <w:ind w:left="1418"/>
        <w:rPr>
          <w:sz w:val="18"/>
          <w:szCs w:val="18"/>
          <w:rtl/>
        </w:rPr>
      </w:pPr>
    </w:p>
    <w:p w14:paraId="37A6C6CB" w14:textId="77777777" w:rsidR="00F64EB6" w:rsidRPr="004C5FA3" w:rsidRDefault="00F64EB6" w:rsidP="00015C9C">
      <w:pPr>
        <w:rPr>
          <w:rFonts w:ascii="Arial" w:hAnsi="Arial"/>
          <w:noProof/>
          <w:rtl/>
        </w:rPr>
      </w:pPr>
      <w:r w:rsidRPr="004C5FA3">
        <w:rPr>
          <w:rFonts w:ascii="Arial" w:hAnsi="Arial"/>
          <w:noProof/>
          <w:rtl/>
        </w:rPr>
        <w:br w:type="page"/>
      </w:r>
    </w:p>
    <w:p w14:paraId="66295C23" w14:textId="2701DCFE" w:rsidR="00D6370C" w:rsidRPr="0005184A" w:rsidRDefault="00D6370C" w:rsidP="00D6370C">
      <w:pPr>
        <w:pageBreakBefore/>
        <w:widowControl w:val="0"/>
        <w:pBdr>
          <w:bottom w:val="single" w:sz="8"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 מאוחד ביניים תמציתי פרופורמה על המצב הכספי</w:t>
      </w:r>
      <w:r w:rsidRPr="0005184A">
        <w:rPr>
          <w:b/>
          <w:bCs/>
          <w:noProof/>
          <w:sz w:val="22"/>
          <w:szCs w:val="22"/>
        </w:rPr>
        <w:fldChar w:fldCharType="end"/>
      </w:r>
      <w:r w:rsidRPr="0005184A">
        <w:rPr>
          <w:rFonts w:hint="cs"/>
          <w:sz w:val="22"/>
          <w:szCs w:val="22"/>
          <w:rtl/>
        </w:rPr>
        <w:t xml:space="preserve"> (המשך)</w:t>
      </w:r>
    </w:p>
    <w:p w14:paraId="5BC0AA2B" w14:textId="77777777" w:rsidR="00D6370C" w:rsidRPr="00E42EF6" w:rsidRDefault="00D6370C" w:rsidP="00D6370C">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4"/>
        <w:gridCol w:w="3277"/>
        <w:gridCol w:w="851"/>
        <w:gridCol w:w="1168"/>
        <w:gridCol w:w="1169"/>
        <w:gridCol w:w="1168"/>
        <w:gridCol w:w="1169"/>
      </w:tblGrid>
      <w:tr w:rsidR="00A9491D" w:rsidRPr="004C5FA3" w14:paraId="1F1CB5BB" w14:textId="77777777" w:rsidTr="00301B4B">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4" w:type="dxa"/>
            <w:vAlign w:val="top"/>
          </w:tcPr>
          <w:p w14:paraId="2D6F3B0E" w14:textId="77777777" w:rsidR="00A9491D" w:rsidRPr="007445F3" w:rsidRDefault="00A9491D" w:rsidP="007445F3">
            <w:pPr>
              <w:bidi w:val="0"/>
              <w:spacing w:after="0" w:line="240" w:lineRule="auto"/>
              <w:ind w:left="-57" w:right="-57"/>
              <w:contextualSpacing w:val="0"/>
              <w:jc w:val="right"/>
              <w:rPr>
                <w:rFonts w:ascii="Arial" w:hAnsi="Arial"/>
              </w:rPr>
            </w:pPr>
          </w:p>
        </w:tc>
        <w:tc>
          <w:tcPr>
            <w:tcW w:w="3277" w:type="dxa"/>
          </w:tcPr>
          <w:p w14:paraId="1F395F28" w14:textId="77777777" w:rsidR="00A9491D" w:rsidRPr="00E42EF6" w:rsidRDefault="00A9491D" w:rsidP="002D01AE">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704378D" w14:textId="77777777" w:rsidR="00A9491D" w:rsidRPr="00D6370C" w:rsidRDefault="00A9491D"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77D41B00" w14:textId="2A17C2CB" w:rsidR="00A9491D" w:rsidRPr="00D6370C" w:rsidRDefault="00A9491D" w:rsidP="002D01AE">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sz w:val="18"/>
                <w:szCs w:val="18"/>
                <w:rtl/>
              </w:rPr>
              <w:t xml:space="preserve">30 ביוני </w:t>
            </w:r>
            <w:r w:rsidRPr="00D6370C">
              <w:rPr>
                <w:rFonts w:asciiTheme="minorBidi" w:hAnsiTheme="minorBidi" w:cstheme="minorBidi"/>
                <w:sz w:val="18"/>
                <w:szCs w:val="18"/>
              </w:rPr>
              <w:fldChar w:fldCharType="begin" w:fldLock="1"/>
            </w:r>
            <w:r w:rsidRPr="00D6370C">
              <w:rPr>
                <w:rFonts w:asciiTheme="minorBidi" w:hAnsiTheme="minorBidi" w:cstheme="minorBidi"/>
                <w:sz w:val="18"/>
                <w:szCs w:val="18"/>
              </w:rPr>
              <w:instrText xml:space="preserve"> DOCPROPERTY  CY  \* MERGEFORMAT </w:instrText>
            </w:r>
            <w:r w:rsidRPr="00D6370C">
              <w:rPr>
                <w:rFonts w:asciiTheme="minorBidi" w:hAnsiTheme="minorBidi" w:cstheme="minorBidi"/>
                <w:sz w:val="18"/>
                <w:szCs w:val="18"/>
              </w:rPr>
              <w:fldChar w:fldCharType="separate"/>
            </w:r>
            <w:r w:rsidR="00D3002D">
              <w:rPr>
                <w:rFonts w:asciiTheme="minorBidi" w:hAnsiTheme="minorBidi" w:cstheme="minorBidi"/>
                <w:sz w:val="18"/>
                <w:szCs w:val="18"/>
              </w:rPr>
              <w:t>2026</w:t>
            </w:r>
            <w:r w:rsidRPr="00D6370C">
              <w:rPr>
                <w:rFonts w:asciiTheme="minorBidi" w:hAnsiTheme="minorBidi" w:cstheme="minorBidi"/>
                <w:sz w:val="18"/>
                <w:szCs w:val="18"/>
              </w:rPr>
              <w:fldChar w:fldCharType="end"/>
            </w:r>
          </w:p>
        </w:tc>
      </w:tr>
      <w:tr w:rsidR="00A9491D" w:rsidRPr="004C5FA3" w14:paraId="3B59F353" w14:textId="77777777" w:rsidTr="00301B4B">
        <w:trPr>
          <w:jc w:val="left"/>
        </w:trPr>
        <w:tc>
          <w:tcPr>
            <w:cnfStyle w:val="001000000000" w:firstRow="0" w:lastRow="0" w:firstColumn="1" w:lastColumn="0" w:oddVBand="0" w:evenVBand="0" w:oddHBand="0" w:evenHBand="0" w:firstRowFirstColumn="0" w:firstRowLastColumn="0" w:lastRowFirstColumn="0" w:lastRowLastColumn="0"/>
            <w:tcW w:w="1404" w:type="dxa"/>
            <w:vAlign w:val="top"/>
          </w:tcPr>
          <w:p w14:paraId="2B747B9C" w14:textId="77777777" w:rsidR="00A9491D" w:rsidRPr="007445F3" w:rsidRDefault="00A9491D" w:rsidP="007445F3">
            <w:pPr>
              <w:bidi w:val="0"/>
              <w:spacing w:after="0" w:line="240" w:lineRule="auto"/>
              <w:ind w:left="-57" w:right="-57"/>
              <w:contextualSpacing w:val="0"/>
              <w:jc w:val="right"/>
              <w:rPr>
                <w:rFonts w:ascii="Arial" w:hAnsi="Arial"/>
              </w:rPr>
            </w:pPr>
          </w:p>
        </w:tc>
        <w:tc>
          <w:tcPr>
            <w:tcW w:w="3277" w:type="dxa"/>
          </w:tcPr>
          <w:p w14:paraId="2EB6DDC0" w14:textId="77777777" w:rsidR="00A9491D" w:rsidRPr="00E42EF6" w:rsidRDefault="00A9491D"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3865CC91" w14:textId="77777777" w:rsidR="00A9491D" w:rsidRPr="00D6370C" w:rsidRDefault="00A9491D"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3465AAE5" w14:textId="2CAD4B5C" w:rsidR="00A9491D" w:rsidRPr="00D6370C" w:rsidRDefault="00A949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A9491D" w:rsidRPr="004C5FA3" w14:paraId="3EAC398D" w14:textId="77777777" w:rsidTr="00301B4B">
        <w:trPr>
          <w:jc w:val="left"/>
        </w:trPr>
        <w:tc>
          <w:tcPr>
            <w:cnfStyle w:val="001000000000" w:firstRow="0" w:lastRow="0" w:firstColumn="1" w:lastColumn="0" w:oddVBand="0" w:evenVBand="0" w:oddHBand="0" w:evenHBand="0" w:firstRowFirstColumn="0" w:firstRowLastColumn="0" w:lastRowFirstColumn="0" w:lastRowLastColumn="0"/>
            <w:tcW w:w="1404" w:type="dxa"/>
            <w:vAlign w:val="top"/>
          </w:tcPr>
          <w:p w14:paraId="04D892B8" w14:textId="77777777" w:rsidR="00A9491D" w:rsidRPr="007445F3" w:rsidRDefault="00A9491D" w:rsidP="007445F3">
            <w:pPr>
              <w:bidi w:val="0"/>
              <w:spacing w:after="0" w:line="240" w:lineRule="auto"/>
              <w:ind w:left="-57" w:right="-57"/>
              <w:contextualSpacing w:val="0"/>
              <w:jc w:val="right"/>
              <w:rPr>
                <w:rFonts w:ascii="Arial" w:hAnsi="Arial"/>
              </w:rPr>
            </w:pPr>
          </w:p>
        </w:tc>
        <w:tc>
          <w:tcPr>
            <w:tcW w:w="3277" w:type="dxa"/>
          </w:tcPr>
          <w:p w14:paraId="03814EFA" w14:textId="77777777" w:rsidR="00A9491D" w:rsidRPr="00E42EF6" w:rsidRDefault="00A9491D"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2BF6DCB" w14:textId="77777777" w:rsidR="00A9491D" w:rsidRPr="00D6370C" w:rsidRDefault="00A9491D"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54E3B539" w14:textId="5E90969A" w:rsidR="00A9491D" w:rsidRPr="00D6370C" w:rsidRDefault="00A949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A9491D" w:rsidRPr="004C5FA3" w14:paraId="758BA42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028BB00" w14:textId="77777777" w:rsidR="00A9491D" w:rsidRPr="007445F3" w:rsidRDefault="00A9491D" w:rsidP="007445F3">
            <w:pPr>
              <w:bidi w:val="0"/>
              <w:spacing w:after="0" w:line="240" w:lineRule="auto"/>
              <w:ind w:left="-57" w:right="-57"/>
              <w:contextualSpacing w:val="0"/>
              <w:jc w:val="right"/>
              <w:rPr>
                <w:rFonts w:ascii="Arial" w:hAnsi="Arial"/>
              </w:rPr>
            </w:pPr>
          </w:p>
        </w:tc>
        <w:tc>
          <w:tcPr>
            <w:tcW w:w="3277" w:type="dxa"/>
          </w:tcPr>
          <w:p w14:paraId="659AD49A" w14:textId="77777777" w:rsidR="00A9491D" w:rsidRPr="00E42EF6" w:rsidRDefault="00A9491D"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FDAFD78" w14:textId="6C8115CC" w:rsidR="00A9491D" w:rsidRPr="00D6370C" w:rsidRDefault="00A9491D"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D6370C">
              <w:rPr>
                <w:b/>
                <w:bCs/>
                <w:sz w:val="18"/>
                <w:szCs w:val="18"/>
                <w:rtl/>
              </w:rPr>
              <w:t>ביאור</w:t>
            </w:r>
          </w:p>
        </w:tc>
        <w:tc>
          <w:tcPr>
            <w:tcW w:w="1168" w:type="dxa"/>
          </w:tcPr>
          <w:p w14:paraId="5DD1FB69" w14:textId="4A25A1B1" w:rsidR="00A9491D" w:rsidRPr="007701DB" w:rsidRDefault="00A949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7701DB">
              <w:rPr>
                <w:b/>
                <w:bCs/>
                <w:sz w:val="18"/>
                <w:szCs w:val="18"/>
                <w:rtl/>
              </w:rPr>
              <w:t>נתונים בפועל עובר לאירוע הפרופורמה</w:t>
            </w:r>
          </w:p>
        </w:tc>
        <w:tc>
          <w:tcPr>
            <w:tcW w:w="1169" w:type="dxa"/>
          </w:tcPr>
          <w:p w14:paraId="0F3AE985" w14:textId="4E7D6BE3" w:rsidR="00A9491D" w:rsidRPr="007701DB" w:rsidRDefault="00A949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7701DB">
              <w:rPr>
                <w:b/>
                <w:bCs/>
                <w:sz w:val="18"/>
                <w:szCs w:val="18"/>
                <w:rtl/>
              </w:rPr>
              <w:t>נתוני החברה הנרכשת</w:t>
            </w:r>
          </w:p>
        </w:tc>
        <w:tc>
          <w:tcPr>
            <w:tcW w:w="1168" w:type="dxa"/>
          </w:tcPr>
          <w:p w14:paraId="621D4FC8" w14:textId="1D9FCB7D" w:rsidR="00A9491D" w:rsidRPr="007701DB" w:rsidRDefault="00A949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7701DB">
              <w:rPr>
                <w:b/>
                <w:bCs/>
                <w:sz w:val="18"/>
                <w:szCs w:val="18"/>
                <w:rtl/>
              </w:rPr>
              <w:t>התאמות לנתוני פרופורמ</w:t>
            </w:r>
            <w:r w:rsidRPr="007701DB">
              <w:rPr>
                <w:rFonts w:hint="cs"/>
                <w:b/>
                <w:bCs/>
                <w:sz w:val="18"/>
                <w:szCs w:val="18"/>
                <w:rtl/>
              </w:rPr>
              <w:t>ה</w:t>
            </w:r>
          </w:p>
        </w:tc>
        <w:tc>
          <w:tcPr>
            <w:tcW w:w="1169" w:type="dxa"/>
          </w:tcPr>
          <w:p w14:paraId="198A9BE7" w14:textId="77777777" w:rsidR="00A9491D" w:rsidRPr="007701DB" w:rsidRDefault="00A9491D"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7701DB">
              <w:rPr>
                <w:b/>
                <w:bCs/>
                <w:sz w:val="18"/>
                <w:szCs w:val="18"/>
                <w:rtl/>
              </w:rPr>
              <w:t>נתוני פרופורמה</w:t>
            </w:r>
          </w:p>
        </w:tc>
      </w:tr>
      <w:tr w:rsidR="00A9491D" w:rsidRPr="00A41D43" w14:paraId="09FE62EE"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1C4D8CD3"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66204C66"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והון</w:t>
            </w:r>
          </w:p>
        </w:tc>
        <w:tc>
          <w:tcPr>
            <w:tcW w:w="851" w:type="dxa"/>
          </w:tcPr>
          <w:p w14:paraId="001FC56B"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27D169DE"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5DE53D9C" w14:textId="5BA6C49C"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3E797C2A"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559D2E19"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34D2E541"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F2602DF"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704930FA"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rFonts w:hint="cs"/>
                <w:sz w:val="18"/>
                <w:szCs w:val="18"/>
                <w:rtl/>
              </w:rPr>
              <w:t>התחייבויות</w:t>
            </w:r>
          </w:p>
        </w:tc>
        <w:tc>
          <w:tcPr>
            <w:tcW w:w="851" w:type="dxa"/>
          </w:tcPr>
          <w:p w14:paraId="42E8CC59"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058A6383"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77F450F7" w14:textId="27D73148"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72D2FD60"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34F5093"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6AE405CB"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19B1BDE4"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52CE8E0C"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שוטפות:</w:t>
            </w:r>
          </w:p>
        </w:tc>
        <w:tc>
          <w:tcPr>
            <w:tcW w:w="851" w:type="dxa"/>
          </w:tcPr>
          <w:p w14:paraId="592C415E"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24B213C5"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11D49947" w14:textId="29184F9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24090260"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08ACDE97"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65288D85"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48BF2CC4"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692523F5"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הלוואות מתאגידים בנקאיים ומאחרים</w:t>
            </w:r>
          </w:p>
        </w:tc>
        <w:tc>
          <w:tcPr>
            <w:tcW w:w="851" w:type="dxa"/>
          </w:tcPr>
          <w:p w14:paraId="50E15627"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3819B977"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6FB30270" w14:textId="5EAD4415"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41716E96"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37AC398C"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2161292B"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5FCA031A"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63E5E9D7"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איגרות חוב</w:t>
            </w:r>
          </w:p>
        </w:tc>
        <w:tc>
          <w:tcPr>
            <w:tcW w:w="851" w:type="dxa"/>
          </w:tcPr>
          <w:p w14:paraId="0648BE71"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100B2559"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FBEA6A8" w14:textId="4DECC9EB"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400C37F3"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FCB329B"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28F2DE0E"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vAlign w:val="top"/>
          </w:tcPr>
          <w:p w14:paraId="27752DB1"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top"/>
          </w:tcPr>
          <w:p w14:paraId="55669553" w14:textId="77777777" w:rsidR="00A9491D" w:rsidRPr="00E42EF6" w:rsidRDefault="00A9491D" w:rsidP="002D01A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E42EF6">
              <w:rPr>
                <w:rFonts w:ascii="Arial" w:hAnsi="Arial"/>
                <w:sz w:val="18"/>
                <w:szCs w:val="18"/>
                <w:rtl/>
              </w:rPr>
              <w:t>התחייבויות חכירה</w:t>
            </w:r>
          </w:p>
        </w:tc>
        <w:tc>
          <w:tcPr>
            <w:tcW w:w="851" w:type="dxa"/>
            <w:vAlign w:val="top"/>
          </w:tcPr>
          <w:p w14:paraId="5B7B6991"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41C86930"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vAlign w:val="top"/>
          </w:tcPr>
          <w:p w14:paraId="288DC667" w14:textId="16A48D2B"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vAlign w:val="top"/>
          </w:tcPr>
          <w:p w14:paraId="62013861"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vAlign w:val="top"/>
          </w:tcPr>
          <w:p w14:paraId="63DCCEB5"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5EBC7B08"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vAlign w:val="top"/>
          </w:tcPr>
          <w:p w14:paraId="083D92EF"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top"/>
          </w:tcPr>
          <w:p w14:paraId="3D3A981E" w14:textId="77777777" w:rsidR="00A9491D" w:rsidRPr="00E42EF6" w:rsidRDefault="00A9491D" w:rsidP="002D01A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E42EF6">
              <w:rPr>
                <w:rFonts w:ascii="Arial" w:hAnsi="Arial"/>
                <w:sz w:val="18"/>
                <w:szCs w:val="18"/>
                <w:rtl/>
              </w:rPr>
              <w:t>התחייבויות פיננסיות אחרות</w:t>
            </w:r>
          </w:p>
        </w:tc>
        <w:tc>
          <w:tcPr>
            <w:tcW w:w="851" w:type="dxa"/>
            <w:vAlign w:val="top"/>
          </w:tcPr>
          <w:p w14:paraId="0BEA80B5"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BFB1B52"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vAlign w:val="top"/>
          </w:tcPr>
          <w:p w14:paraId="3E585002" w14:textId="4078239D"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vAlign w:val="top"/>
          </w:tcPr>
          <w:p w14:paraId="5D0235AA"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vAlign w:val="top"/>
          </w:tcPr>
          <w:p w14:paraId="38D1ABE6"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4EE75324"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FC8D1FF"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562D19A6"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ספקים ונותני שירותים</w:t>
            </w:r>
          </w:p>
        </w:tc>
        <w:tc>
          <w:tcPr>
            <w:tcW w:w="851" w:type="dxa"/>
          </w:tcPr>
          <w:p w14:paraId="1B3DD271"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6F61B2B7"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DBF0A6D" w14:textId="4B53F819"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14FFB51E"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30D3F83F"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64A62CA8"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1B6D6625"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4EF459A8"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בגין חוזים עם לקוחות</w:t>
            </w:r>
          </w:p>
        </w:tc>
        <w:tc>
          <w:tcPr>
            <w:tcW w:w="851" w:type="dxa"/>
          </w:tcPr>
          <w:p w14:paraId="0F204F10"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5BD49FB2"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6585C1CC" w14:textId="12121C4E"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76896A9"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6268AC48"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4349A654"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560C1574"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289FD69D"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זכאים ויתרות זכות</w:t>
            </w:r>
          </w:p>
        </w:tc>
        <w:tc>
          <w:tcPr>
            <w:tcW w:w="851" w:type="dxa"/>
          </w:tcPr>
          <w:p w14:paraId="16F905DA"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0C65B803"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6A62343D" w14:textId="06FF54D2"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47B0344"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0E393241"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2EB2FCE9"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B7EBFA0"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488A5888"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הפרשות</w:t>
            </w:r>
          </w:p>
        </w:tc>
        <w:tc>
          <w:tcPr>
            <w:tcW w:w="851" w:type="dxa"/>
          </w:tcPr>
          <w:p w14:paraId="7E733989"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7DECC1BC"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5733EB2" w14:textId="3550F5A6"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1390B4E"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1473849B"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1BF4400F"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239D3EE1"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6281F51C"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מס הכנסה לשלם</w:t>
            </w:r>
          </w:p>
        </w:tc>
        <w:tc>
          <w:tcPr>
            <w:tcW w:w="851" w:type="dxa"/>
          </w:tcPr>
          <w:p w14:paraId="2EA515EE"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3CAD3474"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0E470E60" w14:textId="7ED140BB"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6FF3438"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17831CCA"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721E1E51"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044A4EA7"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31B80FEC"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של קבוצות מימוש המסווגות כמוחזקות למכירה</w:t>
            </w:r>
          </w:p>
        </w:tc>
        <w:tc>
          <w:tcPr>
            <w:tcW w:w="851" w:type="dxa"/>
          </w:tcPr>
          <w:p w14:paraId="7D478D7F"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40DEB707"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3D0C4D41" w14:textId="5BC21CFB"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1BFC83DE"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15B998A"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25F38D7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087E0BCE"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66979368"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המיוחסות לפעילויות שהופסקו</w:t>
            </w:r>
          </w:p>
        </w:tc>
        <w:tc>
          <w:tcPr>
            <w:tcW w:w="851" w:type="dxa"/>
          </w:tcPr>
          <w:p w14:paraId="5FFEF81D"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65E86B64" w14:textId="77777777" w:rsidR="00A9491D" w:rsidRPr="002E4AE3"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538149A0" w14:textId="3B206C52"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21F257D8"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6920AF57"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A41D43" w14:paraId="17427227"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0B863D63"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37EDB2D1" w14:textId="77777777" w:rsidR="00A9491D" w:rsidRPr="00E42EF6" w:rsidRDefault="00A9491D" w:rsidP="002D01A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סה"כ התחייבויות שוטפות</w:t>
            </w:r>
          </w:p>
        </w:tc>
        <w:tc>
          <w:tcPr>
            <w:tcW w:w="851" w:type="dxa"/>
            <w:vAlign w:val="center"/>
          </w:tcPr>
          <w:p w14:paraId="34F1CA14"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072F701F" w14:textId="77777777" w:rsidR="00A9491D" w:rsidRPr="002E4AE3"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3AE2260D" w14:textId="206CC0DC"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10DA90D3"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2BF2A8CC"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A41D43" w14:paraId="25D72E6D"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6B22060D"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134F104B"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B30D28E"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3EC83D12"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7B0A6C19" w14:textId="41ED1194"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9E1E51B"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A1F178C"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64C4D865"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4B1CD9E6"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2CE01F47"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לא שוטפות:</w:t>
            </w:r>
          </w:p>
        </w:tc>
        <w:tc>
          <w:tcPr>
            <w:tcW w:w="851" w:type="dxa"/>
          </w:tcPr>
          <w:p w14:paraId="2D1CAEA7"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63960737"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064F790" w14:textId="22DBC15E"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7C7A204E"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74365E19"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5026C38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6EAE8982"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38DE32DE"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הלוואות מתאגידים בנקאיים ומאחרים</w:t>
            </w:r>
          </w:p>
        </w:tc>
        <w:tc>
          <w:tcPr>
            <w:tcW w:w="851" w:type="dxa"/>
          </w:tcPr>
          <w:p w14:paraId="3F524531"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44D0AEF0"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52353AC6" w14:textId="0D9FC18B"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F1C8CD4"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6553851E"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62AEA1D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A275CD7"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5321A5A8"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איגרות חוב</w:t>
            </w:r>
          </w:p>
        </w:tc>
        <w:tc>
          <w:tcPr>
            <w:tcW w:w="851" w:type="dxa"/>
          </w:tcPr>
          <w:p w14:paraId="4CDCFA1E"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24CDECD7"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547433CE" w14:textId="14D404EE"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08F436B0"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1BE2B10B"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47574B19"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608309A5"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1E15F1A9"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חכירה</w:t>
            </w:r>
          </w:p>
        </w:tc>
        <w:tc>
          <w:tcPr>
            <w:tcW w:w="851" w:type="dxa"/>
          </w:tcPr>
          <w:p w14:paraId="4AE49764"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263B1110"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3E90BD9B" w14:textId="0B03A76F"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51C6BAD3"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FFA107C"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1488516D"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AE8E70E"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53F4F048"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פיננסיות אחרות</w:t>
            </w:r>
          </w:p>
        </w:tc>
        <w:tc>
          <w:tcPr>
            <w:tcW w:w="851" w:type="dxa"/>
          </w:tcPr>
          <w:p w14:paraId="76B2DF15"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7D62491A"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7251C2B" w14:textId="430A4E15"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75B67B0E"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749BB554"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4D6D7A51"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4CA88A74"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78D46565"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זכאים ויתרות זכות</w:t>
            </w:r>
          </w:p>
        </w:tc>
        <w:tc>
          <w:tcPr>
            <w:tcW w:w="851" w:type="dxa"/>
          </w:tcPr>
          <w:p w14:paraId="0742CB0E"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6A490035"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8749933" w14:textId="3E9B639B"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1C260D73"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7ADEB909"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20E382D9"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7BFA4C90"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4C583A08" w14:textId="12A262B5"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w:t>
            </w:r>
            <w:r w:rsidRPr="00E42EF6">
              <w:rPr>
                <w:rFonts w:hint="cs"/>
                <w:sz w:val="18"/>
                <w:szCs w:val="18"/>
                <w:rtl/>
              </w:rPr>
              <w:t xml:space="preserve"> הטבה מוגדרת</w:t>
            </w:r>
            <w:r w:rsidRPr="00E42EF6">
              <w:rPr>
                <w:sz w:val="18"/>
                <w:szCs w:val="18"/>
                <w:rtl/>
              </w:rPr>
              <w:t>, נטו</w:t>
            </w:r>
          </w:p>
        </w:tc>
        <w:tc>
          <w:tcPr>
            <w:tcW w:w="851" w:type="dxa"/>
          </w:tcPr>
          <w:p w14:paraId="6FB71959"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619AF7AC"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5E54605E" w14:textId="0D99D55D"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6601EBDC"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72C23E78"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6CE44C6B"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531F7F0B"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7A59BC62"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הפרשות</w:t>
            </w:r>
          </w:p>
        </w:tc>
        <w:tc>
          <w:tcPr>
            <w:tcW w:w="851" w:type="dxa"/>
          </w:tcPr>
          <w:p w14:paraId="5F9CF150"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0977DEDA"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2E271B1" w14:textId="111C65BE"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64304ECB"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C4BA421"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3639C20E"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0D549B30"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01D22CB9"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התחייבויות בגין הפסדי חברות המטופלות לפי שיטת השווי המאזני</w:t>
            </w:r>
          </w:p>
        </w:tc>
        <w:tc>
          <w:tcPr>
            <w:tcW w:w="851" w:type="dxa"/>
          </w:tcPr>
          <w:p w14:paraId="770A7618"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46EC6868"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67615C19" w14:textId="56AD06D8"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1D1712B6"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19358B9D"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481E9F99"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60D65984"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1A351344" w14:textId="77777777" w:rsidR="00A9491D" w:rsidRPr="00E42EF6" w:rsidRDefault="00A9491D"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E42EF6">
              <w:rPr>
                <w:sz w:val="18"/>
                <w:szCs w:val="18"/>
                <w:rtl/>
              </w:rPr>
              <w:t>מסים</w:t>
            </w:r>
            <w:proofErr w:type="spellEnd"/>
            <w:r w:rsidRPr="00E42EF6">
              <w:rPr>
                <w:sz w:val="18"/>
                <w:szCs w:val="18"/>
                <w:rtl/>
              </w:rPr>
              <w:t xml:space="preserve"> נדחים</w:t>
            </w:r>
          </w:p>
        </w:tc>
        <w:tc>
          <w:tcPr>
            <w:tcW w:w="851" w:type="dxa"/>
          </w:tcPr>
          <w:p w14:paraId="0130EA47"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7C9DC8D6" w14:textId="77777777" w:rsidR="00A9491D" w:rsidRPr="002E4AE3"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4C985FB6" w14:textId="766E32BF"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0C9CB29F"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727D331C"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A41D43" w14:paraId="6DAE64E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59DD961C"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24D48EBC" w14:textId="77777777" w:rsidR="00A9491D" w:rsidRPr="00E42EF6" w:rsidRDefault="00A9491D" w:rsidP="002D01A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סה"כ התחייבויות לא שוטפות</w:t>
            </w:r>
          </w:p>
        </w:tc>
        <w:tc>
          <w:tcPr>
            <w:tcW w:w="851" w:type="dxa"/>
          </w:tcPr>
          <w:p w14:paraId="09747E9E"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37780C79" w14:textId="77777777" w:rsidR="00A9491D" w:rsidRPr="002E4AE3"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552A2F57" w14:textId="4C2EB8E5"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4E67026F"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60D53064"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A41D43" w14:paraId="5716C6E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56613C45"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6B51FACE" w14:textId="77777777" w:rsidR="00A9491D" w:rsidRPr="00E42EF6" w:rsidRDefault="00A9491D" w:rsidP="002D01AE">
            <w:pPr>
              <w:pStyle w:val="2-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סה"כ התחייבויות</w:t>
            </w:r>
          </w:p>
        </w:tc>
        <w:tc>
          <w:tcPr>
            <w:tcW w:w="851" w:type="dxa"/>
          </w:tcPr>
          <w:p w14:paraId="430FA593"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2EEBF461" w14:textId="77777777" w:rsidR="00A9491D" w:rsidRPr="002E4AE3"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4A4FD23E" w14:textId="13834B49"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73416631"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2EFA658E"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A41D43" w14:paraId="7C177714"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1FD8C530"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5A118A4B"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DF34080"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1AB100BA"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7FE65DD" w14:textId="2D0B044E"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65969065"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5C2E6CF9"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50F0DA3A"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2B402650"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570AA234" w14:textId="6AAAB33D"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E42EF6">
              <w:rPr>
                <w:sz w:val="18"/>
                <w:szCs w:val="18"/>
                <w:rtl/>
              </w:rPr>
              <w:t>הון</w:t>
            </w:r>
          </w:p>
        </w:tc>
        <w:tc>
          <w:tcPr>
            <w:tcW w:w="851" w:type="dxa"/>
          </w:tcPr>
          <w:p w14:paraId="4DFD883F"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2060677E"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1260AD2F" w14:textId="137591A0"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21E0A4D0"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21F9701"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525BB290"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52D4D4C1" w14:textId="77777777" w:rsidR="00A9491D" w:rsidRPr="007445F3" w:rsidRDefault="00A9491D" w:rsidP="007445F3">
            <w:pPr>
              <w:widowControl w:val="0"/>
              <w:tabs>
                <w:tab w:val="clear" w:pos="180"/>
                <w:tab w:val="clear" w:pos="360"/>
                <w:tab w:val="clear" w:pos="540"/>
              </w:tabs>
              <w:bidi w:val="0"/>
              <w:spacing w:after="0" w:line="240" w:lineRule="auto"/>
              <w:ind w:left="-57" w:right="-57"/>
              <w:contextualSpacing w:val="0"/>
              <w:jc w:val="right"/>
              <w:rPr>
                <w:rFonts w:ascii="Arial" w:hAnsi="Arial"/>
              </w:rPr>
            </w:pPr>
          </w:p>
        </w:tc>
        <w:tc>
          <w:tcPr>
            <w:tcW w:w="3277" w:type="dxa"/>
          </w:tcPr>
          <w:p w14:paraId="49F2DB09" w14:textId="77777777" w:rsidR="00A9491D" w:rsidRPr="00E42EF6" w:rsidRDefault="00A9491D" w:rsidP="002D01A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E42EF6">
              <w:rPr>
                <w:rFonts w:ascii="Arial" w:hAnsi="Arial"/>
                <w:sz w:val="18"/>
                <w:szCs w:val="18"/>
                <w:rtl/>
              </w:rPr>
              <w:t>הון מניות נפרע וקרנות הון</w:t>
            </w:r>
          </w:p>
        </w:tc>
        <w:tc>
          <w:tcPr>
            <w:tcW w:w="851" w:type="dxa"/>
          </w:tcPr>
          <w:p w14:paraId="04C9C9D5"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57C2EFE4" w14:textId="77777777" w:rsidR="00A9491D" w:rsidRPr="002E4AE3" w:rsidRDefault="00A9491D"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4C509086" w14:textId="5B0B337C"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8" w:type="dxa"/>
          </w:tcPr>
          <w:p w14:paraId="49C53B99"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c>
          <w:tcPr>
            <w:tcW w:w="1169" w:type="dxa"/>
          </w:tcPr>
          <w:p w14:paraId="2E8C2B09" w14:textId="77777777" w:rsidR="00A9491D" w:rsidRPr="002E4AE3" w:rsidRDefault="00A9491D" w:rsidP="002D01AE">
            <w:pPr>
              <w:widowControl w:val="0"/>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7"/>
                <w:szCs w:val="17"/>
              </w:rPr>
            </w:pPr>
          </w:p>
        </w:tc>
      </w:tr>
      <w:tr w:rsidR="00A9491D" w:rsidRPr="00A41D43" w14:paraId="0A87AD14"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22DE244B"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tcPr>
          <w:p w14:paraId="3F230CE4" w14:textId="77777777" w:rsidR="00A9491D" w:rsidRPr="00E42EF6" w:rsidRDefault="00A9491D" w:rsidP="002D01AE">
            <w:pPr>
              <w:widowControl w:val="0"/>
              <w:spacing w:after="0" w:line="240" w:lineRule="auto"/>
              <w:ind w:left="113" w:hanging="113"/>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r w:rsidRPr="00E42EF6">
              <w:rPr>
                <w:rFonts w:ascii="Arial" w:hAnsi="Arial"/>
                <w:sz w:val="18"/>
                <w:szCs w:val="18"/>
                <w:rtl/>
              </w:rPr>
              <w:t>עודפים</w:t>
            </w:r>
          </w:p>
        </w:tc>
        <w:tc>
          <w:tcPr>
            <w:tcW w:w="851" w:type="dxa"/>
          </w:tcPr>
          <w:p w14:paraId="3EB250C8" w14:textId="77777777" w:rsidR="00A9491D" w:rsidRPr="002E4AE3"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1ACC1BDB" w14:textId="77777777" w:rsidR="00A9491D" w:rsidRPr="002E4AE3"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59D1ED35" w14:textId="6C79E17B"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65860150"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60ED4BF4" w14:textId="77777777" w:rsidR="00A9491D" w:rsidRPr="002E4AE3"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E42EF6" w14:paraId="17CE8145"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12079F27"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49714833" w14:textId="77777777" w:rsidR="00A9491D" w:rsidRPr="00E42EF6" w:rsidRDefault="00A9491D" w:rsidP="002D01A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סה"כ הון המיוחס לבעלים של החברה האם</w:t>
            </w:r>
          </w:p>
        </w:tc>
        <w:tc>
          <w:tcPr>
            <w:tcW w:w="851" w:type="dxa"/>
          </w:tcPr>
          <w:p w14:paraId="19EBACBD" w14:textId="77777777" w:rsidR="00A9491D" w:rsidRPr="00E42EF6"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1B0CF460" w14:textId="77777777" w:rsidR="00A9491D" w:rsidRPr="00E42EF6" w:rsidRDefault="00A9491D" w:rsidP="002D01A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014E8AD5" w14:textId="235550E4" w:rsidR="00A9491D" w:rsidRPr="00E42EF6" w:rsidRDefault="00A9491D" w:rsidP="002D01AE">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3D30BB63" w14:textId="77777777" w:rsidR="00A9491D" w:rsidRPr="00E42EF6" w:rsidRDefault="00A9491D" w:rsidP="002D01AE">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11918CAD" w14:textId="77777777" w:rsidR="00A9491D" w:rsidRPr="00E42EF6" w:rsidRDefault="00A9491D" w:rsidP="002D01AE">
            <w:pPr>
              <w:pStyle w:val="X1underline"/>
              <w:widowControl w:val="0"/>
              <w:pBdr>
                <w:bottom w:val="none" w:sz="0" w:space="0"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E42EF6" w14:paraId="54C89223"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68420549"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47D1BDD3" w14:textId="77777777" w:rsidR="00A9491D" w:rsidRPr="00E42EF6" w:rsidRDefault="00A9491D" w:rsidP="002D01AE">
            <w:pPr>
              <w:pStyle w:val="0-B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 xml:space="preserve">הון </w:t>
            </w:r>
            <w:r w:rsidRPr="00E42EF6">
              <w:rPr>
                <w:rFonts w:hint="cs"/>
                <w:sz w:val="17"/>
                <w:szCs w:val="17"/>
                <w:rtl/>
              </w:rPr>
              <w:t>ה</w:t>
            </w:r>
            <w:r w:rsidRPr="00E42EF6">
              <w:rPr>
                <w:sz w:val="17"/>
                <w:szCs w:val="17"/>
                <w:rtl/>
              </w:rPr>
              <w:t>מיוחס לזכויות שאינן מקנות שליטה</w:t>
            </w:r>
          </w:p>
        </w:tc>
        <w:tc>
          <w:tcPr>
            <w:tcW w:w="851" w:type="dxa"/>
          </w:tcPr>
          <w:p w14:paraId="546C2E9A" w14:textId="77777777" w:rsidR="00A9491D" w:rsidRPr="00E42EF6"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5564BF42" w14:textId="77777777" w:rsidR="00A9491D" w:rsidRPr="00E42EF6"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5544B9D0" w14:textId="5B07CD88" w:rsidR="00A9491D" w:rsidRPr="00E42EF6"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489941AB" w14:textId="77777777" w:rsidR="00A9491D" w:rsidRPr="00E42EF6"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3A79268C" w14:textId="77777777" w:rsidR="00A9491D" w:rsidRPr="00E42EF6"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E42EF6" w14:paraId="70927B15"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2D9B3B48"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373E0895" w14:textId="77777777" w:rsidR="00A9491D" w:rsidRPr="00E42EF6" w:rsidRDefault="00A9491D" w:rsidP="002D01A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סה"כ הון</w:t>
            </w:r>
          </w:p>
        </w:tc>
        <w:tc>
          <w:tcPr>
            <w:tcW w:w="851" w:type="dxa"/>
          </w:tcPr>
          <w:p w14:paraId="61DC0448" w14:textId="77777777" w:rsidR="00A9491D" w:rsidRPr="00E42EF6"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43686344" w14:textId="77777777" w:rsidR="00A9491D" w:rsidRPr="00E42EF6" w:rsidRDefault="00A9491D"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509D3B49" w14:textId="150A338D" w:rsidR="00A9491D" w:rsidRPr="00E42EF6"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3AF84666" w14:textId="77777777" w:rsidR="00A9491D" w:rsidRPr="00E42EF6"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61B17997" w14:textId="77777777" w:rsidR="00A9491D" w:rsidRPr="00E42EF6" w:rsidRDefault="00A9491D" w:rsidP="002D01AE">
            <w:pPr>
              <w:pStyle w:val="X1underline"/>
              <w:widowControl w:val="0"/>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r w:rsidR="00A9491D" w:rsidRPr="00E42EF6" w14:paraId="43867722" w14:textId="77777777" w:rsidTr="00A06477">
        <w:trPr>
          <w:jc w:val="left"/>
        </w:trPr>
        <w:tc>
          <w:tcPr>
            <w:cnfStyle w:val="001000000000" w:firstRow="0" w:lastRow="0" w:firstColumn="1" w:lastColumn="0" w:oddVBand="0" w:evenVBand="0" w:oddHBand="0" w:evenHBand="0" w:firstRowFirstColumn="0" w:firstRowLastColumn="0" w:lastRowFirstColumn="0" w:lastRowLastColumn="0"/>
            <w:tcW w:w="1404" w:type="dxa"/>
          </w:tcPr>
          <w:p w14:paraId="3E88BDAE" w14:textId="77777777" w:rsidR="00A9491D" w:rsidRPr="007445F3" w:rsidRDefault="00A9491D" w:rsidP="007445F3">
            <w:pPr>
              <w:widowControl w:val="0"/>
              <w:bidi w:val="0"/>
              <w:spacing w:after="0" w:line="240" w:lineRule="auto"/>
              <w:ind w:left="-57" w:right="-57"/>
              <w:contextualSpacing w:val="0"/>
              <w:jc w:val="right"/>
              <w:rPr>
                <w:rFonts w:ascii="Arial" w:hAnsi="Arial"/>
              </w:rPr>
            </w:pPr>
          </w:p>
        </w:tc>
        <w:tc>
          <w:tcPr>
            <w:tcW w:w="3277" w:type="dxa"/>
            <w:vAlign w:val="center"/>
          </w:tcPr>
          <w:p w14:paraId="1EE1892A" w14:textId="77777777" w:rsidR="00A9491D" w:rsidRPr="00E42EF6" w:rsidRDefault="00A9491D" w:rsidP="002D01A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rFonts w:hint="cs"/>
                <w:sz w:val="17"/>
                <w:szCs w:val="17"/>
                <w:rtl/>
              </w:rPr>
              <w:t>סה"כ התחייבויות והון</w:t>
            </w:r>
          </w:p>
        </w:tc>
        <w:tc>
          <w:tcPr>
            <w:tcW w:w="851" w:type="dxa"/>
          </w:tcPr>
          <w:p w14:paraId="4D57D8A3" w14:textId="77777777" w:rsidR="00A9491D" w:rsidRPr="00E42EF6" w:rsidRDefault="00A9491D"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7"/>
                <w:szCs w:val="17"/>
                <w:rtl/>
              </w:rPr>
            </w:pPr>
          </w:p>
        </w:tc>
        <w:tc>
          <w:tcPr>
            <w:tcW w:w="1168" w:type="dxa"/>
          </w:tcPr>
          <w:p w14:paraId="39CC7A60" w14:textId="77777777" w:rsidR="00A9491D" w:rsidRPr="00E42EF6" w:rsidRDefault="00A9491D" w:rsidP="002D01AE">
            <w:pPr>
              <w:pStyle w:val="X1underline"/>
              <w:widowControl w:val="0"/>
              <w:pBdr>
                <w:bottom w:val="double" w:sz="4" w:space="1" w:color="auto"/>
              </w:pBdr>
              <w:spacing w:line="240" w:lineRule="auto"/>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3E1ED0E3" w14:textId="16B506A4" w:rsidR="00A9491D" w:rsidRPr="00E42EF6" w:rsidRDefault="00A9491D" w:rsidP="002D01AE">
            <w:pPr>
              <w:pStyle w:val="X1underline"/>
              <w:widowControl w:val="0"/>
              <w:pBdr>
                <w:bottom w:val="double" w:sz="4" w:space="1"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8" w:type="dxa"/>
          </w:tcPr>
          <w:p w14:paraId="3F406EFB" w14:textId="77777777" w:rsidR="00A9491D" w:rsidRPr="00E42EF6" w:rsidRDefault="00A9491D" w:rsidP="002D01AE">
            <w:pPr>
              <w:pStyle w:val="X1underline"/>
              <w:widowControl w:val="0"/>
              <w:pBdr>
                <w:bottom w:val="double" w:sz="4" w:space="1"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c>
          <w:tcPr>
            <w:tcW w:w="1169" w:type="dxa"/>
          </w:tcPr>
          <w:p w14:paraId="25EE56D9" w14:textId="77777777" w:rsidR="00A9491D" w:rsidRPr="00E42EF6" w:rsidRDefault="00A9491D" w:rsidP="002D01AE">
            <w:pPr>
              <w:pStyle w:val="X1underline"/>
              <w:widowControl w:val="0"/>
              <w:pBdr>
                <w:bottom w:val="double" w:sz="4" w:space="1" w:color="auto"/>
              </w:pBdr>
              <w:spacing w:line="240" w:lineRule="auto"/>
              <w:contextualSpacing w:val="0"/>
              <w:cnfStyle w:val="000000000000" w:firstRow="0" w:lastRow="0" w:firstColumn="0" w:lastColumn="0" w:oddVBand="0" w:evenVBand="0" w:oddHBand="0" w:evenHBand="0" w:firstRowFirstColumn="0" w:firstRowLastColumn="0" w:lastRowFirstColumn="0" w:lastRowLastColumn="0"/>
              <w:rPr>
                <w:sz w:val="17"/>
                <w:szCs w:val="17"/>
              </w:rPr>
            </w:pPr>
          </w:p>
        </w:tc>
      </w:tr>
    </w:tbl>
    <w:p w14:paraId="189524F4" w14:textId="77777777" w:rsidR="00D6370C" w:rsidRPr="00E42EF6" w:rsidRDefault="00D6370C" w:rsidP="00D6370C">
      <w:pPr>
        <w:spacing w:after="0" w:line="240" w:lineRule="auto"/>
        <w:ind w:left="1418"/>
        <w:rPr>
          <w:sz w:val="17"/>
          <w:szCs w:val="17"/>
        </w:rPr>
      </w:pPr>
    </w:p>
    <w:tbl>
      <w:tblPr>
        <w:tblStyle w:val="TableGrid"/>
        <w:bidiVisual/>
        <w:tblW w:w="10206" w:type="dxa"/>
        <w:jc w:val="left"/>
        <w:tblLayout w:type="fixed"/>
        <w:tblCellMar>
          <w:left w:w="113" w:type="dxa"/>
          <w:right w:w="113" w:type="dxa"/>
        </w:tblCellMar>
        <w:tblLook w:val="0680" w:firstRow="0" w:lastRow="0" w:firstColumn="1" w:lastColumn="0" w:noHBand="1" w:noVBand="1"/>
      </w:tblPr>
      <w:tblGrid>
        <w:gridCol w:w="1304"/>
        <w:gridCol w:w="8902"/>
      </w:tblGrid>
      <w:tr w:rsidR="00D6370C" w:rsidRPr="00E42EF6" w14:paraId="1ED478AE"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06291DC7" w14:textId="77777777" w:rsidR="00D6370C" w:rsidRPr="00E42EF6" w:rsidRDefault="00D6370C" w:rsidP="002D01AE">
            <w:pPr>
              <w:widowControl w:val="0"/>
              <w:spacing w:after="0" w:line="240" w:lineRule="auto"/>
              <w:ind w:left="-57"/>
              <w:contextualSpacing w:val="0"/>
              <w:rPr>
                <w:rFonts w:ascii="Arial" w:hAnsi="Arial"/>
                <w:sz w:val="17"/>
                <w:szCs w:val="17"/>
              </w:rPr>
            </w:pPr>
          </w:p>
        </w:tc>
        <w:tc>
          <w:tcPr>
            <w:tcW w:w="8902" w:type="dxa"/>
          </w:tcPr>
          <w:p w14:paraId="72681AAE" w14:textId="4F0391D0" w:rsidR="00D6370C" w:rsidRPr="00E42EF6" w:rsidRDefault="00D6370C"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Style w:val="Strong"/>
                <w:b w:val="0"/>
                <w:bCs w:val="0"/>
                <w:sz w:val="17"/>
                <w:szCs w:val="17"/>
                <w:rtl/>
              </w:rPr>
            </w:pPr>
            <w:r w:rsidRPr="00E42EF6">
              <w:rPr>
                <w:rStyle w:val="Strong"/>
                <w:b w:val="0"/>
                <w:bCs w:val="0"/>
                <w:sz w:val="17"/>
                <w:szCs w:val="17"/>
                <w:rtl/>
              </w:rPr>
              <w:t xml:space="preserve">הביאורים המצורפים </w:t>
            </w:r>
            <w:r w:rsidRPr="00E42EF6">
              <w:rPr>
                <w:rStyle w:val="Strong"/>
                <w:rFonts w:hint="cs"/>
                <w:b w:val="0"/>
                <w:bCs w:val="0"/>
                <w:sz w:val="17"/>
                <w:szCs w:val="17"/>
                <w:rtl/>
              </w:rPr>
              <w:t xml:space="preserve">הם </w:t>
            </w:r>
            <w:r w:rsidRPr="00E42EF6">
              <w:rPr>
                <w:rStyle w:val="Strong"/>
                <w:b w:val="0"/>
                <w:bCs w:val="0"/>
                <w:sz w:val="17"/>
                <w:szCs w:val="17"/>
                <w:rtl/>
              </w:rPr>
              <w:t>חלק בלתי נפרד מ</w:t>
            </w:r>
            <w:r w:rsidRPr="00E42EF6">
              <w:rPr>
                <w:rStyle w:val="Strong"/>
                <w:rFonts w:hint="cs"/>
                <w:b w:val="0"/>
                <w:bCs w:val="0"/>
                <w:sz w:val="17"/>
                <w:szCs w:val="17"/>
                <w:rtl/>
              </w:rPr>
              <w:t>ה</w:t>
            </w:r>
            <w:r w:rsidRPr="00E42EF6">
              <w:rPr>
                <w:rStyle w:val="Strong"/>
                <w:b w:val="0"/>
                <w:bCs w:val="0"/>
                <w:sz w:val="17"/>
                <w:szCs w:val="17"/>
                <w:rtl/>
              </w:rPr>
              <w:t xml:space="preserve">דוחות </w:t>
            </w:r>
            <w:r w:rsidRPr="00E42EF6">
              <w:rPr>
                <w:rStyle w:val="Strong"/>
                <w:rFonts w:hint="cs"/>
                <w:b w:val="0"/>
                <w:bCs w:val="0"/>
                <w:sz w:val="17"/>
                <w:szCs w:val="17"/>
                <w:rtl/>
              </w:rPr>
              <w:t>ה</w:t>
            </w:r>
            <w:r w:rsidRPr="00E42EF6">
              <w:rPr>
                <w:rStyle w:val="Strong"/>
                <w:b w:val="0"/>
                <w:bCs w:val="0"/>
                <w:sz w:val="17"/>
                <w:szCs w:val="17"/>
                <w:rtl/>
              </w:rPr>
              <w:t xml:space="preserve">כספיים </w:t>
            </w:r>
            <w:r w:rsidRPr="00E42EF6">
              <w:rPr>
                <w:rStyle w:val="Strong"/>
                <w:rFonts w:hint="cs"/>
                <w:b w:val="0"/>
                <w:bCs w:val="0"/>
                <w:sz w:val="17"/>
                <w:szCs w:val="17"/>
                <w:rtl/>
              </w:rPr>
              <w:t>המאוחדים ביניים ה</w:t>
            </w:r>
            <w:r w:rsidRPr="00E42EF6">
              <w:rPr>
                <w:rStyle w:val="Strong"/>
                <w:b w:val="0"/>
                <w:bCs w:val="0"/>
                <w:sz w:val="17"/>
                <w:szCs w:val="17"/>
                <w:rtl/>
              </w:rPr>
              <w:t>תמציתיים</w:t>
            </w:r>
            <w:r w:rsidRPr="00E42EF6">
              <w:rPr>
                <w:rStyle w:val="Strong"/>
                <w:rFonts w:hint="cs"/>
                <w:b w:val="0"/>
                <w:bCs w:val="0"/>
                <w:sz w:val="17"/>
                <w:szCs w:val="17"/>
                <w:rtl/>
              </w:rPr>
              <w:t xml:space="preserve"> פרופורמה</w:t>
            </w:r>
            <w:r w:rsidRPr="00E42EF6">
              <w:rPr>
                <w:rStyle w:val="Strong"/>
                <w:b w:val="0"/>
                <w:bCs w:val="0"/>
                <w:sz w:val="17"/>
                <w:szCs w:val="17"/>
                <w:rtl/>
              </w:rPr>
              <w:t>.</w:t>
            </w:r>
          </w:p>
        </w:tc>
      </w:tr>
    </w:tbl>
    <w:p w14:paraId="58265B3D" w14:textId="77777777" w:rsidR="00D6370C" w:rsidRPr="00E42EF6" w:rsidRDefault="00D6370C" w:rsidP="00D6370C">
      <w:pPr>
        <w:spacing w:after="0" w:line="240" w:lineRule="auto"/>
        <w:ind w:left="1418"/>
        <w:rPr>
          <w:sz w:val="17"/>
          <w:szCs w:val="17"/>
          <w:rtl/>
        </w:rPr>
      </w:pPr>
    </w:p>
    <w:p w14:paraId="52871D8F" w14:textId="77777777" w:rsidR="00D6370C" w:rsidRPr="00E42EF6" w:rsidRDefault="00D6370C" w:rsidP="00D6370C">
      <w:pPr>
        <w:spacing w:after="0" w:line="240" w:lineRule="auto"/>
        <w:ind w:left="1418"/>
        <w:rPr>
          <w:sz w:val="17"/>
          <w:szCs w:val="17"/>
        </w:rPr>
      </w:pPr>
    </w:p>
    <w:tbl>
      <w:tblPr>
        <w:tblStyle w:val="TableGrid"/>
        <w:tblpPr w:leftFromText="180" w:rightFromText="180" w:vertAnchor="text" w:tblpXSpec="right" w:tblpY="1"/>
        <w:tblOverlap w:val="never"/>
        <w:bidiVisual/>
        <w:tblW w:w="5000" w:type="pct"/>
        <w:jc w:val="left"/>
        <w:tblLayout w:type="fixed"/>
        <w:tblCellMar>
          <w:left w:w="113" w:type="dxa"/>
          <w:right w:w="113" w:type="dxa"/>
        </w:tblCellMar>
        <w:tblLook w:val="04A0" w:firstRow="1" w:lastRow="0" w:firstColumn="1" w:lastColumn="0" w:noHBand="0" w:noVBand="1"/>
      </w:tblPr>
      <w:tblGrid>
        <w:gridCol w:w="1295"/>
        <w:gridCol w:w="1913"/>
        <w:gridCol w:w="246"/>
        <w:gridCol w:w="2250"/>
        <w:gridCol w:w="2250"/>
        <w:gridCol w:w="2250"/>
      </w:tblGrid>
      <w:tr w:rsidR="00D6370C" w:rsidRPr="00E42EF6" w14:paraId="188F866A" w14:textId="77777777" w:rsidTr="002D01AE">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304" w:type="dxa"/>
          </w:tcPr>
          <w:p w14:paraId="2485CE18" w14:textId="77777777" w:rsidR="00D6370C" w:rsidRPr="00E42EF6" w:rsidRDefault="00D6370C" w:rsidP="002D01AE">
            <w:pPr>
              <w:spacing w:after="0" w:line="240" w:lineRule="auto"/>
              <w:ind w:left="-57"/>
              <w:contextualSpacing w:val="0"/>
              <w:rPr>
                <w:rFonts w:ascii="Arial" w:hAnsi="Arial"/>
                <w:sz w:val="17"/>
                <w:szCs w:val="17"/>
                <w:rtl/>
              </w:rPr>
            </w:pPr>
          </w:p>
        </w:tc>
        <w:tc>
          <w:tcPr>
            <w:tcW w:w="1928" w:type="dxa"/>
          </w:tcPr>
          <w:p w14:paraId="3C402BB6" w14:textId="77777777" w:rsidR="00D6370C" w:rsidRPr="00E42EF6" w:rsidRDefault="00D6370C" w:rsidP="002D01AE">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170" w:type="dxa"/>
          </w:tcPr>
          <w:p w14:paraId="04D9B96A" w14:textId="77777777" w:rsidR="00D6370C" w:rsidRPr="00E42EF6" w:rsidRDefault="00D6370C" w:rsidP="002D01AE">
            <w:pPr>
              <w:spacing w:after="0" w:line="240" w:lineRule="auto"/>
              <w:contextualSpacing w:val="0"/>
              <w:cnfStyle w:val="100000000000" w:firstRow="1" w:lastRow="0" w:firstColumn="0" w:lastColumn="0" w:oddVBand="0" w:evenVBand="0" w:oddHBand="0" w:evenHBand="0" w:firstRowFirstColumn="0" w:firstRowLastColumn="0" w:lastRowFirstColumn="0" w:lastRowLastColumn="0"/>
              <w:rPr>
                <w:rFonts w:ascii="Arial" w:hAnsi="Arial"/>
                <w:sz w:val="17"/>
                <w:szCs w:val="17"/>
                <w:rtl/>
              </w:rPr>
            </w:pPr>
          </w:p>
        </w:tc>
        <w:tc>
          <w:tcPr>
            <w:tcW w:w="2268" w:type="dxa"/>
          </w:tcPr>
          <w:p w14:paraId="2FAAD83F" w14:textId="77777777" w:rsidR="00D6370C" w:rsidRPr="00E42EF6" w:rsidRDefault="00D6370C" w:rsidP="002D01AE">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2268" w:type="dxa"/>
          </w:tcPr>
          <w:p w14:paraId="4836C054" w14:textId="77777777" w:rsidR="00D6370C" w:rsidRPr="00E42EF6" w:rsidRDefault="00D6370C" w:rsidP="002D01AE">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c>
          <w:tcPr>
            <w:tcW w:w="2268" w:type="dxa"/>
          </w:tcPr>
          <w:p w14:paraId="777D2F61" w14:textId="77777777" w:rsidR="00D6370C" w:rsidRPr="00E42EF6" w:rsidRDefault="00D6370C" w:rsidP="002D01AE">
            <w:pPr>
              <w:pStyle w:val="X1underline"/>
              <w:spacing w:line="240" w:lineRule="auto"/>
              <w:contextualSpacing w:val="0"/>
              <w:cnfStyle w:val="100000000000" w:firstRow="1" w:lastRow="0" w:firstColumn="0" w:lastColumn="0" w:oddVBand="0" w:evenVBand="0" w:oddHBand="0" w:evenHBand="0" w:firstRowFirstColumn="0" w:firstRowLastColumn="0" w:lastRowFirstColumn="0" w:lastRowLastColumn="0"/>
              <w:rPr>
                <w:sz w:val="17"/>
                <w:szCs w:val="17"/>
                <w:rtl/>
              </w:rPr>
            </w:pPr>
          </w:p>
        </w:tc>
      </w:tr>
      <w:tr w:rsidR="00D6370C" w:rsidRPr="00E42EF6" w14:paraId="76ACC719"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hideMark/>
          </w:tcPr>
          <w:p w14:paraId="552452D2" w14:textId="77777777" w:rsidR="00D6370C" w:rsidRPr="00E42EF6" w:rsidRDefault="00D6370C" w:rsidP="002D01AE">
            <w:pPr>
              <w:pStyle w:val="a2"/>
              <w:ind w:left="-57"/>
              <w:contextualSpacing w:val="0"/>
              <w:jc w:val="left"/>
              <w:rPr>
                <w:sz w:val="17"/>
                <w:szCs w:val="17"/>
                <w:rtl/>
              </w:rPr>
            </w:pPr>
          </w:p>
        </w:tc>
        <w:tc>
          <w:tcPr>
            <w:tcW w:w="1928" w:type="dxa"/>
            <w:vAlign w:val="top"/>
            <w:hideMark/>
          </w:tcPr>
          <w:p w14:paraId="6D8A129C" w14:textId="661C60FC"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 xml:space="preserve">תאריך אישור </w:t>
            </w:r>
            <w:r w:rsidR="00ED5D1C" w:rsidRPr="00E42EF6">
              <w:rPr>
                <w:rFonts w:hint="cs"/>
                <w:sz w:val="17"/>
                <w:szCs w:val="17"/>
                <w:rtl/>
              </w:rPr>
              <w:t>ד</w:t>
            </w:r>
            <w:r w:rsidRPr="00E42EF6">
              <w:rPr>
                <w:sz w:val="17"/>
                <w:szCs w:val="17"/>
                <w:rtl/>
              </w:rPr>
              <w:t xml:space="preserve">וחות </w:t>
            </w:r>
            <w:r w:rsidR="00ED5D1C" w:rsidRPr="00E42EF6">
              <w:rPr>
                <w:rFonts w:hint="cs"/>
                <w:sz w:val="17"/>
                <w:szCs w:val="17"/>
                <w:rtl/>
              </w:rPr>
              <w:t>הפרופורמה</w:t>
            </w:r>
            <w:r w:rsidRPr="00E42EF6">
              <w:rPr>
                <w:rFonts w:hint="cs"/>
                <w:sz w:val="17"/>
                <w:szCs w:val="17"/>
                <w:rtl/>
              </w:rPr>
              <w:t xml:space="preserve"> </w:t>
            </w:r>
            <w:r w:rsidRPr="00E42EF6">
              <w:rPr>
                <w:sz w:val="17"/>
                <w:szCs w:val="17"/>
                <w:rtl/>
              </w:rPr>
              <w:t>לפרסום</w:t>
            </w:r>
          </w:p>
        </w:tc>
        <w:tc>
          <w:tcPr>
            <w:tcW w:w="170" w:type="dxa"/>
            <w:vAlign w:val="top"/>
          </w:tcPr>
          <w:p w14:paraId="64F8E015"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rPr>
            </w:pPr>
          </w:p>
        </w:tc>
        <w:tc>
          <w:tcPr>
            <w:tcW w:w="2268" w:type="dxa"/>
            <w:vAlign w:val="top"/>
            <w:hideMark/>
          </w:tcPr>
          <w:p w14:paraId="3AB977BF"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w:t>
            </w:r>
            <w:r w:rsidRPr="00E42EF6">
              <w:rPr>
                <w:rStyle w:val="SubtleReference"/>
                <w:sz w:val="17"/>
                <w:szCs w:val="17"/>
                <w:rtl/>
              </w:rPr>
              <w:t>שם ושם משפחה</w:t>
            </w:r>
            <w:r w:rsidRPr="00E42EF6">
              <w:rPr>
                <w:sz w:val="17"/>
                <w:szCs w:val="17"/>
                <w:rtl/>
              </w:rPr>
              <w:t>]</w:t>
            </w:r>
          </w:p>
          <w:p w14:paraId="7833A65C"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lang w:val="en-US"/>
              </w:rPr>
            </w:pPr>
            <w:r w:rsidRPr="00E42EF6">
              <w:rPr>
                <w:sz w:val="17"/>
                <w:szCs w:val="17"/>
                <w:rtl/>
              </w:rPr>
              <w:t>יו"ר הדירקטוריון</w:t>
            </w:r>
          </w:p>
        </w:tc>
        <w:tc>
          <w:tcPr>
            <w:tcW w:w="2268" w:type="dxa"/>
            <w:vAlign w:val="top"/>
            <w:hideMark/>
          </w:tcPr>
          <w:p w14:paraId="70821EAA"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w:t>
            </w:r>
            <w:r w:rsidRPr="00E42EF6">
              <w:rPr>
                <w:rStyle w:val="SubtleReference"/>
                <w:sz w:val="17"/>
                <w:szCs w:val="17"/>
                <w:rtl/>
              </w:rPr>
              <w:t>שם ושם משפחה</w:t>
            </w:r>
            <w:r w:rsidRPr="00E42EF6">
              <w:rPr>
                <w:sz w:val="17"/>
                <w:szCs w:val="17"/>
                <w:rtl/>
              </w:rPr>
              <w:t>]</w:t>
            </w:r>
          </w:p>
          <w:p w14:paraId="4ADF5AB7"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מנכ"ל</w:t>
            </w:r>
          </w:p>
        </w:tc>
        <w:tc>
          <w:tcPr>
            <w:tcW w:w="2268" w:type="dxa"/>
            <w:vAlign w:val="top"/>
            <w:hideMark/>
          </w:tcPr>
          <w:p w14:paraId="75A7FB2A"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rPr>
            </w:pPr>
            <w:r w:rsidRPr="00E42EF6">
              <w:rPr>
                <w:sz w:val="17"/>
                <w:szCs w:val="17"/>
                <w:rtl/>
              </w:rPr>
              <w:t>[</w:t>
            </w:r>
            <w:r w:rsidRPr="00E42EF6">
              <w:rPr>
                <w:rStyle w:val="SubtleReference"/>
                <w:sz w:val="17"/>
                <w:szCs w:val="17"/>
                <w:rtl/>
              </w:rPr>
              <w:t>שם ושם משפחה</w:t>
            </w:r>
            <w:r w:rsidRPr="00E42EF6">
              <w:rPr>
                <w:sz w:val="17"/>
                <w:szCs w:val="17"/>
                <w:rtl/>
              </w:rPr>
              <w:t>]</w:t>
            </w:r>
          </w:p>
          <w:p w14:paraId="485B6E8C" w14:textId="77777777" w:rsidR="00D6370C" w:rsidRPr="00E42EF6" w:rsidRDefault="00D6370C" w:rsidP="002D01AE">
            <w:pPr>
              <w:pStyle w:val="a2"/>
              <w:contextualSpacing w:val="0"/>
              <w:cnfStyle w:val="000000000000" w:firstRow="0" w:lastRow="0" w:firstColumn="0" w:lastColumn="0" w:oddVBand="0" w:evenVBand="0" w:oddHBand="0" w:evenHBand="0" w:firstRowFirstColumn="0" w:firstRowLastColumn="0" w:lastRowFirstColumn="0" w:lastRowLastColumn="0"/>
              <w:rPr>
                <w:sz w:val="17"/>
                <w:szCs w:val="17"/>
                <w:rtl/>
                <w:lang w:val="en-US"/>
              </w:rPr>
            </w:pPr>
            <w:r w:rsidRPr="00E42EF6">
              <w:rPr>
                <w:sz w:val="17"/>
                <w:szCs w:val="17"/>
                <w:rtl/>
              </w:rPr>
              <w:t>נושא המשרה הבכיר ביותר בתחום הכספים</w:t>
            </w:r>
          </w:p>
        </w:tc>
      </w:tr>
    </w:tbl>
    <w:p w14:paraId="3D8927D2" w14:textId="77777777" w:rsidR="00F64EB6" w:rsidRPr="004C5FA3" w:rsidRDefault="00F64EB6" w:rsidP="00015C9C">
      <w:pPr>
        <w:rPr>
          <w:rFonts w:ascii="Arial" w:hAnsi="Arial"/>
          <w:rtl/>
        </w:rPr>
      </w:pPr>
      <w:r w:rsidRPr="004C5FA3">
        <w:rPr>
          <w:rFonts w:ascii="Arial" w:hAnsi="Arial"/>
          <w:rtl/>
        </w:rPr>
        <w:br w:type="page"/>
      </w:r>
    </w:p>
    <w:p w14:paraId="51C981D9" w14:textId="650159CD" w:rsidR="00F64EB6" w:rsidRPr="004C5FA3" w:rsidRDefault="00F64EB6" w:rsidP="00237B80">
      <w:pPr>
        <w:pStyle w:val="Heading2"/>
        <w:rPr>
          <w:rtl/>
        </w:rPr>
      </w:pPr>
      <w:bookmarkStart w:id="1454" w:name="_Toc6272737"/>
      <w:bookmarkStart w:id="1455" w:name="_Toc31284046"/>
      <w:bookmarkStart w:id="1456" w:name="_Toc31286049"/>
      <w:bookmarkStart w:id="1457" w:name="_Toc33548463"/>
      <w:bookmarkStart w:id="1458" w:name="_Toc33618583"/>
      <w:bookmarkStart w:id="1459" w:name="_Toc33623528"/>
      <w:bookmarkStart w:id="1460" w:name="_Toc33623722"/>
      <w:bookmarkStart w:id="1461" w:name="_Toc33623848"/>
      <w:bookmarkStart w:id="1462" w:name="_Toc35763011"/>
      <w:bookmarkStart w:id="1463" w:name="_Toc36376946"/>
      <w:bookmarkStart w:id="1464" w:name="_Toc37001490"/>
      <w:bookmarkStart w:id="1465" w:name="_Toc37001560"/>
      <w:bookmarkStart w:id="1466" w:name="_Toc37001831"/>
      <w:bookmarkStart w:id="1467" w:name="_Toc37001940"/>
      <w:bookmarkStart w:id="1468" w:name="_Toc37002014"/>
      <w:bookmarkStart w:id="1469" w:name="_Toc37165960"/>
      <w:bookmarkStart w:id="1470" w:name="_Toc64473811"/>
      <w:bookmarkStart w:id="1471" w:name="_Toc64473992"/>
      <w:bookmarkStart w:id="1472" w:name="_Toc64474140"/>
      <w:bookmarkStart w:id="1473" w:name="_Toc100245535"/>
      <w:bookmarkStart w:id="1474" w:name="_Toc100246544"/>
      <w:bookmarkStart w:id="1475" w:name="_Toc121747429"/>
      <w:bookmarkStart w:id="1476" w:name="_Toc123198363"/>
      <w:bookmarkStart w:id="1477" w:name="_Toc154415353"/>
      <w:bookmarkStart w:id="1478" w:name="_Toc184569389"/>
      <w:bookmarkStart w:id="1479" w:name="_Toc220916133"/>
      <w:bookmarkStart w:id="1480" w:name="_Toc226448134"/>
      <w:bookmarkStart w:id="1481" w:name="_Toc226449471"/>
      <w:bookmarkStart w:id="1482" w:name="_Toc226450585"/>
      <w:bookmarkStart w:id="1483" w:name="_Toc226634708"/>
      <w:r w:rsidRPr="004C5FA3">
        <w:rPr>
          <w:rtl/>
        </w:rPr>
        <w:lastRenderedPageBreak/>
        <w:t xml:space="preserve">דוחות מאוחדים </w:t>
      </w:r>
      <w:r w:rsidR="002503EF">
        <w:rPr>
          <w:rFonts w:hint="cs"/>
          <w:rtl/>
        </w:rPr>
        <w:t xml:space="preserve">ביניים תמציתיים </w:t>
      </w:r>
      <w:r w:rsidRPr="004C5FA3">
        <w:rPr>
          <w:rtl/>
        </w:rPr>
        <w:t xml:space="preserve">פרופורמה על </w:t>
      </w:r>
      <w:r w:rsidR="002503EF">
        <w:rPr>
          <w:rFonts w:hint="cs"/>
          <w:rtl/>
        </w:rPr>
        <w:t>ה</w:t>
      </w:r>
      <w:r w:rsidRPr="004C5FA3">
        <w:rPr>
          <w:rtl/>
        </w:rPr>
        <w:t>רווח או הפסד ו</w:t>
      </w:r>
      <w:r w:rsidR="002503EF">
        <w:rPr>
          <w:rFonts w:hint="cs"/>
          <w:rtl/>
        </w:rPr>
        <w:t>ה</w:t>
      </w:r>
      <w:r w:rsidRPr="004C5FA3">
        <w:rPr>
          <w:rtl/>
        </w:rPr>
        <w:t xml:space="preserve">רווח </w:t>
      </w:r>
      <w:r w:rsidR="002503EF">
        <w:rPr>
          <w:rFonts w:hint="cs"/>
          <w:rtl/>
        </w:rPr>
        <w:t>ה</w:t>
      </w:r>
      <w:r w:rsidRPr="004C5FA3">
        <w:rPr>
          <w:rtl/>
        </w:rPr>
        <w:t xml:space="preserve">כולל </w:t>
      </w:r>
      <w:r w:rsidR="002503EF">
        <w:rPr>
          <w:rFonts w:hint="cs"/>
          <w:rtl/>
        </w:rPr>
        <w:t>ה</w:t>
      </w:r>
      <w:r w:rsidRPr="004C5FA3">
        <w:rPr>
          <w:rtl/>
        </w:rPr>
        <w:t>אחר</w:t>
      </w:r>
      <w:r w:rsidRPr="00771F90">
        <w:rPr>
          <w:rStyle w:val="FootnoteReference"/>
          <w:sz w:val="22"/>
          <w:szCs w:val="22"/>
          <w:rtl/>
        </w:rPr>
        <w:footnoteReference w:id="230"/>
      </w:r>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p>
    <w:p w14:paraId="6BDE1958" w14:textId="77777777" w:rsidR="002503EF" w:rsidRPr="00E42EF6" w:rsidRDefault="002503EF" w:rsidP="002503EF">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7"/>
        <w:gridCol w:w="3274"/>
        <w:gridCol w:w="851"/>
        <w:gridCol w:w="1168"/>
        <w:gridCol w:w="1169"/>
        <w:gridCol w:w="1168"/>
        <w:gridCol w:w="1169"/>
      </w:tblGrid>
      <w:tr w:rsidR="00182385" w:rsidRPr="004C5FA3" w14:paraId="4970451D"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7" w:type="dxa"/>
            <w:vAlign w:val="top"/>
          </w:tcPr>
          <w:p w14:paraId="2D7ECAD5"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4382950" w14:textId="77777777" w:rsidR="00182385" w:rsidRPr="00D6370C" w:rsidRDefault="00182385" w:rsidP="002D01AE">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995DD65" w14:textId="77777777" w:rsidR="00182385" w:rsidRPr="00D6370C" w:rsidRDefault="00182385"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755B44EE" w14:textId="38F82650" w:rsidR="00182385" w:rsidRPr="002503EF" w:rsidRDefault="00182385" w:rsidP="002503EF">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2503EF">
              <w:rPr>
                <w:sz w:val="18"/>
                <w:szCs w:val="18"/>
                <w:rtl/>
              </w:rPr>
              <w:t>לשישה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2503EF">
              <w:rPr>
                <w:sz w:val="18"/>
                <w:szCs w:val="18"/>
              </w:rPr>
              <w:fldChar w:fldCharType="begin" w:fldLock="1"/>
            </w:r>
            <w:r w:rsidRPr="002503EF">
              <w:rPr>
                <w:sz w:val="18"/>
                <w:szCs w:val="18"/>
              </w:rPr>
              <w:instrText xml:space="preserve"> DOCPROPERTY  CY  \* MERGEFORMAT </w:instrText>
            </w:r>
            <w:r w:rsidRPr="002503EF">
              <w:rPr>
                <w:sz w:val="18"/>
                <w:szCs w:val="18"/>
              </w:rPr>
              <w:fldChar w:fldCharType="separate"/>
            </w:r>
            <w:r w:rsidR="00D3002D">
              <w:rPr>
                <w:sz w:val="18"/>
                <w:szCs w:val="18"/>
              </w:rPr>
              <w:t>2026</w:t>
            </w:r>
            <w:r w:rsidRPr="002503EF">
              <w:rPr>
                <w:sz w:val="18"/>
                <w:szCs w:val="18"/>
              </w:rPr>
              <w:fldChar w:fldCharType="end"/>
            </w:r>
          </w:p>
        </w:tc>
      </w:tr>
      <w:tr w:rsidR="00182385" w:rsidRPr="004C5FA3" w14:paraId="5B0BD3C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73183DAD"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04031561" w14:textId="77777777" w:rsidR="00182385" w:rsidRPr="00D6370C" w:rsidRDefault="00182385"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557E3B6" w14:textId="77777777" w:rsidR="00182385" w:rsidRPr="00D6370C" w:rsidRDefault="00182385"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17C77CCF" w14:textId="05B78C16" w:rsidR="00182385" w:rsidRPr="00D6370C" w:rsidRDefault="00182385"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182385" w:rsidRPr="004C5FA3" w14:paraId="753D4A2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6FC99865"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23E83F9F" w14:textId="77777777" w:rsidR="00182385" w:rsidRPr="00D6370C" w:rsidRDefault="00182385"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FDD8404" w14:textId="77777777" w:rsidR="00182385" w:rsidRPr="00D6370C" w:rsidRDefault="00182385"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101E4B59" w14:textId="42A9031F" w:rsidR="00182385" w:rsidRPr="00D6370C" w:rsidRDefault="00182385"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182385" w:rsidRPr="004C5FA3" w14:paraId="254F99E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B52BC8B"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4017FC6F" w14:textId="77777777" w:rsidR="00182385" w:rsidRPr="00D6370C" w:rsidRDefault="00182385"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33C034A" w14:textId="74108957" w:rsidR="00182385" w:rsidRPr="00F61B25" w:rsidRDefault="00182385"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r w:rsidRPr="00771F90">
              <w:rPr>
                <w:rStyle w:val="FootnoteReference"/>
                <w:b/>
                <w:bCs/>
                <w:rtl/>
              </w:rPr>
              <w:footnoteReference w:id="231"/>
            </w:r>
          </w:p>
        </w:tc>
        <w:tc>
          <w:tcPr>
            <w:tcW w:w="1168" w:type="dxa"/>
          </w:tcPr>
          <w:p w14:paraId="5FE39700" w14:textId="30B6877E" w:rsidR="00182385" w:rsidRPr="007701DB" w:rsidRDefault="00182385"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7701DB">
              <w:rPr>
                <w:b/>
                <w:bCs/>
                <w:sz w:val="18"/>
                <w:szCs w:val="18"/>
                <w:rtl/>
              </w:rPr>
              <w:t>נתונים בפועל עובר לאירוע הפרופורמה</w:t>
            </w:r>
          </w:p>
        </w:tc>
        <w:tc>
          <w:tcPr>
            <w:tcW w:w="1169" w:type="dxa"/>
          </w:tcPr>
          <w:p w14:paraId="60572D56" w14:textId="40A784AF" w:rsidR="00182385" w:rsidRPr="007701DB" w:rsidRDefault="00182385"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7701DB">
              <w:rPr>
                <w:b/>
                <w:bCs/>
                <w:sz w:val="18"/>
                <w:szCs w:val="18"/>
                <w:rtl/>
              </w:rPr>
              <w:t>נתוני החברה הנרכשת</w:t>
            </w:r>
          </w:p>
        </w:tc>
        <w:tc>
          <w:tcPr>
            <w:tcW w:w="1168" w:type="dxa"/>
          </w:tcPr>
          <w:p w14:paraId="0B731509" w14:textId="49F6673A" w:rsidR="00182385" w:rsidRPr="007701DB" w:rsidRDefault="00182385"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7701DB">
              <w:rPr>
                <w:b/>
                <w:bCs/>
                <w:sz w:val="18"/>
                <w:szCs w:val="18"/>
                <w:rtl/>
              </w:rPr>
              <w:t>התאמות לנתוני פרופורמ</w:t>
            </w:r>
            <w:r w:rsidRPr="007701DB">
              <w:rPr>
                <w:rFonts w:hint="cs"/>
                <w:b/>
                <w:bCs/>
                <w:sz w:val="18"/>
                <w:szCs w:val="18"/>
                <w:rtl/>
              </w:rPr>
              <w:t>ה</w:t>
            </w:r>
            <w:r w:rsidR="00CD65FE" w:rsidRPr="007701DB">
              <w:rPr>
                <w:rStyle w:val="FootnoteReference"/>
                <w:b/>
                <w:bCs/>
                <w:rtl/>
              </w:rPr>
              <w:footnoteReference w:id="232"/>
            </w:r>
          </w:p>
        </w:tc>
        <w:tc>
          <w:tcPr>
            <w:tcW w:w="1169" w:type="dxa"/>
          </w:tcPr>
          <w:p w14:paraId="58FAB71C" w14:textId="46420A3F" w:rsidR="00182385" w:rsidRPr="007701DB" w:rsidRDefault="00182385"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7701DB">
              <w:rPr>
                <w:b/>
                <w:bCs/>
                <w:sz w:val="18"/>
                <w:szCs w:val="18"/>
                <w:rtl/>
              </w:rPr>
              <w:t>נתוני פרופורמה</w:t>
            </w:r>
          </w:p>
        </w:tc>
      </w:tr>
      <w:tr w:rsidR="00182385" w:rsidRPr="002503EF" w14:paraId="249B099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0C9C1EF"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0721EC15" w14:textId="77777777" w:rsidR="00182385" w:rsidRPr="002503EF" w:rsidRDefault="00182385" w:rsidP="002D01AE">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3B6A97A7" w14:textId="77777777" w:rsidR="00182385" w:rsidRPr="002503EF" w:rsidRDefault="00182385" w:rsidP="002D01AE">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0E40625"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D22E406" w14:textId="3924B943"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E92984B"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8E92E1D"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6018EE1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ACAE367"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0482DD8F" w14:textId="26FC244A"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w:t>
            </w:r>
          </w:p>
        </w:tc>
        <w:tc>
          <w:tcPr>
            <w:tcW w:w="851" w:type="dxa"/>
          </w:tcPr>
          <w:p w14:paraId="2B7A633C" w14:textId="3A8C946D" w:rsidR="00182385" w:rsidRPr="002503EF" w:rsidRDefault="00182385" w:rsidP="002D01AE">
            <w:pPr>
              <w:pStyle w:val="a2"/>
              <w:keepNext w:val="0"/>
              <w:widowControl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lang w:val="en-US"/>
              </w:rPr>
            </w:pPr>
          </w:p>
        </w:tc>
        <w:tc>
          <w:tcPr>
            <w:tcW w:w="1168" w:type="dxa"/>
          </w:tcPr>
          <w:p w14:paraId="04F837C4"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9EF6443" w14:textId="56CCAC3B"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FE64944"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09570E5"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67BAE85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771B2BB"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1FE27E63" w14:textId="12B3865F"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עלות ההכנסות </w:t>
            </w:r>
            <w:r w:rsidRPr="002503EF">
              <w:rPr>
                <w:b/>
                <w:bCs/>
                <w:sz w:val="18"/>
                <w:szCs w:val="18"/>
                <w:rtl/>
              </w:rPr>
              <w:t>[</w:t>
            </w:r>
            <w:r w:rsidRPr="002503EF">
              <w:rPr>
                <w:sz w:val="18"/>
                <w:szCs w:val="18"/>
                <w:rtl/>
              </w:rPr>
              <w:t>לפני השפעת השינויים בשווי הוגן של נכסים ביולוגיים</w:t>
            </w:r>
          </w:p>
        </w:tc>
        <w:tc>
          <w:tcPr>
            <w:tcW w:w="851" w:type="dxa"/>
          </w:tcPr>
          <w:p w14:paraId="4F175642"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9D8AF86" w14:textId="77777777" w:rsidR="00182385" w:rsidRPr="002503EF" w:rsidRDefault="00182385"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9F59343" w14:textId="418015FF"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D1F2F88"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06F451B"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182385" w:rsidRPr="002503EF" w14:paraId="7E0C98D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87008AE"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4D09C218" w14:textId="587C1C88" w:rsidR="00182385" w:rsidRPr="002503EF" w:rsidRDefault="00182385" w:rsidP="002D01AE">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 לפני השפעת השינויים בשווי הוגן של נכסים ביולוגיים</w:t>
            </w:r>
          </w:p>
        </w:tc>
        <w:tc>
          <w:tcPr>
            <w:tcW w:w="851" w:type="dxa"/>
          </w:tcPr>
          <w:p w14:paraId="0A67E61E"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4DE3682"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D3EA0F4" w14:textId="38D2AA5B"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6B19EDB"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7283F2E"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27F7FE6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450FEE5"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24F8269" w14:textId="44A161FA"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השינויים בשווי הוגן של נכסים ביולוגיים</w:t>
            </w:r>
          </w:p>
        </w:tc>
        <w:tc>
          <w:tcPr>
            <w:tcW w:w="851" w:type="dxa"/>
          </w:tcPr>
          <w:p w14:paraId="6F4AF392"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98F69B4"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CFCAF7D" w14:textId="5BDDDDB6"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4E52600"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5EFB4CE"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29B01D3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FE79EC4" w14:textId="77777777" w:rsidR="00182385" w:rsidRPr="007445F3" w:rsidRDefault="00182385" w:rsidP="007445F3">
            <w:pPr>
              <w:bidi w:val="0"/>
              <w:spacing w:after="0" w:line="240" w:lineRule="auto"/>
              <w:ind w:left="-57" w:right="-57"/>
              <w:contextualSpacing w:val="0"/>
              <w:jc w:val="right"/>
              <w:rPr>
                <w:rFonts w:ascii="Arial" w:hAnsi="Arial"/>
                <w:rtl/>
              </w:rPr>
            </w:pPr>
          </w:p>
        </w:tc>
        <w:tc>
          <w:tcPr>
            <w:tcW w:w="3274" w:type="dxa"/>
            <w:vAlign w:val="center"/>
          </w:tcPr>
          <w:p w14:paraId="23C2ADE1" w14:textId="2F8C55A6"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שינויי שווי הוגן של נכסים ביולוגיים שמומשו</w:t>
            </w:r>
            <w:r w:rsidRPr="002503EF">
              <w:rPr>
                <w:b/>
                <w:bCs/>
                <w:sz w:val="18"/>
                <w:szCs w:val="18"/>
                <w:rtl/>
              </w:rPr>
              <w:t>]</w:t>
            </w:r>
          </w:p>
        </w:tc>
        <w:tc>
          <w:tcPr>
            <w:tcW w:w="851" w:type="dxa"/>
          </w:tcPr>
          <w:p w14:paraId="7E956122"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7E75F924" w14:textId="77777777" w:rsidR="00182385" w:rsidRPr="002503EF" w:rsidRDefault="00182385" w:rsidP="002D01AE">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32C876F1" w14:textId="3DD70F62" w:rsidR="00182385" w:rsidRPr="002503EF" w:rsidRDefault="00182385" w:rsidP="002D01AE">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4F87DD08" w14:textId="77777777" w:rsidR="00182385" w:rsidRPr="002503EF" w:rsidRDefault="00182385" w:rsidP="002D01AE">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2A3761CF" w14:textId="77777777" w:rsidR="00182385" w:rsidRPr="002503EF" w:rsidRDefault="00182385" w:rsidP="002D01AE">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r>
      <w:tr w:rsidR="00182385" w:rsidRPr="002503EF" w14:paraId="4D6CBD3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45E7B3C" w14:textId="77777777" w:rsidR="00182385" w:rsidRPr="007445F3" w:rsidRDefault="00182385" w:rsidP="007445F3">
            <w:pPr>
              <w:bidi w:val="0"/>
              <w:spacing w:after="0" w:line="240" w:lineRule="auto"/>
              <w:ind w:left="-57" w:right="-57"/>
              <w:contextualSpacing w:val="0"/>
              <w:jc w:val="right"/>
              <w:rPr>
                <w:rFonts w:ascii="Arial" w:hAnsi="Arial"/>
                <w:rtl/>
              </w:rPr>
            </w:pPr>
          </w:p>
        </w:tc>
        <w:tc>
          <w:tcPr>
            <w:tcW w:w="3274" w:type="dxa"/>
            <w:vAlign w:val="center"/>
          </w:tcPr>
          <w:p w14:paraId="17AA90FB" w14:textId="77777777" w:rsidR="00182385" w:rsidRPr="002503EF" w:rsidRDefault="00182385" w:rsidP="002D01AE">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w:t>
            </w:r>
          </w:p>
        </w:tc>
        <w:tc>
          <w:tcPr>
            <w:tcW w:w="851" w:type="dxa"/>
          </w:tcPr>
          <w:p w14:paraId="05889B0B"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50BFB8E" w14:textId="77777777" w:rsidR="00182385" w:rsidRPr="002503EF" w:rsidRDefault="00182385" w:rsidP="002D01A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F4BE7B2" w14:textId="0EE3D26B" w:rsidR="00182385" w:rsidRPr="002503EF" w:rsidRDefault="00182385" w:rsidP="002D01AE">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E045EFE" w14:textId="77777777" w:rsidR="00182385" w:rsidRPr="002503EF" w:rsidRDefault="00182385" w:rsidP="002D01AE">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8BD337B" w14:textId="77777777" w:rsidR="00182385" w:rsidRPr="002503EF" w:rsidRDefault="00182385" w:rsidP="002D01AE">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r>
      <w:tr w:rsidR="00182385" w:rsidRPr="002503EF" w14:paraId="4F3A552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FA4B8E8"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4D567DC3"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עליית (ירידת) ערך שווי הוגן נדל"ן להשקעה</w:t>
            </w:r>
          </w:p>
        </w:tc>
        <w:tc>
          <w:tcPr>
            <w:tcW w:w="851" w:type="dxa"/>
          </w:tcPr>
          <w:p w14:paraId="0A2387BF"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EC0AD7F"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CE706A4" w14:textId="47BE68A0"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5F6BC28"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59D5108"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4C6C66F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BE2A52C"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10E74C33"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מחקר ופיתוח</w:t>
            </w:r>
          </w:p>
        </w:tc>
        <w:tc>
          <w:tcPr>
            <w:tcW w:w="851" w:type="dxa"/>
          </w:tcPr>
          <w:p w14:paraId="1462F162"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ADA2738"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020D086" w14:textId="70CCC623"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5EC7899"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DB7035"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2E3ED38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5B5DC2D"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5CCCA621"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מכירה ושיווק</w:t>
            </w:r>
          </w:p>
        </w:tc>
        <w:tc>
          <w:tcPr>
            <w:tcW w:w="851" w:type="dxa"/>
          </w:tcPr>
          <w:p w14:paraId="320E1C87"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BBBC0A4"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518A40B" w14:textId="1E1F8EF3"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D59FA10"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FDAF6E8"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10D1ADE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B450907"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62783379"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הנהלה וכלליות</w:t>
            </w:r>
          </w:p>
        </w:tc>
        <w:tc>
          <w:tcPr>
            <w:tcW w:w="851" w:type="dxa"/>
          </w:tcPr>
          <w:p w14:paraId="385B924F"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938519A"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6FF038E" w14:textId="2CDA2E8B"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03850A1"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B79F5A5"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3D235C1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7088327"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C9C5704" w14:textId="4431CD16"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לקוחות ונכסים בגין חוזים עם לקוחות</w:t>
            </w:r>
          </w:p>
        </w:tc>
        <w:tc>
          <w:tcPr>
            <w:tcW w:w="851" w:type="dxa"/>
          </w:tcPr>
          <w:p w14:paraId="14C32B38"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E9569BB"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44F7339" w14:textId="109F6940"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7043391"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73AFDB1"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6F8B7F8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090FB09"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24FB347B" w14:textId="45959098"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אחרות</w:t>
            </w:r>
          </w:p>
        </w:tc>
        <w:tc>
          <w:tcPr>
            <w:tcW w:w="851" w:type="dxa"/>
          </w:tcPr>
          <w:p w14:paraId="54190C9A"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46A80A8"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E853D7" w14:textId="55060E96"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5E52EE7"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4453EEB"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47B02DA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5A86D28"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39706EF9" w14:textId="4039EBE3"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אחרות</w:t>
            </w:r>
          </w:p>
        </w:tc>
        <w:tc>
          <w:tcPr>
            <w:tcW w:w="851" w:type="dxa"/>
          </w:tcPr>
          <w:p w14:paraId="295E1F53"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A450E08"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2032A73" w14:textId="64D6AA02"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E8050F3"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BAE4594"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1FE2D1F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CD47FA4"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0F3188DA" w14:textId="091B373D" w:rsidR="00182385" w:rsidRPr="002503EF" w:rsidRDefault="00182385" w:rsidP="00F042E1">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הון ממימוש רכוש קבוע</w:t>
            </w:r>
          </w:p>
        </w:tc>
        <w:tc>
          <w:tcPr>
            <w:tcW w:w="851" w:type="dxa"/>
          </w:tcPr>
          <w:p w14:paraId="7A5BD79A"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058050E" w14:textId="77777777" w:rsidR="00182385" w:rsidRPr="002503EF" w:rsidRDefault="00182385"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6514AC9" w14:textId="663813AF"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7AED684"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9684319"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182385" w:rsidRPr="002503EF" w14:paraId="43161CD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B9D3623"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3932B4E8" w14:textId="77777777" w:rsidR="00182385" w:rsidRPr="002503EF" w:rsidRDefault="00182385" w:rsidP="002D01AE">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מפעולות רגילות</w:t>
            </w:r>
          </w:p>
        </w:tc>
        <w:tc>
          <w:tcPr>
            <w:tcW w:w="851" w:type="dxa"/>
          </w:tcPr>
          <w:p w14:paraId="6952FA1A"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0ED2893"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11BF883" w14:textId="1BC6B3D1"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9197E85"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17B8B7"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66EE9C0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25C840C"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2429F71" w14:textId="7422D57B"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מימון</w:t>
            </w:r>
          </w:p>
        </w:tc>
        <w:tc>
          <w:tcPr>
            <w:tcW w:w="851" w:type="dxa"/>
          </w:tcPr>
          <w:p w14:paraId="00EB9F27"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D5FDBA1"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C99A6A1" w14:textId="153A6C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D9A4209"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1E41B0D"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5A6954F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AE3F435"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461C7C48" w14:textId="7764C3F8"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מימון</w:t>
            </w:r>
          </w:p>
        </w:tc>
        <w:tc>
          <w:tcPr>
            <w:tcW w:w="851" w:type="dxa"/>
          </w:tcPr>
          <w:p w14:paraId="4DD8A6B4"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6753288"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F1E0A71" w14:textId="6179BDDA"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E834521"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CFFBFAE"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09D8603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5EE8BDD"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B784CDC" w14:textId="6FBEFDB2"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נכסים פיננסיים</w:t>
            </w:r>
          </w:p>
        </w:tc>
        <w:tc>
          <w:tcPr>
            <w:tcW w:w="851" w:type="dxa"/>
          </w:tcPr>
          <w:p w14:paraId="5129A13C"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90A2861"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CDC77E" w14:textId="2920592F"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06AF6CE"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8B01FE"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2C94B8F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CEFE9E2"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2AEC5D04" w14:textId="0D179891"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מגריעת נכסים פיננסיים שנמדדו בעלות מופחתת</w:t>
            </w:r>
          </w:p>
        </w:tc>
        <w:tc>
          <w:tcPr>
            <w:tcW w:w="851" w:type="dxa"/>
          </w:tcPr>
          <w:p w14:paraId="48B93B18"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6D6FD2F"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9F1FDD1" w14:textId="75BBF5F0"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3A33F06"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8B5AC03"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15F499D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088DFAD"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DF9EB07"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מעלות מופחתת לשווי הוגן דרך רווח או הפסד</w:t>
            </w:r>
          </w:p>
        </w:tc>
        <w:tc>
          <w:tcPr>
            <w:tcW w:w="851" w:type="dxa"/>
          </w:tcPr>
          <w:p w14:paraId="77BA5D0E"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238C044"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B477059" w14:textId="40BBDDCC"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EADF466"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85E6CF"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0582C6C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3BEDD0A"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2C32C637"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משווי הוגן דרך רווח כולל אחר לשווי הוגן דרך רווח או הפסד</w:t>
            </w:r>
          </w:p>
        </w:tc>
        <w:tc>
          <w:tcPr>
            <w:tcW w:w="851" w:type="dxa"/>
          </w:tcPr>
          <w:p w14:paraId="32EAEFF1"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DC77C29"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25AED91" w14:textId="5634AC6C"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558C559"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9978980"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6EEF96C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50F5FA9"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39D59ACE" w14:textId="5D44B2BD"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אחרים ממימון</w:t>
            </w:r>
          </w:p>
        </w:tc>
        <w:tc>
          <w:tcPr>
            <w:tcW w:w="851" w:type="dxa"/>
          </w:tcPr>
          <w:p w14:paraId="52A0A475"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D9F4F1A"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F80B84D" w14:textId="28F301F8"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82B2D0C"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B6C25B7"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7E7DA1B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8790E96"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573181B5" w14:textId="216955C8"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חלק החברה ברווחי (בהפסדי) חברות המטופלות לפי שיטת השווי </w:t>
            </w:r>
            <w:r w:rsidRPr="003A4F1A">
              <w:rPr>
                <w:sz w:val="18"/>
                <w:szCs w:val="18"/>
                <w:rtl/>
              </w:rPr>
              <w:t>המאזני</w:t>
            </w:r>
          </w:p>
        </w:tc>
        <w:tc>
          <w:tcPr>
            <w:tcW w:w="851" w:type="dxa"/>
          </w:tcPr>
          <w:p w14:paraId="2149E847"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62A98D" w14:textId="77777777" w:rsidR="00182385" w:rsidRPr="002503EF" w:rsidRDefault="00182385"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5E71C6C" w14:textId="33AA614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E3A33DF"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9E4EDA5"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182385" w:rsidRPr="002503EF" w14:paraId="06841BA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4B0D978"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7F93A63C" w14:textId="77777777" w:rsidR="00182385" w:rsidRPr="002503EF" w:rsidRDefault="00182385" w:rsidP="002D01AE">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לפני ניכוי </w:t>
            </w: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5E5D3D3D"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34A6100"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832D371" w14:textId="260F4803"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0E63F6A"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C1B832D"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64A946F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524D7DE"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417A1419" w14:textId="77777777"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0361E29F"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2060AD3" w14:textId="77777777" w:rsidR="00182385" w:rsidRPr="002503EF" w:rsidRDefault="00182385"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CDABB9E" w14:textId="47780289"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E5C8F69"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FF6A873"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182385" w:rsidRPr="002503EF" w14:paraId="562BB74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D14C0C2"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3033A772" w14:textId="77777777" w:rsidR="00182385" w:rsidRPr="002503EF" w:rsidRDefault="00182385" w:rsidP="002D01AE">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נמשכות</w:t>
            </w:r>
          </w:p>
        </w:tc>
        <w:tc>
          <w:tcPr>
            <w:tcW w:w="851" w:type="dxa"/>
          </w:tcPr>
          <w:p w14:paraId="48AB9981"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6C9BED9" w14:textId="77777777" w:rsidR="00182385" w:rsidRPr="002503EF" w:rsidRDefault="00182385" w:rsidP="002D01AE">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0A1E4EA" w14:textId="1CDA1E51"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DD7DAF2"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CF74C02" w14:textId="77777777" w:rsidR="00182385" w:rsidRPr="002503EF" w:rsidRDefault="00182385" w:rsidP="002D01AE">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182385" w:rsidRPr="002503EF" w14:paraId="2857D1B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621F9E0"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407BE83B" w14:textId="688534DE" w:rsidR="00182385" w:rsidRPr="002503EF" w:rsidRDefault="00182385" w:rsidP="002D01AE">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שהופסקו</w:t>
            </w:r>
          </w:p>
        </w:tc>
        <w:tc>
          <w:tcPr>
            <w:tcW w:w="851" w:type="dxa"/>
          </w:tcPr>
          <w:p w14:paraId="6C8901D0"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1302A67" w14:textId="77777777" w:rsidR="00182385" w:rsidRPr="002503EF" w:rsidRDefault="00182385"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C468116" w14:textId="34AB783A"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7D2E2EA"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57EE24"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182385" w:rsidRPr="002503EF" w14:paraId="0768E9F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C143B62"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3F36EE67" w14:textId="77777777" w:rsidR="00182385" w:rsidRPr="002503EF" w:rsidRDefault="00182385" w:rsidP="002D01AE">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w:t>
            </w:r>
          </w:p>
        </w:tc>
        <w:tc>
          <w:tcPr>
            <w:tcW w:w="851" w:type="dxa"/>
          </w:tcPr>
          <w:p w14:paraId="3964AA0E" w14:textId="77777777" w:rsidR="00182385" w:rsidRPr="002503EF" w:rsidRDefault="00182385" w:rsidP="002D01AE">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BE57E2" w14:textId="77777777" w:rsidR="00182385" w:rsidRPr="002503EF" w:rsidRDefault="00182385" w:rsidP="002D01AE">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099DE82" w14:textId="1FD78963"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9F9EC27"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3E58696" w14:textId="77777777" w:rsidR="00182385" w:rsidRPr="002503EF" w:rsidRDefault="00182385" w:rsidP="002D01AE">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182385" w:rsidRPr="002503EF" w14:paraId="696FA9D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EE51295" w14:textId="77777777" w:rsidR="00182385" w:rsidRPr="007445F3" w:rsidRDefault="00182385" w:rsidP="007445F3">
            <w:pPr>
              <w:bidi w:val="0"/>
              <w:spacing w:after="0" w:line="240" w:lineRule="auto"/>
              <w:ind w:left="-57" w:right="-57"/>
              <w:contextualSpacing w:val="0"/>
              <w:jc w:val="right"/>
              <w:rPr>
                <w:rFonts w:ascii="Arial" w:hAnsi="Arial"/>
              </w:rPr>
            </w:pPr>
          </w:p>
        </w:tc>
        <w:tc>
          <w:tcPr>
            <w:tcW w:w="3274" w:type="dxa"/>
            <w:vAlign w:val="center"/>
          </w:tcPr>
          <w:p w14:paraId="1506B426" w14:textId="77777777" w:rsidR="00182385" w:rsidRPr="002503EF" w:rsidRDefault="00182385" w:rsidP="002D01AE">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3D39DD5D" w14:textId="77777777" w:rsidR="00182385" w:rsidRPr="002503EF" w:rsidRDefault="00182385" w:rsidP="002D01AE">
            <w:pPr>
              <w:pStyle w:val="a2"/>
              <w:keepNext w:val="0"/>
              <w:widowControl w:val="0"/>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720AED1" w14:textId="77777777" w:rsidR="00182385" w:rsidRPr="002503EF" w:rsidRDefault="00182385" w:rsidP="002D01A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7CA606C" w14:textId="633E466D" w:rsidR="00182385" w:rsidRPr="002503EF" w:rsidRDefault="00182385" w:rsidP="002D01A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9E1F13D" w14:textId="77777777" w:rsidR="00182385" w:rsidRPr="002503EF" w:rsidRDefault="00182385" w:rsidP="002D01A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BF0A17A" w14:textId="77777777" w:rsidR="00182385" w:rsidRPr="002503EF" w:rsidRDefault="00182385" w:rsidP="002D01AE">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r>
    </w:tbl>
    <w:p w14:paraId="7BD4C712" w14:textId="77777777" w:rsidR="002503EF" w:rsidRPr="002503EF" w:rsidRDefault="002503EF" w:rsidP="002503EF">
      <w:pPr>
        <w:spacing w:after="0" w:line="240" w:lineRule="auto"/>
        <w:ind w:left="1418"/>
        <w:rPr>
          <w:sz w:val="18"/>
          <w:szCs w:val="18"/>
        </w:rPr>
      </w:pPr>
    </w:p>
    <w:p w14:paraId="4AC9CB3B" w14:textId="6D1EF51A" w:rsidR="00614862" w:rsidRPr="0005184A" w:rsidRDefault="00614862" w:rsidP="00614862">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3A867C69" w14:textId="77777777" w:rsidR="00614862" w:rsidRPr="00E42EF6" w:rsidRDefault="00614862" w:rsidP="00614862">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21"/>
        <w:gridCol w:w="3260"/>
        <w:gridCol w:w="851"/>
        <w:gridCol w:w="1168"/>
        <w:gridCol w:w="1169"/>
        <w:gridCol w:w="1168"/>
        <w:gridCol w:w="1169"/>
      </w:tblGrid>
      <w:tr w:rsidR="00A06477" w:rsidRPr="004C5FA3" w14:paraId="2291CE39"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21" w:type="dxa"/>
            <w:vAlign w:val="top"/>
          </w:tcPr>
          <w:p w14:paraId="101E3C99" w14:textId="77777777" w:rsidR="00A06477" w:rsidRPr="007445F3" w:rsidRDefault="00A06477"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73078256" w14:textId="77777777" w:rsidR="00A06477" w:rsidRPr="00D6370C" w:rsidRDefault="00A06477" w:rsidP="002D01AE">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2200566" w14:textId="77777777" w:rsidR="00A06477" w:rsidRPr="00D6370C" w:rsidRDefault="00A06477" w:rsidP="002D01AE">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217BB9C0" w14:textId="453702E6" w:rsidR="00A06477" w:rsidRPr="002503EF" w:rsidRDefault="00A06477" w:rsidP="002D01AE">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2503EF">
              <w:rPr>
                <w:sz w:val="18"/>
                <w:szCs w:val="18"/>
                <w:rtl/>
              </w:rPr>
              <w:t>לשישה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2503EF">
              <w:rPr>
                <w:sz w:val="18"/>
                <w:szCs w:val="18"/>
              </w:rPr>
              <w:fldChar w:fldCharType="begin" w:fldLock="1"/>
            </w:r>
            <w:r w:rsidRPr="002503EF">
              <w:rPr>
                <w:sz w:val="18"/>
                <w:szCs w:val="18"/>
              </w:rPr>
              <w:instrText xml:space="preserve"> DOCPROPERTY  CY  \* MERGEFORMAT </w:instrText>
            </w:r>
            <w:r w:rsidRPr="002503EF">
              <w:rPr>
                <w:sz w:val="18"/>
                <w:szCs w:val="18"/>
              </w:rPr>
              <w:fldChar w:fldCharType="separate"/>
            </w:r>
            <w:r w:rsidR="00D3002D">
              <w:rPr>
                <w:sz w:val="18"/>
                <w:szCs w:val="18"/>
              </w:rPr>
              <w:t>2026</w:t>
            </w:r>
            <w:r w:rsidRPr="002503EF">
              <w:rPr>
                <w:sz w:val="18"/>
                <w:szCs w:val="18"/>
              </w:rPr>
              <w:fldChar w:fldCharType="end"/>
            </w:r>
          </w:p>
        </w:tc>
      </w:tr>
      <w:tr w:rsidR="00A06477" w:rsidRPr="004C5FA3" w14:paraId="350CB80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4EA13886" w14:textId="77777777" w:rsidR="00A06477" w:rsidRPr="007445F3" w:rsidRDefault="00A06477"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1A024207" w14:textId="77777777" w:rsidR="00A06477" w:rsidRPr="00D6370C" w:rsidRDefault="00A06477"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63ABB5BF" w14:textId="77777777" w:rsidR="00A06477" w:rsidRPr="00D6370C" w:rsidRDefault="00A06477"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4D684ADC" w14:textId="6C043E12" w:rsidR="00A06477" w:rsidRPr="00D6370C"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A06477" w:rsidRPr="004C5FA3" w14:paraId="1E707A3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43FCEA24" w14:textId="77777777" w:rsidR="00A06477" w:rsidRPr="007445F3" w:rsidRDefault="00A06477"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58AF3BBF" w14:textId="77777777" w:rsidR="00A06477" w:rsidRPr="00D6370C" w:rsidRDefault="00A06477"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5593F1F7" w14:textId="77777777" w:rsidR="00A06477" w:rsidRPr="00D6370C" w:rsidRDefault="00A06477" w:rsidP="002D01AE">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27B679EE" w14:textId="7507FDED" w:rsidR="00A06477" w:rsidRPr="00D6370C"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A06477" w:rsidRPr="004C5FA3" w14:paraId="0ED4FEC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C0CCF17" w14:textId="77777777" w:rsidR="00A06477" w:rsidRPr="007445F3" w:rsidRDefault="00A06477"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72719A04" w14:textId="77777777" w:rsidR="00A06477" w:rsidRPr="00D6370C" w:rsidRDefault="00A06477" w:rsidP="002D01AE">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B2E848A" w14:textId="566BDCFA" w:rsidR="00A06477" w:rsidRPr="00F61B25" w:rsidRDefault="00A06477" w:rsidP="002D01AE">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52EA024A" w14:textId="4CC1342B" w:rsidR="00A06477" w:rsidRPr="00D6370C"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06477">
              <w:rPr>
                <w:b/>
                <w:bCs/>
                <w:sz w:val="18"/>
                <w:szCs w:val="18"/>
                <w:rtl/>
              </w:rPr>
              <w:t>נתונים בפועל עובר לאירוע הפרופורמה</w:t>
            </w:r>
          </w:p>
        </w:tc>
        <w:tc>
          <w:tcPr>
            <w:tcW w:w="1169" w:type="dxa"/>
          </w:tcPr>
          <w:p w14:paraId="129F69FE" w14:textId="74B91831" w:rsidR="00A06477" w:rsidRPr="00D6370C"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נתוני החברה הנרכשת</w:t>
            </w:r>
          </w:p>
        </w:tc>
        <w:tc>
          <w:tcPr>
            <w:tcW w:w="1168" w:type="dxa"/>
          </w:tcPr>
          <w:p w14:paraId="08B1F02C" w14:textId="275D7C09" w:rsidR="00A06477" w:rsidRPr="00D6370C"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התאמות לנתוני פרופורמה</w:t>
            </w:r>
          </w:p>
        </w:tc>
        <w:tc>
          <w:tcPr>
            <w:tcW w:w="1169" w:type="dxa"/>
          </w:tcPr>
          <w:p w14:paraId="2D57729F" w14:textId="77777777" w:rsidR="00A06477" w:rsidRPr="00D6370C"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D6370C">
              <w:rPr>
                <w:b/>
                <w:bCs/>
                <w:sz w:val="18"/>
                <w:szCs w:val="18"/>
                <w:rtl/>
              </w:rPr>
              <w:t>נתוני פרופורמה</w:t>
            </w:r>
          </w:p>
        </w:tc>
      </w:tr>
      <w:tr w:rsidR="00A06477" w:rsidRPr="002503EF" w14:paraId="0326CAD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45FAA26" w14:textId="77777777" w:rsidR="00A06477" w:rsidRPr="007445F3" w:rsidRDefault="00A06477"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750F641F" w14:textId="77777777" w:rsidR="00A06477" w:rsidRPr="002503EF" w:rsidRDefault="00A06477" w:rsidP="002D01AE">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A80DDD0" w14:textId="77777777" w:rsidR="00A06477" w:rsidRPr="002503EF" w:rsidRDefault="00A06477" w:rsidP="002D01AE">
            <w:pPr>
              <w:pStyle w:val="a2"/>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D14BCD7"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CCA6BC5" w14:textId="7666B403"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C956465"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A394C08"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702D185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2405E5F"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A7101D5" w14:textId="77777777"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כולל אחר לאחר </w:t>
            </w:r>
            <w:proofErr w:type="spellStart"/>
            <w:r w:rsidRPr="002503EF">
              <w:rPr>
                <w:sz w:val="18"/>
                <w:szCs w:val="18"/>
                <w:rtl/>
              </w:rPr>
              <w:t>מסים</w:t>
            </w:r>
            <w:proofErr w:type="spellEnd"/>
            <w:r w:rsidRPr="002503EF">
              <w:rPr>
                <w:b w:val="0"/>
                <w:bCs w:val="0"/>
                <w:sz w:val="18"/>
                <w:szCs w:val="18"/>
                <w:rtl/>
              </w:rPr>
              <w:t xml:space="preserve"> </w:t>
            </w:r>
            <w:r w:rsidRPr="002503EF">
              <w:rPr>
                <w:sz w:val="18"/>
                <w:szCs w:val="18"/>
                <w:rtl/>
              </w:rPr>
              <w:t>בגין:</w:t>
            </w:r>
          </w:p>
        </w:tc>
        <w:tc>
          <w:tcPr>
            <w:tcW w:w="851" w:type="dxa"/>
          </w:tcPr>
          <w:p w14:paraId="5C60365E"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06B219"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129F5E" w14:textId="7F9D77B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F78D694"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9CCC84D"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6BED264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D0B06A4"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B0A7700" w14:textId="77777777"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פריטים שלא יסווגו מחדש לאחר מכן לרווח או הפסד:</w:t>
            </w:r>
          </w:p>
        </w:tc>
        <w:tc>
          <w:tcPr>
            <w:tcW w:w="851" w:type="dxa"/>
          </w:tcPr>
          <w:p w14:paraId="5B842865"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AACA6D1"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80E8C05" w14:textId="36EB446C"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11E9A25"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E0C60DE"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0A7D120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3E22E90"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72109C8" w14:textId="1076BD1A"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הערכ</w:t>
            </w:r>
            <w:r w:rsidRPr="002503EF">
              <w:rPr>
                <w:rFonts w:hint="cs"/>
                <w:sz w:val="18"/>
                <w:szCs w:val="18"/>
                <w:rtl/>
              </w:rPr>
              <w:t>ות</w:t>
            </w:r>
            <w:r w:rsidRPr="002503EF">
              <w:rPr>
                <w:sz w:val="18"/>
                <w:szCs w:val="18"/>
                <w:rtl/>
              </w:rPr>
              <w:t xml:space="preserve"> מחדש של רכוש קבוע</w:t>
            </w:r>
          </w:p>
        </w:tc>
        <w:tc>
          <w:tcPr>
            <w:tcW w:w="851" w:type="dxa"/>
          </w:tcPr>
          <w:p w14:paraId="6980EB5C"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F882E57"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1D220FC" w14:textId="4C8899FC"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54820FD"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B2661A6"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0C5B8CE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B2A09D5"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6C8286B" w14:textId="49A76470"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מדידות מחדש של תוכניות הטבה מוגדרת</w:t>
            </w:r>
          </w:p>
        </w:tc>
        <w:tc>
          <w:tcPr>
            <w:tcW w:w="851" w:type="dxa"/>
          </w:tcPr>
          <w:p w14:paraId="17C3440D"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8F9DD81"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9165C86" w14:textId="166698A0"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9E84431"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E8CD887"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40EC79F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F388BC6"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7570452" w14:textId="235CBF64"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מהשקעות במכשירים הוניים שיועדו לשווי הוגן דרך רווח כולל אחר</w:t>
            </w:r>
          </w:p>
        </w:tc>
        <w:tc>
          <w:tcPr>
            <w:tcW w:w="851" w:type="dxa"/>
          </w:tcPr>
          <w:p w14:paraId="504D8C03"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ABDD8C0"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014135" w14:textId="24B3A496"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D2F5A3C"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CA56A52"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5D43A47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B0F0E8F"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BAE4F08" w14:textId="77777777"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שינויים בשווי ההוגן שמיוחסים לשינויים בסיכון </w:t>
            </w:r>
            <w:r w:rsidRPr="002503EF">
              <w:rPr>
                <w:rFonts w:hint="cs"/>
                <w:sz w:val="18"/>
                <w:szCs w:val="18"/>
                <w:rtl/>
              </w:rPr>
              <w:t>ה</w:t>
            </w:r>
            <w:r w:rsidRPr="002503EF">
              <w:rPr>
                <w:sz w:val="18"/>
                <w:szCs w:val="18"/>
                <w:rtl/>
              </w:rPr>
              <w:t>אשראי של התחייבויות פיננסיות שיועדו למדידה בשווי הוגן דרך רווח או הפסד</w:t>
            </w:r>
          </w:p>
        </w:tc>
        <w:tc>
          <w:tcPr>
            <w:tcW w:w="851" w:type="dxa"/>
          </w:tcPr>
          <w:p w14:paraId="091A9989"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0ABAF5A"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C80D603" w14:textId="0030F174"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59F2899"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5E56AEB"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0BFE472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708728C"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A1F231F" w14:textId="77777777"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47935A4A"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84A40BB"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AFBB6A6" w14:textId="0573031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59B027B"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6BAEC0B"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1E0DF32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4FC5EE3"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0D0FB63" w14:textId="77777777" w:rsidR="00A06477" w:rsidRPr="002503EF" w:rsidRDefault="00A06477" w:rsidP="002D01AE">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C48E565"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940136D"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3954B21" w14:textId="43A20253"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16FF924"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FB5D736"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03BCFE0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83521E4"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961E6B1" w14:textId="4C59DF05"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פריטים שייתכן </w:t>
            </w:r>
            <w:r w:rsidRPr="002503EF">
              <w:rPr>
                <w:rFonts w:hint="cs"/>
                <w:sz w:val="18"/>
                <w:szCs w:val="18"/>
                <w:rtl/>
              </w:rPr>
              <w:t>ש</w:t>
            </w:r>
            <w:r w:rsidRPr="002503EF">
              <w:rPr>
                <w:sz w:val="18"/>
                <w:szCs w:val="18"/>
                <w:rtl/>
              </w:rPr>
              <w:t>יסווגו מחדש לאחר מכן לרווח ‏או הפסד:‏</w:t>
            </w:r>
          </w:p>
        </w:tc>
        <w:tc>
          <w:tcPr>
            <w:tcW w:w="851" w:type="dxa"/>
          </w:tcPr>
          <w:p w14:paraId="4BDBFD5A"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9356AC8"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193327F" w14:textId="6A361E4D"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70512F2"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8B49B77"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1AC8E5F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468EA58"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7F2E91E" w14:textId="3E9BE709"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תרגום דוחות כספיים של פעילויות חוץ</w:t>
            </w:r>
          </w:p>
        </w:tc>
        <w:tc>
          <w:tcPr>
            <w:tcW w:w="851" w:type="dxa"/>
          </w:tcPr>
          <w:p w14:paraId="4CE5F1C0"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3601114"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C782207" w14:textId="514E4955"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7BE20C4"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3FBB7D9"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7AB5A40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82AD806"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EAE26DD" w14:textId="77777777"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rFonts w:hint="cs"/>
                <w:sz w:val="18"/>
                <w:szCs w:val="18"/>
                <w:rtl/>
              </w:rPr>
              <w:t>רווחים (הפסדים) מ</w:t>
            </w:r>
            <w:r w:rsidRPr="002503EF">
              <w:rPr>
                <w:sz w:val="18"/>
                <w:szCs w:val="18"/>
                <w:rtl/>
              </w:rPr>
              <w:t xml:space="preserve">מכשירי חוב </w:t>
            </w:r>
            <w:r w:rsidRPr="002503EF">
              <w:rPr>
                <w:rFonts w:hint="cs"/>
                <w:sz w:val="18"/>
                <w:szCs w:val="18"/>
                <w:rtl/>
              </w:rPr>
              <w:t xml:space="preserve">הנמדדים </w:t>
            </w:r>
            <w:r w:rsidRPr="002503EF">
              <w:rPr>
                <w:sz w:val="18"/>
                <w:szCs w:val="18"/>
                <w:rtl/>
              </w:rPr>
              <w:t>בשווי הוגן דרך רווח כולל אחר</w:t>
            </w:r>
          </w:p>
        </w:tc>
        <w:tc>
          <w:tcPr>
            <w:tcW w:w="851" w:type="dxa"/>
          </w:tcPr>
          <w:p w14:paraId="4A15A71B"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BFA6BDE"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BB880D7" w14:textId="577C05E1"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0337D44"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2596648"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3EC0DEE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563AD5D"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BFEA16C" w14:textId="77777777"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גידורי</w:t>
            </w:r>
            <w:proofErr w:type="spellEnd"/>
            <w:r w:rsidRPr="002503EF">
              <w:rPr>
                <w:sz w:val="18"/>
                <w:szCs w:val="18"/>
                <w:rtl/>
              </w:rPr>
              <w:t xml:space="preserve"> תזרים מזומנים</w:t>
            </w:r>
          </w:p>
        </w:tc>
        <w:tc>
          <w:tcPr>
            <w:tcW w:w="851" w:type="dxa"/>
          </w:tcPr>
          <w:p w14:paraId="7283A7DD"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2BA8185"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FCBBE66" w14:textId="61090966"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654254D"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527B112"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75778E1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834E658"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07572F1" w14:textId="77777777" w:rsidR="00A06477" w:rsidRPr="002503EF" w:rsidRDefault="00A06477" w:rsidP="002D01AE">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64C7717F"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7D0A749"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25A0F58" w14:textId="3807A1A2"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40B869F"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93871EE"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0ADA12F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6926E36"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A9AB21C" w14:textId="77777777" w:rsidR="00A06477" w:rsidRPr="002503EF" w:rsidRDefault="00A06477"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BAFA141"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C4FFBDA"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BCA2695" w14:textId="3AAE506B"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5371885"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DB4597D"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16C51CF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B1544D8"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9FF137F" w14:textId="77777777" w:rsidR="00A06477" w:rsidRPr="002503EF" w:rsidRDefault="00A06477" w:rsidP="002D01AE">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רווח (הפסד) כולל אחר לתקופה</w:t>
            </w:r>
          </w:p>
        </w:tc>
        <w:tc>
          <w:tcPr>
            <w:tcW w:w="851" w:type="dxa"/>
          </w:tcPr>
          <w:p w14:paraId="399BC0E2"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822F26E"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7437E76" w14:textId="337DB203"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3573EF8"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517A296"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5629D76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2F4628E"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475B7FB" w14:textId="77777777" w:rsidR="00A06477" w:rsidRPr="002503EF" w:rsidRDefault="00A06477" w:rsidP="002D01AE">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w:t>
            </w:r>
          </w:p>
        </w:tc>
        <w:tc>
          <w:tcPr>
            <w:tcW w:w="851" w:type="dxa"/>
          </w:tcPr>
          <w:p w14:paraId="031FDC39"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2A75275" w14:textId="77777777" w:rsidR="00A06477" w:rsidRPr="002503EF" w:rsidRDefault="00A06477" w:rsidP="002D01AE">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850277B" w14:textId="6FBB61E4"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607A368"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E1491CA"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7D74270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E38C51D"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2EE9C57" w14:textId="77777777" w:rsidR="00A06477" w:rsidRPr="002503EF" w:rsidRDefault="00A06477"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16F06EEE"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9D6E285"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0DC5238" w14:textId="6812F1E6"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F4AE9D6"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7F99920"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2B2ED95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C0B3A65"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5CC2DB4" w14:textId="77777777"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 המיוחס ל:</w:t>
            </w:r>
          </w:p>
        </w:tc>
        <w:tc>
          <w:tcPr>
            <w:tcW w:w="851" w:type="dxa"/>
          </w:tcPr>
          <w:p w14:paraId="0502135B"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CA7F374"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BAD500B" w14:textId="03BCCA42"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2E48280"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6F2D70"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2CDFE2F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F558DB1"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0298F06"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6560BD35"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46CF5DA"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B4786E6" w14:textId="5233B328"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20F0DEF"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6963E46"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15BCF53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412E7E9"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457A8BE"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31F1455C"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D9E28AB"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FFEA714" w14:textId="03206A64"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75C56C6"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C79BFB8"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2DFDF28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D185D75"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AC60B7F" w14:textId="77777777" w:rsidR="00A06477" w:rsidRPr="002503EF" w:rsidRDefault="00A06477"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1AB3F79B"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2F25DF5" w14:textId="77777777" w:rsidR="00A06477" w:rsidRPr="002503EF" w:rsidRDefault="00A06477" w:rsidP="002D01AE">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52EC184" w14:textId="078ACD4B"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DC28E03"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BCEF79C"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786637A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24D7970"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1387C1A" w14:textId="77777777"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 המיוחס ל:</w:t>
            </w:r>
          </w:p>
        </w:tc>
        <w:tc>
          <w:tcPr>
            <w:tcW w:w="851" w:type="dxa"/>
          </w:tcPr>
          <w:p w14:paraId="1EFDD70E"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B0F335E"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B2FE3F8" w14:textId="570B642F"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7495731"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3A2D22F"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485C878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472E98D"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77689E2"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29947DC4"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A0862B1"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0A999CD" w14:textId="41328440"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57E1FE5"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29A668A"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227EF3A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0C77C17"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FF04D7B"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60D93A54"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F69AA6E"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89F8FC5" w14:textId="3EBEF92B"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C5B3794"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2701FC1"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59EA6F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B56EF0A"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11D5682" w14:textId="77777777" w:rsidR="00A06477" w:rsidRPr="002503EF" w:rsidRDefault="00A06477" w:rsidP="002D01AE">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D8C8713"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4202BAA" w14:textId="77777777" w:rsidR="00A06477" w:rsidRPr="002503EF" w:rsidRDefault="00A06477" w:rsidP="002D01AE">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326D98A" w14:textId="53BC268F"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47463DE"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028023B"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3F940DF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1BD671F"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A29CAEF" w14:textId="77777777"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למניה המיוחס לבעלים של החברה האם</w:t>
            </w:r>
            <w:r w:rsidRPr="002503EF">
              <w:rPr>
                <w:rFonts w:hint="cs"/>
                <w:sz w:val="18"/>
                <w:szCs w:val="18"/>
                <w:rtl/>
              </w:rPr>
              <w:t xml:space="preserve"> (בש"ח)</w:t>
            </w:r>
            <w:r w:rsidRPr="002503EF">
              <w:rPr>
                <w:sz w:val="18"/>
                <w:szCs w:val="18"/>
                <w:rtl/>
              </w:rPr>
              <w:t>:</w:t>
            </w:r>
          </w:p>
        </w:tc>
        <w:tc>
          <w:tcPr>
            <w:tcW w:w="851" w:type="dxa"/>
          </w:tcPr>
          <w:p w14:paraId="205AEEEB"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F2292B3"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B8C7AC5" w14:textId="1138124B"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74EC9C2"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49EEA6C"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47AF9B2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DE9C488"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C256786" w14:textId="6F70C080"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בסיסי</w:t>
            </w:r>
            <w:r w:rsidRPr="002503EF">
              <w:rPr>
                <w:rFonts w:hint="cs"/>
                <w:sz w:val="18"/>
                <w:szCs w:val="18"/>
                <w:rtl/>
              </w:rPr>
              <w:t xml:space="preserve"> למניה</w:t>
            </w:r>
            <w:r w:rsidRPr="002503EF">
              <w:rPr>
                <w:sz w:val="18"/>
                <w:szCs w:val="18"/>
                <w:rtl/>
              </w:rPr>
              <w:t>:</w:t>
            </w:r>
          </w:p>
        </w:tc>
        <w:tc>
          <w:tcPr>
            <w:tcW w:w="851" w:type="dxa"/>
          </w:tcPr>
          <w:p w14:paraId="420182E1"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18CDA24"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F06CDAD" w14:textId="5C62B37E"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30D3AD1"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D963D04"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2F2802B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6E09CDC"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1EE6E66"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130E2E07"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F8824D0"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087665" w14:textId="23996A1A"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9B2CED8"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B5F941"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4AB3CF5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CFCE0A0"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C42322A"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128B5F82"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1F485BD"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7DBC796" w14:textId="34F91056"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584724D"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521BF47"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12203E3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6F257665"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B3BF954" w14:textId="77777777" w:rsidR="00A06477" w:rsidRPr="002503EF" w:rsidRDefault="00A06477" w:rsidP="002D01AE">
            <w:pPr>
              <w:pStyle w:val="2-B"/>
              <w:tabs>
                <w:tab w:val="clear" w:pos="180"/>
                <w:tab w:val="clear" w:pos="360"/>
                <w:tab w:val="clear" w:pos="540"/>
              </w:tabs>
              <w:ind w:left="284" w:firstLine="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בסיסי </w:t>
            </w:r>
            <w:r w:rsidRPr="002503EF">
              <w:rPr>
                <w:sz w:val="18"/>
                <w:szCs w:val="18"/>
                <w:rtl/>
              </w:rPr>
              <w:t>למניה</w:t>
            </w:r>
          </w:p>
        </w:tc>
        <w:tc>
          <w:tcPr>
            <w:tcW w:w="851" w:type="dxa"/>
            <w:vAlign w:val="center"/>
          </w:tcPr>
          <w:p w14:paraId="16D8D014" w14:textId="77777777" w:rsidR="00A06477" w:rsidRPr="002503EF" w:rsidRDefault="00A06477" w:rsidP="002D01AE">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FB64A14" w14:textId="77777777" w:rsidR="00A06477" w:rsidRPr="002503EF" w:rsidRDefault="00A06477" w:rsidP="002D01AE">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6B34A76" w14:textId="2CBB7CFA"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73C575F"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F0D4CA"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139DABC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9FEE4D1"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29D3244" w14:textId="1095065B" w:rsidR="00A06477" w:rsidRPr="002503EF" w:rsidRDefault="00A06477" w:rsidP="002D01AE">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מדולל</w:t>
            </w:r>
            <w:r w:rsidRPr="002503EF">
              <w:rPr>
                <w:rFonts w:hint="cs"/>
                <w:sz w:val="18"/>
                <w:szCs w:val="18"/>
                <w:rtl/>
              </w:rPr>
              <w:t xml:space="preserve"> למניה</w:t>
            </w:r>
            <w:r w:rsidRPr="002503EF">
              <w:rPr>
                <w:sz w:val="18"/>
                <w:szCs w:val="18"/>
                <w:rtl/>
              </w:rPr>
              <w:t>:</w:t>
            </w:r>
          </w:p>
        </w:tc>
        <w:tc>
          <w:tcPr>
            <w:tcW w:w="851" w:type="dxa"/>
          </w:tcPr>
          <w:p w14:paraId="239E3CC9"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94C7DAF"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88EBBF2" w14:textId="7F44B123"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6CCECFB"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EAC509E"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51D07D5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2D36D66"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418AAD0"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615DAF59"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9503008" w14:textId="77777777" w:rsidR="00A06477" w:rsidRPr="002503EF" w:rsidRDefault="00A06477" w:rsidP="002D01AE">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1CD59A" w14:textId="567E60B0"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73B60D9"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BFF0787" w14:textId="77777777" w:rsidR="00A06477" w:rsidRPr="002503EF" w:rsidRDefault="00A06477" w:rsidP="002D01AE">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A06477" w:rsidRPr="002503EF" w14:paraId="6929A36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6654E64"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77D3FB9" w14:textId="77777777" w:rsidR="00A06477" w:rsidRPr="002503EF" w:rsidRDefault="00A06477" w:rsidP="002D01AE">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5B027D8A" w14:textId="77777777" w:rsidR="00A06477" w:rsidRPr="002503EF" w:rsidRDefault="00A06477" w:rsidP="002D01AE">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6EA8EA6" w14:textId="77777777" w:rsidR="00A06477" w:rsidRPr="002503EF" w:rsidRDefault="00A06477" w:rsidP="002D01AE">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996EF1A" w14:textId="244F728F"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E5F755C"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F263E1D" w14:textId="77777777" w:rsidR="00A06477" w:rsidRPr="002503EF" w:rsidRDefault="00A06477" w:rsidP="002D01AE">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A06477" w:rsidRPr="002503EF" w14:paraId="57BDA22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7D6E30C1" w14:textId="77777777" w:rsidR="00A06477" w:rsidRPr="007445F3" w:rsidRDefault="00A06477"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7515EDE" w14:textId="77777777" w:rsidR="00A06477" w:rsidRPr="002503EF" w:rsidRDefault="00A06477" w:rsidP="002D01AE">
            <w:pPr>
              <w:pStyle w:val="2-B"/>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מדולל </w:t>
            </w:r>
            <w:r w:rsidRPr="002503EF">
              <w:rPr>
                <w:sz w:val="18"/>
                <w:szCs w:val="18"/>
                <w:rtl/>
              </w:rPr>
              <w:t>למניה</w:t>
            </w:r>
          </w:p>
        </w:tc>
        <w:tc>
          <w:tcPr>
            <w:tcW w:w="851" w:type="dxa"/>
            <w:vAlign w:val="center"/>
          </w:tcPr>
          <w:p w14:paraId="57B11CC6" w14:textId="77777777" w:rsidR="00A06477" w:rsidRPr="002503EF" w:rsidRDefault="00A06477" w:rsidP="002D01AE">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1247C2" w14:textId="77777777" w:rsidR="00A06477" w:rsidRPr="002503EF" w:rsidRDefault="00A06477" w:rsidP="002D01AE">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0A9C5A0" w14:textId="3F6F40B5"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C0F61F7"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52E2E94" w14:textId="77777777" w:rsidR="00A06477" w:rsidRPr="002503EF" w:rsidRDefault="00A06477" w:rsidP="002D01AE">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bl>
    <w:p w14:paraId="2103A451" w14:textId="77777777" w:rsidR="00614862" w:rsidRPr="002503EF" w:rsidRDefault="00614862" w:rsidP="00614862">
      <w:pPr>
        <w:spacing w:after="0" w:line="240" w:lineRule="auto"/>
        <w:ind w:left="1418"/>
        <w:rPr>
          <w:sz w:val="18"/>
          <w:szCs w:val="18"/>
        </w:rPr>
      </w:pPr>
    </w:p>
    <w:p w14:paraId="1B0FAB33" w14:textId="3EC02CB3" w:rsidR="00AA2C55" w:rsidRDefault="00AA2C55" w:rsidP="00E5121A">
      <w:pPr>
        <w:spacing w:after="0" w:line="240" w:lineRule="auto"/>
        <w:ind w:left="1418"/>
        <w:rPr>
          <w:rFonts w:ascii="Arial" w:hAnsi="Arial"/>
          <w:rtl/>
        </w:rPr>
      </w:pPr>
      <w:r>
        <w:rPr>
          <w:rFonts w:ascii="Arial" w:hAnsi="Arial"/>
          <w:rtl/>
        </w:rPr>
        <w:br w:type="page"/>
      </w:r>
    </w:p>
    <w:p w14:paraId="4278BB97" w14:textId="714DF245" w:rsidR="00301B4B" w:rsidRDefault="00301B4B" w:rsidP="00301B4B">
      <w:pPr>
        <w:pageBreakBefore/>
        <w:pBdr>
          <w:bottom w:val="single" w:sz="4" w:space="1" w:color="auto"/>
        </w:pBdr>
        <w:spacing w:after="0" w:line="240" w:lineRule="auto"/>
        <w:ind w:left="1418"/>
        <w:rPr>
          <w:b/>
          <w:bCs/>
          <w:noProof/>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6B5B676E" w14:textId="77777777" w:rsidR="00301B4B" w:rsidRPr="007445F3" w:rsidRDefault="00301B4B" w:rsidP="007445F3">
      <w:pPr>
        <w:pStyle w:val="NoSpacing"/>
        <w:ind w:left="1418"/>
        <w:rPr>
          <w:rFonts w:asciiTheme="minorHAnsi" w:hAnsiTheme="minorHAnsi"/>
          <w:noProof/>
          <w:sz w:val="20"/>
          <w:rtl/>
          <w:lang w:val="en-US"/>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7"/>
        <w:gridCol w:w="3274"/>
        <w:gridCol w:w="851"/>
        <w:gridCol w:w="1168"/>
        <w:gridCol w:w="1169"/>
        <w:gridCol w:w="1168"/>
        <w:gridCol w:w="1169"/>
      </w:tblGrid>
      <w:tr w:rsidR="00301B4B" w:rsidRPr="004C5FA3" w14:paraId="65A8470A"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7" w:type="dxa"/>
            <w:vAlign w:val="top"/>
          </w:tcPr>
          <w:p w14:paraId="6AB98554" w14:textId="7921E474" w:rsidR="00301B4B" w:rsidRPr="007445F3" w:rsidRDefault="00301B4B" w:rsidP="007445F3">
            <w:pPr>
              <w:bidi w:val="0"/>
              <w:spacing w:after="0" w:line="240" w:lineRule="auto"/>
              <w:ind w:left="-57" w:right="-57"/>
              <w:contextualSpacing w:val="0"/>
              <w:jc w:val="right"/>
              <w:rPr>
                <w:rFonts w:asciiTheme="minorBidi" w:hAnsiTheme="minorBidi" w:cstheme="minorBidi"/>
              </w:rPr>
            </w:pPr>
            <w:r w:rsidRPr="007445F3">
              <w:rPr>
                <w:rFonts w:asciiTheme="minorBidi" w:hAnsiTheme="minorBidi" w:cstheme="minorBidi"/>
                <w:rtl/>
              </w:rPr>
              <w:tab/>
            </w:r>
          </w:p>
        </w:tc>
        <w:tc>
          <w:tcPr>
            <w:tcW w:w="3274" w:type="dxa"/>
            <w:vAlign w:val="center"/>
          </w:tcPr>
          <w:p w14:paraId="6A3CE398" w14:textId="77777777" w:rsidR="00301B4B" w:rsidRPr="00D6370C" w:rsidRDefault="00301B4B"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3CF436A1" w14:textId="77777777" w:rsidR="00301B4B" w:rsidRPr="00D6370C" w:rsidRDefault="00301B4B"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7FE0945A" w14:textId="77677C42" w:rsidR="00301B4B" w:rsidRPr="00301B4B" w:rsidRDefault="00301B4B"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2503EF">
              <w:rPr>
                <w:sz w:val="18"/>
                <w:szCs w:val="18"/>
                <w:rtl/>
              </w:rPr>
              <w:t>לשישה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7E22FC">
              <w:rPr>
                <w:sz w:val="18"/>
                <w:szCs w:val="18"/>
              </w:rPr>
              <w:fldChar w:fldCharType="begin" w:fldLock="1"/>
            </w:r>
            <w:r w:rsidRPr="007E22FC">
              <w:rPr>
                <w:sz w:val="18"/>
                <w:szCs w:val="18"/>
              </w:rPr>
              <w:instrText xml:space="preserve"> DOCPROPERTY  PY  \* MERGEFORMAT </w:instrText>
            </w:r>
            <w:r w:rsidRPr="007E22FC">
              <w:rPr>
                <w:sz w:val="18"/>
                <w:szCs w:val="18"/>
              </w:rPr>
              <w:fldChar w:fldCharType="separate"/>
            </w:r>
            <w:r w:rsidR="00D3002D">
              <w:rPr>
                <w:sz w:val="18"/>
                <w:szCs w:val="18"/>
              </w:rPr>
              <w:t>2025</w:t>
            </w:r>
            <w:r w:rsidRPr="007E22FC">
              <w:rPr>
                <w:sz w:val="18"/>
                <w:szCs w:val="18"/>
              </w:rPr>
              <w:fldChar w:fldCharType="end"/>
            </w:r>
          </w:p>
        </w:tc>
      </w:tr>
      <w:tr w:rsidR="00301B4B" w:rsidRPr="004C5FA3" w14:paraId="437F37A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03BA3EB3"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B041A5E" w14:textId="77777777" w:rsidR="00301B4B" w:rsidRPr="00D6370C" w:rsidRDefault="00301B4B"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7744A9D" w14:textId="77777777" w:rsidR="00301B4B" w:rsidRPr="00D6370C" w:rsidRDefault="00301B4B"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135F20EF"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301B4B" w:rsidRPr="004C5FA3" w14:paraId="6C93E2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02860E48"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BDE9E1F" w14:textId="77777777" w:rsidR="00301B4B" w:rsidRPr="00D6370C" w:rsidRDefault="00301B4B"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5664ED6B" w14:textId="77777777" w:rsidR="00301B4B" w:rsidRPr="00D6370C" w:rsidRDefault="00301B4B"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78F510D6"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301B4B" w:rsidRPr="004C5FA3" w14:paraId="465BB17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05E31F2"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8AEAF69" w14:textId="77777777" w:rsidR="00301B4B" w:rsidRPr="00D6370C" w:rsidRDefault="00301B4B"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08C2637" w14:textId="5155E3EB" w:rsidR="00301B4B" w:rsidRPr="00F61B25" w:rsidRDefault="00301B4B"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3BA2D064" w14:textId="77777777" w:rsidR="00301B4B" w:rsidRPr="006C73E3"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6C73E3">
              <w:rPr>
                <w:b/>
                <w:bCs/>
                <w:sz w:val="18"/>
                <w:szCs w:val="18"/>
                <w:rtl/>
              </w:rPr>
              <w:t>נתונים בפועל עובר לאירוע הפרופורמה</w:t>
            </w:r>
          </w:p>
        </w:tc>
        <w:tc>
          <w:tcPr>
            <w:tcW w:w="1169" w:type="dxa"/>
          </w:tcPr>
          <w:p w14:paraId="70215FF2" w14:textId="77777777" w:rsidR="00301B4B" w:rsidRPr="006C73E3"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החברה הנרכשת</w:t>
            </w:r>
          </w:p>
        </w:tc>
        <w:tc>
          <w:tcPr>
            <w:tcW w:w="1168" w:type="dxa"/>
          </w:tcPr>
          <w:p w14:paraId="4B6ABC07" w14:textId="67158C68" w:rsidR="00301B4B" w:rsidRPr="006C73E3"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התאמות לנתוני פרופורמ</w:t>
            </w:r>
            <w:r w:rsidRPr="006C73E3">
              <w:rPr>
                <w:rFonts w:hint="cs"/>
                <w:b/>
                <w:bCs/>
                <w:sz w:val="18"/>
                <w:szCs w:val="18"/>
                <w:rtl/>
              </w:rPr>
              <w:t>ה</w:t>
            </w:r>
          </w:p>
        </w:tc>
        <w:tc>
          <w:tcPr>
            <w:tcW w:w="1169" w:type="dxa"/>
          </w:tcPr>
          <w:p w14:paraId="58BC2EC9" w14:textId="77777777" w:rsidR="00301B4B" w:rsidRPr="006C73E3"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פרופורמה</w:t>
            </w:r>
          </w:p>
        </w:tc>
      </w:tr>
      <w:tr w:rsidR="00301B4B" w:rsidRPr="002503EF" w14:paraId="4C6CC7B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6B49B11"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9ADBDC9" w14:textId="77777777" w:rsidR="00301B4B" w:rsidRPr="002503EF" w:rsidRDefault="00301B4B" w:rsidP="00006CC7">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39567CFF" w14:textId="77777777" w:rsidR="00301B4B" w:rsidRPr="002503EF" w:rsidRDefault="00301B4B" w:rsidP="00006CC7">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6060639"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0298C66"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4FC2124"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7900DC3"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2094199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4364ABE"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1DE0249"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w:t>
            </w:r>
          </w:p>
        </w:tc>
        <w:tc>
          <w:tcPr>
            <w:tcW w:w="851" w:type="dxa"/>
          </w:tcPr>
          <w:p w14:paraId="2D0A8B41" w14:textId="77777777" w:rsidR="00301B4B" w:rsidRPr="002503EF" w:rsidRDefault="00301B4B" w:rsidP="00006CC7">
            <w:pPr>
              <w:pStyle w:val="a2"/>
              <w:keepNext w:val="0"/>
              <w:widowControl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lang w:val="en-US"/>
              </w:rPr>
            </w:pPr>
          </w:p>
        </w:tc>
        <w:tc>
          <w:tcPr>
            <w:tcW w:w="1168" w:type="dxa"/>
          </w:tcPr>
          <w:p w14:paraId="088D0333"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4C0730D"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60A840E"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C78C7C1"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C0688A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CA5C370"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E4791E1" w14:textId="425E6B5B"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עלות ההכנסות </w:t>
            </w:r>
            <w:r w:rsidRPr="002503EF">
              <w:rPr>
                <w:b/>
                <w:bCs/>
                <w:sz w:val="18"/>
                <w:szCs w:val="18"/>
                <w:rtl/>
              </w:rPr>
              <w:t>[</w:t>
            </w:r>
            <w:r w:rsidRPr="002503EF">
              <w:rPr>
                <w:sz w:val="18"/>
                <w:szCs w:val="18"/>
                <w:rtl/>
              </w:rPr>
              <w:t>לפני השפעת השינויים בשווי הוגן של נכסים ביולוגיים</w:t>
            </w:r>
          </w:p>
        </w:tc>
        <w:tc>
          <w:tcPr>
            <w:tcW w:w="851" w:type="dxa"/>
          </w:tcPr>
          <w:p w14:paraId="0AB437B0"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EC91156" w14:textId="77777777" w:rsidR="00301B4B" w:rsidRPr="002503EF" w:rsidRDefault="00301B4B"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2AAE523"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12541D6"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D5B8B93"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6886CA4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1B456A3"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E6C965C" w14:textId="1D016D82" w:rsidR="00301B4B" w:rsidRPr="002503EF" w:rsidRDefault="00301B4B"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 לפני השפעת השינויים בשווי הוגן של נכסים ביולוגיים</w:t>
            </w:r>
          </w:p>
        </w:tc>
        <w:tc>
          <w:tcPr>
            <w:tcW w:w="851" w:type="dxa"/>
          </w:tcPr>
          <w:p w14:paraId="06D13DE3"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43FE79C"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2A523B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457E75D"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B53CA5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1160929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60B72CB"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03F9D87" w14:textId="73ACC295"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השינויים בשווי הוגן של נכסים ביולוגיים</w:t>
            </w:r>
          </w:p>
        </w:tc>
        <w:tc>
          <w:tcPr>
            <w:tcW w:w="851" w:type="dxa"/>
          </w:tcPr>
          <w:p w14:paraId="338B1E55"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B1777FF"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E6358A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44D424E"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2F58E4B"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2154199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0E36472"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6E9143DA" w14:textId="63347791"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שינויי שווי הוגן של נכסים ביולוגיים שמומשו</w:t>
            </w:r>
            <w:r w:rsidRPr="002503EF">
              <w:rPr>
                <w:b/>
                <w:bCs/>
                <w:sz w:val="18"/>
                <w:szCs w:val="18"/>
                <w:rtl/>
              </w:rPr>
              <w:t>]</w:t>
            </w:r>
          </w:p>
        </w:tc>
        <w:tc>
          <w:tcPr>
            <w:tcW w:w="851" w:type="dxa"/>
          </w:tcPr>
          <w:p w14:paraId="55E4E540"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493BA72F" w14:textId="77777777" w:rsidR="00301B4B" w:rsidRPr="002503EF" w:rsidRDefault="00301B4B" w:rsidP="00006CC7">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1089953D" w14:textId="77777777" w:rsidR="00301B4B" w:rsidRPr="002503EF" w:rsidRDefault="00301B4B"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092EEC80" w14:textId="77777777" w:rsidR="00301B4B" w:rsidRPr="002503EF" w:rsidRDefault="00301B4B"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6833ABD6" w14:textId="77777777" w:rsidR="00301B4B" w:rsidRPr="002503EF" w:rsidRDefault="00301B4B"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r>
      <w:tr w:rsidR="00301B4B" w:rsidRPr="002503EF" w14:paraId="02B7D9F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265ADF0"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01CE9700" w14:textId="77777777" w:rsidR="00301B4B" w:rsidRPr="002503EF" w:rsidRDefault="00301B4B"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w:t>
            </w:r>
          </w:p>
        </w:tc>
        <w:tc>
          <w:tcPr>
            <w:tcW w:w="851" w:type="dxa"/>
          </w:tcPr>
          <w:p w14:paraId="6D838110"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8FB2724" w14:textId="77777777" w:rsidR="00301B4B" w:rsidRPr="002503EF" w:rsidRDefault="00301B4B"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619893E" w14:textId="77777777" w:rsidR="00301B4B" w:rsidRPr="002503EF" w:rsidRDefault="00301B4B"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CB2B7FD" w14:textId="77777777" w:rsidR="00301B4B" w:rsidRPr="002503EF" w:rsidRDefault="00301B4B"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F491BB0" w14:textId="77777777" w:rsidR="00301B4B" w:rsidRPr="002503EF" w:rsidRDefault="00301B4B"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r>
      <w:tr w:rsidR="00301B4B" w:rsidRPr="002503EF" w14:paraId="69347D3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230FCCB"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C5ED676"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עליית (ירידת) ערך שווי הוגן נדל"ן להשקעה</w:t>
            </w:r>
          </w:p>
        </w:tc>
        <w:tc>
          <w:tcPr>
            <w:tcW w:w="851" w:type="dxa"/>
          </w:tcPr>
          <w:p w14:paraId="2D5627C3"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D4034D6"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337DD2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12BA165"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1DB6813"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5165D8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DB4786E"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F7CD872"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מחקר ופיתוח</w:t>
            </w:r>
          </w:p>
        </w:tc>
        <w:tc>
          <w:tcPr>
            <w:tcW w:w="851" w:type="dxa"/>
          </w:tcPr>
          <w:p w14:paraId="63886800"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30AB8FF"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D67BED1"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01029E7"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724427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76B748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60F6B93"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89EA439"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מכירה ושיווק</w:t>
            </w:r>
          </w:p>
        </w:tc>
        <w:tc>
          <w:tcPr>
            <w:tcW w:w="851" w:type="dxa"/>
          </w:tcPr>
          <w:p w14:paraId="490ECC90"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CA9072"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11440FB"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10D8F4F"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03FB76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A4088D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0627340"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BEC432F"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הנהלה וכלליות</w:t>
            </w:r>
          </w:p>
        </w:tc>
        <w:tc>
          <w:tcPr>
            <w:tcW w:w="851" w:type="dxa"/>
          </w:tcPr>
          <w:p w14:paraId="01DA08F7"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496A9A0"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2F613F4"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568444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C10C41E"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153911C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8CE870F"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62013F4"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לקוחות ונכסים בגין חוזים עם לקוחות</w:t>
            </w:r>
          </w:p>
        </w:tc>
        <w:tc>
          <w:tcPr>
            <w:tcW w:w="851" w:type="dxa"/>
          </w:tcPr>
          <w:p w14:paraId="07AA58C0"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D1B80D0"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2974D8"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8744EAC"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0FAEBE8"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162DD1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96CBC3D"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B7E5709"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אחרות</w:t>
            </w:r>
          </w:p>
        </w:tc>
        <w:tc>
          <w:tcPr>
            <w:tcW w:w="851" w:type="dxa"/>
          </w:tcPr>
          <w:p w14:paraId="68DDDD2B"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27A9FDA"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55330E1"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3871AE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11FF0B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32DF09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8C9C807"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00B7F3F"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אחרות</w:t>
            </w:r>
          </w:p>
        </w:tc>
        <w:tc>
          <w:tcPr>
            <w:tcW w:w="851" w:type="dxa"/>
          </w:tcPr>
          <w:p w14:paraId="341D7166"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89423E7"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6324A8F"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2630A2C"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C89F2A1"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7ABB70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474A6FA"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A36ACE5"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הון ממימוש רכוש קבוע</w:t>
            </w:r>
          </w:p>
        </w:tc>
        <w:tc>
          <w:tcPr>
            <w:tcW w:w="851" w:type="dxa"/>
          </w:tcPr>
          <w:p w14:paraId="5E93B291"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3365BA9" w14:textId="77777777" w:rsidR="00301B4B" w:rsidRPr="002503EF" w:rsidRDefault="00301B4B"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7674D51"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10DFDFC"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D5730D"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313D688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1986FD1"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0065F4C" w14:textId="77777777" w:rsidR="00301B4B" w:rsidRPr="002503EF" w:rsidRDefault="00301B4B"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מפעולות רגילות</w:t>
            </w:r>
          </w:p>
        </w:tc>
        <w:tc>
          <w:tcPr>
            <w:tcW w:w="851" w:type="dxa"/>
          </w:tcPr>
          <w:p w14:paraId="2F82AD31"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33B0EB0"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BAF4044"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D4151BD"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DE97BC0"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A9E7CC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BDF5BDC"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2D3BA79"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מימון</w:t>
            </w:r>
          </w:p>
        </w:tc>
        <w:tc>
          <w:tcPr>
            <w:tcW w:w="851" w:type="dxa"/>
          </w:tcPr>
          <w:p w14:paraId="6FA58C98"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D0F9EDA"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4DDFF3"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5951D1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4898420"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28BDA40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D254D70"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B187A43"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מימון</w:t>
            </w:r>
          </w:p>
        </w:tc>
        <w:tc>
          <w:tcPr>
            <w:tcW w:w="851" w:type="dxa"/>
          </w:tcPr>
          <w:p w14:paraId="45171523"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192AD6B"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13A33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3691113"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0C10A87"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1A1593B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E496E5E"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21BC1E0"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נכסים פיננסיים</w:t>
            </w:r>
          </w:p>
        </w:tc>
        <w:tc>
          <w:tcPr>
            <w:tcW w:w="851" w:type="dxa"/>
          </w:tcPr>
          <w:p w14:paraId="6DE96AEA"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EB78A38"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23E5FE2"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DF13D44"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AC81D3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4B77D96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8D06098"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D1678E3"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מגריעת נכסים פיננסיים שנמדדו בעלות מופחתת</w:t>
            </w:r>
          </w:p>
        </w:tc>
        <w:tc>
          <w:tcPr>
            <w:tcW w:w="851" w:type="dxa"/>
          </w:tcPr>
          <w:p w14:paraId="62289C37"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AFDDEA5"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85332A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ACB6B9C"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8EC474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44C063B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FDBC6AA"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D6152D5"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מעלות מופחתת לשווי הוגן דרך רווח או הפסד</w:t>
            </w:r>
          </w:p>
        </w:tc>
        <w:tc>
          <w:tcPr>
            <w:tcW w:w="851" w:type="dxa"/>
          </w:tcPr>
          <w:p w14:paraId="59B37E82"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60925DB"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7FE1A3A"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A40EA7B"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7702822"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F5CA9E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3BE2246"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0359326"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משווי הוגן דרך רווח כולל אחר לשווי הוגן דרך רווח או הפסד</w:t>
            </w:r>
          </w:p>
        </w:tc>
        <w:tc>
          <w:tcPr>
            <w:tcW w:w="851" w:type="dxa"/>
          </w:tcPr>
          <w:p w14:paraId="325AE9BA"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4C56500"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3C0A871"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10A98B2"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E90AD7E"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F76220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0EE77FA"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77D9E3D"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אחרים ממימון</w:t>
            </w:r>
          </w:p>
        </w:tc>
        <w:tc>
          <w:tcPr>
            <w:tcW w:w="851" w:type="dxa"/>
          </w:tcPr>
          <w:p w14:paraId="592C83FE"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BD08E74"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AF5B030"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E74F62F"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8152D42"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EA71B8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2054E33"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095CF93" w14:textId="25DBF69F"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חלק החברה ברווחי (בהפסדי) חברות המטופלות לפי שיטת השווי </w:t>
            </w:r>
            <w:r w:rsidRPr="003A4F1A">
              <w:rPr>
                <w:sz w:val="18"/>
                <w:szCs w:val="18"/>
                <w:rtl/>
              </w:rPr>
              <w:t>המאזני</w:t>
            </w:r>
          </w:p>
        </w:tc>
        <w:tc>
          <w:tcPr>
            <w:tcW w:w="851" w:type="dxa"/>
          </w:tcPr>
          <w:p w14:paraId="5E48F418"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FC937AD" w14:textId="77777777" w:rsidR="00301B4B" w:rsidRPr="002503EF" w:rsidRDefault="00301B4B"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569C475"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5A2A9D3"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C59DE04"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15D5257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BD86009"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6E9307A" w14:textId="77777777" w:rsidR="00301B4B" w:rsidRPr="002503EF" w:rsidRDefault="00301B4B"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לפני ניכוי </w:t>
            </w: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1AF5B83A"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FA93EDE"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ADDB485"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6634568"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96A809F"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2F3361A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D09ECB7"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0CAF6B4" w14:textId="77777777"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35674982"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67BCC47" w14:textId="77777777" w:rsidR="00301B4B" w:rsidRPr="002503EF" w:rsidRDefault="00301B4B"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658A7A4"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2243556"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21F209F"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53A2C10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1373C08"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F06E75C" w14:textId="77777777" w:rsidR="00301B4B" w:rsidRPr="002503EF" w:rsidRDefault="00301B4B"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נמשכות</w:t>
            </w:r>
          </w:p>
        </w:tc>
        <w:tc>
          <w:tcPr>
            <w:tcW w:w="851" w:type="dxa"/>
          </w:tcPr>
          <w:p w14:paraId="66E66FD7"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15D6685" w14:textId="77777777" w:rsidR="00301B4B" w:rsidRPr="002503EF" w:rsidRDefault="00301B4B"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732C6DE"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204289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495D896" w14:textId="77777777" w:rsidR="00301B4B" w:rsidRPr="002503EF" w:rsidRDefault="00301B4B"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5996726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5D39E15"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264471F" w14:textId="0C5469F9" w:rsidR="00301B4B" w:rsidRPr="002503EF" w:rsidRDefault="00301B4B"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שהופסקו</w:t>
            </w:r>
          </w:p>
        </w:tc>
        <w:tc>
          <w:tcPr>
            <w:tcW w:w="851" w:type="dxa"/>
          </w:tcPr>
          <w:p w14:paraId="1C0952A5"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CB44A60" w14:textId="77777777" w:rsidR="00301B4B" w:rsidRPr="002503EF" w:rsidRDefault="00301B4B"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B9614D3"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7A9B539"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49A2BFD"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325500C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BAFF664"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88C48C6" w14:textId="77777777" w:rsidR="00301B4B" w:rsidRPr="002503EF" w:rsidRDefault="00301B4B"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w:t>
            </w:r>
          </w:p>
        </w:tc>
        <w:tc>
          <w:tcPr>
            <w:tcW w:w="851" w:type="dxa"/>
          </w:tcPr>
          <w:p w14:paraId="28D0A3E1" w14:textId="77777777" w:rsidR="00301B4B" w:rsidRPr="002503EF" w:rsidRDefault="00301B4B"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72BC14F" w14:textId="77777777" w:rsidR="00301B4B" w:rsidRPr="002503EF" w:rsidRDefault="00301B4B"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4A3D3FC"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C082DAE"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0CD62D3" w14:textId="77777777" w:rsidR="00301B4B" w:rsidRPr="002503EF" w:rsidRDefault="00301B4B"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0A3223B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20CDBF8"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25F799B" w14:textId="77777777" w:rsidR="00301B4B" w:rsidRPr="002503EF" w:rsidRDefault="00301B4B" w:rsidP="00006CC7">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3C91835" w14:textId="77777777" w:rsidR="00301B4B" w:rsidRPr="002503EF" w:rsidRDefault="00301B4B" w:rsidP="00006CC7">
            <w:pPr>
              <w:pStyle w:val="a2"/>
              <w:keepNext w:val="0"/>
              <w:widowControl w:val="0"/>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4B2A57C" w14:textId="77777777" w:rsidR="00301B4B" w:rsidRPr="002503EF" w:rsidRDefault="00301B4B"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4836608" w14:textId="77777777" w:rsidR="00301B4B" w:rsidRPr="002503EF" w:rsidRDefault="00301B4B"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FEE0E87" w14:textId="77777777" w:rsidR="00301B4B" w:rsidRPr="002503EF" w:rsidRDefault="00301B4B"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AB05823" w14:textId="77777777" w:rsidR="00301B4B" w:rsidRPr="002503EF" w:rsidRDefault="00301B4B"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r>
    </w:tbl>
    <w:p w14:paraId="6D7FB334" w14:textId="39DDBDD7" w:rsidR="00301B4B" w:rsidRDefault="00301B4B" w:rsidP="00E5121A">
      <w:pPr>
        <w:spacing w:after="0" w:line="240" w:lineRule="auto"/>
        <w:ind w:left="1418"/>
        <w:rPr>
          <w:rFonts w:ascii="Arial" w:hAnsi="Arial"/>
          <w:rtl/>
        </w:rPr>
      </w:pPr>
      <w:r>
        <w:rPr>
          <w:rFonts w:ascii="Arial" w:hAnsi="Arial"/>
          <w:rtl/>
        </w:rPr>
        <w:br w:type="page"/>
      </w:r>
    </w:p>
    <w:p w14:paraId="31E3A27E" w14:textId="02AA0ACE" w:rsidR="00301B4B" w:rsidRDefault="00301B4B" w:rsidP="00301B4B">
      <w:pPr>
        <w:pageBreakBefore/>
        <w:pBdr>
          <w:bottom w:val="single" w:sz="4" w:space="1" w:color="auto"/>
        </w:pBdr>
        <w:spacing w:after="0" w:line="240" w:lineRule="auto"/>
        <w:ind w:left="1418"/>
        <w:rPr>
          <w:b/>
          <w:bCs/>
          <w:noProof/>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0AC8BC12" w14:textId="77777777" w:rsidR="0073359B" w:rsidRDefault="0073359B" w:rsidP="00E5121A">
      <w:pPr>
        <w:spacing w:after="0" w:line="240" w:lineRule="auto"/>
        <w:ind w:left="1418"/>
        <w:rPr>
          <w:rFonts w:ascii="Arial" w:hAnsi="Arial"/>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21"/>
        <w:gridCol w:w="3260"/>
        <w:gridCol w:w="851"/>
        <w:gridCol w:w="1168"/>
        <w:gridCol w:w="1169"/>
        <w:gridCol w:w="1168"/>
        <w:gridCol w:w="1169"/>
      </w:tblGrid>
      <w:tr w:rsidR="00301B4B" w:rsidRPr="004C5FA3" w14:paraId="5695347E"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21" w:type="dxa"/>
            <w:vAlign w:val="top"/>
          </w:tcPr>
          <w:p w14:paraId="45295A2F"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5E75A513" w14:textId="77777777" w:rsidR="00301B4B" w:rsidRPr="00D6370C" w:rsidRDefault="00301B4B"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624AA83C" w14:textId="77777777" w:rsidR="00301B4B" w:rsidRPr="00D6370C" w:rsidRDefault="00301B4B"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524F9EF" w14:textId="07E45998" w:rsidR="00301B4B" w:rsidRPr="00301B4B" w:rsidRDefault="00301B4B"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2503EF">
              <w:rPr>
                <w:sz w:val="18"/>
                <w:szCs w:val="18"/>
                <w:rtl/>
              </w:rPr>
              <w:t>לשישה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7E22FC">
              <w:rPr>
                <w:sz w:val="18"/>
                <w:szCs w:val="18"/>
              </w:rPr>
              <w:fldChar w:fldCharType="begin" w:fldLock="1"/>
            </w:r>
            <w:r w:rsidRPr="007E22FC">
              <w:rPr>
                <w:sz w:val="18"/>
                <w:szCs w:val="18"/>
              </w:rPr>
              <w:instrText xml:space="preserve"> DOCPROPERTY  PY  \* MERGEFORMAT </w:instrText>
            </w:r>
            <w:r w:rsidRPr="007E22FC">
              <w:rPr>
                <w:sz w:val="18"/>
                <w:szCs w:val="18"/>
              </w:rPr>
              <w:fldChar w:fldCharType="separate"/>
            </w:r>
            <w:r w:rsidR="00D3002D">
              <w:rPr>
                <w:sz w:val="18"/>
                <w:szCs w:val="18"/>
              </w:rPr>
              <w:t>2025</w:t>
            </w:r>
            <w:r w:rsidRPr="007E22FC">
              <w:rPr>
                <w:sz w:val="18"/>
                <w:szCs w:val="18"/>
              </w:rPr>
              <w:fldChar w:fldCharType="end"/>
            </w:r>
          </w:p>
        </w:tc>
      </w:tr>
      <w:tr w:rsidR="00301B4B" w:rsidRPr="004C5FA3" w14:paraId="5743C56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350BAA7A"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1B97E8F5" w14:textId="77777777" w:rsidR="00301B4B" w:rsidRPr="00D6370C" w:rsidRDefault="00301B4B"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DD0C24A" w14:textId="77777777" w:rsidR="00301B4B" w:rsidRPr="00D6370C" w:rsidRDefault="00301B4B"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3CBA6F11"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301B4B" w:rsidRPr="004C5FA3" w14:paraId="518E4D4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5DF7EAC9"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0AF704FA" w14:textId="77777777" w:rsidR="00301B4B" w:rsidRPr="00D6370C" w:rsidRDefault="00301B4B"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4186AA23" w14:textId="77777777" w:rsidR="00301B4B" w:rsidRPr="00D6370C" w:rsidRDefault="00301B4B"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639C6D9"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301B4B" w:rsidRPr="004C5FA3" w14:paraId="0B399B4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B37331F"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6FB10B0B" w14:textId="77777777" w:rsidR="00301B4B" w:rsidRPr="00D6370C" w:rsidRDefault="00301B4B"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6019C94" w14:textId="77777777" w:rsidR="00301B4B" w:rsidRPr="00F61B25" w:rsidRDefault="00301B4B"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36E0D613"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06477">
              <w:rPr>
                <w:b/>
                <w:bCs/>
                <w:sz w:val="18"/>
                <w:szCs w:val="18"/>
                <w:rtl/>
              </w:rPr>
              <w:t>נתונים בפועל עובר לאירוע הפרופורמה</w:t>
            </w:r>
          </w:p>
        </w:tc>
        <w:tc>
          <w:tcPr>
            <w:tcW w:w="1169" w:type="dxa"/>
          </w:tcPr>
          <w:p w14:paraId="6A815790"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נתוני החברה הנרכשת</w:t>
            </w:r>
          </w:p>
        </w:tc>
        <w:tc>
          <w:tcPr>
            <w:tcW w:w="1168" w:type="dxa"/>
          </w:tcPr>
          <w:p w14:paraId="7F092625"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התאמות לנתוני פרופורמה</w:t>
            </w:r>
          </w:p>
        </w:tc>
        <w:tc>
          <w:tcPr>
            <w:tcW w:w="1169" w:type="dxa"/>
          </w:tcPr>
          <w:p w14:paraId="1D095CCB" w14:textId="77777777" w:rsidR="00301B4B" w:rsidRPr="00D6370C"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D6370C">
              <w:rPr>
                <w:b/>
                <w:bCs/>
                <w:sz w:val="18"/>
                <w:szCs w:val="18"/>
                <w:rtl/>
              </w:rPr>
              <w:t>נתוני פרופורמה</w:t>
            </w:r>
          </w:p>
        </w:tc>
      </w:tr>
      <w:tr w:rsidR="00301B4B" w:rsidRPr="002503EF" w14:paraId="362C840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C05FFB4" w14:textId="77777777" w:rsidR="00301B4B" w:rsidRPr="007445F3" w:rsidRDefault="00301B4B"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4D2F763B" w14:textId="77777777" w:rsidR="00301B4B" w:rsidRPr="002503EF" w:rsidRDefault="00301B4B" w:rsidP="00006CC7">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30D7871B" w14:textId="77777777" w:rsidR="00301B4B" w:rsidRPr="002503EF" w:rsidRDefault="00301B4B" w:rsidP="00006CC7">
            <w:pPr>
              <w:pStyle w:val="a2"/>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66F032"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319A2C1"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98591DE"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439BDA1"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4806BEB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4D1153E"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428E788" w14:textId="77777777"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כולל אחר לאחר </w:t>
            </w:r>
            <w:proofErr w:type="spellStart"/>
            <w:r w:rsidRPr="002503EF">
              <w:rPr>
                <w:sz w:val="18"/>
                <w:szCs w:val="18"/>
                <w:rtl/>
              </w:rPr>
              <w:t>מסים</w:t>
            </w:r>
            <w:proofErr w:type="spellEnd"/>
            <w:r w:rsidRPr="002503EF">
              <w:rPr>
                <w:b w:val="0"/>
                <w:bCs w:val="0"/>
                <w:sz w:val="18"/>
                <w:szCs w:val="18"/>
                <w:rtl/>
              </w:rPr>
              <w:t xml:space="preserve"> </w:t>
            </w:r>
            <w:r w:rsidRPr="002503EF">
              <w:rPr>
                <w:sz w:val="18"/>
                <w:szCs w:val="18"/>
                <w:rtl/>
              </w:rPr>
              <w:t>בגין:</w:t>
            </w:r>
          </w:p>
        </w:tc>
        <w:tc>
          <w:tcPr>
            <w:tcW w:w="851" w:type="dxa"/>
          </w:tcPr>
          <w:p w14:paraId="7047177B"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25CCA08"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CBF9AF3"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DA85AD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EB16F47"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1F420A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5CFA76F"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A571A33" w14:textId="77777777"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פריטים שלא יסווגו מחדש לאחר מכן לרווח או הפסד:</w:t>
            </w:r>
          </w:p>
        </w:tc>
        <w:tc>
          <w:tcPr>
            <w:tcW w:w="851" w:type="dxa"/>
          </w:tcPr>
          <w:p w14:paraId="0A94FE4E"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0ECBFC5"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5859C57"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1CBA32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C3ED814"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2928246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D947E27"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4B88AD0" w14:textId="6DDF9A59"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הערכ</w:t>
            </w:r>
            <w:r w:rsidRPr="002503EF">
              <w:rPr>
                <w:rFonts w:hint="cs"/>
                <w:sz w:val="18"/>
                <w:szCs w:val="18"/>
                <w:rtl/>
              </w:rPr>
              <w:t>ות</w:t>
            </w:r>
            <w:r w:rsidRPr="002503EF">
              <w:rPr>
                <w:sz w:val="18"/>
                <w:szCs w:val="18"/>
                <w:rtl/>
              </w:rPr>
              <w:t xml:space="preserve"> מחדש של רכוש קבוע</w:t>
            </w:r>
          </w:p>
        </w:tc>
        <w:tc>
          <w:tcPr>
            <w:tcW w:w="851" w:type="dxa"/>
          </w:tcPr>
          <w:p w14:paraId="66B23616"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DD1D2D1"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5917A2F"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9094A3F"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4721F51"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686F29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408F27D"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64B56F0" w14:textId="5EC6FA78"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מדידות מחדש של תוכניות הטבה מוגדרת</w:t>
            </w:r>
          </w:p>
        </w:tc>
        <w:tc>
          <w:tcPr>
            <w:tcW w:w="851" w:type="dxa"/>
          </w:tcPr>
          <w:p w14:paraId="7353117F"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4D32CF2"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4702AD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E28354D"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791917C"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297FBB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215CC65"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94F1F6D" w14:textId="6E68BDF3"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מהשקעות במכשירים הוניים שיועדו לשווי הוגן דרך רווח כולל אחר</w:t>
            </w:r>
          </w:p>
        </w:tc>
        <w:tc>
          <w:tcPr>
            <w:tcW w:w="851" w:type="dxa"/>
          </w:tcPr>
          <w:p w14:paraId="3B755F2E"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0D14599"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767C8EA"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39373AE"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C9964E"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04F5DE7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BA14D7E"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626875B" w14:textId="77777777"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שינויים בשווי ההוגן שמיוחסים לשינויים בסיכון </w:t>
            </w:r>
            <w:r w:rsidRPr="002503EF">
              <w:rPr>
                <w:rFonts w:hint="cs"/>
                <w:sz w:val="18"/>
                <w:szCs w:val="18"/>
                <w:rtl/>
              </w:rPr>
              <w:t>ה</w:t>
            </w:r>
            <w:r w:rsidRPr="002503EF">
              <w:rPr>
                <w:sz w:val="18"/>
                <w:szCs w:val="18"/>
                <w:rtl/>
              </w:rPr>
              <w:t>אשראי של התחייבויות פיננסיות שיועדו למדידה בשווי הוגן דרך רווח או הפסד</w:t>
            </w:r>
          </w:p>
        </w:tc>
        <w:tc>
          <w:tcPr>
            <w:tcW w:w="851" w:type="dxa"/>
          </w:tcPr>
          <w:p w14:paraId="4F238AD2"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1916F2F"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3633032"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F3CCAFF"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A449ADE"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6C1FA1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7633378"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3BA790E" w14:textId="77777777"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03C2EE99"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8481542"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0646F3A"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80BCD47"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7CEE208"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461FCB5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AA40C24"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2727527" w14:textId="77777777" w:rsidR="00301B4B" w:rsidRPr="002503EF" w:rsidRDefault="00301B4B"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C053C3A"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FE4357E"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0E4F3FF"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A715394"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8A03BB8"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3B2AE58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CC8F670"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4A3101C" w14:textId="38F82C90"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פריטים שייתכן </w:t>
            </w:r>
            <w:r w:rsidRPr="002503EF">
              <w:rPr>
                <w:rFonts w:hint="cs"/>
                <w:sz w:val="18"/>
                <w:szCs w:val="18"/>
                <w:rtl/>
              </w:rPr>
              <w:t>ש</w:t>
            </w:r>
            <w:r w:rsidRPr="002503EF">
              <w:rPr>
                <w:sz w:val="18"/>
                <w:szCs w:val="18"/>
                <w:rtl/>
              </w:rPr>
              <w:t>יסווגו מחדש לאחר מכן לרווח ‏או הפסד:‏</w:t>
            </w:r>
          </w:p>
        </w:tc>
        <w:tc>
          <w:tcPr>
            <w:tcW w:w="851" w:type="dxa"/>
          </w:tcPr>
          <w:p w14:paraId="0EADF1D2"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222AB21"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70BE06A"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DAD0AAA"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7EF28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1BB05A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7B5617C"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469B747" w14:textId="2763D2AA"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תרגום דוחות כספיים של פעילויות חוץ</w:t>
            </w:r>
          </w:p>
        </w:tc>
        <w:tc>
          <w:tcPr>
            <w:tcW w:w="851" w:type="dxa"/>
          </w:tcPr>
          <w:p w14:paraId="66A8E18D"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7E1D85A"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E35F7BF"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76E2863"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8103B2E"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215535D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ED610B2"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54B5BE5" w14:textId="77777777"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rFonts w:hint="cs"/>
                <w:sz w:val="18"/>
                <w:szCs w:val="18"/>
                <w:rtl/>
              </w:rPr>
              <w:t>רווחים (הפסדים) מ</w:t>
            </w:r>
            <w:r w:rsidRPr="002503EF">
              <w:rPr>
                <w:sz w:val="18"/>
                <w:szCs w:val="18"/>
                <w:rtl/>
              </w:rPr>
              <w:t xml:space="preserve">מכשירי חוב </w:t>
            </w:r>
            <w:r w:rsidRPr="002503EF">
              <w:rPr>
                <w:rFonts w:hint="cs"/>
                <w:sz w:val="18"/>
                <w:szCs w:val="18"/>
                <w:rtl/>
              </w:rPr>
              <w:t xml:space="preserve">הנמדדים </w:t>
            </w:r>
            <w:r w:rsidRPr="002503EF">
              <w:rPr>
                <w:sz w:val="18"/>
                <w:szCs w:val="18"/>
                <w:rtl/>
              </w:rPr>
              <w:t>בשווי הוגן דרך רווח כולל אחר</w:t>
            </w:r>
          </w:p>
        </w:tc>
        <w:tc>
          <w:tcPr>
            <w:tcW w:w="851" w:type="dxa"/>
          </w:tcPr>
          <w:p w14:paraId="17115B3A"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FE57D4A"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0442B7"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8806795"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11297C4"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5F17E2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CFF2157"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2AEF533" w14:textId="77777777"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גידורי</w:t>
            </w:r>
            <w:proofErr w:type="spellEnd"/>
            <w:r w:rsidRPr="002503EF">
              <w:rPr>
                <w:sz w:val="18"/>
                <w:szCs w:val="18"/>
                <w:rtl/>
              </w:rPr>
              <w:t xml:space="preserve"> תזרים מזומנים</w:t>
            </w:r>
          </w:p>
        </w:tc>
        <w:tc>
          <w:tcPr>
            <w:tcW w:w="851" w:type="dxa"/>
          </w:tcPr>
          <w:p w14:paraId="4D018343"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E158418"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A7975FF"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0B072FC"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C37DBA0"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12F3426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C81E074"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D8CC21F" w14:textId="77777777" w:rsidR="00301B4B" w:rsidRPr="002503EF" w:rsidRDefault="00301B4B"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3BFFDC07"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1A8DE4B"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664D6B6"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58DDA70"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E01B7C1"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7C6C967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9463FDC"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70C8C60" w14:textId="77777777" w:rsidR="00301B4B" w:rsidRPr="002503EF" w:rsidRDefault="00301B4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77721437"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E7E7DE9"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5B13E45"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BAEA2D2"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5A9569C"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162DD5E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CD5D79B"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2BD36F0" w14:textId="77777777" w:rsidR="00301B4B" w:rsidRPr="002503EF" w:rsidRDefault="00301B4B" w:rsidP="00006CC7">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רווח (הפסד) כולל אחר לתקופה</w:t>
            </w:r>
          </w:p>
        </w:tc>
        <w:tc>
          <w:tcPr>
            <w:tcW w:w="851" w:type="dxa"/>
          </w:tcPr>
          <w:p w14:paraId="0FF1891B"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0258436"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A4DD651"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723E54D"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72088D2"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78F2B22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774C5AD"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5D08338" w14:textId="77777777" w:rsidR="00301B4B" w:rsidRPr="002503EF" w:rsidRDefault="00301B4B"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w:t>
            </w:r>
          </w:p>
        </w:tc>
        <w:tc>
          <w:tcPr>
            <w:tcW w:w="851" w:type="dxa"/>
          </w:tcPr>
          <w:p w14:paraId="3B46E179"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944A88A" w14:textId="77777777" w:rsidR="00301B4B" w:rsidRPr="002503EF" w:rsidRDefault="00301B4B"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A0277D8"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BBC7EC5"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9583B95"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370F855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1AA232B"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713F2BA" w14:textId="77777777" w:rsidR="00301B4B" w:rsidRPr="002503EF" w:rsidRDefault="00301B4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35395B2"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8A2BC7C"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625AD53"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E771F8B"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0201E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F4DC0B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97AF13B"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C855F18" w14:textId="77777777"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 המיוחס ל:</w:t>
            </w:r>
          </w:p>
        </w:tc>
        <w:tc>
          <w:tcPr>
            <w:tcW w:w="851" w:type="dxa"/>
          </w:tcPr>
          <w:p w14:paraId="139DDC76"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1F4BF2"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DB15BC8"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81ACB77"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6FC7CD4"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14E9D9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4E7BF77"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9A92A0C"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59BEE4D3"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B5D6406"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8D2E6D7"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DEE8378"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3689BA"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696F54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0001E18"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F8F44B4"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064B79E5"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8900B21"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907A8A8"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5DE33A8"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870B330"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59B8C7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84C9183"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C773DF0" w14:textId="77777777" w:rsidR="00301B4B" w:rsidRPr="002503EF" w:rsidRDefault="00301B4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58FD084"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93F37DD" w14:textId="77777777" w:rsidR="00301B4B" w:rsidRPr="002503EF" w:rsidRDefault="00301B4B"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94EDFF1"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1F20568"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CC62CFC"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4A0CDD2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0C34D5D"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F7BA194" w14:textId="77777777"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 המיוחס ל:</w:t>
            </w:r>
          </w:p>
        </w:tc>
        <w:tc>
          <w:tcPr>
            <w:tcW w:w="851" w:type="dxa"/>
          </w:tcPr>
          <w:p w14:paraId="44F29ED4"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C412CB"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F11BF2D"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6DFFB7D"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9BFB197"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464CF27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A8BE46C"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3C6EE3C"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51AE35F5"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358E0C1"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3B32368"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A6217B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0346D2C"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080BDED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0FEDC5C"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C586514"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062A77D3"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6439F0A"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B38FDC1"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46B94A8"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E32A5B5"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11589FC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A704F32"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19B0562" w14:textId="77777777" w:rsidR="00301B4B" w:rsidRPr="002503EF" w:rsidRDefault="00301B4B"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432A60BC"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BCDE7DC" w14:textId="77777777" w:rsidR="00301B4B" w:rsidRPr="002503EF" w:rsidRDefault="00301B4B"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544BB6A"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8D698D7"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BB246F2"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6AA22CD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FF5BA42"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0F73537" w14:textId="77777777"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למניה המיוחס לבעלים של החברה האם</w:t>
            </w:r>
            <w:r w:rsidRPr="002503EF">
              <w:rPr>
                <w:rFonts w:hint="cs"/>
                <w:sz w:val="18"/>
                <w:szCs w:val="18"/>
                <w:rtl/>
              </w:rPr>
              <w:t xml:space="preserve"> (בש"ח)</w:t>
            </w:r>
            <w:r w:rsidRPr="002503EF">
              <w:rPr>
                <w:sz w:val="18"/>
                <w:szCs w:val="18"/>
                <w:rtl/>
              </w:rPr>
              <w:t>:</w:t>
            </w:r>
          </w:p>
        </w:tc>
        <w:tc>
          <w:tcPr>
            <w:tcW w:w="851" w:type="dxa"/>
          </w:tcPr>
          <w:p w14:paraId="06C16483"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439ADC9"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3CCDAB2"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4EEE75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C2D8DB5"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0A3C57F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A9E6CD9"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AC2A4A3" w14:textId="31706DC8"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בסיסי</w:t>
            </w:r>
            <w:r w:rsidRPr="002503EF">
              <w:rPr>
                <w:rFonts w:hint="cs"/>
                <w:sz w:val="18"/>
                <w:szCs w:val="18"/>
                <w:rtl/>
              </w:rPr>
              <w:t xml:space="preserve"> למניה</w:t>
            </w:r>
            <w:r w:rsidRPr="002503EF">
              <w:rPr>
                <w:sz w:val="18"/>
                <w:szCs w:val="18"/>
                <w:rtl/>
              </w:rPr>
              <w:t>:</w:t>
            </w:r>
          </w:p>
        </w:tc>
        <w:tc>
          <w:tcPr>
            <w:tcW w:w="851" w:type="dxa"/>
          </w:tcPr>
          <w:p w14:paraId="7832D8F4"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1B9FD61"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73A4C13"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2856CF0"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B10C94"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77B40E5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8087707"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7CB1386"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14B8B634"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D32970D"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8D97D00"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A9D5A70"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1A37B0B"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096DC8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196118B"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52BD7E4"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7E0609DC"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8B53A6D"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B8F4B06"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33E26CE"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2638FF8"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2AFD101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26982E05"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72A4803" w14:textId="77777777" w:rsidR="00301B4B" w:rsidRPr="002503EF" w:rsidRDefault="00301B4B" w:rsidP="00006CC7">
            <w:pPr>
              <w:pStyle w:val="2-B"/>
              <w:tabs>
                <w:tab w:val="clear" w:pos="180"/>
                <w:tab w:val="clear" w:pos="360"/>
                <w:tab w:val="clear" w:pos="540"/>
              </w:tabs>
              <w:ind w:left="284" w:firstLine="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בסיסי </w:t>
            </w:r>
            <w:r w:rsidRPr="002503EF">
              <w:rPr>
                <w:sz w:val="18"/>
                <w:szCs w:val="18"/>
                <w:rtl/>
              </w:rPr>
              <w:t>למניה</w:t>
            </w:r>
          </w:p>
        </w:tc>
        <w:tc>
          <w:tcPr>
            <w:tcW w:w="851" w:type="dxa"/>
            <w:vAlign w:val="center"/>
          </w:tcPr>
          <w:p w14:paraId="6C197EE4" w14:textId="77777777" w:rsidR="00301B4B" w:rsidRPr="002503EF" w:rsidRDefault="00301B4B"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925EEEF" w14:textId="77777777" w:rsidR="00301B4B" w:rsidRPr="002503EF" w:rsidRDefault="00301B4B"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F4C1547"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4D8FF17"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3BED4F8"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7739625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95F7F66"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FA7509B" w14:textId="4E14A790" w:rsidR="00301B4B" w:rsidRPr="002503EF" w:rsidRDefault="00301B4B"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מדולל</w:t>
            </w:r>
            <w:r w:rsidRPr="002503EF">
              <w:rPr>
                <w:rFonts w:hint="cs"/>
                <w:sz w:val="18"/>
                <w:szCs w:val="18"/>
                <w:rtl/>
              </w:rPr>
              <w:t xml:space="preserve"> למניה</w:t>
            </w:r>
            <w:r w:rsidRPr="002503EF">
              <w:rPr>
                <w:sz w:val="18"/>
                <w:szCs w:val="18"/>
                <w:rtl/>
              </w:rPr>
              <w:t>:</w:t>
            </w:r>
          </w:p>
        </w:tc>
        <w:tc>
          <w:tcPr>
            <w:tcW w:w="851" w:type="dxa"/>
          </w:tcPr>
          <w:p w14:paraId="00CC4160"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6F4A51E"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6F2DF0"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E4244C6"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F55520C"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36E94EF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F7E5E1F"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DEDC638"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05DA2F09"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E4B13D6" w14:textId="77777777" w:rsidR="00301B4B" w:rsidRPr="002503EF" w:rsidRDefault="00301B4B"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144A89F"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205B83A"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0794218" w14:textId="77777777" w:rsidR="00301B4B" w:rsidRPr="002503EF" w:rsidRDefault="00301B4B"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301B4B" w:rsidRPr="002503EF" w14:paraId="65A05F8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F8725B6"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EBE71A2" w14:textId="77777777" w:rsidR="00301B4B" w:rsidRPr="002503EF" w:rsidRDefault="00301B4B"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1B1A4EBD" w14:textId="77777777" w:rsidR="00301B4B" w:rsidRPr="002503EF" w:rsidRDefault="00301B4B"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B4B57F0" w14:textId="77777777" w:rsidR="00301B4B" w:rsidRPr="002503EF" w:rsidRDefault="00301B4B"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47983A0"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4BB9179"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AC8D501" w14:textId="77777777" w:rsidR="00301B4B" w:rsidRPr="002503EF" w:rsidRDefault="00301B4B"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301B4B" w:rsidRPr="002503EF" w14:paraId="2904069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547E9C68" w14:textId="77777777" w:rsidR="00301B4B" w:rsidRPr="007445F3" w:rsidRDefault="00301B4B"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843291C" w14:textId="77777777" w:rsidR="00301B4B" w:rsidRPr="002503EF" w:rsidRDefault="00301B4B" w:rsidP="00006CC7">
            <w:pPr>
              <w:pStyle w:val="2-B"/>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מדולל </w:t>
            </w:r>
            <w:r w:rsidRPr="002503EF">
              <w:rPr>
                <w:sz w:val="18"/>
                <w:szCs w:val="18"/>
                <w:rtl/>
              </w:rPr>
              <w:t>למניה</w:t>
            </w:r>
          </w:p>
        </w:tc>
        <w:tc>
          <w:tcPr>
            <w:tcW w:w="851" w:type="dxa"/>
            <w:vAlign w:val="center"/>
          </w:tcPr>
          <w:p w14:paraId="638CDD27" w14:textId="77777777" w:rsidR="00301B4B" w:rsidRPr="002503EF" w:rsidRDefault="00301B4B"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E0D1409" w14:textId="77777777" w:rsidR="00301B4B" w:rsidRPr="002503EF" w:rsidRDefault="00301B4B"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6C66234"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3B242ED"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8BE565D" w14:textId="77777777" w:rsidR="00301B4B" w:rsidRPr="002503EF" w:rsidRDefault="00301B4B"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bl>
    <w:p w14:paraId="3F9FA94D" w14:textId="77777777" w:rsidR="00301B4B" w:rsidRDefault="00301B4B" w:rsidP="00E5121A">
      <w:pPr>
        <w:spacing w:after="0" w:line="240" w:lineRule="auto"/>
        <w:ind w:left="1418"/>
        <w:rPr>
          <w:rFonts w:ascii="Arial" w:hAnsi="Arial"/>
          <w:rtl/>
        </w:rPr>
      </w:pPr>
    </w:p>
    <w:p w14:paraId="1D3D9F9B" w14:textId="6BC39EB6" w:rsidR="00E42EF6" w:rsidRPr="0005184A" w:rsidRDefault="00E42EF6" w:rsidP="00E42EF6">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6020AE03" w14:textId="77777777" w:rsidR="00E42EF6" w:rsidRDefault="00E42EF6" w:rsidP="00E42EF6">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7"/>
        <w:gridCol w:w="3274"/>
        <w:gridCol w:w="851"/>
        <w:gridCol w:w="1168"/>
        <w:gridCol w:w="1169"/>
        <w:gridCol w:w="1168"/>
        <w:gridCol w:w="1169"/>
      </w:tblGrid>
      <w:tr w:rsidR="006D2C00" w:rsidRPr="004C5FA3" w14:paraId="18580B93"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7" w:type="dxa"/>
            <w:vAlign w:val="top"/>
          </w:tcPr>
          <w:p w14:paraId="1BDC9AE0"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r w:rsidRPr="007445F3">
              <w:rPr>
                <w:rFonts w:asciiTheme="minorBidi" w:hAnsiTheme="minorBidi" w:cstheme="minorBidi"/>
                <w:rtl/>
              </w:rPr>
              <w:tab/>
            </w:r>
          </w:p>
        </w:tc>
        <w:tc>
          <w:tcPr>
            <w:tcW w:w="3274" w:type="dxa"/>
            <w:vAlign w:val="center"/>
          </w:tcPr>
          <w:p w14:paraId="792E3606" w14:textId="77777777" w:rsidR="006D2C00" w:rsidRPr="00D6370C" w:rsidRDefault="006D2C00"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CDB7C49" w14:textId="77777777" w:rsidR="006D2C00" w:rsidRPr="00D6370C" w:rsidRDefault="006D2C00"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0B3C0352" w14:textId="5A987759" w:rsidR="006D2C00" w:rsidRPr="006D2C00" w:rsidRDefault="006D2C00"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Pr>
                <w:rFonts w:hint="cs"/>
                <w:sz w:val="18"/>
                <w:szCs w:val="18"/>
                <w:rtl/>
              </w:rPr>
              <w:t>לשלושה</w:t>
            </w:r>
            <w:r w:rsidRPr="002503EF">
              <w:rPr>
                <w:sz w:val="18"/>
                <w:szCs w:val="18"/>
                <w:rtl/>
              </w:rPr>
              <w:t xml:space="preserve">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2503EF">
              <w:rPr>
                <w:sz w:val="18"/>
                <w:szCs w:val="18"/>
              </w:rPr>
              <w:fldChar w:fldCharType="begin" w:fldLock="1"/>
            </w:r>
            <w:r w:rsidRPr="002503EF">
              <w:rPr>
                <w:sz w:val="18"/>
                <w:szCs w:val="18"/>
              </w:rPr>
              <w:instrText xml:space="preserve"> DOCPROPERTY  CY  \* MERGEFORMAT </w:instrText>
            </w:r>
            <w:r w:rsidRPr="002503EF">
              <w:rPr>
                <w:sz w:val="18"/>
                <w:szCs w:val="18"/>
              </w:rPr>
              <w:fldChar w:fldCharType="separate"/>
            </w:r>
            <w:r w:rsidR="00D3002D">
              <w:rPr>
                <w:sz w:val="18"/>
                <w:szCs w:val="18"/>
              </w:rPr>
              <w:t>2026</w:t>
            </w:r>
            <w:r w:rsidRPr="002503EF">
              <w:rPr>
                <w:sz w:val="18"/>
                <w:szCs w:val="18"/>
              </w:rPr>
              <w:fldChar w:fldCharType="end"/>
            </w:r>
          </w:p>
        </w:tc>
      </w:tr>
      <w:tr w:rsidR="006D2C00" w:rsidRPr="004C5FA3" w14:paraId="51AA56C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04C0D561"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4C6AEF2" w14:textId="77777777" w:rsidR="006D2C00" w:rsidRPr="00D6370C" w:rsidRDefault="006D2C00"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5326969" w14:textId="77777777" w:rsidR="006D2C00" w:rsidRPr="00D6370C" w:rsidRDefault="006D2C00"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7A029F68"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6D2C00" w:rsidRPr="004C5FA3" w14:paraId="625D80C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0ED1311F"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A5637A6" w14:textId="77777777" w:rsidR="006D2C00" w:rsidRPr="00D6370C" w:rsidRDefault="006D2C00"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8A1966D" w14:textId="77777777" w:rsidR="006D2C00" w:rsidRPr="00D6370C" w:rsidRDefault="006D2C00"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5A149323"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6D2C00" w:rsidRPr="004C5FA3" w14:paraId="1B30FD4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8213A30"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DC2279D" w14:textId="77777777" w:rsidR="006D2C00" w:rsidRPr="00D6370C" w:rsidRDefault="006D2C00"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4C76AC9E" w14:textId="77777777" w:rsidR="006D2C00" w:rsidRPr="00F61B25" w:rsidRDefault="006D2C00"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7FC90987" w14:textId="77777777" w:rsidR="006D2C00" w:rsidRPr="006C73E3"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6C73E3">
              <w:rPr>
                <w:b/>
                <w:bCs/>
                <w:sz w:val="18"/>
                <w:szCs w:val="18"/>
                <w:rtl/>
              </w:rPr>
              <w:t>נתונים בפועל עובר לאירוע הפרופורמה</w:t>
            </w:r>
          </w:p>
        </w:tc>
        <w:tc>
          <w:tcPr>
            <w:tcW w:w="1169" w:type="dxa"/>
          </w:tcPr>
          <w:p w14:paraId="5E7F81F8" w14:textId="77777777" w:rsidR="006D2C00" w:rsidRPr="006C73E3"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החברה הנרכשת</w:t>
            </w:r>
          </w:p>
        </w:tc>
        <w:tc>
          <w:tcPr>
            <w:tcW w:w="1168" w:type="dxa"/>
          </w:tcPr>
          <w:p w14:paraId="5CA9DFBC" w14:textId="77777777" w:rsidR="006D2C00" w:rsidRPr="006C73E3"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התאמות לנתוני פרופורמ</w:t>
            </w:r>
            <w:r w:rsidRPr="006C73E3">
              <w:rPr>
                <w:rFonts w:hint="cs"/>
                <w:b/>
                <w:bCs/>
                <w:sz w:val="18"/>
                <w:szCs w:val="18"/>
                <w:rtl/>
              </w:rPr>
              <w:t>ה</w:t>
            </w:r>
          </w:p>
        </w:tc>
        <w:tc>
          <w:tcPr>
            <w:tcW w:w="1169" w:type="dxa"/>
          </w:tcPr>
          <w:p w14:paraId="7BF90490" w14:textId="77777777" w:rsidR="006D2C00" w:rsidRPr="006C73E3"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פרופורמה</w:t>
            </w:r>
          </w:p>
        </w:tc>
      </w:tr>
      <w:tr w:rsidR="006D2C00" w:rsidRPr="002503EF" w14:paraId="5D9586C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1715519"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3DA84C9" w14:textId="77777777" w:rsidR="006D2C00" w:rsidRPr="002503EF" w:rsidRDefault="006D2C00" w:rsidP="00006CC7">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124F1A7" w14:textId="77777777" w:rsidR="006D2C00" w:rsidRPr="002503EF" w:rsidRDefault="006D2C00" w:rsidP="00006CC7">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1577D51"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46F6A9C"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159C8DF"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C7C09ED"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79F396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C5FD37C"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341246D"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w:t>
            </w:r>
          </w:p>
        </w:tc>
        <w:tc>
          <w:tcPr>
            <w:tcW w:w="851" w:type="dxa"/>
          </w:tcPr>
          <w:p w14:paraId="451F1E0C" w14:textId="77777777" w:rsidR="006D2C00" w:rsidRPr="002503EF" w:rsidRDefault="006D2C00" w:rsidP="00006CC7">
            <w:pPr>
              <w:pStyle w:val="a2"/>
              <w:keepNext w:val="0"/>
              <w:widowControl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lang w:val="en-US"/>
              </w:rPr>
            </w:pPr>
          </w:p>
        </w:tc>
        <w:tc>
          <w:tcPr>
            <w:tcW w:w="1168" w:type="dxa"/>
          </w:tcPr>
          <w:p w14:paraId="55D091E4"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D79C85F"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408B79C"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D78A00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5A75018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269111C"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3C2351E" w14:textId="40929AA0"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עלות ההכנסות </w:t>
            </w:r>
            <w:r w:rsidRPr="002503EF">
              <w:rPr>
                <w:b/>
                <w:bCs/>
                <w:sz w:val="18"/>
                <w:szCs w:val="18"/>
                <w:rtl/>
              </w:rPr>
              <w:t>[</w:t>
            </w:r>
            <w:r w:rsidRPr="002503EF">
              <w:rPr>
                <w:sz w:val="18"/>
                <w:szCs w:val="18"/>
                <w:rtl/>
              </w:rPr>
              <w:t>לפני השפעת השינויים בשווי הוגן של נכסים ביולוגיים</w:t>
            </w:r>
          </w:p>
        </w:tc>
        <w:tc>
          <w:tcPr>
            <w:tcW w:w="851" w:type="dxa"/>
          </w:tcPr>
          <w:p w14:paraId="4C7C807C"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F5A04EA" w14:textId="77777777" w:rsidR="006D2C00" w:rsidRPr="002503EF" w:rsidRDefault="006D2C00"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B7B661E"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8094FF5"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84D59A6"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068E73C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5C7A7A6"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77779D2" w14:textId="73FE7A9F" w:rsidR="006D2C00" w:rsidRPr="002503EF" w:rsidRDefault="006D2C00"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 לפני השפעת השינויים בשווי הוגן של נכסים ביולוגיים</w:t>
            </w:r>
          </w:p>
        </w:tc>
        <w:tc>
          <w:tcPr>
            <w:tcW w:w="851" w:type="dxa"/>
          </w:tcPr>
          <w:p w14:paraId="6D896A6B"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BC471BF"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4C955C"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70AD69E"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5D85053"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3CB7E44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1FC0A89"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D2CE590" w14:textId="1CB39B1A"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השינויים בשווי הוגן של נכסים ביולוגיים</w:t>
            </w:r>
          </w:p>
        </w:tc>
        <w:tc>
          <w:tcPr>
            <w:tcW w:w="851" w:type="dxa"/>
          </w:tcPr>
          <w:p w14:paraId="1E6F9D35"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AEEB034"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1EA8C56"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E16AA17"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6880F18"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48EE88C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5BD92D1"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04B65504" w14:textId="6243E836"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שינויי שווי הוגן של נכסים ביולוגיים שמומשו</w:t>
            </w:r>
            <w:r w:rsidRPr="002503EF">
              <w:rPr>
                <w:b/>
                <w:bCs/>
                <w:sz w:val="18"/>
                <w:szCs w:val="18"/>
                <w:rtl/>
              </w:rPr>
              <w:t>]</w:t>
            </w:r>
          </w:p>
        </w:tc>
        <w:tc>
          <w:tcPr>
            <w:tcW w:w="851" w:type="dxa"/>
          </w:tcPr>
          <w:p w14:paraId="61E81BF2"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2084F42C" w14:textId="77777777" w:rsidR="006D2C00" w:rsidRPr="002503EF" w:rsidRDefault="006D2C00" w:rsidP="00006CC7">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27980CFC" w14:textId="77777777" w:rsidR="006D2C00" w:rsidRPr="002503EF" w:rsidRDefault="006D2C00"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0F36E097" w14:textId="77777777" w:rsidR="006D2C00" w:rsidRPr="002503EF" w:rsidRDefault="006D2C00"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4752A772" w14:textId="77777777" w:rsidR="006D2C00" w:rsidRPr="002503EF" w:rsidRDefault="006D2C00"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r>
      <w:tr w:rsidR="006D2C00" w:rsidRPr="002503EF" w14:paraId="642EBEB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202BF6C"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3E764663" w14:textId="77777777" w:rsidR="006D2C00" w:rsidRPr="002503EF" w:rsidRDefault="006D2C00"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w:t>
            </w:r>
          </w:p>
        </w:tc>
        <w:tc>
          <w:tcPr>
            <w:tcW w:w="851" w:type="dxa"/>
          </w:tcPr>
          <w:p w14:paraId="5A7707A0"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36C76CB" w14:textId="77777777" w:rsidR="006D2C00" w:rsidRPr="002503EF" w:rsidRDefault="006D2C00"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3161248" w14:textId="77777777" w:rsidR="006D2C00" w:rsidRPr="002503EF" w:rsidRDefault="006D2C00"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0C8010A" w14:textId="77777777" w:rsidR="006D2C00" w:rsidRPr="002503EF" w:rsidRDefault="006D2C00"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3DCAEE8" w14:textId="77777777" w:rsidR="006D2C00" w:rsidRPr="002503EF" w:rsidRDefault="006D2C00"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r>
      <w:tr w:rsidR="006D2C00" w:rsidRPr="002503EF" w14:paraId="09757D2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0565FEB"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CAAAF7C"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עליית (ירידת) ערך שווי הוגן נדל"ן להשקעה</w:t>
            </w:r>
          </w:p>
        </w:tc>
        <w:tc>
          <w:tcPr>
            <w:tcW w:w="851" w:type="dxa"/>
          </w:tcPr>
          <w:p w14:paraId="7B1AFE49"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59A3958"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896C48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AFD530A"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67A018"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5B5E6D2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B4E2E9B"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15EE56D"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מחקר ופיתוח</w:t>
            </w:r>
          </w:p>
        </w:tc>
        <w:tc>
          <w:tcPr>
            <w:tcW w:w="851" w:type="dxa"/>
          </w:tcPr>
          <w:p w14:paraId="3094367A"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0FAC2C9"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F0F5D8A"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B84686D"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1A6E9A6"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53E8DD2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08E67EE"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235EB7C"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מכירה ושיווק</w:t>
            </w:r>
          </w:p>
        </w:tc>
        <w:tc>
          <w:tcPr>
            <w:tcW w:w="851" w:type="dxa"/>
          </w:tcPr>
          <w:p w14:paraId="6997953D"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74530E8"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4722CC4"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B2C380B"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A6EB380"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3AC659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77864ED"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0C4B070"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הנהלה וכלליות</w:t>
            </w:r>
          </w:p>
        </w:tc>
        <w:tc>
          <w:tcPr>
            <w:tcW w:w="851" w:type="dxa"/>
          </w:tcPr>
          <w:p w14:paraId="24B19873"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C322C7F"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BE1F13C"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5F0504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F43B610"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AFCB90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7C253A2"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50F3868"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לקוחות ונכסים בגין חוזים עם לקוחות</w:t>
            </w:r>
          </w:p>
        </w:tc>
        <w:tc>
          <w:tcPr>
            <w:tcW w:w="851" w:type="dxa"/>
          </w:tcPr>
          <w:p w14:paraId="23F3BD5B"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8B42226"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18F00B2"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61A6DED"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EF7FEF5"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14FEDEB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C52E19D"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2A613FC"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אחרות</w:t>
            </w:r>
          </w:p>
        </w:tc>
        <w:tc>
          <w:tcPr>
            <w:tcW w:w="851" w:type="dxa"/>
          </w:tcPr>
          <w:p w14:paraId="58597D1E"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C21C82E"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7097636"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108C5DF"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89B9DBB"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3956494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0B3A266"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669DD33"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אחרות</w:t>
            </w:r>
          </w:p>
        </w:tc>
        <w:tc>
          <w:tcPr>
            <w:tcW w:w="851" w:type="dxa"/>
          </w:tcPr>
          <w:p w14:paraId="3657C592"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04335EC"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D788E4E"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4F80B9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AE0B396"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64C9017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E45DCB8"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93153F7"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הון ממימוש רכוש קבוע</w:t>
            </w:r>
          </w:p>
        </w:tc>
        <w:tc>
          <w:tcPr>
            <w:tcW w:w="851" w:type="dxa"/>
          </w:tcPr>
          <w:p w14:paraId="146EEB66"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E495229" w14:textId="77777777" w:rsidR="006D2C00" w:rsidRPr="002503EF" w:rsidRDefault="006D2C00"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DE1F23E"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0171E66"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1F5FBC8"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4FDEDD4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E4B36D0"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6827C96" w14:textId="77777777" w:rsidR="006D2C00" w:rsidRPr="002503EF" w:rsidRDefault="006D2C00"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מפעולות רגילות</w:t>
            </w:r>
          </w:p>
        </w:tc>
        <w:tc>
          <w:tcPr>
            <w:tcW w:w="851" w:type="dxa"/>
          </w:tcPr>
          <w:p w14:paraId="06F27B16"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F68A062"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BDD9B95"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FA65DA6"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C637DD3"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9F49FF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3DC77B0"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BE874EE"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מימון</w:t>
            </w:r>
          </w:p>
        </w:tc>
        <w:tc>
          <w:tcPr>
            <w:tcW w:w="851" w:type="dxa"/>
          </w:tcPr>
          <w:p w14:paraId="0FDA87B6"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D94FBE7"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7909BE4"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1B964E7"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060BB0D"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2B48B82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8AA8494"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0ACE92D"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מימון</w:t>
            </w:r>
          </w:p>
        </w:tc>
        <w:tc>
          <w:tcPr>
            <w:tcW w:w="851" w:type="dxa"/>
          </w:tcPr>
          <w:p w14:paraId="547A1ACB"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B62C778"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78B2BBF"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11A209E"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622C43"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5440194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FCE1B72"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0FFA561"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נכסים פיננסיים</w:t>
            </w:r>
          </w:p>
        </w:tc>
        <w:tc>
          <w:tcPr>
            <w:tcW w:w="851" w:type="dxa"/>
          </w:tcPr>
          <w:p w14:paraId="2A784039"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2449735"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C69B78C"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EB37A4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6660E5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644120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A15DF08"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419F884"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מגריעת נכסים פיננסיים שנמדדו בעלות מופחתת</w:t>
            </w:r>
          </w:p>
        </w:tc>
        <w:tc>
          <w:tcPr>
            <w:tcW w:w="851" w:type="dxa"/>
          </w:tcPr>
          <w:p w14:paraId="235FCC27"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D27B2BC"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700A379"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E8C363F"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409C7D6"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491C05B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C7402E9"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9A08E39"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מעלות מופחתת לשווי הוגן דרך רווח או הפסד</w:t>
            </w:r>
          </w:p>
        </w:tc>
        <w:tc>
          <w:tcPr>
            <w:tcW w:w="851" w:type="dxa"/>
          </w:tcPr>
          <w:p w14:paraId="6F7CD1A2"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2832525"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C34C87F"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FFC71A0"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29FD787"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16DF74B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3136B96"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B1335E1"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משווי הוגן דרך רווח כולל אחר לשווי הוגן דרך רווח או הפסד</w:t>
            </w:r>
          </w:p>
        </w:tc>
        <w:tc>
          <w:tcPr>
            <w:tcW w:w="851" w:type="dxa"/>
          </w:tcPr>
          <w:p w14:paraId="1B06D128"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F92ABE4"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8D94B27"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32504C9"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E358941"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123C89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58DF5FD"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222AC67"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אחרים ממימון</w:t>
            </w:r>
          </w:p>
        </w:tc>
        <w:tc>
          <w:tcPr>
            <w:tcW w:w="851" w:type="dxa"/>
          </w:tcPr>
          <w:p w14:paraId="073C9575"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A3E5929"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4EF5873"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D20E0CF"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15D4569"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849412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76C966F"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BD3E807" w14:textId="3D1A3F91"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חלק החברה ברווחי (בהפסדי) חברות המטופלות לפי שיטת השווי </w:t>
            </w:r>
            <w:r w:rsidRPr="003A4F1A">
              <w:rPr>
                <w:sz w:val="18"/>
                <w:szCs w:val="18"/>
                <w:rtl/>
              </w:rPr>
              <w:t>המאזני</w:t>
            </w:r>
          </w:p>
        </w:tc>
        <w:tc>
          <w:tcPr>
            <w:tcW w:w="851" w:type="dxa"/>
          </w:tcPr>
          <w:p w14:paraId="6B794E39"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7BAE050" w14:textId="77777777" w:rsidR="006D2C00" w:rsidRPr="002503EF" w:rsidRDefault="006D2C00"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73C1D6D"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841B98F"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C78906C"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5B41380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D5608D5"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89D90BE" w14:textId="77777777" w:rsidR="006D2C00" w:rsidRPr="002503EF" w:rsidRDefault="006D2C00"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לפני ניכוי </w:t>
            </w: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2FC6C029"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6C6B763"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07650A5"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6009133"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ECF2167"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3C5594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00EFC38"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9EED979" w14:textId="77777777"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2B19A471"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1C64058" w14:textId="77777777" w:rsidR="006D2C00" w:rsidRPr="002503EF" w:rsidRDefault="006D2C00"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D9F39C5"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078378C"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EF7CECC"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4633CB3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4FDD0E1"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8431F67" w14:textId="77777777" w:rsidR="006D2C00" w:rsidRPr="002503EF" w:rsidRDefault="006D2C00"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נמשכות</w:t>
            </w:r>
          </w:p>
        </w:tc>
        <w:tc>
          <w:tcPr>
            <w:tcW w:w="851" w:type="dxa"/>
          </w:tcPr>
          <w:p w14:paraId="2218A031"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5C62F40" w14:textId="77777777" w:rsidR="006D2C00" w:rsidRPr="002503EF" w:rsidRDefault="006D2C00"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F0F6D9C"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DECDED3"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2D26BD" w14:textId="77777777" w:rsidR="006D2C00" w:rsidRPr="002503EF" w:rsidRDefault="006D2C00"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99CE47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C0803C7"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A85BA5D" w14:textId="6417E073" w:rsidR="006D2C00" w:rsidRPr="002503EF" w:rsidRDefault="006D2C00"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שהופסקו</w:t>
            </w:r>
          </w:p>
        </w:tc>
        <w:tc>
          <w:tcPr>
            <w:tcW w:w="851" w:type="dxa"/>
          </w:tcPr>
          <w:p w14:paraId="274B7028"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41A775D" w14:textId="77777777" w:rsidR="006D2C00" w:rsidRPr="002503EF" w:rsidRDefault="006D2C00"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661F38A"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6C8DD49"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2DDFF6D"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5EB2B27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2F6A532"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B2C268A" w14:textId="77777777" w:rsidR="006D2C00" w:rsidRPr="002503EF" w:rsidRDefault="006D2C00"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w:t>
            </w:r>
          </w:p>
        </w:tc>
        <w:tc>
          <w:tcPr>
            <w:tcW w:w="851" w:type="dxa"/>
          </w:tcPr>
          <w:p w14:paraId="07CF3887" w14:textId="77777777" w:rsidR="006D2C00" w:rsidRPr="002503EF" w:rsidRDefault="006D2C00"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3B855F4" w14:textId="77777777" w:rsidR="006D2C00" w:rsidRPr="002503EF" w:rsidRDefault="006D2C00"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1C65359"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07851C6"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2E60DF8" w14:textId="77777777" w:rsidR="006D2C00" w:rsidRPr="002503EF" w:rsidRDefault="006D2C00"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1C72E3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874809B"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8766ED5" w14:textId="77777777" w:rsidR="006D2C00" w:rsidRPr="002503EF" w:rsidRDefault="006D2C00" w:rsidP="00006CC7">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7286C7E1" w14:textId="77777777" w:rsidR="006D2C00" w:rsidRPr="002503EF" w:rsidRDefault="006D2C00" w:rsidP="00006CC7">
            <w:pPr>
              <w:pStyle w:val="a2"/>
              <w:keepNext w:val="0"/>
              <w:widowControl w:val="0"/>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7AEEF29" w14:textId="77777777" w:rsidR="006D2C00" w:rsidRPr="002503EF" w:rsidRDefault="006D2C00"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D19CB70" w14:textId="77777777" w:rsidR="006D2C00" w:rsidRPr="002503EF" w:rsidRDefault="006D2C00"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19E75D4" w14:textId="77777777" w:rsidR="006D2C00" w:rsidRPr="002503EF" w:rsidRDefault="006D2C00"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71B46AA" w14:textId="77777777" w:rsidR="006D2C00" w:rsidRPr="002503EF" w:rsidRDefault="006D2C00"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r>
    </w:tbl>
    <w:p w14:paraId="732F9736" w14:textId="4DDEE279" w:rsidR="006D2C00" w:rsidRDefault="006D2C00" w:rsidP="006D2C00">
      <w:pPr>
        <w:spacing w:after="0" w:line="240" w:lineRule="auto"/>
        <w:rPr>
          <w:sz w:val="18"/>
          <w:szCs w:val="18"/>
          <w:rtl/>
        </w:rPr>
      </w:pPr>
      <w:r>
        <w:rPr>
          <w:sz w:val="18"/>
          <w:szCs w:val="18"/>
          <w:rtl/>
        </w:rPr>
        <w:br w:type="page"/>
      </w:r>
    </w:p>
    <w:p w14:paraId="00713C00" w14:textId="54B40136" w:rsidR="006D2C00" w:rsidRPr="0005184A" w:rsidRDefault="006D2C00" w:rsidP="006D2C00">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13176B06" w14:textId="77777777" w:rsidR="006D2C00" w:rsidRDefault="006D2C00" w:rsidP="006D2C00">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21"/>
        <w:gridCol w:w="3260"/>
        <w:gridCol w:w="851"/>
        <w:gridCol w:w="1168"/>
        <w:gridCol w:w="1169"/>
        <w:gridCol w:w="1168"/>
        <w:gridCol w:w="1169"/>
      </w:tblGrid>
      <w:tr w:rsidR="006D2C00" w:rsidRPr="004C5FA3" w14:paraId="30250696"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21" w:type="dxa"/>
            <w:vAlign w:val="top"/>
          </w:tcPr>
          <w:p w14:paraId="57915E55"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7EDCC6E8" w14:textId="77777777" w:rsidR="006D2C00" w:rsidRPr="00D6370C" w:rsidRDefault="006D2C00"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6C79EED" w14:textId="77777777" w:rsidR="006D2C00" w:rsidRPr="00D6370C" w:rsidRDefault="006D2C00"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328D29F" w14:textId="33DC414E" w:rsidR="006D2C00" w:rsidRPr="006D2C00" w:rsidRDefault="006D2C00"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Pr>
                <w:rFonts w:hint="cs"/>
                <w:sz w:val="18"/>
                <w:szCs w:val="18"/>
                <w:rtl/>
              </w:rPr>
              <w:t>לשלושה</w:t>
            </w:r>
            <w:r w:rsidRPr="002503EF">
              <w:rPr>
                <w:sz w:val="18"/>
                <w:szCs w:val="18"/>
                <w:rtl/>
              </w:rPr>
              <w:t xml:space="preserve">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2503EF">
              <w:rPr>
                <w:sz w:val="18"/>
                <w:szCs w:val="18"/>
              </w:rPr>
              <w:fldChar w:fldCharType="begin" w:fldLock="1"/>
            </w:r>
            <w:r w:rsidRPr="002503EF">
              <w:rPr>
                <w:sz w:val="18"/>
                <w:szCs w:val="18"/>
              </w:rPr>
              <w:instrText xml:space="preserve"> DOCPROPERTY  CY  \* MERGEFORMAT </w:instrText>
            </w:r>
            <w:r w:rsidRPr="002503EF">
              <w:rPr>
                <w:sz w:val="18"/>
                <w:szCs w:val="18"/>
              </w:rPr>
              <w:fldChar w:fldCharType="separate"/>
            </w:r>
            <w:r w:rsidR="00D3002D">
              <w:rPr>
                <w:sz w:val="18"/>
                <w:szCs w:val="18"/>
              </w:rPr>
              <w:t>2026</w:t>
            </w:r>
            <w:r w:rsidRPr="002503EF">
              <w:rPr>
                <w:sz w:val="18"/>
                <w:szCs w:val="18"/>
              </w:rPr>
              <w:fldChar w:fldCharType="end"/>
            </w:r>
          </w:p>
        </w:tc>
      </w:tr>
      <w:tr w:rsidR="006D2C00" w:rsidRPr="004C5FA3" w14:paraId="09FA8BD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177A86C1"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529060EB" w14:textId="77777777" w:rsidR="006D2C00" w:rsidRPr="00D6370C" w:rsidRDefault="006D2C00"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7E30A2A" w14:textId="77777777" w:rsidR="006D2C00" w:rsidRPr="00D6370C" w:rsidRDefault="006D2C00"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2C09AB3A"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6D2C00" w:rsidRPr="004C5FA3" w14:paraId="6C61903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6BD4752C"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50A01BA9" w14:textId="77777777" w:rsidR="006D2C00" w:rsidRPr="00D6370C" w:rsidRDefault="006D2C00"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951F3D8" w14:textId="77777777" w:rsidR="006D2C00" w:rsidRPr="00D6370C" w:rsidRDefault="006D2C00"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480469F4"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6D2C00" w:rsidRPr="004C5FA3" w14:paraId="6B4005A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5E6F20F"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37E1265B" w14:textId="77777777" w:rsidR="006D2C00" w:rsidRPr="00D6370C" w:rsidRDefault="006D2C00"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5389431B" w14:textId="77777777" w:rsidR="006D2C00" w:rsidRPr="00F61B25" w:rsidRDefault="006D2C00"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53E038AD"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06477">
              <w:rPr>
                <w:b/>
                <w:bCs/>
                <w:sz w:val="18"/>
                <w:szCs w:val="18"/>
                <w:rtl/>
              </w:rPr>
              <w:t>נתונים בפועל עובר לאירוע הפרופורמה</w:t>
            </w:r>
          </w:p>
        </w:tc>
        <w:tc>
          <w:tcPr>
            <w:tcW w:w="1169" w:type="dxa"/>
          </w:tcPr>
          <w:p w14:paraId="5BEB24D4"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נתוני החברה הנרכשת</w:t>
            </w:r>
          </w:p>
        </w:tc>
        <w:tc>
          <w:tcPr>
            <w:tcW w:w="1168" w:type="dxa"/>
          </w:tcPr>
          <w:p w14:paraId="66F0CD01"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התאמות לנתוני פרופורמה</w:t>
            </w:r>
          </w:p>
        </w:tc>
        <w:tc>
          <w:tcPr>
            <w:tcW w:w="1169" w:type="dxa"/>
          </w:tcPr>
          <w:p w14:paraId="3EF58019" w14:textId="77777777" w:rsidR="006D2C00" w:rsidRPr="00D6370C"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D6370C">
              <w:rPr>
                <w:b/>
                <w:bCs/>
                <w:sz w:val="18"/>
                <w:szCs w:val="18"/>
                <w:rtl/>
              </w:rPr>
              <w:t>נתוני פרופורמה</w:t>
            </w:r>
          </w:p>
        </w:tc>
      </w:tr>
      <w:tr w:rsidR="006D2C00" w:rsidRPr="002503EF" w14:paraId="16CF529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22628A5" w14:textId="77777777" w:rsidR="006D2C00" w:rsidRPr="007445F3" w:rsidRDefault="006D2C00"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5CF20C58" w14:textId="77777777" w:rsidR="006D2C00" w:rsidRPr="002503EF" w:rsidRDefault="006D2C00" w:rsidP="00006CC7">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4CD073F8" w14:textId="77777777" w:rsidR="006D2C00" w:rsidRPr="002503EF" w:rsidRDefault="006D2C00" w:rsidP="00006CC7">
            <w:pPr>
              <w:pStyle w:val="a2"/>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3FDCF6D"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B0B7CBC"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2BD271E"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D927641"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38BB892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AA110F3"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01411CC" w14:textId="77777777"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כולל אחר לאחר </w:t>
            </w:r>
            <w:proofErr w:type="spellStart"/>
            <w:r w:rsidRPr="002503EF">
              <w:rPr>
                <w:sz w:val="18"/>
                <w:szCs w:val="18"/>
                <w:rtl/>
              </w:rPr>
              <w:t>מסים</w:t>
            </w:r>
            <w:proofErr w:type="spellEnd"/>
            <w:r w:rsidRPr="002503EF">
              <w:rPr>
                <w:b w:val="0"/>
                <w:bCs w:val="0"/>
                <w:sz w:val="18"/>
                <w:szCs w:val="18"/>
                <w:rtl/>
              </w:rPr>
              <w:t xml:space="preserve"> </w:t>
            </w:r>
            <w:r w:rsidRPr="002503EF">
              <w:rPr>
                <w:sz w:val="18"/>
                <w:szCs w:val="18"/>
                <w:rtl/>
              </w:rPr>
              <w:t>בגין:</w:t>
            </w:r>
          </w:p>
        </w:tc>
        <w:tc>
          <w:tcPr>
            <w:tcW w:w="851" w:type="dxa"/>
          </w:tcPr>
          <w:p w14:paraId="1CFB7895"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64DABD1"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CC5678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C21E14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ACCAAA7"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FB4408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D8A929D"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8274FE7" w14:textId="77777777"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פריטים שלא יסווגו מחדש לאחר מכן לרווח או הפסד:</w:t>
            </w:r>
          </w:p>
        </w:tc>
        <w:tc>
          <w:tcPr>
            <w:tcW w:w="851" w:type="dxa"/>
          </w:tcPr>
          <w:p w14:paraId="3731139B"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0C9EE1C"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DC088FC"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E53D2BC"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0C8500F"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126A513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11BE577"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63ED414" w14:textId="451EE4D8"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הערכ</w:t>
            </w:r>
            <w:r w:rsidRPr="002503EF">
              <w:rPr>
                <w:rFonts w:hint="cs"/>
                <w:sz w:val="18"/>
                <w:szCs w:val="18"/>
                <w:rtl/>
              </w:rPr>
              <w:t>ות</w:t>
            </w:r>
            <w:r w:rsidRPr="002503EF">
              <w:rPr>
                <w:sz w:val="18"/>
                <w:szCs w:val="18"/>
                <w:rtl/>
              </w:rPr>
              <w:t xml:space="preserve"> מחדש של רכוש קבוע</w:t>
            </w:r>
          </w:p>
        </w:tc>
        <w:tc>
          <w:tcPr>
            <w:tcW w:w="851" w:type="dxa"/>
          </w:tcPr>
          <w:p w14:paraId="135AF8E8"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40B9681"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B998B82"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C89E05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070CCB6"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2FAD201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3BB52F3"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469FA30" w14:textId="4962059A"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מדידות מחדש של תוכניות הטבה מוגדרת</w:t>
            </w:r>
          </w:p>
        </w:tc>
        <w:tc>
          <w:tcPr>
            <w:tcW w:w="851" w:type="dxa"/>
          </w:tcPr>
          <w:p w14:paraId="40AFC8F9"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2BDC183"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4B59C40"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6381F0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0B89AB"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6BB2CC1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FB4EA53"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A8E2F11" w14:textId="24ED690B"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מהשקעות במכשירים הוניים שיועדו לשווי הוגן דרך רווח כולל אחר</w:t>
            </w:r>
          </w:p>
        </w:tc>
        <w:tc>
          <w:tcPr>
            <w:tcW w:w="851" w:type="dxa"/>
          </w:tcPr>
          <w:p w14:paraId="3BB092DE"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FFF1381"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79C394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F4ECEC8"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D5FB515"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576A65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54C1938"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3706039" w14:textId="77777777"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שינויים בשווי ההוגן שמיוחסים לשינויים בסיכון </w:t>
            </w:r>
            <w:r w:rsidRPr="002503EF">
              <w:rPr>
                <w:rFonts w:hint="cs"/>
                <w:sz w:val="18"/>
                <w:szCs w:val="18"/>
                <w:rtl/>
              </w:rPr>
              <w:t>ה</w:t>
            </w:r>
            <w:r w:rsidRPr="002503EF">
              <w:rPr>
                <w:sz w:val="18"/>
                <w:szCs w:val="18"/>
                <w:rtl/>
              </w:rPr>
              <w:t>אשראי של התחייבויות פיננסיות שיועדו למדידה בשווי הוגן דרך רווח או הפסד</w:t>
            </w:r>
          </w:p>
        </w:tc>
        <w:tc>
          <w:tcPr>
            <w:tcW w:w="851" w:type="dxa"/>
          </w:tcPr>
          <w:p w14:paraId="59282D3E"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55C88C0"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9F716CC"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732836D"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7E8B50F"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C386B2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3D9142E"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9E7ECBF" w14:textId="77777777"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41723287"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5094866"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2B4559"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7104E6E"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79DCFC4"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418E7CA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B733538"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DCD89D3" w14:textId="77777777" w:rsidR="006D2C00" w:rsidRPr="002503EF" w:rsidRDefault="006D2C00"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12D2D76"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D35B820"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E55633"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928D3AB"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E4D2B9A"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4256E84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251C880"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6858D32" w14:textId="688D9EF1"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פריטים שייתכן </w:t>
            </w:r>
            <w:r w:rsidRPr="002503EF">
              <w:rPr>
                <w:rFonts w:hint="cs"/>
                <w:sz w:val="18"/>
                <w:szCs w:val="18"/>
                <w:rtl/>
              </w:rPr>
              <w:t>ש</w:t>
            </w:r>
            <w:r w:rsidRPr="002503EF">
              <w:rPr>
                <w:sz w:val="18"/>
                <w:szCs w:val="18"/>
                <w:rtl/>
              </w:rPr>
              <w:t>יסווגו מחדש לאחר מכן לרווח ‏או הפסד:‏</w:t>
            </w:r>
          </w:p>
        </w:tc>
        <w:tc>
          <w:tcPr>
            <w:tcW w:w="851" w:type="dxa"/>
          </w:tcPr>
          <w:p w14:paraId="2C86A7EF"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4E53D76"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973B634"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721B6A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369866D"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4A10B08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B1AB09C"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9F613F5" w14:textId="5CA0A4FF"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תרגום דוחות כספיים של פעילויות חוץ</w:t>
            </w:r>
          </w:p>
        </w:tc>
        <w:tc>
          <w:tcPr>
            <w:tcW w:w="851" w:type="dxa"/>
          </w:tcPr>
          <w:p w14:paraId="20687C31"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37123A3"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6711B21"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C2A7E94"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546D971"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4B227A4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D51C54B"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50AD7AA" w14:textId="77777777"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rFonts w:hint="cs"/>
                <w:sz w:val="18"/>
                <w:szCs w:val="18"/>
                <w:rtl/>
              </w:rPr>
              <w:t>רווחים (הפסדים) מ</w:t>
            </w:r>
            <w:r w:rsidRPr="002503EF">
              <w:rPr>
                <w:sz w:val="18"/>
                <w:szCs w:val="18"/>
                <w:rtl/>
              </w:rPr>
              <w:t xml:space="preserve">מכשירי חוב </w:t>
            </w:r>
            <w:r w:rsidRPr="002503EF">
              <w:rPr>
                <w:rFonts w:hint="cs"/>
                <w:sz w:val="18"/>
                <w:szCs w:val="18"/>
                <w:rtl/>
              </w:rPr>
              <w:t xml:space="preserve">הנמדדים </w:t>
            </w:r>
            <w:r w:rsidRPr="002503EF">
              <w:rPr>
                <w:sz w:val="18"/>
                <w:szCs w:val="18"/>
                <w:rtl/>
              </w:rPr>
              <w:t>בשווי הוגן דרך רווח כולל אחר</w:t>
            </w:r>
          </w:p>
        </w:tc>
        <w:tc>
          <w:tcPr>
            <w:tcW w:w="851" w:type="dxa"/>
          </w:tcPr>
          <w:p w14:paraId="4C0073B1"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8632C76"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FAD7892"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CF73A60"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3875DB4"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4262027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4BA2FB2"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5C465BA" w14:textId="77777777"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גידורי</w:t>
            </w:r>
            <w:proofErr w:type="spellEnd"/>
            <w:r w:rsidRPr="002503EF">
              <w:rPr>
                <w:sz w:val="18"/>
                <w:szCs w:val="18"/>
                <w:rtl/>
              </w:rPr>
              <w:t xml:space="preserve"> תזרים מזומנים</w:t>
            </w:r>
          </w:p>
        </w:tc>
        <w:tc>
          <w:tcPr>
            <w:tcW w:w="851" w:type="dxa"/>
          </w:tcPr>
          <w:p w14:paraId="0A7F74E7"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6B47DC9"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54A66E0"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2599DED"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30C8548"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3CAE8B1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506151B"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5648048" w14:textId="77777777" w:rsidR="006D2C00" w:rsidRPr="002503EF" w:rsidRDefault="006D2C00"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4B9A0AF8"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FA3AA80"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4D0EB9B"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DEB83EF"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F312D96"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107AA56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F1AC2A8"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0AA5D95" w14:textId="77777777" w:rsidR="006D2C00" w:rsidRPr="002503EF" w:rsidRDefault="006D2C00"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72D4D998"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AAC8C76"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8956899"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6DABEB4"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D2C273"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6AB2A84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C28EC70"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903541C" w14:textId="77777777" w:rsidR="006D2C00" w:rsidRPr="002503EF" w:rsidRDefault="006D2C00" w:rsidP="00006CC7">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רווח (הפסד) כולל אחר לתקופה</w:t>
            </w:r>
          </w:p>
        </w:tc>
        <w:tc>
          <w:tcPr>
            <w:tcW w:w="851" w:type="dxa"/>
          </w:tcPr>
          <w:p w14:paraId="6FBEA4B0"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FC0F110"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7ED0034"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A2D9B70"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2B0FBA4"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0D77D9B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2EDB21C"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3D6B69C" w14:textId="77777777" w:rsidR="006D2C00" w:rsidRPr="002503EF" w:rsidRDefault="006D2C00"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w:t>
            </w:r>
          </w:p>
        </w:tc>
        <w:tc>
          <w:tcPr>
            <w:tcW w:w="851" w:type="dxa"/>
          </w:tcPr>
          <w:p w14:paraId="6F2861B9"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B39FB5A" w14:textId="77777777" w:rsidR="006D2C00" w:rsidRPr="002503EF" w:rsidRDefault="006D2C00"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A6CA35A"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4C3B70C"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3520ADE"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4FF4C95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9E90180"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AEB5D2D" w14:textId="77777777" w:rsidR="006D2C00" w:rsidRPr="002503EF" w:rsidRDefault="006D2C00"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02623A61"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D66431B"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7290834"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C2C6F81"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FBEA60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6AC1BF4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CDCE43F"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12D3654" w14:textId="77777777"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 המיוחס ל:</w:t>
            </w:r>
          </w:p>
        </w:tc>
        <w:tc>
          <w:tcPr>
            <w:tcW w:w="851" w:type="dxa"/>
          </w:tcPr>
          <w:p w14:paraId="7E8A0EA7"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1610A37"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2D1A909"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04E9BEE"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C0D53F"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B1CFDA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5D40E7D"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33CA960"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593AAB27"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AC4EADC"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F72BEC8"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00DD5B9"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DCCF699"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219A4C8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23B1693"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FDE06BA"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63B4FB30"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11556AD"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AAAF674"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BBD7E2F"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F9E93D6"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512EB68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7761A47"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8DAE3B8" w14:textId="77777777" w:rsidR="006D2C00" w:rsidRPr="002503EF" w:rsidRDefault="006D2C00"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105EE017"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2C78875" w14:textId="77777777" w:rsidR="006D2C00" w:rsidRPr="002503EF" w:rsidRDefault="006D2C00"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BCAA986"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8D65C4A"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29F37DC"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0242791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81C6CED"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58B6F74" w14:textId="77777777"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 המיוחס ל:</w:t>
            </w:r>
          </w:p>
        </w:tc>
        <w:tc>
          <w:tcPr>
            <w:tcW w:w="851" w:type="dxa"/>
          </w:tcPr>
          <w:p w14:paraId="113F8731"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D32124E"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4F51A52"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9FF896B"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B47883D"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679770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B2CDED8"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36DDCBD"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78BA0816"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3D5347F"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54BB364"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42DF990"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CBFB6E"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530B30D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CD795F0"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5A00EF2"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186A565F"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280491D"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E81A5C4"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EC12DF0"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40C32F2"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1568BB7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F5CF05B"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B7DCDDD" w14:textId="77777777" w:rsidR="006D2C00" w:rsidRPr="002503EF" w:rsidRDefault="006D2C00"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044F8C67"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AC9FB38" w14:textId="77777777" w:rsidR="006D2C00" w:rsidRPr="002503EF" w:rsidRDefault="006D2C00"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1B78F34"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9FD7B1B"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C68A402"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1A7C7A1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DEC9CCB"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9480C69" w14:textId="77777777"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למניה המיוחס לבעלים של החברה האם</w:t>
            </w:r>
            <w:r w:rsidRPr="002503EF">
              <w:rPr>
                <w:rFonts w:hint="cs"/>
                <w:sz w:val="18"/>
                <w:szCs w:val="18"/>
                <w:rtl/>
              </w:rPr>
              <w:t xml:space="preserve"> (בש"ח)</w:t>
            </w:r>
            <w:r w:rsidRPr="002503EF">
              <w:rPr>
                <w:sz w:val="18"/>
                <w:szCs w:val="18"/>
                <w:rtl/>
              </w:rPr>
              <w:t>:</w:t>
            </w:r>
          </w:p>
        </w:tc>
        <w:tc>
          <w:tcPr>
            <w:tcW w:w="851" w:type="dxa"/>
          </w:tcPr>
          <w:p w14:paraId="4C10EAF1"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011EE60"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AF2B604"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C3D6277"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9F72CBE"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0FF9C6C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464DB56"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C3F4C4F" w14:textId="0D4AFD5D"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בסיסי</w:t>
            </w:r>
            <w:r w:rsidRPr="002503EF">
              <w:rPr>
                <w:rFonts w:hint="cs"/>
                <w:sz w:val="18"/>
                <w:szCs w:val="18"/>
                <w:rtl/>
              </w:rPr>
              <w:t xml:space="preserve"> למניה</w:t>
            </w:r>
            <w:r w:rsidRPr="002503EF">
              <w:rPr>
                <w:sz w:val="18"/>
                <w:szCs w:val="18"/>
                <w:rtl/>
              </w:rPr>
              <w:t>:</w:t>
            </w:r>
          </w:p>
        </w:tc>
        <w:tc>
          <w:tcPr>
            <w:tcW w:w="851" w:type="dxa"/>
          </w:tcPr>
          <w:p w14:paraId="435F32EA"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6310809"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20E109F"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0A064F3"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44D992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1587C03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C4AECE5"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16F0706"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7B6D5881"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CE93936"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A449946"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4B8BEF1"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E81D2FB"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4C60596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3E53647"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B5FFBC9"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0C4B3E7E"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DA90D8A"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9792F97"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9238022"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1F76EBE"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5420307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27535B61"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3E5553B" w14:textId="77777777" w:rsidR="006D2C00" w:rsidRPr="002503EF" w:rsidRDefault="006D2C00" w:rsidP="00006CC7">
            <w:pPr>
              <w:pStyle w:val="2-B"/>
              <w:tabs>
                <w:tab w:val="clear" w:pos="180"/>
                <w:tab w:val="clear" w:pos="360"/>
                <w:tab w:val="clear" w:pos="540"/>
              </w:tabs>
              <w:ind w:left="284" w:firstLine="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בסיסי </w:t>
            </w:r>
            <w:r w:rsidRPr="002503EF">
              <w:rPr>
                <w:sz w:val="18"/>
                <w:szCs w:val="18"/>
                <w:rtl/>
              </w:rPr>
              <w:t>למניה</w:t>
            </w:r>
          </w:p>
        </w:tc>
        <w:tc>
          <w:tcPr>
            <w:tcW w:w="851" w:type="dxa"/>
            <w:vAlign w:val="center"/>
          </w:tcPr>
          <w:p w14:paraId="50038CBA" w14:textId="77777777" w:rsidR="006D2C00" w:rsidRPr="002503EF" w:rsidRDefault="006D2C00"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33AA2AC" w14:textId="77777777" w:rsidR="006D2C00" w:rsidRPr="002503EF" w:rsidRDefault="006D2C00"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B7F77EC"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42897F7"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45AA2B0"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009674B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1F07995"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1752AFD" w14:textId="5A78C34D" w:rsidR="006D2C00" w:rsidRPr="002503EF" w:rsidRDefault="006D2C00"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מדולל</w:t>
            </w:r>
            <w:r w:rsidRPr="002503EF">
              <w:rPr>
                <w:rFonts w:hint="cs"/>
                <w:sz w:val="18"/>
                <w:szCs w:val="18"/>
                <w:rtl/>
              </w:rPr>
              <w:t xml:space="preserve"> למניה</w:t>
            </w:r>
            <w:r w:rsidRPr="002503EF">
              <w:rPr>
                <w:sz w:val="18"/>
                <w:szCs w:val="18"/>
                <w:rtl/>
              </w:rPr>
              <w:t>:</w:t>
            </w:r>
          </w:p>
        </w:tc>
        <w:tc>
          <w:tcPr>
            <w:tcW w:w="851" w:type="dxa"/>
          </w:tcPr>
          <w:p w14:paraId="76FEE813"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C1A1BA3"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0A30413"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8E007CD"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597EE1C"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5F5AB93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70845B8"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3676CA4"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31BF8D2C"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C97904D" w14:textId="77777777" w:rsidR="006D2C00" w:rsidRPr="002503EF" w:rsidRDefault="006D2C00"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D87A01A"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716063F"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2FA8205" w14:textId="77777777" w:rsidR="006D2C00" w:rsidRPr="002503EF" w:rsidRDefault="006D2C00"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6D2C00" w:rsidRPr="002503EF" w14:paraId="7B3D821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67FF35C"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5A7D761" w14:textId="77777777" w:rsidR="006D2C00" w:rsidRPr="002503EF" w:rsidRDefault="006D2C00"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72FE7E99" w14:textId="77777777" w:rsidR="006D2C00" w:rsidRPr="002503EF" w:rsidRDefault="006D2C00"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84BB609" w14:textId="77777777" w:rsidR="006D2C00" w:rsidRPr="002503EF" w:rsidRDefault="006D2C00"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B9333E2"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93A6348"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FFF9680" w14:textId="77777777" w:rsidR="006D2C00" w:rsidRPr="002503EF" w:rsidRDefault="006D2C00"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6D2C00" w:rsidRPr="002503EF" w14:paraId="179C851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01B3B0A7" w14:textId="77777777" w:rsidR="006D2C00" w:rsidRPr="007445F3" w:rsidRDefault="006D2C00"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58CAE7D" w14:textId="77777777" w:rsidR="006D2C00" w:rsidRPr="002503EF" w:rsidRDefault="006D2C00" w:rsidP="00006CC7">
            <w:pPr>
              <w:pStyle w:val="2-B"/>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מדולל </w:t>
            </w:r>
            <w:r w:rsidRPr="002503EF">
              <w:rPr>
                <w:sz w:val="18"/>
                <w:szCs w:val="18"/>
                <w:rtl/>
              </w:rPr>
              <w:t>למניה</w:t>
            </w:r>
          </w:p>
        </w:tc>
        <w:tc>
          <w:tcPr>
            <w:tcW w:w="851" w:type="dxa"/>
            <w:vAlign w:val="center"/>
          </w:tcPr>
          <w:p w14:paraId="610ED79D" w14:textId="77777777" w:rsidR="006D2C00" w:rsidRPr="002503EF" w:rsidRDefault="006D2C00"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1728997" w14:textId="77777777" w:rsidR="006D2C00" w:rsidRPr="002503EF" w:rsidRDefault="006D2C00"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2151A61"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EA1E1BE"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35DFC16" w14:textId="77777777" w:rsidR="006D2C00" w:rsidRPr="002503EF" w:rsidRDefault="006D2C00"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bl>
    <w:p w14:paraId="7AA30F46" w14:textId="77777777" w:rsidR="007E22FC" w:rsidRPr="002503EF" w:rsidRDefault="007E22FC" w:rsidP="006D2C00">
      <w:pPr>
        <w:spacing w:after="0" w:line="240" w:lineRule="auto"/>
        <w:rPr>
          <w:sz w:val="18"/>
          <w:szCs w:val="18"/>
        </w:rPr>
      </w:pPr>
    </w:p>
    <w:p w14:paraId="602E9AA4" w14:textId="684C3334" w:rsidR="007E22FC" w:rsidRPr="0005184A" w:rsidRDefault="007E22FC" w:rsidP="007E22FC">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76EF6675" w14:textId="77777777" w:rsidR="007E22FC" w:rsidRPr="00E42EF6" w:rsidRDefault="007E22FC" w:rsidP="007E22FC">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7"/>
        <w:gridCol w:w="3274"/>
        <w:gridCol w:w="851"/>
        <w:gridCol w:w="1168"/>
        <w:gridCol w:w="1169"/>
        <w:gridCol w:w="1168"/>
        <w:gridCol w:w="1169"/>
      </w:tblGrid>
      <w:tr w:rsidR="00B1406E" w:rsidRPr="004C5FA3" w14:paraId="215A42CC"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7" w:type="dxa"/>
            <w:vAlign w:val="top"/>
          </w:tcPr>
          <w:p w14:paraId="15552E8E"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r w:rsidRPr="007445F3">
              <w:rPr>
                <w:rFonts w:asciiTheme="minorBidi" w:hAnsiTheme="minorBidi" w:cstheme="minorBidi"/>
                <w:rtl/>
              </w:rPr>
              <w:tab/>
            </w:r>
          </w:p>
        </w:tc>
        <w:tc>
          <w:tcPr>
            <w:tcW w:w="3274" w:type="dxa"/>
            <w:vAlign w:val="center"/>
          </w:tcPr>
          <w:p w14:paraId="7FE7ABD0" w14:textId="77777777" w:rsidR="00B1406E" w:rsidRPr="00D6370C" w:rsidRDefault="00B1406E"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75B74D89" w14:textId="77777777" w:rsidR="00B1406E" w:rsidRPr="00D6370C" w:rsidRDefault="00B1406E"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14266E18" w14:textId="34EB9190" w:rsidR="00B1406E" w:rsidRPr="00B1406E" w:rsidRDefault="00B1406E"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Pr>
                <w:rFonts w:hint="cs"/>
                <w:sz w:val="18"/>
                <w:szCs w:val="18"/>
                <w:rtl/>
              </w:rPr>
              <w:t>לשלושה</w:t>
            </w:r>
            <w:r w:rsidRPr="002503EF">
              <w:rPr>
                <w:sz w:val="18"/>
                <w:szCs w:val="18"/>
                <w:rtl/>
              </w:rPr>
              <w:t xml:space="preserve">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7E22FC">
              <w:rPr>
                <w:sz w:val="18"/>
                <w:szCs w:val="18"/>
              </w:rPr>
              <w:fldChar w:fldCharType="begin" w:fldLock="1"/>
            </w:r>
            <w:r w:rsidRPr="007E22FC">
              <w:rPr>
                <w:sz w:val="18"/>
                <w:szCs w:val="18"/>
              </w:rPr>
              <w:instrText xml:space="preserve"> DOCPROPERTY  PY  \* MERGEFORMAT </w:instrText>
            </w:r>
            <w:r w:rsidRPr="007E22FC">
              <w:rPr>
                <w:sz w:val="18"/>
                <w:szCs w:val="18"/>
              </w:rPr>
              <w:fldChar w:fldCharType="separate"/>
            </w:r>
            <w:r w:rsidR="00D3002D">
              <w:rPr>
                <w:sz w:val="18"/>
                <w:szCs w:val="18"/>
              </w:rPr>
              <w:t>2025</w:t>
            </w:r>
            <w:r w:rsidRPr="007E22FC">
              <w:rPr>
                <w:sz w:val="18"/>
                <w:szCs w:val="18"/>
              </w:rPr>
              <w:fldChar w:fldCharType="end"/>
            </w:r>
          </w:p>
        </w:tc>
      </w:tr>
      <w:tr w:rsidR="00B1406E" w:rsidRPr="004C5FA3" w14:paraId="79B60C8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1EC148CE"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812BF41"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2401834"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FED3278"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B1406E" w:rsidRPr="004C5FA3" w14:paraId="79981D3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580C3771"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7B7C922"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0AC0A73"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3319A33D"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B1406E" w:rsidRPr="004C5FA3" w14:paraId="6D151F7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BA6DBAB"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B460A9C"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3911D432" w14:textId="77777777" w:rsidR="00B1406E" w:rsidRPr="00F61B25" w:rsidRDefault="00B1406E"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7C064D9D"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6C73E3">
              <w:rPr>
                <w:b/>
                <w:bCs/>
                <w:sz w:val="18"/>
                <w:szCs w:val="18"/>
                <w:rtl/>
              </w:rPr>
              <w:t>נתונים בפועל עובר לאירוע הפרופורמה</w:t>
            </w:r>
          </w:p>
        </w:tc>
        <w:tc>
          <w:tcPr>
            <w:tcW w:w="1169" w:type="dxa"/>
          </w:tcPr>
          <w:p w14:paraId="18DC7CDE"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החברה הנרכשת</w:t>
            </w:r>
          </w:p>
        </w:tc>
        <w:tc>
          <w:tcPr>
            <w:tcW w:w="1168" w:type="dxa"/>
          </w:tcPr>
          <w:p w14:paraId="5DAF1BCD"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התאמות לנתוני פרופורמ</w:t>
            </w:r>
            <w:r w:rsidRPr="006C73E3">
              <w:rPr>
                <w:rFonts w:hint="cs"/>
                <w:b/>
                <w:bCs/>
                <w:sz w:val="18"/>
                <w:szCs w:val="18"/>
                <w:rtl/>
              </w:rPr>
              <w:t>ה</w:t>
            </w:r>
          </w:p>
        </w:tc>
        <w:tc>
          <w:tcPr>
            <w:tcW w:w="1169" w:type="dxa"/>
          </w:tcPr>
          <w:p w14:paraId="21CA686F"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פרופורמה</w:t>
            </w:r>
          </w:p>
        </w:tc>
      </w:tr>
      <w:tr w:rsidR="00B1406E" w:rsidRPr="002503EF" w14:paraId="24048A1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E64504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969656D" w14:textId="77777777" w:rsidR="00B1406E" w:rsidRPr="002503EF" w:rsidRDefault="00B1406E" w:rsidP="00006CC7">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B64DD10" w14:textId="77777777" w:rsidR="00B1406E" w:rsidRPr="002503EF" w:rsidRDefault="00B1406E" w:rsidP="00006CC7">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781A02F"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EAD7CE"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665E488"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DFD286B"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69351E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D3303C0"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923C3B5"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w:t>
            </w:r>
          </w:p>
        </w:tc>
        <w:tc>
          <w:tcPr>
            <w:tcW w:w="851" w:type="dxa"/>
          </w:tcPr>
          <w:p w14:paraId="3C1799E5" w14:textId="77777777" w:rsidR="00B1406E" w:rsidRPr="002503EF" w:rsidRDefault="00B1406E" w:rsidP="00006CC7">
            <w:pPr>
              <w:pStyle w:val="a2"/>
              <w:keepNext w:val="0"/>
              <w:widowControl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lang w:val="en-US"/>
              </w:rPr>
            </w:pPr>
          </w:p>
        </w:tc>
        <w:tc>
          <w:tcPr>
            <w:tcW w:w="1168" w:type="dxa"/>
          </w:tcPr>
          <w:p w14:paraId="7077C74C"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E259809"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3465AA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D0F7F4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A589D4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CBA469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133CF40" w14:textId="6B57DDA3"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עלות ההכנסות </w:t>
            </w:r>
            <w:r w:rsidRPr="002503EF">
              <w:rPr>
                <w:b/>
                <w:bCs/>
                <w:sz w:val="18"/>
                <w:szCs w:val="18"/>
                <w:rtl/>
              </w:rPr>
              <w:t>[</w:t>
            </w:r>
            <w:r w:rsidRPr="002503EF">
              <w:rPr>
                <w:sz w:val="18"/>
                <w:szCs w:val="18"/>
                <w:rtl/>
              </w:rPr>
              <w:t>לפני השפעת השינויים בשווי הוגן של נכסים ביולוגיים</w:t>
            </w:r>
          </w:p>
        </w:tc>
        <w:tc>
          <w:tcPr>
            <w:tcW w:w="851" w:type="dxa"/>
          </w:tcPr>
          <w:p w14:paraId="7BA29866"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7BD6C34"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8ECD724"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1064829"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90B1CB2"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0596D6C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4975523"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CA9E21A" w14:textId="6E485104"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 לפני השפעת השינויים בשווי הוגן של נכסים ביולוגיים</w:t>
            </w:r>
          </w:p>
        </w:tc>
        <w:tc>
          <w:tcPr>
            <w:tcW w:w="851" w:type="dxa"/>
          </w:tcPr>
          <w:p w14:paraId="5C53D6BC"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761DB97"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031FBE9"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899DB22"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17877C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F52375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6BA0B21"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A499B82" w14:textId="30BCC842"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השינויים בשווי הוגן של נכסים ביולוגיים</w:t>
            </w:r>
          </w:p>
        </w:tc>
        <w:tc>
          <w:tcPr>
            <w:tcW w:w="851" w:type="dxa"/>
          </w:tcPr>
          <w:p w14:paraId="64DF8C5E"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F18E2C3"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8C0534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5473E6D"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932DCE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9A2065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0226DEE"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53E0356D" w14:textId="5D4D446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שינויי שווי הוגן של נכסים ביולוגיים שמומשו</w:t>
            </w:r>
            <w:r w:rsidRPr="002503EF">
              <w:rPr>
                <w:b/>
                <w:bCs/>
                <w:sz w:val="18"/>
                <w:szCs w:val="18"/>
                <w:rtl/>
              </w:rPr>
              <w:t>]</w:t>
            </w:r>
          </w:p>
        </w:tc>
        <w:tc>
          <w:tcPr>
            <w:tcW w:w="851" w:type="dxa"/>
          </w:tcPr>
          <w:p w14:paraId="5B6E7B0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38719820" w14:textId="77777777" w:rsidR="00B1406E" w:rsidRPr="002503EF" w:rsidRDefault="00B1406E" w:rsidP="00006CC7">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78E5D764" w14:textId="77777777" w:rsidR="00B1406E" w:rsidRPr="002503EF" w:rsidRDefault="00B1406E"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24851A61" w14:textId="77777777" w:rsidR="00B1406E" w:rsidRPr="002503EF" w:rsidRDefault="00B1406E"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2151C93E" w14:textId="77777777" w:rsidR="00B1406E" w:rsidRPr="002503EF" w:rsidRDefault="00B1406E"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r>
      <w:tr w:rsidR="00B1406E" w:rsidRPr="002503EF" w14:paraId="596BE3B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7DB42D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71A084F3"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w:t>
            </w:r>
          </w:p>
        </w:tc>
        <w:tc>
          <w:tcPr>
            <w:tcW w:w="851" w:type="dxa"/>
          </w:tcPr>
          <w:p w14:paraId="361963B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7139D62"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6895EAB" w14:textId="77777777" w:rsidR="00B1406E" w:rsidRPr="002503EF" w:rsidRDefault="00B1406E"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F018417" w14:textId="77777777" w:rsidR="00B1406E" w:rsidRPr="002503EF" w:rsidRDefault="00B1406E"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8352225" w14:textId="77777777" w:rsidR="00B1406E" w:rsidRPr="002503EF" w:rsidRDefault="00B1406E"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r>
      <w:tr w:rsidR="00B1406E" w:rsidRPr="002503EF" w14:paraId="0C97127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B0AFFF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00AEB45"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עליית (ירידת) ערך שווי הוגן נדל"ן להשקעה</w:t>
            </w:r>
          </w:p>
        </w:tc>
        <w:tc>
          <w:tcPr>
            <w:tcW w:w="851" w:type="dxa"/>
          </w:tcPr>
          <w:p w14:paraId="0DF07A8E"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D9A4DCF"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3A7EF32"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C90015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905EF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8A991F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AABA9E2"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6A1105A"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מחקר ופיתוח</w:t>
            </w:r>
          </w:p>
        </w:tc>
        <w:tc>
          <w:tcPr>
            <w:tcW w:w="851" w:type="dxa"/>
          </w:tcPr>
          <w:p w14:paraId="2BFD30F3"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B4BB577"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27D723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194907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B76D3D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D532AA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C5230E9"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82B359B"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מכירה ושיווק</w:t>
            </w:r>
          </w:p>
        </w:tc>
        <w:tc>
          <w:tcPr>
            <w:tcW w:w="851" w:type="dxa"/>
          </w:tcPr>
          <w:p w14:paraId="5CB468C7"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0248299"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3B2D51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EA4AA7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E2C876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616402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A98E16D"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60CDD61"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הנהלה וכלליות</w:t>
            </w:r>
          </w:p>
        </w:tc>
        <w:tc>
          <w:tcPr>
            <w:tcW w:w="851" w:type="dxa"/>
          </w:tcPr>
          <w:p w14:paraId="0695905C"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2CFBCCA"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68A610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5B94CF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0CA908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EB08A2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EA75D0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5A9897F"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לקוחות ונכסים בגין חוזים עם לקוחות</w:t>
            </w:r>
          </w:p>
        </w:tc>
        <w:tc>
          <w:tcPr>
            <w:tcW w:w="851" w:type="dxa"/>
          </w:tcPr>
          <w:p w14:paraId="640CBBCE"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8DB28A"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0736C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9CCE6D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4C1178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458E49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5B1F562"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71F6EF2"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אחרות</w:t>
            </w:r>
          </w:p>
        </w:tc>
        <w:tc>
          <w:tcPr>
            <w:tcW w:w="851" w:type="dxa"/>
          </w:tcPr>
          <w:p w14:paraId="5BEFF22F"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F2ADEBA"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AF3D6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FD30B8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E6E30F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D55FF1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14680E5"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8CBBDAF"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אחרות</w:t>
            </w:r>
          </w:p>
        </w:tc>
        <w:tc>
          <w:tcPr>
            <w:tcW w:w="851" w:type="dxa"/>
          </w:tcPr>
          <w:p w14:paraId="6B38E360"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077BCEF"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C97D566"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7E262D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2F71E6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D9D6C5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7277BCF"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0C58100"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הון ממימוש רכוש קבוע</w:t>
            </w:r>
          </w:p>
        </w:tc>
        <w:tc>
          <w:tcPr>
            <w:tcW w:w="851" w:type="dxa"/>
          </w:tcPr>
          <w:p w14:paraId="43F2BDCF"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2687BC0"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D604E84"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2B0E8A8"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7DA528B"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017262D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B52619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27757E3"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מפעולות רגילות</w:t>
            </w:r>
          </w:p>
        </w:tc>
        <w:tc>
          <w:tcPr>
            <w:tcW w:w="851" w:type="dxa"/>
          </w:tcPr>
          <w:p w14:paraId="6773A4D6"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A878BDE"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D0DB39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1AF8FE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73182C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A290BD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C475A9B"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86BA720"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מימון</w:t>
            </w:r>
          </w:p>
        </w:tc>
        <w:tc>
          <w:tcPr>
            <w:tcW w:w="851" w:type="dxa"/>
          </w:tcPr>
          <w:p w14:paraId="54F77285"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3F12C2A"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638048D"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E135F06"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831662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4C0974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3B7DB99"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F7041AB"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מימון</w:t>
            </w:r>
          </w:p>
        </w:tc>
        <w:tc>
          <w:tcPr>
            <w:tcW w:w="851" w:type="dxa"/>
          </w:tcPr>
          <w:p w14:paraId="009402BC"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9398FF5"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054838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547532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C4CAE1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FA7563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B786B97"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5C44FCE"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נכסים פיננסיים</w:t>
            </w:r>
          </w:p>
        </w:tc>
        <w:tc>
          <w:tcPr>
            <w:tcW w:w="851" w:type="dxa"/>
          </w:tcPr>
          <w:p w14:paraId="17366469"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CB6CA11"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B72B15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A091A4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A43372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61735E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1A44D3B"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733C001"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מגריעת נכסים פיננסיים שנמדדו בעלות מופחתת</w:t>
            </w:r>
          </w:p>
        </w:tc>
        <w:tc>
          <w:tcPr>
            <w:tcW w:w="851" w:type="dxa"/>
          </w:tcPr>
          <w:p w14:paraId="0759AB9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618E021"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35B19C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8F874D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EA7CAA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1FDD78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37AA2D9"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2C63BD1"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מעלות מופחתת לשווי הוגן דרך רווח או הפסד</w:t>
            </w:r>
          </w:p>
        </w:tc>
        <w:tc>
          <w:tcPr>
            <w:tcW w:w="851" w:type="dxa"/>
          </w:tcPr>
          <w:p w14:paraId="39F1AAB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72F6755"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09BDF7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6D91C9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22BB64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6473D0F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242464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38F3C1A"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משווי הוגן דרך רווח כולל אחר לשווי הוגן דרך רווח או הפסד</w:t>
            </w:r>
          </w:p>
        </w:tc>
        <w:tc>
          <w:tcPr>
            <w:tcW w:w="851" w:type="dxa"/>
          </w:tcPr>
          <w:p w14:paraId="0901ACA2"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04867A5"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4BCDF8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CD86642"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4D7C38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896782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A23F71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0CBB82C"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אחרים ממימון</w:t>
            </w:r>
          </w:p>
        </w:tc>
        <w:tc>
          <w:tcPr>
            <w:tcW w:w="851" w:type="dxa"/>
          </w:tcPr>
          <w:p w14:paraId="0265695F"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7881EE2"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C156E8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D3D811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B8DC39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7E316D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F8CAF16"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325B1F1" w14:textId="62B89FF9"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חלק החברה ברווחי (בהפסדי) חברות המטופלות לפי </w:t>
            </w:r>
            <w:r w:rsidRPr="003A4F1A">
              <w:rPr>
                <w:sz w:val="18"/>
                <w:szCs w:val="18"/>
                <w:rtl/>
              </w:rPr>
              <w:t>שיטת השווי המאזני</w:t>
            </w:r>
          </w:p>
        </w:tc>
        <w:tc>
          <w:tcPr>
            <w:tcW w:w="851" w:type="dxa"/>
          </w:tcPr>
          <w:p w14:paraId="282820F3"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684DF2C"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2726D1B"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AD081A6"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C0A72CD"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0E36E6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DEFED08"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86504DB"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לפני ניכוי </w:t>
            </w: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7677FAD4"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3DE9CD6"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E33A77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EAC657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6BD228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6A002B2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00EACC5"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E06F57B"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5C044972"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B828B7C"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A2DCB32"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9D90B03"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68867B9"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213B92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3845641"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6EDC259"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נמשכות</w:t>
            </w:r>
          </w:p>
        </w:tc>
        <w:tc>
          <w:tcPr>
            <w:tcW w:w="851" w:type="dxa"/>
          </w:tcPr>
          <w:p w14:paraId="0A4595CB"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904ED6"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D2D232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7AAB74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B471C4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899F2F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9B43CAD"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288BBC0" w14:textId="5FDE0559"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שהופסקו</w:t>
            </w:r>
          </w:p>
        </w:tc>
        <w:tc>
          <w:tcPr>
            <w:tcW w:w="851" w:type="dxa"/>
          </w:tcPr>
          <w:p w14:paraId="229774D1"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7693504"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A23B20C"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67236CD"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6AD120B"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3DEFBBA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50B6FD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2CF1B40"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w:t>
            </w:r>
          </w:p>
        </w:tc>
        <w:tc>
          <w:tcPr>
            <w:tcW w:w="851" w:type="dxa"/>
          </w:tcPr>
          <w:p w14:paraId="2E550EF0"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02AD8DE"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6CE81A8"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B50EF09"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AEF0069"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7AF7D3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0FF9552"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8102A7A" w14:textId="77777777" w:rsidR="00B1406E" w:rsidRPr="002503EF" w:rsidRDefault="00B1406E" w:rsidP="00006CC7">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7F3A734B" w14:textId="77777777" w:rsidR="00B1406E" w:rsidRPr="002503EF" w:rsidRDefault="00B1406E" w:rsidP="00006CC7">
            <w:pPr>
              <w:pStyle w:val="a2"/>
              <w:keepNext w:val="0"/>
              <w:widowControl w:val="0"/>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065F072"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1C603FA"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493815D"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9D69218"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r>
    </w:tbl>
    <w:p w14:paraId="40E7B8FE" w14:textId="77777777" w:rsidR="007E22FC" w:rsidRPr="006D2C00" w:rsidRDefault="007E22FC" w:rsidP="00B1406E">
      <w:pPr>
        <w:spacing w:after="0" w:line="240" w:lineRule="auto"/>
        <w:rPr>
          <w:sz w:val="18"/>
          <w:szCs w:val="18"/>
        </w:rPr>
      </w:pPr>
    </w:p>
    <w:p w14:paraId="29D67D94" w14:textId="77777777" w:rsidR="007E22FC" w:rsidRPr="007E22FC" w:rsidRDefault="007E22FC" w:rsidP="007E22FC">
      <w:pPr>
        <w:spacing w:after="0" w:line="240" w:lineRule="auto"/>
        <w:ind w:left="1418"/>
        <w:rPr>
          <w:rFonts w:ascii="Arial" w:hAnsi="Arial"/>
          <w:sz w:val="18"/>
          <w:szCs w:val="18"/>
          <w:rtl/>
        </w:rPr>
      </w:pPr>
    </w:p>
    <w:p w14:paraId="51C9FE25" w14:textId="37C26629" w:rsidR="007E22FC" w:rsidRPr="0005184A" w:rsidRDefault="007E22FC" w:rsidP="007E22FC">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7FDC0F15" w14:textId="77777777" w:rsidR="007E22FC" w:rsidRPr="00E42EF6" w:rsidRDefault="007E22FC" w:rsidP="007E22FC">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21"/>
        <w:gridCol w:w="3260"/>
        <w:gridCol w:w="851"/>
        <w:gridCol w:w="1168"/>
        <w:gridCol w:w="1169"/>
        <w:gridCol w:w="1168"/>
        <w:gridCol w:w="1169"/>
      </w:tblGrid>
      <w:tr w:rsidR="00B1406E" w:rsidRPr="004C5FA3" w14:paraId="55C2D32E"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21" w:type="dxa"/>
            <w:vAlign w:val="top"/>
          </w:tcPr>
          <w:p w14:paraId="2BF21E48"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02806EE0" w14:textId="77777777" w:rsidR="00B1406E" w:rsidRPr="00D6370C" w:rsidRDefault="00B1406E"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42A3C21" w14:textId="77777777" w:rsidR="00B1406E" w:rsidRPr="00D6370C" w:rsidRDefault="00B1406E"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33516CAC" w14:textId="2A00F67B" w:rsidR="00B1406E" w:rsidRPr="00B1406E" w:rsidRDefault="00B1406E"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Pr>
                <w:rFonts w:hint="cs"/>
                <w:sz w:val="18"/>
                <w:szCs w:val="18"/>
                <w:rtl/>
              </w:rPr>
              <w:t>לשלושה</w:t>
            </w:r>
            <w:r w:rsidRPr="002503EF">
              <w:rPr>
                <w:sz w:val="18"/>
                <w:szCs w:val="18"/>
                <w:rtl/>
              </w:rPr>
              <w:t xml:space="preserve"> חודשים שהסתיימו ביום</w:t>
            </w:r>
            <w:r>
              <w:rPr>
                <w:rFonts w:hint="cs"/>
                <w:sz w:val="18"/>
                <w:szCs w:val="18"/>
                <w:rtl/>
              </w:rPr>
              <w:t xml:space="preserve"> </w:t>
            </w:r>
            <w:r>
              <w:rPr>
                <w:sz w:val="18"/>
                <w:szCs w:val="18"/>
                <w:rtl/>
              </w:rPr>
              <w:br/>
            </w:r>
            <w:r w:rsidRPr="002503EF">
              <w:rPr>
                <w:sz w:val="18"/>
                <w:szCs w:val="18"/>
                <w:rtl/>
              </w:rPr>
              <w:t xml:space="preserve">30 ביוני </w:t>
            </w:r>
            <w:r w:rsidRPr="007E22FC">
              <w:rPr>
                <w:sz w:val="18"/>
                <w:szCs w:val="18"/>
              </w:rPr>
              <w:fldChar w:fldCharType="begin" w:fldLock="1"/>
            </w:r>
            <w:r w:rsidRPr="007E22FC">
              <w:rPr>
                <w:sz w:val="18"/>
                <w:szCs w:val="18"/>
              </w:rPr>
              <w:instrText xml:space="preserve"> DOCPROPERTY  PY  \* MERGEFORMAT </w:instrText>
            </w:r>
            <w:r w:rsidRPr="007E22FC">
              <w:rPr>
                <w:sz w:val="18"/>
                <w:szCs w:val="18"/>
              </w:rPr>
              <w:fldChar w:fldCharType="separate"/>
            </w:r>
            <w:r w:rsidR="00D3002D">
              <w:rPr>
                <w:sz w:val="18"/>
                <w:szCs w:val="18"/>
              </w:rPr>
              <w:t>2025</w:t>
            </w:r>
            <w:r w:rsidRPr="007E22FC">
              <w:rPr>
                <w:sz w:val="18"/>
                <w:szCs w:val="18"/>
              </w:rPr>
              <w:fldChar w:fldCharType="end"/>
            </w:r>
          </w:p>
        </w:tc>
      </w:tr>
      <w:tr w:rsidR="00B1406E" w:rsidRPr="004C5FA3" w14:paraId="2F42BF0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2E2C7D9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7BDB5A61"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2927287C"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5E48F097"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B1406E" w:rsidRPr="004C5FA3" w14:paraId="6EAB877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2EA63D4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3A8A1501"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5E548806"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BF34503"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B1406E" w:rsidRPr="004C5FA3" w14:paraId="17FD602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577BD90"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1DB00A1E"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580DB59" w14:textId="77777777" w:rsidR="00B1406E" w:rsidRPr="00F61B25" w:rsidRDefault="00B1406E"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3B6B8C85"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06477">
              <w:rPr>
                <w:b/>
                <w:bCs/>
                <w:sz w:val="18"/>
                <w:szCs w:val="18"/>
                <w:rtl/>
              </w:rPr>
              <w:t>נתונים בפועל עובר לאירוע הפרופורמה</w:t>
            </w:r>
          </w:p>
        </w:tc>
        <w:tc>
          <w:tcPr>
            <w:tcW w:w="1169" w:type="dxa"/>
          </w:tcPr>
          <w:p w14:paraId="27FAA415"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נתוני החברה הנרכשת</w:t>
            </w:r>
          </w:p>
        </w:tc>
        <w:tc>
          <w:tcPr>
            <w:tcW w:w="1168" w:type="dxa"/>
          </w:tcPr>
          <w:p w14:paraId="55758455"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התאמות לנתוני פרופורמה</w:t>
            </w:r>
          </w:p>
        </w:tc>
        <w:tc>
          <w:tcPr>
            <w:tcW w:w="1169" w:type="dxa"/>
          </w:tcPr>
          <w:p w14:paraId="18628E64"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D6370C">
              <w:rPr>
                <w:b/>
                <w:bCs/>
                <w:sz w:val="18"/>
                <w:szCs w:val="18"/>
                <w:rtl/>
              </w:rPr>
              <w:t>נתוני פרופורמה</w:t>
            </w:r>
          </w:p>
        </w:tc>
      </w:tr>
      <w:tr w:rsidR="00B1406E" w:rsidRPr="002503EF" w14:paraId="35F9B6C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E5F93F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63BD0B21" w14:textId="77777777" w:rsidR="00B1406E" w:rsidRPr="002503EF" w:rsidRDefault="00B1406E" w:rsidP="00006CC7">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6660D012" w14:textId="77777777" w:rsidR="00B1406E" w:rsidRPr="002503EF" w:rsidRDefault="00B1406E" w:rsidP="00006CC7">
            <w:pPr>
              <w:pStyle w:val="a2"/>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B1B2FA3"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CFF45AC"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820BFEE"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70159C"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DD3A7E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7E681A2"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107EF4D"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כולל אחר לאחר </w:t>
            </w:r>
            <w:proofErr w:type="spellStart"/>
            <w:r w:rsidRPr="002503EF">
              <w:rPr>
                <w:sz w:val="18"/>
                <w:szCs w:val="18"/>
                <w:rtl/>
              </w:rPr>
              <w:t>מסים</w:t>
            </w:r>
            <w:proofErr w:type="spellEnd"/>
            <w:r w:rsidRPr="002503EF">
              <w:rPr>
                <w:b w:val="0"/>
                <w:bCs w:val="0"/>
                <w:sz w:val="18"/>
                <w:szCs w:val="18"/>
                <w:rtl/>
              </w:rPr>
              <w:t xml:space="preserve"> </w:t>
            </w:r>
            <w:r w:rsidRPr="002503EF">
              <w:rPr>
                <w:sz w:val="18"/>
                <w:szCs w:val="18"/>
                <w:rtl/>
              </w:rPr>
              <w:t>בגין:</w:t>
            </w:r>
          </w:p>
        </w:tc>
        <w:tc>
          <w:tcPr>
            <w:tcW w:w="851" w:type="dxa"/>
          </w:tcPr>
          <w:p w14:paraId="587459C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2A5FEFE"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53410DE"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977F02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944573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08BF91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BDD6D16"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8AEBDDC"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פריטים שלא יסווגו מחדש לאחר מכן לרווח או הפסד:</w:t>
            </w:r>
          </w:p>
        </w:tc>
        <w:tc>
          <w:tcPr>
            <w:tcW w:w="851" w:type="dxa"/>
          </w:tcPr>
          <w:p w14:paraId="32B664B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A434289"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15C4B2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CBADDC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7DBA66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B55C8C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4E0A7C0"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9903EE7" w14:textId="7D0D2D9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הערכ</w:t>
            </w:r>
            <w:r w:rsidRPr="002503EF">
              <w:rPr>
                <w:rFonts w:hint="cs"/>
                <w:sz w:val="18"/>
                <w:szCs w:val="18"/>
                <w:rtl/>
              </w:rPr>
              <w:t>ות</w:t>
            </w:r>
            <w:r w:rsidRPr="002503EF">
              <w:rPr>
                <w:sz w:val="18"/>
                <w:szCs w:val="18"/>
                <w:rtl/>
              </w:rPr>
              <w:t xml:space="preserve"> מחדש של רכוש קבוע</w:t>
            </w:r>
          </w:p>
        </w:tc>
        <w:tc>
          <w:tcPr>
            <w:tcW w:w="851" w:type="dxa"/>
          </w:tcPr>
          <w:p w14:paraId="1DC9E8B4"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5F1117D"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C38C8E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980B76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A09217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99F623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503EEAD"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2E85D22" w14:textId="6C5C4DC4"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מדידות מחדש של תוכניות הטבה מוגדרת</w:t>
            </w:r>
          </w:p>
        </w:tc>
        <w:tc>
          <w:tcPr>
            <w:tcW w:w="851" w:type="dxa"/>
          </w:tcPr>
          <w:p w14:paraId="1749A59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F633DB7"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D4392D7"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464F13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F876E4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C0DF68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28743D3"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A41D4D1" w14:textId="2C205051"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מהשקעות במכשירים הוניים שיועדו לשווי הוגן דרך רווח כולל אחר</w:t>
            </w:r>
          </w:p>
        </w:tc>
        <w:tc>
          <w:tcPr>
            <w:tcW w:w="851" w:type="dxa"/>
          </w:tcPr>
          <w:p w14:paraId="1A8DFD44"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439DB0A"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94F77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FE621C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AA230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680CFF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EB70A4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F124E64"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שינויים בשווי ההוגן שמיוחסים לשינויים בסיכון </w:t>
            </w:r>
            <w:r w:rsidRPr="002503EF">
              <w:rPr>
                <w:rFonts w:hint="cs"/>
                <w:sz w:val="18"/>
                <w:szCs w:val="18"/>
                <w:rtl/>
              </w:rPr>
              <w:t>ה</w:t>
            </w:r>
            <w:r w:rsidRPr="002503EF">
              <w:rPr>
                <w:sz w:val="18"/>
                <w:szCs w:val="18"/>
                <w:rtl/>
              </w:rPr>
              <w:t>אשראי של התחייבויות פיננסיות שיועדו למדידה בשווי הוגן דרך רווח או הפסד</w:t>
            </w:r>
          </w:p>
        </w:tc>
        <w:tc>
          <w:tcPr>
            <w:tcW w:w="851" w:type="dxa"/>
          </w:tcPr>
          <w:p w14:paraId="4C560AD3"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BEA18D8"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EC7E84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627463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BBD4BA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E5F8B4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5ABAD9A"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62FCB5B"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629936C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AD84106"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54341E5"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043C94E"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38E8A62"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0AEDD79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26FB735"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2D42281" w14:textId="77777777" w:rsidR="00B1406E" w:rsidRPr="002503EF" w:rsidRDefault="00B14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6F3C75D2"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D80EAA7"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5B70220"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8D97065"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8B9CCAC"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17E6A46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174DED3"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B95211D" w14:textId="1FC994DC"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פריטים שייתכן </w:t>
            </w:r>
            <w:r w:rsidRPr="002503EF">
              <w:rPr>
                <w:rFonts w:hint="cs"/>
                <w:sz w:val="18"/>
                <w:szCs w:val="18"/>
                <w:rtl/>
              </w:rPr>
              <w:t>ש</w:t>
            </w:r>
            <w:r w:rsidRPr="002503EF">
              <w:rPr>
                <w:sz w:val="18"/>
                <w:szCs w:val="18"/>
                <w:rtl/>
              </w:rPr>
              <w:t>יסווגו מחדש לאחר מכן לרווח ‏או הפסד:‏</w:t>
            </w:r>
          </w:p>
        </w:tc>
        <w:tc>
          <w:tcPr>
            <w:tcW w:w="851" w:type="dxa"/>
          </w:tcPr>
          <w:p w14:paraId="032434E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F0EFDFB"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D323B2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B146E7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9DF55A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FCF3B0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63D624E"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BF0F2DE" w14:textId="2D4650CC"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תרגום דוחות כספיים של פעילויות חוץ</w:t>
            </w:r>
          </w:p>
        </w:tc>
        <w:tc>
          <w:tcPr>
            <w:tcW w:w="851" w:type="dxa"/>
          </w:tcPr>
          <w:p w14:paraId="65A2391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B760127"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916F31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07761A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EE9863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7B5C99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C1790B2"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F16D5E7"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rFonts w:hint="cs"/>
                <w:sz w:val="18"/>
                <w:szCs w:val="18"/>
                <w:rtl/>
              </w:rPr>
              <w:t>רווחים (הפסדים) מ</w:t>
            </w:r>
            <w:r w:rsidRPr="002503EF">
              <w:rPr>
                <w:sz w:val="18"/>
                <w:szCs w:val="18"/>
                <w:rtl/>
              </w:rPr>
              <w:t xml:space="preserve">מכשירי חוב </w:t>
            </w:r>
            <w:r w:rsidRPr="002503EF">
              <w:rPr>
                <w:rFonts w:hint="cs"/>
                <w:sz w:val="18"/>
                <w:szCs w:val="18"/>
                <w:rtl/>
              </w:rPr>
              <w:t xml:space="preserve">הנמדדים </w:t>
            </w:r>
            <w:r w:rsidRPr="002503EF">
              <w:rPr>
                <w:sz w:val="18"/>
                <w:szCs w:val="18"/>
                <w:rtl/>
              </w:rPr>
              <w:t>בשווי הוגן דרך רווח כולל אחר</w:t>
            </w:r>
          </w:p>
        </w:tc>
        <w:tc>
          <w:tcPr>
            <w:tcW w:w="851" w:type="dxa"/>
          </w:tcPr>
          <w:p w14:paraId="6A18E591"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82BE608"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724B28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5E09A1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4832F2E"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6C05F8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4042D9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F56552C"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גידורי</w:t>
            </w:r>
            <w:proofErr w:type="spellEnd"/>
            <w:r w:rsidRPr="002503EF">
              <w:rPr>
                <w:sz w:val="18"/>
                <w:szCs w:val="18"/>
                <w:rtl/>
              </w:rPr>
              <w:t xml:space="preserve"> תזרים מזומנים</w:t>
            </w:r>
          </w:p>
        </w:tc>
        <w:tc>
          <w:tcPr>
            <w:tcW w:w="851" w:type="dxa"/>
          </w:tcPr>
          <w:p w14:paraId="3E0E45D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49AF0B3"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710CC76"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A807EA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E87472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F9E592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D1DB42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7943A04"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6C829819"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911DF74"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DB66664"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982F0D5"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F5DE16F"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F74CD5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8CF3ADC"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111CFE8"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7361C3C8"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8A0BAF5"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93100AE"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7F3C51E"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DDDC254"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16828BE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EF708C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618A9A3" w14:textId="77777777" w:rsidR="00B1406E" w:rsidRPr="002503EF" w:rsidRDefault="00B1406E" w:rsidP="00006CC7">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רווח (הפסד) כולל אחר לתקופה</w:t>
            </w:r>
          </w:p>
        </w:tc>
        <w:tc>
          <w:tcPr>
            <w:tcW w:w="851" w:type="dxa"/>
          </w:tcPr>
          <w:p w14:paraId="0B30A8E9"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4CCAC30"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AF69A76"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1905F5D"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AA712A2"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331E8C1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93DBAA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02D79EF" w14:textId="77777777" w:rsidR="00B1406E" w:rsidRPr="002503EF" w:rsidRDefault="00B1406E"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w:t>
            </w:r>
          </w:p>
        </w:tc>
        <w:tc>
          <w:tcPr>
            <w:tcW w:w="851" w:type="dxa"/>
          </w:tcPr>
          <w:p w14:paraId="2BAB93F0"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05732B4"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C411F65"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95E5735"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3446D36"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3EBB4F8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5F1B955"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55FBD56"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14EF3C59"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8EAED56"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79FCF4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8DF211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304804F"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EEE5B8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2E7FA44"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878C9F7"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 המיוחס ל:</w:t>
            </w:r>
          </w:p>
        </w:tc>
        <w:tc>
          <w:tcPr>
            <w:tcW w:w="851" w:type="dxa"/>
          </w:tcPr>
          <w:p w14:paraId="1CE8B23E"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60AC021"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579700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ECBA5A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59F64E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2FDEC4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939A4E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37721FC"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2C5F76A6"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5577753"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7898DC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31026D1"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DADE38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92FB31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25E823C"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EB73035"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44C13732"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36F601E"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2C72868"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D65D886"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730761A"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03C13EA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5F6458F"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3D74E73"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35E960E7"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5375090"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61A8B90"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368F8B2"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D196EEC"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284BB1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78D94AA"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D8D0B3B"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 המיוחס ל:</w:t>
            </w:r>
          </w:p>
        </w:tc>
        <w:tc>
          <w:tcPr>
            <w:tcW w:w="851" w:type="dxa"/>
          </w:tcPr>
          <w:p w14:paraId="26F4CF98"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8CCC91F"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34C680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53EBB9E"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B05A4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F16AF3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9099AD9"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08653AB"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2C44A2F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02D6B8C"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983B71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D1305E1"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DD5687F"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2956F7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44CE470"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4E48882"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7E55CBA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C738DC8"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812F4B8"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A430020"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76897D5"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48F694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9E10A35"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9516A05"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235D28B2"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7EEF733"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58E44C2"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DF0892A"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FCADD0E"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50E5EA3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CC5D687"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CC3D2CF"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למניה המיוחס לבעלים של החברה האם</w:t>
            </w:r>
            <w:r w:rsidRPr="002503EF">
              <w:rPr>
                <w:rFonts w:hint="cs"/>
                <w:sz w:val="18"/>
                <w:szCs w:val="18"/>
                <w:rtl/>
              </w:rPr>
              <w:t xml:space="preserve"> (בש"ח)</w:t>
            </w:r>
            <w:r w:rsidRPr="002503EF">
              <w:rPr>
                <w:sz w:val="18"/>
                <w:szCs w:val="18"/>
                <w:rtl/>
              </w:rPr>
              <w:t>:</w:t>
            </w:r>
          </w:p>
        </w:tc>
        <w:tc>
          <w:tcPr>
            <w:tcW w:w="851" w:type="dxa"/>
          </w:tcPr>
          <w:p w14:paraId="3F7B19E7"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09D906D"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7BA99CF"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CAB8FE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CBCC53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16282D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F569AF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883D9E9" w14:textId="5191E3D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בסיסי</w:t>
            </w:r>
            <w:r w:rsidRPr="002503EF">
              <w:rPr>
                <w:rFonts w:hint="cs"/>
                <w:sz w:val="18"/>
                <w:szCs w:val="18"/>
                <w:rtl/>
              </w:rPr>
              <w:t xml:space="preserve"> למניה</w:t>
            </w:r>
            <w:r w:rsidRPr="002503EF">
              <w:rPr>
                <w:sz w:val="18"/>
                <w:szCs w:val="18"/>
                <w:rtl/>
              </w:rPr>
              <w:t>:</w:t>
            </w:r>
          </w:p>
        </w:tc>
        <w:tc>
          <w:tcPr>
            <w:tcW w:w="851" w:type="dxa"/>
          </w:tcPr>
          <w:p w14:paraId="554B93D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F74656B"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F63956F"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A689BD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A2E684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29E202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B4179C5"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9E95F7F"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19015864"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3A8B238"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9C9E98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210E26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CCAFECF"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77EA90B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744EAB6"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9ED20D6"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3911679E"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BC0E2E0"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1CC9A58"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149FC43"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E5F4519"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506670C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7CBFCB5C"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4E97418" w14:textId="77777777" w:rsidR="00B1406E" w:rsidRPr="002503EF" w:rsidRDefault="00B1406E" w:rsidP="00006CC7">
            <w:pPr>
              <w:pStyle w:val="2-B"/>
              <w:tabs>
                <w:tab w:val="clear" w:pos="180"/>
                <w:tab w:val="clear" w:pos="360"/>
                <w:tab w:val="clear" w:pos="540"/>
              </w:tabs>
              <w:ind w:left="284" w:firstLine="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בסיסי </w:t>
            </w:r>
            <w:r w:rsidRPr="002503EF">
              <w:rPr>
                <w:sz w:val="18"/>
                <w:szCs w:val="18"/>
                <w:rtl/>
              </w:rPr>
              <w:t>למניה</w:t>
            </w:r>
          </w:p>
        </w:tc>
        <w:tc>
          <w:tcPr>
            <w:tcW w:w="851" w:type="dxa"/>
            <w:vAlign w:val="center"/>
          </w:tcPr>
          <w:p w14:paraId="6B17974E" w14:textId="77777777" w:rsidR="00B1406E" w:rsidRPr="002503EF" w:rsidRDefault="00B14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3147C55"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3F2790F"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81B066C"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FD24323"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4952CD2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5006A3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BF6979D" w14:textId="7D0776E6"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מדולל</w:t>
            </w:r>
            <w:r w:rsidRPr="002503EF">
              <w:rPr>
                <w:rFonts w:hint="cs"/>
                <w:sz w:val="18"/>
                <w:szCs w:val="18"/>
                <w:rtl/>
              </w:rPr>
              <w:t xml:space="preserve"> למניה</w:t>
            </w:r>
            <w:r w:rsidRPr="002503EF">
              <w:rPr>
                <w:sz w:val="18"/>
                <w:szCs w:val="18"/>
                <w:rtl/>
              </w:rPr>
              <w:t>:</w:t>
            </w:r>
          </w:p>
        </w:tc>
        <w:tc>
          <w:tcPr>
            <w:tcW w:w="851" w:type="dxa"/>
          </w:tcPr>
          <w:p w14:paraId="3E235C9E"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DA4F987"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D05B1F7"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E894FB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4C4B4A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256963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894EEE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49E651E"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5B9A0F22"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0436005"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3C7836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808A2E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E5DDF9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1102BE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ECE96D4"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67CEF60"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21F7FDB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1CDD031"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FB8B8CD"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C965183"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DC1DB8A"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3A1AF1D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24701C33"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BF6929C" w14:textId="77777777" w:rsidR="00B1406E" w:rsidRPr="002503EF" w:rsidRDefault="00B1406E" w:rsidP="00006CC7">
            <w:pPr>
              <w:pStyle w:val="2-B"/>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מדולל </w:t>
            </w:r>
            <w:r w:rsidRPr="002503EF">
              <w:rPr>
                <w:sz w:val="18"/>
                <w:szCs w:val="18"/>
                <w:rtl/>
              </w:rPr>
              <w:t>למניה</w:t>
            </w:r>
          </w:p>
        </w:tc>
        <w:tc>
          <w:tcPr>
            <w:tcW w:w="851" w:type="dxa"/>
            <w:vAlign w:val="center"/>
          </w:tcPr>
          <w:p w14:paraId="3D6372D1" w14:textId="77777777" w:rsidR="00B1406E" w:rsidRPr="002503EF" w:rsidRDefault="00B14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B38976A"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5158F08"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71CF15D"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C642CE4"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bl>
    <w:p w14:paraId="130439D0" w14:textId="77777777" w:rsidR="007E22FC" w:rsidRPr="002503EF" w:rsidRDefault="007E22FC" w:rsidP="00B1406E">
      <w:pPr>
        <w:spacing w:after="0" w:line="240" w:lineRule="auto"/>
        <w:rPr>
          <w:sz w:val="18"/>
          <w:szCs w:val="18"/>
        </w:rPr>
      </w:pPr>
    </w:p>
    <w:p w14:paraId="3D8B7652" w14:textId="4F4ED0BF" w:rsidR="007E22FC" w:rsidRPr="0005184A" w:rsidRDefault="007E22FC" w:rsidP="007E22FC">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2A4708F9" w14:textId="77777777" w:rsidR="007E22FC" w:rsidRPr="00E42EF6" w:rsidRDefault="007E22FC" w:rsidP="007E22FC">
      <w:pPr>
        <w:spacing w:after="0" w:line="240" w:lineRule="auto"/>
        <w:ind w:left="1418"/>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07"/>
        <w:gridCol w:w="3274"/>
        <w:gridCol w:w="851"/>
        <w:gridCol w:w="1168"/>
        <w:gridCol w:w="1169"/>
        <w:gridCol w:w="1168"/>
        <w:gridCol w:w="1169"/>
      </w:tblGrid>
      <w:tr w:rsidR="00B1406E" w:rsidRPr="004C5FA3" w14:paraId="1F9F3364"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07" w:type="dxa"/>
            <w:vAlign w:val="top"/>
          </w:tcPr>
          <w:p w14:paraId="71B11EEB"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r w:rsidRPr="007445F3">
              <w:rPr>
                <w:rFonts w:asciiTheme="minorBidi" w:hAnsiTheme="minorBidi" w:cstheme="minorBidi"/>
                <w:rtl/>
              </w:rPr>
              <w:tab/>
            </w:r>
          </w:p>
        </w:tc>
        <w:tc>
          <w:tcPr>
            <w:tcW w:w="3274" w:type="dxa"/>
            <w:vAlign w:val="center"/>
          </w:tcPr>
          <w:p w14:paraId="32FC1E53" w14:textId="77777777" w:rsidR="00B1406E" w:rsidRPr="00D6370C" w:rsidRDefault="00B1406E"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0D2420DC" w14:textId="77777777" w:rsidR="00B1406E" w:rsidRPr="00D6370C" w:rsidRDefault="00B1406E"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3E0D4F12" w14:textId="4670F487" w:rsidR="00B1406E" w:rsidRPr="00B1406E" w:rsidRDefault="00B1406E"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Pr>
                <w:rFonts w:hint="cs"/>
                <w:sz w:val="18"/>
                <w:szCs w:val="18"/>
                <w:rtl/>
              </w:rPr>
              <w:t>לשנה</w:t>
            </w:r>
            <w:r w:rsidRPr="002503EF">
              <w:rPr>
                <w:sz w:val="18"/>
                <w:szCs w:val="18"/>
                <w:rtl/>
              </w:rPr>
              <w:t xml:space="preserve"> שהסתיימ</w:t>
            </w:r>
            <w:r>
              <w:rPr>
                <w:rFonts w:hint="cs"/>
                <w:sz w:val="18"/>
                <w:szCs w:val="18"/>
                <w:rtl/>
              </w:rPr>
              <w:t>ה</w:t>
            </w:r>
            <w:r w:rsidRPr="002503EF">
              <w:rPr>
                <w:sz w:val="18"/>
                <w:szCs w:val="18"/>
                <w:rtl/>
              </w:rPr>
              <w:t xml:space="preserve"> ביום</w:t>
            </w:r>
            <w:r>
              <w:rPr>
                <w:rFonts w:hint="cs"/>
                <w:sz w:val="18"/>
                <w:szCs w:val="18"/>
                <w:rtl/>
              </w:rPr>
              <w:t xml:space="preserve"> </w:t>
            </w:r>
            <w:r>
              <w:rPr>
                <w:sz w:val="18"/>
                <w:szCs w:val="18"/>
                <w:rtl/>
              </w:rPr>
              <w:br/>
            </w:r>
            <w:r>
              <w:rPr>
                <w:rFonts w:hint="cs"/>
                <w:sz w:val="18"/>
                <w:szCs w:val="18"/>
                <w:rtl/>
              </w:rPr>
              <w:t>31</w:t>
            </w:r>
            <w:r w:rsidRPr="002503EF">
              <w:rPr>
                <w:sz w:val="18"/>
                <w:szCs w:val="18"/>
                <w:rtl/>
              </w:rPr>
              <w:t xml:space="preserve"> </w:t>
            </w:r>
            <w:r>
              <w:rPr>
                <w:rFonts w:hint="cs"/>
                <w:sz w:val="18"/>
                <w:szCs w:val="18"/>
                <w:rtl/>
              </w:rPr>
              <w:t>בדצמבר</w:t>
            </w:r>
            <w:r w:rsidRPr="002503EF">
              <w:rPr>
                <w:sz w:val="18"/>
                <w:szCs w:val="18"/>
                <w:rtl/>
              </w:rPr>
              <w:t xml:space="preserve"> </w:t>
            </w:r>
            <w:r w:rsidRPr="007E22FC">
              <w:rPr>
                <w:sz w:val="18"/>
                <w:szCs w:val="18"/>
              </w:rPr>
              <w:fldChar w:fldCharType="begin" w:fldLock="1"/>
            </w:r>
            <w:r w:rsidRPr="007E22FC">
              <w:rPr>
                <w:sz w:val="18"/>
                <w:szCs w:val="18"/>
              </w:rPr>
              <w:instrText xml:space="preserve"> DOCPROPERTY  PY  \* MERGEFORMAT </w:instrText>
            </w:r>
            <w:r w:rsidRPr="007E22FC">
              <w:rPr>
                <w:sz w:val="18"/>
                <w:szCs w:val="18"/>
              </w:rPr>
              <w:fldChar w:fldCharType="separate"/>
            </w:r>
            <w:r w:rsidR="00D3002D">
              <w:rPr>
                <w:sz w:val="18"/>
                <w:szCs w:val="18"/>
              </w:rPr>
              <w:t>2025</w:t>
            </w:r>
            <w:r w:rsidRPr="007E22FC">
              <w:rPr>
                <w:sz w:val="18"/>
                <w:szCs w:val="18"/>
              </w:rPr>
              <w:fldChar w:fldCharType="end"/>
            </w:r>
          </w:p>
        </w:tc>
      </w:tr>
      <w:tr w:rsidR="00B1406E" w:rsidRPr="004C5FA3" w14:paraId="0B590CC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3983529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E04BE86"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70E200E"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13F078DA"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B1406E" w:rsidRPr="004C5FA3" w14:paraId="769DBBA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vAlign w:val="top"/>
          </w:tcPr>
          <w:p w14:paraId="724BF001"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6433BAA"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3C54D8C7"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1E0D12FA"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B1406E" w:rsidRPr="004C5FA3" w14:paraId="4D55406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C344C9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D6BC1D5"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49F7D4F5" w14:textId="77777777" w:rsidR="00B1406E" w:rsidRPr="00F61B25" w:rsidRDefault="00B1406E"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43B186E8"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6C73E3">
              <w:rPr>
                <w:b/>
                <w:bCs/>
                <w:sz w:val="18"/>
                <w:szCs w:val="18"/>
                <w:rtl/>
              </w:rPr>
              <w:t>נתונים בפועל עובר לאירוע הפרופורמה</w:t>
            </w:r>
          </w:p>
        </w:tc>
        <w:tc>
          <w:tcPr>
            <w:tcW w:w="1169" w:type="dxa"/>
          </w:tcPr>
          <w:p w14:paraId="0C914C33"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החברה הנרכשת</w:t>
            </w:r>
          </w:p>
        </w:tc>
        <w:tc>
          <w:tcPr>
            <w:tcW w:w="1168" w:type="dxa"/>
          </w:tcPr>
          <w:p w14:paraId="3D24F2CE"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התאמות לנתוני פרופורמ</w:t>
            </w:r>
            <w:r w:rsidRPr="006C73E3">
              <w:rPr>
                <w:rFonts w:hint="cs"/>
                <w:b/>
                <w:bCs/>
                <w:sz w:val="18"/>
                <w:szCs w:val="18"/>
                <w:rtl/>
              </w:rPr>
              <w:t>ה</w:t>
            </w:r>
          </w:p>
        </w:tc>
        <w:tc>
          <w:tcPr>
            <w:tcW w:w="1169" w:type="dxa"/>
          </w:tcPr>
          <w:p w14:paraId="4D839E1B" w14:textId="77777777" w:rsidR="00B1406E" w:rsidRPr="006C73E3"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6C73E3">
              <w:rPr>
                <w:b/>
                <w:bCs/>
                <w:sz w:val="18"/>
                <w:szCs w:val="18"/>
                <w:rtl/>
              </w:rPr>
              <w:t>נתוני פרופורמה</w:t>
            </w:r>
          </w:p>
        </w:tc>
      </w:tr>
      <w:tr w:rsidR="00B1406E" w:rsidRPr="002503EF" w14:paraId="28CAC24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A94C460"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83E749D" w14:textId="77777777" w:rsidR="00B1406E" w:rsidRPr="002503EF" w:rsidRDefault="00B1406E" w:rsidP="00006CC7">
            <w:pPr>
              <w:pStyle w:val="0"/>
              <w:widowControl w:val="0"/>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2F0C676E" w14:textId="77777777" w:rsidR="00B1406E" w:rsidRPr="002503EF" w:rsidRDefault="00B1406E" w:rsidP="00006CC7">
            <w:pPr>
              <w:pStyle w:val="a2"/>
              <w:keepNext w:val="0"/>
              <w:widowControl w:val="0"/>
              <w:tabs>
                <w:tab w:val="clear" w:pos="180"/>
                <w:tab w:val="clear" w:pos="360"/>
                <w:tab w:val="clear" w:pos="540"/>
              </w:tabs>
              <w:jc w:val="left"/>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9E8A9E0"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DC9B1B8"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DB3B449"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218498E"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2E1C06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58CC53D"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47770A8"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w:t>
            </w:r>
          </w:p>
        </w:tc>
        <w:tc>
          <w:tcPr>
            <w:tcW w:w="851" w:type="dxa"/>
          </w:tcPr>
          <w:p w14:paraId="7529990C" w14:textId="77777777" w:rsidR="00B1406E" w:rsidRPr="002503EF" w:rsidRDefault="00B1406E" w:rsidP="00006CC7">
            <w:pPr>
              <w:pStyle w:val="a2"/>
              <w:keepNext w:val="0"/>
              <w:widowControl w:val="0"/>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lang w:val="en-US"/>
              </w:rPr>
            </w:pPr>
          </w:p>
        </w:tc>
        <w:tc>
          <w:tcPr>
            <w:tcW w:w="1168" w:type="dxa"/>
          </w:tcPr>
          <w:p w14:paraId="57E14E27"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980247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404554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5477F0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332A90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9A02A7B"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08A8773" w14:textId="17432A45"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עלות ההכנסות </w:t>
            </w:r>
            <w:r w:rsidRPr="002503EF">
              <w:rPr>
                <w:b/>
                <w:bCs/>
                <w:sz w:val="18"/>
                <w:szCs w:val="18"/>
                <w:rtl/>
              </w:rPr>
              <w:t>[</w:t>
            </w:r>
            <w:r w:rsidRPr="002503EF">
              <w:rPr>
                <w:sz w:val="18"/>
                <w:szCs w:val="18"/>
                <w:rtl/>
              </w:rPr>
              <w:t>לפני השפעת השינויים בשווי הוגן של נכסים ביולוגיים</w:t>
            </w:r>
          </w:p>
        </w:tc>
        <w:tc>
          <w:tcPr>
            <w:tcW w:w="851" w:type="dxa"/>
          </w:tcPr>
          <w:p w14:paraId="6D7B2DA7"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9934892"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253C7E8"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328D1F8"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00BE3E5"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6C1BE2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98A328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5C224FC" w14:textId="0F2751BF"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 לפני השפעת השינויים בשווי הוגן של נכסים ביולוגיים</w:t>
            </w:r>
          </w:p>
        </w:tc>
        <w:tc>
          <w:tcPr>
            <w:tcW w:w="851" w:type="dxa"/>
          </w:tcPr>
          <w:p w14:paraId="3411C89D"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94A0C9F"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8D3049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263934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116121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72DEC7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1A97D86"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E412192" w14:textId="5412911D"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השינויים בשווי הוגן של נכסים ביולוגיים</w:t>
            </w:r>
          </w:p>
        </w:tc>
        <w:tc>
          <w:tcPr>
            <w:tcW w:w="851" w:type="dxa"/>
          </w:tcPr>
          <w:p w14:paraId="03B1B81C"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3F0AF7C"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389136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CBAD4E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685698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1AA966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7D60A5D"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69589043" w14:textId="6755F6C0"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שינויי שווי הוגן של נכסים ביולוגיים שמומשו</w:t>
            </w:r>
            <w:r w:rsidRPr="002503EF">
              <w:rPr>
                <w:b/>
                <w:bCs/>
                <w:sz w:val="18"/>
                <w:szCs w:val="18"/>
                <w:rtl/>
              </w:rPr>
              <w:t>]</w:t>
            </w:r>
          </w:p>
        </w:tc>
        <w:tc>
          <w:tcPr>
            <w:tcW w:w="851" w:type="dxa"/>
          </w:tcPr>
          <w:p w14:paraId="05A34B8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64967208" w14:textId="77777777" w:rsidR="00B1406E" w:rsidRPr="002503EF" w:rsidRDefault="00B1406E" w:rsidP="00006CC7">
            <w:pPr>
              <w:widowControl w:val="0"/>
              <w:pBdr>
                <w:bottom w:val="single" w:sz="4" w:space="1" w:color="auto"/>
              </w:pBd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7AA188E0" w14:textId="77777777" w:rsidR="00B1406E" w:rsidRPr="002503EF" w:rsidRDefault="00B1406E"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8" w:type="dxa"/>
          </w:tcPr>
          <w:p w14:paraId="220CEFC4" w14:textId="77777777" w:rsidR="00B1406E" w:rsidRPr="002503EF" w:rsidRDefault="00B1406E"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c>
          <w:tcPr>
            <w:tcW w:w="1169" w:type="dxa"/>
          </w:tcPr>
          <w:p w14:paraId="6556E561" w14:textId="77777777" w:rsidR="00B1406E" w:rsidRPr="002503EF" w:rsidRDefault="00B1406E" w:rsidP="00006CC7">
            <w:pPr>
              <w:widowControl w:val="0"/>
              <w:pBdr>
                <w:bottom w:val="single" w:sz="4" w:space="1" w:color="auto"/>
              </w:pBd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highlight w:val="yellow"/>
                <w:rtl/>
              </w:rPr>
            </w:pPr>
          </w:p>
        </w:tc>
      </w:tr>
      <w:tr w:rsidR="00B1406E" w:rsidRPr="002503EF" w14:paraId="117698B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858B0EE"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tl/>
              </w:rPr>
            </w:pPr>
          </w:p>
        </w:tc>
        <w:tc>
          <w:tcPr>
            <w:tcW w:w="3274" w:type="dxa"/>
            <w:vAlign w:val="center"/>
          </w:tcPr>
          <w:p w14:paraId="1D886731"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גולמי</w:t>
            </w:r>
          </w:p>
        </w:tc>
        <w:tc>
          <w:tcPr>
            <w:tcW w:w="851" w:type="dxa"/>
          </w:tcPr>
          <w:p w14:paraId="14EB7648"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8255377"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AFFD59F" w14:textId="77777777" w:rsidR="00B1406E" w:rsidRPr="002503EF" w:rsidRDefault="00B1406E"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3B302FE" w14:textId="77777777" w:rsidR="00B1406E" w:rsidRPr="002503EF" w:rsidRDefault="00B1406E"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5866FAB" w14:textId="77777777" w:rsidR="00B1406E" w:rsidRPr="002503EF" w:rsidRDefault="00B1406E" w:rsidP="00006CC7">
            <w:pPr>
              <w:pStyle w:val="X1underline"/>
              <w:widowControl w:val="0"/>
              <w:pBdr>
                <w:bottom w:val="none" w:sz="0" w:space="0" w:color="auto"/>
              </w:pBdr>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r>
      <w:tr w:rsidR="00B1406E" w:rsidRPr="002503EF" w14:paraId="63E7F23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DCE452F"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D40CA3B"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עליית (ירידת) ערך שווי הוגן נדל"ן להשקעה</w:t>
            </w:r>
          </w:p>
        </w:tc>
        <w:tc>
          <w:tcPr>
            <w:tcW w:w="851" w:type="dxa"/>
          </w:tcPr>
          <w:p w14:paraId="799B0F13"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C9E3D58"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DA4331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4F49805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1CDEC1D"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DEA767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544343F3"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392AEAC"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מחקר ופיתוח</w:t>
            </w:r>
          </w:p>
        </w:tc>
        <w:tc>
          <w:tcPr>
            <w:tcW w:w="851" w:type="dxa"/>
          </w:tcPr>
          <w:p w14:paraId="1D43DDD2"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FA172E4"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FC1781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C29978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A5CE5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B50306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6D075C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643EB86"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מכירה ושיווק</w:t>
            </w:r>
          </w:p>
        </w:tc>
        <w:tc>
          <w:tcPr>
            <w:tcW w:w="851" w:type="dxa"/>
          </w:tcPr>
          <w:p w14:paraId="26AF5A69"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02C22D2"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840A05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254F3F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0201EF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074CC1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E5E07B6"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85A833F"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הנהלה וכלליות</w:t>
            </w:r>
          </w:p>
        </w:tc>
        <w:tc>
          <w:tcPr>
            <w:tcW w:w="851" w:type="dxa"/>
          </w:tcPr>
          <w:p w14:paraId="6369CF37"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D3F6E2F"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572EEE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544924D"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2AD612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E59BDA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2BC66DAB"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66A0565"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לקוחות ונכסים בגין חוזים עם לקוחות</w:t>
            </w:r>
          </w:p>
        </w:tc>
        <w:tc>
          <w:tcPr>
            <w:tcW w:w="851" w:type="dxa"/>
          </w:tcPr>
          <w:p w14:paraId="5C5DF072"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ADE2FE4"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8DFF593"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2DCE7A3"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FAF2CE3"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13DF8B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3CEA569"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9AC87E3"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אחרות</w:t>
            </w:r>
          </w:p>
        </w:tc>
        <w:tc>
          <w:tcPr>
            <w:tcW w:w="851" w:type="dxa"/>
          </w:tcPr>
          <w:p w14:paraId="3AE5C1AB"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B438B6C"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94880F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D87FED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5491F2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EA9C6A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17B1F28"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B670E7C"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אחרות</w:t>
            </w:r>
          </w:p>
        </w:tc>
        <w:tc>
          <w:tcPr>
            <w:tcW w:w="851" w:type="dxa"/>
          </w:tcPr>
          <w:p w14:paraId="2BA37EE5"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A47D47C"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0AF62D9"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3701BD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EE7D38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0663DA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236660F"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3BF6172E"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הון ממימוש רכוש קבוע</w:t>
            </w:r>
          </w:p>
        </w:tc>
        <w:tc>
          <w:tcPr>
            <w:tcW w:w="851" w:type="dxa"/>
          </w:tcPr>
          <w:p w14:paraId="6AE40F5B"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A2E197C"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5947499"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B4A0786"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20F4F69"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F0A295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D58B0BF"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E81713F"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מפעולות רגילות</w:t>
            </w:r>
          </w:p>
        </w:tc>
        <w:tc>
          <w:tcPr>
            <w:tcW w:w="851" w:type="dxa"/>
          </w:tcPr>
          <w:p w14:paraId="16E239E8"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FD43FB6"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C9D1F6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2CB919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69DCE8F"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7D39D1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3E06324"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2483E03"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הכנסות מימון</w:t>
            </w:r>
          </w:p>
        </w:tc>
        <w:tc>
          <w:tcPr>
            <w:tcW w:w="851" w:type="dxa"/>
          </w:tcPr>
          <w:p w14:paraId="787FBC13"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5F0D93"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498B729"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1B79C4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F3175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C88F4C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C3DE9BF"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1E3D2A4B"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הוצאות מימון</w:t>
            </w:r>
          </w:p>
        </w:tc>
        <w:tc>
          <w:tcPr>
            <w:tcW w:w="851" w:type="dxa"/>
          </w:tcPr>
          <w:p w14:paraId="2B8C33EC"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CB0B2CF"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1C8936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6CAC47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BDF9CA4"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F76159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D234EC8"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5E923C5A"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הפסדים (ביטול הפסדים) מירידת ערך נכסים פיננסיים</w:t>
            </w:r>
          </w:p>
        </w:tc>
        <w:tc>
          <w:tcPr>
            <w:tcW w:w="851" w:type="dxa"/>
          </w:tcPr>
          <w:p w14:paraId="2B221F8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20B89D"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D5743D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7D1682B"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795F8C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20F692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026B19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67780476"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מגריעת נכסים פיננסיים שנמדדו בעלות מופחתת</w:t>
            </w:r>
          </w:p>
        </w:tc>
        <w:tc>
          <w:tcPr>
            <w:tcW w:w="851" w:type="dxa"/>
          </w:tcPr>
          <w:p w14:paraId="02500075"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22E4558"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4272DB1"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E10BF48"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387212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90EE91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442A9EE"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C7DED58"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מעלות מופחתת לשווי הוגן דרך רווח או הפסד</w:t>
            </w:r>
          </w:p>
        </w:tc>
        <w:tc>
          <w:tcPr>
            <w:tcW w:w="851" w:type="dxa"/>
          </w:tcPr>
          <w:p w14:paraId="060739A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E3BE96D"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B76DD0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A0B2F7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A299A3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4A28BB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3C118DA5"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873CECF"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מסיווג מחדש של נכסים פיננסיים משווי הוגן דרך רווח כולל אחר לשווי הוגן דרך רווח או הפסד</w:t>
            </w:r>
          </w:p>
        </w:tc>
        <w:tc>
          <w:tcPr>
            <w:tcW w:w="851" w:type="dxa"/>
          </w:tcPr>
          <w:p w14:paraId="5DD182D6"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99528F4"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A50F0FA"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E39ACF2"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5AC78C9"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A4C325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7AD5C284"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5942B26"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אחרים ממימון</w:t>
            </w:r>
          </w:p>
        </w:tc>
        <w:tc>
          <w:tcPr>
            <w:tcW w:w="851" w:type="dxa"/>
          </w:tcPr>
          <w:p w14:paraId="504851E8"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17B09ED"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8387800"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9608CF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80CB36C"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6E22FB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68331F78"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C4B3AD4" w14:textId="67E80F32" w:rsidR="00B1406E" w:rsidRPr="003A4F1A"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3A4F1A">
              <w:rPr>
                <w:sz w:val="18"/>
                <w:szCs w:val="18"/>
                <w:rtl/>
              </w:rPr>
              <w:t>חלק החברה ברווחי (בהפסדי) חברות המטופלות לפי שיטת השווי המאזני</w:t>
            </w:r>
          </w:p>
        </w:tc>
        <w:tc>
          <w:tcPr>
            <w:tcW w:w="851" w:type="dxa"/>
          </w:tcPr>
          <w:p w14:paraId="3D1C90A3" w14:textId="77777777" w:rsidR="00B1406E" w:rsidRPr="003A4F1A"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BE58AD8"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00C3AD8"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03A10AF"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E9F0DD2"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4F237E0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E4C83A0"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7862614C"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לפני ניכוי </w:t>
            </w: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713B8815"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3E087FD"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7CDC03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1B53C683"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7F362D5"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15D2F6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1FA62404"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43C068A6" w14:textId="77777777"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מסים</w:t>
            </w:r>
            <w:proofErr w:type="spellEnd"/>
            <w:r w:rsidRPr="002503EF">
              <w:rPr>
                <w:sz w:val="18"/>
                <w:szCs w:val="18"/>
                <w:rtl/>
              </w:rPr>
              <w:t xml:space="preserve"> על ההכנסה</w:t>
            </w:r>
          </w:p>
        </w:tc>
        <w:tc>
          <w:tcPr>
            <w:tcW w:w="851" w:type="dxa"/>
          </w:tcPr>
          <w:p w14:paraId="477B6ED0"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556F87A"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54875522"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6D9DA02"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E8D64B4"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ACB109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0EF02603"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DEEFF48"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נמשכות</w:t>
            </w:r>
          </w:p>
        </w:tc>
        <w:tc>
          <w:tcPr>
            <w:tcW w:w="851" w:type="dxa"/>
          </w:tcPr>
          <w:p w14:paraId="44C43DDB"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785C616" w14:textId="77777777" w:rsidR="00B1406E" w:rsidRPr="002503EF" w:rsidRDefault="00B1406E" w:rsidP="00006CC7">
            <w:pPr>
              <w:widowControl w:val="0"/>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20D176E"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B489DD7"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BDC3ADD" w14:textId="77777777" w:rsidR="00B1406E" w:rsidRPr="002503EF" w:rsidRDefault="00B1406E" w:rsidP="00006CC7">
            <w:pPr>
              <w:widowControl w:val="0"/>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C9F351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B47742D"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0F40B299" w14:textId="591D50B8" w:rsidR="00B1406E" w:rsidRPr="002503EF" w:rsidRDefault="00B1406E" w:rsidP="00006CC7">
            <w:pPr>
              <w:pStyle w:val="0"/>
              <w:widowControl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מפעילויות שהופסקו</w:t>
            </w:r>
          </w:p>
        </w:tc>
        <w:tc>
          <w:tcPr>
            <w:tcW w:w="851" w:type="dxa"/>
          </w:tcPr>
          <w:p w14:paraId="40105FA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F32CC8E"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ADE4E95"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D7992A7"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BFBF97E"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4997580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2C54106"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45C5275" w14:textId="77777777" w:rsidR="00B1406E" w:rsidRPr="002503EF" w:rsidRDefault="00B1406E" w:rsidP="00006CC7">
            <w:pPr>
              <w:pStyle w:val="1-B"/>
              <w:widowControl w:val="0"/>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w:t>
            </w:r>
          </w:p>
        </w:tc>
        <w:tc>
          <w:tcPr>
            <w:tcW w:w="851" w:type="dxa"/>
          </w:tcPr>
          <w:p w14:paraId="04D40CBA" w14:textId="77777777" w:rsidR="00B1406E" w:rsidRPr="002503EF" w:rsidRDefault="00B1406E" w:rsidP="00006CC7">
            <w:pPr>
              <w:pStyle w:val="a2"/>
              <w:keepNext w:val="0"/>
              <w:widowControl w:val="0"/>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5F8F437" w14:textId="77777777" w:rsidR="00B1406E" w:rsidRPr="002503EF" w:rsidRDefault="00B1406E" w:rsidP="00006CC7">
            <w:pPr>
              <w:pStyle w:val="X1underline"/>
              <w:widowControl w:val="0"/>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ABDC81B"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DB2A3C0"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940E4D2" w14:textId="77777777" w:rsidR="00B1406E" w:rsidRPr="002503EF" w:rsidRDefault="00B1406E" w:rsidP="00006CC7">
            <w:pPr>
              <w:pStyle w:val="X1underline"/>
              <w:widowControl w:val="0"/>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B7C1975"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07" w:type="dxa"/>
          </w:tcPr>
          <w:p w14:paraId="4E18FB9A"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74" w:type="dxa"/>
            <w:vAlign w:val="center"/>
          </w:tcPr>
          <w:p w14:paraId="2F7934D6" w14:textId="77777777" w:rsidR="00B1406E" w:rsidRPr="002503EF" w:rsidRDefault="00B1406E" w:rsidP="00006CC7">
            <w:pPr>
              <w:pStyle w:val="1-B"/>
              <w:widowControl w:val="0"/>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7ECD32D" w14:textId="77777777" w:rsidR="00B1406E" w:rsidRPr="002503EF" w:rsidRDefault="00B1406E" w:rsidP="00006CC7">
            <w:pPr>
              <w:pStyle w:val="a2"/>
              <w:keepNext w:val="0"/>
              <w:widowControl w:val="0"/>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36E5298"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A63649E"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217BB3E"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3771C0E" w14:textId="77777777" w:rsidR="00B1406E" w:rsidRPr="002503EF" w:rsidRDefault="00B1406E" w:rsidP="00006CC7">
            <w:pPr>
              <w:pStyle w:val="X1underline"/>
              <w:widowControl w:val="0"/>
              <w:pBdr>
                <w:bottom w:val="none" w:sz="0" w:space="0" w:color="auto"/>
              </w:pBdr>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r>
    </w:tbl>
    <w:p w14:paraId="54E96C63" w14:textId="77777777" w:rsidR="007E22FC" w:rsidRPr="002503EF" w:rsidRDefault="007E22FC" w:rsidP="00B1406E">
      <w:pPr>
        <w:spacing w:after="0" w:line="240" w:lineRule="auto"/>
        <w:rPr>
          <w:sz w:val="18"/>
          <w:szCs w:val="18"/>
        </w:rPr>
      </w:pPr>
    </w:p>
    <w:p w14:paraId="53590EC0" w14:textId="77777777" w:rsidR="007E22FC" w:rsidRPr="00BA47E4" w:rsidRDefault="007E22FC" w:rsidP="007E22FC">
      <w:pPr>
        <w:spacing w:after="0" w:line="240" w:lineRule="auto"/>
        <w:ind w:left="1418"/>
        <w:rPr>
          <w:rFonts w:ascii="Arial" w:hAnsi="Arial"/>
          <w:sz w:val="18"/>
          <w:szCs w:val="18"/>
          <w:rtl/>
        </w:rPr>
      </w:pPr>
    </w:p>
    <w:p w14:paraId="1A97D0CA" w14:textId="1F857630" w:rsidR="007E22FC" w:rsidRPr="0005184A" w:rsidRDefault="007E22FC" w:rsidP="007E22FC">
      <w:pPr>
        <w:pageBreakBefore/>
        <w:pBdr>
          <w:bottom w:val="single" w:sz="4" w:space="1" w:color="auto"/>
        </w:pBdr>
        <w:spacing w:after="0" w:line="240" w:lineRule="auto"/>
        <w:ind w:left="1418"/>
        <w:rPr>
          <w:sz w:val="22"/>
          <w:szCs w:val="22"/>
          <w:rtl/>
        </w:rPr>
      </w:pPr>
      <w:r w:rsidRPr="0005184A">
        <w:rPr>
          <w:b/>
          <w:bCs/>
          <w:sz w:val="22"/>
          <w:szCs w:val="22"/>
        </w:rPr>
        <w:lastRenderedPageBreak/>
        <w:fldChar w:fldCharType="begin" w:fldLock="1"/>
      </w:r>
      <w:r w:rsidRPr="0005184A">
        <w:rPr>
          <w:b/>
          <w:bCs/>
          <w:sz w:val="22"/>
          <w:szCs w:val="22"/>
        </w:rPr>
        <w:instrText xml:space="preserve"> STYLEREF  "</w:instrText>
      </w:r>
      <w:r w:rsidRPr="0005184A">
        <w:rPr>
          <w:b/>
          <w:bCs/>
          <w:sz w:val="22"/>
          <w:szCs w:val="22"/>
          <w:rtl/>
        </w:rPr>
        <w:instrText>כותרת 2</w:instrText>
      </w:r>
      <w:r w:rsidRPr="0005184A">
        <w:rPr>
          <w:b/>
          <w:bCs/>
          <w:sz w:val="22"/>
          <w:szCs w:val="22"/>
        </w:rPr>
        <w:instrText xml:space="preserve">"  \* MERGEFORMAT </w:instrText>
      </w:r>
      <w:r w:rsidRPr="0005184A">
        <w:rPr>
          <w:b/>
          <w:bCs/>
          <w:sz w:val="22"/>
          <w:szCs w:val="22"/>
        </w:rPr>
        <w:fldChar w:fldCharType="separate"/>
      </w:r>
      <w:r w:rsidR="00D3002D">
        <w:rPr>
          <w:b/>
          <w:bCs/>
          <w:noProof/>
          <w:sz w:val="22"/>
          <w:szCs w:val="22"/>
          <w:rtl/>
        </w:rPr>
        <w:t>דוחות מאוחדים ביניים תמציתיים פרופורמה על הרווח או הפסד והרווח הכולל האחר</w:t>
      </w:r>
      <w:r w:rsidRPr="0005184A">
        <w:rPr>
          <w:b/>
          <w:bCs/>
          <w:noProof/>
          <w:sz w:val="22"/>
          <w:szCs w:val="22"/>
        </w:rPr>
        <w:fldChar w:fldCharType="end"/>
      </w:r>
      <w:r w:rsidRPr="0005184A">
        <w:rPr>
          <w:sz w:val="22"/>
          <w:szCs w:val="22"/>
          <w:rtl/>
        </w:rPr>
        <w:t xml:space="preserve"> (המשך)</w:t>
      </w:r>
    </w:p>
    <w:p w14:paraId="4D31A495" w14:textId="77777777" w:rsidR="007E22FC" w:rsidRDefault="007E22FC" w:rsidP="007E22FC">
      <w:pPr>
        <w:spacing w:after="0" w:line="240" w:lineRule="auto"/>
        <w:ind w:left="1418"/>
        <w:rPr>
          <w:rtl/>
        </w:rPr>
      </w:pPr>
    </w:p>
    <w:tbl>
      <w:tblPr>
        <w:tblStyle w:val="TableGrid"/>
        <w:bidiVisual/>
        <w:tblW w:w="10206" w:type="dxa"/>
        <w:jc w:val="left"/>
        <w:tblLayout w:type="fixed"/>
        <w:tblCellMar>
          <w:left w:w="113" w:type="dxa"/>
          <w:right w:w="113" w:type="dxa"/>
        </w:tblCellMar>
        <w:tblLook w:val="04A0" w:firstRow="1" w:lastRow="0" w:firstColumn="1" w:lastColumn="0" w:noHBand="0" w:noVBand="1"/>
      </w:tblPr>
      <w:tblGrid>
        <w:gridCol w:w="1421"/>
        <w:gridCol w:w="3260"/>
        <w:gridCol w:w="851"/>
        <w:gridCol w:w="1168"/>
        <w:gridCol w:w="1169"/>
        <w:gridCol w:w="1168"/>
        <w:gridCol w:w="1169"/>
      </w:tblGrid>
      <w:tr w:rsidR="00B1406E" w:rsidRPr="004C5FA3" w14:paraId="6FA95BF2" w14:textId="77777777" w:rsidTr="00F042E1">
        <w:trPr>
          <w:cnfStyle w:val="100000000000" w:firstRow="1" w:lastRow="0" w:firstColumn="0" w:lastColumn="0" w:oddVBand="0" w:evenVBand="0" w:oddHBand="0" w:evenHBand="0" w:firstRowFirstColumn="0" w:firstRowLastColumn="0" w:lastRowFirstColumn="0" w:lastRowLastColumn="0"/>
          <w:jc w:val="left"/>
        </w:trPr>
        <w:tc>
          <w:tcPr>
            <w:cnfStyle w:val="001000000100" w:firstRow="0" w:lastRow="0" w:firstColumn="1" w:lastColumn="0" w:oddVBand="0" w:evenVBand="0" w:oddHBand="0" w:evenHBand="0" w:firstRowFirstColumn="1" w:firstRowLastColumn="0" w:lastRowFirstColumn="0" w:lastRowLastColumn="0"/>
            <w:tcW w:w="1421" w:type="dxa"/>
            <w:vAlign w:val="top"/>
          </w:tcPr>
          <w:p w14:paraId="714384CE"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464AC9E6" w14:textId="77777777" w:rsidR="00B1406E" w:rsidRPr="00D6370C" w:rsidRDefault="00B1406E" w:rsidP="00006CC7">
            <w:pPr>
              <w:spacing w:after="0" w:line="240" w:lineRule="auto"/>
              <w:cnfStyle w:val="100000000000" w:firstRow="1"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3E304828" w14:textId="77777777" w:rsidR="00B1406E" w:rsidRPr="00D6370C" w:rsidRDefault="00B1406E" w:rsidP="00006CC7">
            <w:pPr>
              <w:pStyle w:val="X1underline"/>
              <w:pBdr>
                <w:bottom w:val="none" w:sz="0" w:space="0" w:color="auto"/>
              </w:pBdr>
              <w:spacing w:line="240" w:lineRule="auto"/>
              <w:jc w:val="left"/>
              <w:cnfStyle w:val="100000000000" w:firstRow="1"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5D4D0AEF" w14:textId="395CC355" w:rsidR="00B1406E" w:rsidRPr="00B1406E" w:rsidRDefault="00B1406E" w:rsidP="00006CC7">
            <w:pPr>
              <w:pStyle w:val="X1underline"/>
              <w:spacing w:line="240" w:lineRule="auto"/>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Pr>
                <w:rFonts w:hint="cs"/>
                <w:sz w:val="18"/>
                <w:szCs w:val="18"/>
                <w:rtl/>
              </w:rPr>
              <w:t>לשנה</w:t>
            </w:r>
            <w:r w:rsidRPr="002503EF">
              <w:rPr>
                <w:sz w:val="18"/>
                <w:szCs w:val="18"/>
                <w:rtl/>
              </w:rPr>
              <w:t xml:space="preserve"> שהסתיימ</w:t>
            </w:r>
            <w:r>
              <w:rPr>
                <w:rFonts w:hint="cs"/>
                <w:sz w:val="18"/>
                <w:szCs w:val="18"/>
                <w:rtl/>
              </w:rPr>
              <w:t>ה</w:t>
            </w:r>
            <w:r w:rsidRPr="002503EF">
              <w:rPr>
                <w:sz w:val="18"/>
                <w:szCs w:val="18"/>
                <w:rtl/>
              </w:rPr>
              <w:t xml:space="preserve"> ביום</w:t>
            </w:r>
            <w:r>
              <w:rPr>
                <w:rFonts w:hint="cs"/>
                <w:sz w:val="18"/>
                <w:szCs w:val="18"/>
                <w:rtl/>
              </w:rPr>
              <w:t xml:space="preserve"> </w:t>
            </w:r>
            <w:r>
              <w:rPr>
                <w:sz w:val="18"/>
                <w:szCs w:val="18"/>
                <w:rtl/>
              </w:rPr>
              <w:br/>
            </w:r>
            <w:r>
              <w:rPr>
                <w:rFonts w:hint="cs"/>
                <w:sz w:val="18"/>
                <w:szCs w:val="18"/>
                <w:rtl/>
              </w:rPr>
              <w:t>31</w:t>
            </w:r>
            <w:r w:rsidRPr="002503EF">
              <w:rPr>
                <w:sz w:val="18"/>
                <w:szCs w:val="18"/>
                <w:rtl/>
              </w:rPr>
              <w:t xml:space="preserve"> </w:t>
            </w:r>
            <w:r>
              <w:rPr>
                <w:rFonts w:hint="cs"/>
                <w:sz w:val="18"/>
                <w:szCs w:val="18"/>
                <w:rtl/>
              </w:rPr>
              <w:t>בדצמבר</w:t>
            </w:r>
            <w:r w:rsidRPr="002503EF">
              <w:rPr>
                <w:sz w:val="18"/>
                <w:szCs w:val="18"/>
                <w:rtl/>
              </w:rPr>
              <w:t xml:space="preserve"> </w:t>
            </w:r>
            <w:r w:rsidRPr="007E22FC">
              <w:rPr>
                <w:sz w:val="18"/>
                <w:szCs w:val="18"/>
              </w:rPr>
              <w:fldChar w:fldCharType="begin" w:fldLock="1"/>
            </w:r>
            <w:r w:rsidRPr="007E22FC">
              <w:rPr>
                <w:sz w:val="18"/>
                <w:szCs w:val="18"/>
              </w:rPr>
              <w:instrText xml:space="preserve"> DOCPROPERTY  PY  \* MERGEFORMAT </w:instrText>
            </w:r>
            <w:r w:rsidRPr="007E22FC">
              <w:rPr>
                <w:sz w:val="18"/>
                <w:szCs w:val="18"/>
              </w:rPr>
              <w:fldChar w:fldCharType="separate"/>
            </w:r>
            <w:r w:rsidR="00D3002D">
              <w:rPr>
                <w:sz w:val="18"/>
                <w:szCs w:val="18"/>
              </w:rPr>
              <w:t>2025</w:t>
            </w:r>
            <w:r w:rsidRPr="007E22FC">
              <w:rPr>
                <w:sz w:val="18"/>
                <w:szCs w:val="18"/>
              </w:rPr>
              <w:fldChar w:fldCharType="end"/>
            </w:r>
          </w:p>
        </w:tc>
      </w:tr>
      <w:tr w:rsidR="00B1406E" w:rsidRPr="004C5FA3" w14:paraId="0F06B7B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4F394D0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644DA232"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1543408"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665CBE8B"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אלפי ש"ח</w:t>
            </w:r>
          </w:p>
        </w:tc>
      </w:tr>
      <w:tr w:rsidR="00B1406E" w:rsidRPr="004C5FA3" w14:paraId="556DD36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top"/>
          </w:tcPr>
          <w:p w14:paraId="0FC27319"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31C63F7A"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D7E0A68" w14:textId="77777777" w:rsidR="00B1406E" w:rsidRPr="00D6370C" w:rsidRDefault="00B1406E" w:rsidP="00006CC7">
            <w:pPr>
              <w:pStyle w:val="X1underline"/>
              <w:pBdr>
                <w:bottom w:val="none" w:sz="0" w:space="0" w:color="auto"/>
              </w:pBdr>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4674" w:type="dxa"/>
            <w:gridSpan w:val="4"/>
          </w:tcPr>
          <w:p w14:paraId="0761FE84"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18"/>
                <w:szCs w:val="18"/>
                <w:rtl/>
              </w:rPr>
            </w:pPr>
            <w:r w:rsidRPr="00D6370C">
              <w:rPr>
                <w:rFonts w:asciiTheme="minorBidi" w:hAnsiTheme="minorBidi" w:cstheme="minorBidi"/>
                <w:b/>
                <w:bCs/>
                <w:sz w:val="18"/>
                <w:szCs w:val="18"/>
                <w:rtl/>
              </w:rPr>
              <w:t>בלתי מבוקר</w:t>
            </w:r>
          </w:p>
        </w:tc>
      </w:tr>
      <w:tr w:rsidR="00B1406E" w:rsidRPr="004C5FA3" w14:paraId="624856E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1544B98"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49E4E800" w14:textId="77777777" w:rsidR="00B1406E" w:rsidRPr="00D6370C" w:rsidRDefault="00B1406E" w:rsidP="00006CC7">
            <w:pPr>
              <w:spacing w:after="0" w:line="240" w:lineRule="auto"/>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6DA5237C" w14:textId="77777777" w:rsidR="00B1406E" w:rsidRPr="00F61B25" w:rsidRDefault="00B1406E" w:rsidP="00006CC7">
            <w:pPr>
              <w:pStyle w:val="X1underline"/>
              <w:spacing w:line="240" w:lineRule="auto"/>
              <w:jc w:val="left"/>
              <w:cnfStyle w:val="000000000000" w:firstRow="0" w:lastRow="0" w:firstColumn="0" w:lastColumn="0" w:oddVBand="0" w:evenVBand="0" w:oddHBand="0" w:evenHBand="0" w:firstRowFirstColumn="0" w:firstRowLastColumn="0" w:lastRowFirstColumn="0" w:lastRowLastColumn="0"/>
              <w:rPr>
                <w:sz w:val="18"/>
                <w:szCs w:val="18"/>
                <w:rtl/>
              </w:rPr>
            </w:pPr>
            <w:r w:rsidRPr="00F61B25">
              <w:rPr>
                <w:b/>
                <w:bCs/>
                <w:sz w:val="18"/>
                <w:szCs w:val="18"/>
                <w:rtl/>
              </w:rPr>
              <w:t>ביאור</w:t>
            </w:r>
          </w:p>
        </w:tc>
        <w:tc>
          <w:tcPr>
            <w:tcW w:w="1168" w:type="dxa"/>
          </w:tcPr>
          <w:p w14:paraId="734F43EE"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b/>
                <w:bCs/>
                <w:sz w:val="18"/>
                <w:szCs w:val="18"/>
                <w:rtl/>
              </w:rPr>
            </w:pPr>
            <w:r w:rsidRPr="00A06477">
              <w:rPr>
                <w:b/>
                <w:bCs/>
                <w:sz w:val="18"/>
                <w:szCs w:val="18"/>
                <w:rtl/>
              </w:rPr>
              <w:t>נתונים בפועל עובר לאירוע הפרופורמה</w:t>
            </w:r>
          </w:p>
        </w:tc>
        <w:tc>
          <w:tcPr>
            <w:tcW w:w="1169" w:type="dxa"/>
          </w:tcPr>
          <w:p w14:paraId="42EDF347"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נתוני החברה הנרכשת</w:t>
            </w:r>
          </w:p>
        </w:tc>
        <w:tc>
          <w:tcPr>
            <w:tcW w:w="1168" w:type="dxa"/>
          </w:tcPr>
          <w:p w14:paraId="3D9AC156"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A06477">
              <w:rPr>
                <w:b/>
                <w:bCs/>
                <w:sz w:val="18"/>
                <w:szCs w:val="18"/>
                <w:rtl/>
              </w:rPr>
              <w:t>התאמות לנתוני פרופורמה</w:t>
            </w:r>
          </w:p>
        </w:tc>
        <w:tc>
          <w:tcPr>
            <w:tcW w:w="1169" w:type="dxa"/>
          </w:tcPr>
          <w:p w14:paraId="74F7D236" w14:textId="77777777" w:rsidR="00B1406E" w:rsidRPr="00D6370C"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b/>
                <w:bCs/>
                <w:sz w:val="18"/>
                <w:szCs w:val="18"/>
                <w:rtl/>
              </w:rPr>
            </w:pPr>
            <w:r w:rsidRPr="00D6370C">
              <w:rPr>
                <w:b/>
                <w:bCs/>
                <w:sz w:val="18"/>
                <w:szCs w:val="18"/>
                <w:rtl/>
              </w:rPr>
              <w:t>נתוני פרופורמה</w:t>
            </w:r>
          </w:p>
        </w:tc>
      </w:tr>
      <w:tr w:rsidR="00B1406E" w:rsidRPr="002503EF" w14:paraId="263017F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C39D9EC" w14:textId="77777777" w:rsidR="00B1406E" w:rsidRPr="007445F3" w:rsidRDefault="00B1406E" w:rsidP="007445F3">
            <w:pPr>
              <w:bidi w:val="0"/>
              <w:spacing w:after="0" w:line="240" w:lineRule="auto"/>
              <w:ind w:left="-57" w:right="-57"/>
              <w:contextualSpacing w:val="0"/>
              <w:jc w:val="right"/>
              <w:rPr>
                <w:rFonts w:asciiTheme="minorBidi" w:hAnsiTheme="minorBidi" w:cstheme="minorBidi"/>
              </w:rPr>
            </w:pPr>
          </w:p>
        </w:tc>
        <w:tc>
          <w:tcPr>
            <w:tcW w:w="3260" w:type="dxa"/>
            <w:vAlign w:val="center"/>
          </w:tcPr>
          <w:p w14:paraId="2269E098" w14:textId="77777777" w:rsidR="00B1406E" w:rsidRPr="002503EF" w:rsidRDefault="00B1406E" w:rsidP="00006CC7">
            <w:pPr>
              <w:pStyle w:val="0-B0"/>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2D9E0FD" w14:textId="77777777" w:rsidR="00B1406E" w:rsidRPr="002503EF" w:rsidRDefault="00B1406E" w:rsidP="00006CC7">
            <w:pPr>
              <w:pStyle w:val="a2"/>
              <w:tabs>
                <w:tab w:val="clear" w:pos="180"/>
                <w:tab w:val="clear" w:pos="360"/>
                <w:tab w:val="clear" w:pos="540"/>
              </w:tabs>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B99257A"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D3F6B73"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509E21C"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7342303"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44F12F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E1310C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C76894A"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כולל אחר לאחר </w:t>
            </w:r>
            <w:proofErr w:type="spellStart"/>
            <w:r w:rsidRPr="002503EF">
              <w:rPr>
                <w:sz w:val="18"/>
                <w:szCs w:val="18"/>
                <w:rtl/>
              </w:rPr>
              <w:t>מסים</w:t>
            </w:r>
            <w:proofErr w:type="spellEnd"/>
            <w:r w:rsidRPr="002503EF">
              <w:rPr>
                <w:b w:val="0"/>
                <w:bCs w:val="0"/>
                <w:sz w:val="18"/>
                <w:szCs w:val="18"/>
                <w:rtl/>
              </w:rPr>
              <w:t xml:space="preserve"> </w:t>
            </w:r>
            <w:r w:rsidRPr="002503EF">
              <w:rPr>
                <w:sz w:val="18"/>
                <w:szCs w:val="18"/>
                <w:rtl/>
              </w:rPr>
              <w:t>בגין:</w:t>
            </w:r>
          </w:p>
        </w:tc>
        <w:tc>
          <w:tcPr>
            <w:tcW w:w="851" w:type="dxa"/>
          </w:tcPr>
          <w:p w14:paraId="4A7DB92B"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43585EE"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45FD71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BCBB98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199CCB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16D77EF"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8979E6C"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BA53F0C"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פריטים שלא יסווגו מחדש לאחר מכן לרווח או הפסד:</w:t>
            </w:r>
          </w:p>
        </w:tc>
        <w:tc>
          <w:tcPr>
            <w:tcW w:w="851" w:type="dxa"/>
          </w:tcPr>
          <w:p w14:paraId="4D707079"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D97A5E0"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DC36CFF"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D395EC1"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CF5168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972FB5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F9EC53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900D46D" w14:textId="383A029F"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הערכ</w:t>
            </w:r>
            <w:r w:rsidRPr="002503EF">
              <w:rPr>
                <w:rFonts w:hint="cs"/>
                <w:sz w:val="18"/>
                <w:szCs w:val="18"/>
                <w:rtl/>
              </w:rPr>
              <w:t>ות</w:t>
            </w:r>
            <w:r w:rsidRPr="002503EF">
              <w:rPr>
                <w:sz w:val="18"/>
                <w:szCs w:val="18"/>
                <w:rtl/>
              </w:rPr>
              <w:t xml:space="preserve"> מחדש של רכוש קבוע</w:t>
            </w:r>
          </w:p>
        </w:tc>
        <w:tc>
          <w:tcPr>
            <w:tcW w:w="851" w:type="dxa"/>
          </w:tcPr>
          <w:p w14:paraId="5FE25228"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876AC57"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BBE36F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B502FE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E4B4A6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2155D3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B20CD82"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478E810" w14:textId="426114A6"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מדידות מחדש של תוכניות הטבה מוגדרת</w:t>
            </w:r>
          </w:p>
        </w:tc>
        <w:tc>
          <w:tcPr>
            <w:tcW w:w="851" w:type="dxa"/>
          </w:tcPr>
          <w:p w14:paraId="0D6BA720"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5F72D05"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687141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719EF1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8F675E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3FDD4203"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8A588A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177622D" w14:textId="4D93D804"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רווחים (הפסדים) מהשקעות במכשירים הוניים שיועדו לשווי הוגן דרך רווח כולל אחר</w:t>
            </w:r>
          </w:p>
        </w:tc>
        <w:tc>
          <w:tcPr>
            <w:tcW w:w="851" w:type="dxa"/>
          </w:tcPr>
          <w:p w14:paraId="3BFE4272"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447F10C"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6F726D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299B28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D63270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F1E553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63A5159"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64F7829"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שינויים בשווי ההוגן שמיוחסים לשינויים בסיכון </w:t>
            </w:r>
            <w:r w:rsidRPr="002503EF">
              <w:rPr>
                <w:rFonts w:hint="cs"/>
                <w:sz w:val="18"/>
                <w:szCs w:val="18"/>
                <w:rtl/>
              </w:rPr>
              <w:t>ה</w:t>
            </w:r>
            <w:r w:rsidRPr="002503EF">
              <w:rPr>
                <w:sz w:val="18"/>
                <w:szCs w:val="18"/>
                <w:rtl/>
              </w:rPr>
              <w:t>אשראי של התחייבויות פיננסיות שיועדו למדידה בשווי הוגן דרך רווח או הפסד</w:t>
            </w:r>
          </w:p>
        </w:tc>
        <w:tc>
          <w:tcPr>
            <w:tcW w:w="851" w:type="dxa"/>
          </w:tcPr>
          <w:p w14:paraId="51C1728B"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5541A70"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686E94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0B0BB57"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70FAAF6"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984A401"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9B9018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97B8915"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0346AE98"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9A4A707"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CA89F05"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BE96DBC"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523CD38"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6882D4B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09478D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AED2FC5" w14:textId="77777777" w:rsidR="00B1406E" w:rsidRPr="002503EF" w:rsidRDefault="00B1406E" w:rsidP="00006CC7">
            <w:pPr>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Fonts w:ascii="Arial" w:hAnsi="Arial"/>
                <w:sz w:val="18"/>
                <w:szCs w:val="18"/>
                <w:rtl/>
              </w:rPr>
            </w:pPr>
          </w:p>
        </w:tc>
        <w:tc>
          <w:tcPr>
            <w:tcW w:w="851" w:type="dxa"/>
          </w:tcPr>
          <w:p w14:paraId="184E539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FEA669C"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E6F2778"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949F44B"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52DC8F3"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5D7D2F2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E2834E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783088A" w14:textId="733E82B6"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פריטים שייתכן </w:t>
            </w:r>
            <w:r w:rsidRPr="002503EF">
              <w:rPr>
                <w:rFonts w:hint="cs"/>
                <w:sz w:val="18"/>
                <w:szCs w:val="18"/>
                <w:rtl/>
              </w:rPr>
              <w:t>ש</w:t>
            </w:r>
            <w:r w:rsidRPr="002503EF">
              <w:rPr>
                <w:sz w:val="18"/>
                <w:szCs w:val="18"/>
                <w:rtl/>
              </w:rPr>
              <w:t>יסווגו מחדש לאחר מכן לרווח ‏או הפסד:‏</w:t>
            </w:r>
          </w:p>
        </w:tc>
        <w:tc>
          <w:tcPr>
            <w:tcW w:w="851" w:type="dxa"/>
          </w:tcPr>
          <w:p w14:paraId="28EB8900"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EF389EE"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FFF73D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560C974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C13C51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726D1C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6874B5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F62A785" w14:textId="0527D919"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תרגום דוחות כספיים של פעילויות חוץ</w:t>
            </w:r>
          </w:p>
        </w:tc>
        <w:tc>
          <w:tcPr>
            <w:tcW w:w="851" w:type="dxa"/>
          </w:tcPr>
          <w:p w14:paraId="76C15B66"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2DC6032"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B63600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E674B0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5BB7042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28C7DEE"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74AFDC3"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2F5F157"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rFonts w:hint="cs"/>
                <w:sz w:val="18"/>
                <w:szCs w:val="18"/>
                <w:rtl/>
              </w:rPr>
              <w:t>רווחים (הפסדים) מ</w:t>
            </w:r>
            <w:r w:rsidRPr="002503EF">
              <w:rPr>
                <w:sz w:val="18"/>
                <w:szCs w:val="18"/>
                <w:rtl/>
              </w:rPr>
              <w:t xml:space="preserve">מכשירי חוב </w:t>
            </w:r>
            <w:r w:rsidRPr="002503EF">
              <w:rPr>
                <w:rFonts w:hint="cs"/>
                <w:sz w:val="18"/>
                <w:szCs w:val="18"/>
                <w:rtl/>
              </w:rPr>
              <w:t xml:space="preserve">הנמדדים </w:t>
            </w:r>
            <w:r w:rsidRPr="002503EF">
              <w:rPr>
                <w:sz w:val="18"/>
                <w:szCs w:val="18"/>
                <w:rtl/>
              </w:rPr>
              <w:t>בשווי הוגן דרך רווח כולל אחר</w:t>
            </w:r>
          </w:p>
        </w:tc>
        <w:tc>
          <w:tcPr>
            <w:tcW w:w="851" w:type="dxa"/>
          </w:tcPr>
          <w:p w14:paraId="503865BB"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EA38995"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2E1DA0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D75B0D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70DAC0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E3FA2C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2C7C596"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4F3F931"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proofErr w:type="spellStart"/>
            <w:r w:rsidRPr="002503EF">
              <w:rPr>
                <w:sz w:val="18"/>
                <w:szCs w:val="18"/>
                <w:rtl/>
              </w:rPr>
              <w:t>גידורי</w:t>
            </w:r>
            <w:proofErr w:type="spellEnd"/>
            <w:r w:rsidRPr="002503EF">
              <w:rPr>
                <w:sz w:val="18"/>
                <w:szCs w:val="18"/>
                <w:rtl/>
              </w:rPr>
              <w:t xml:space="preserve"> תזרים מזומנים</w:t>
            </w:r>
          </w:p>
        </w:tc>
        <w:tc>
          <w:tcPr>
            <w:tcW w:w="851" w:type="dxa"/>
          </w:tcPr>
          <w:p w14:paraId="3EAB9448"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76472EF"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39A206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ADADB21"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915393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113ECB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A53A86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670F6B3" w14:textId="77777777" w:rsidR="00B1406E" w:rsidRPr="002503EF" w:rsidRDefault="00B1406E" w:rsidP="00006CC7">
            <w:pPr>
              <w:pStyle w:val="0"/>
              <w:tabs>
                <w:tab w:val="clear" w:pos="180"/>
                <w:tab w:val="clear" w:pos="360"/>
                <w:tab w:val="clear" w:pos="540"/>
              </w:tabs>
              <w:ind w:left="113"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חלק החברה ברווח (בהפסד) כולל אחר של חברות המטופלות לפי שיטת השווי המאזני</w:t>
            </w:r>
          </w:p>
        </w:tc>
        <w:tc>
          <w:tcPr>
            <w:tcW w:w="851" w:type="dxa"/>
          </w:tcPr>
          <w:p w14:paraId="26B50519"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9916248"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9742199"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6739C252"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DE0B887"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134C82D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46DAC09"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E6D908A"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C4ECB9B"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5E5F277"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7193B46A"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A7D4A02"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38D002C"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3929A72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943FFF7"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0BF97B9" w14:textId="77777777" w:rsidR="00B1406E" w:rsidRPr="002503EF" w:rsidRDefault="00B1406E" w:rsidP="00006CC7">
            <w:pPr>
              <w:pStyle w:val="1-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סך רווח (הפסד) כולל אחר לתקופה</w:t>
            </w:r>
          </w:p>
        </w:tc>
        <w:tc>
          <w:tcPr>
            <w:tcW w:w="851" w:type="dxa"/>
          </w:tcPr>
          <w:p w14:paraId="112C6AC1"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00819B8"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1CF9D1C"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4CAF8FE"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9BED622"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40A4EE1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DFD4920"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8EB0393" w14:textId="77777777" w:rsidR="00B1406E" w:rsidRPr="002503EF" w:rsidRDefault="00B1406E" w:rsidP="00006CC7">
            <w:pPr>
              <w:pStyle w:val="2-B"/>
              <w:tabs>
                <w:tab w:val="clear" w:pos="180"/>
                <w:tab w:val="clear" w:pos="360"/>
                <w:tab w:val="clear" w:pos="540"/>
              </w:tabs>
              <w:ind w:left="397" w:hanging="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w:t>
            </w:r>
          </w:p>
        </w:tc>
        <w:tc>
          <w:tcPr>
            <w:tcW w:w="851" w:type="dxa"/>
          </w:tcPr>
          <w:p w14:paraId="7AF50C05"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5DB120E"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506ED6"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8B8FA16"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B5ED883"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4A6F10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24F7DD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0E9A8602"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913AE5A"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314924D"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73D8B7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F1CE30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23E21E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D5ED1D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379AB81"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DB54769"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לתקופה המיוחס ל:</w:t>
            </w:r>
          </w:p>
        </w:tc>
        <w:tc>
          <w:tcPr>
            <w:tcW w:w="851" w:type="dxa"/>
          </w:tcPr>
          <w:p w14:paraId="1E814EEE"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1BDB462"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5BE0F1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7557FA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60F208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A261160"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19A55BA2"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77B91B9B"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13650DA3"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6C8D14D"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1123B76"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337FD218"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9ABAD5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4E7E972"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1757089"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16AF763"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4FA14C9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A04D220"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5FE08DE"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1DA6EE37"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80D64FC"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6A22C97C"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FF3825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BDC5231"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7E4A151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7B18E85A"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596B76A"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2071496"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4AD5F02"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7DB585F4"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3989142"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F096A71"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סה"כ רווח (הפסד) כולל לתקופה המיוחס ל:</w:t>
            </w:r>
          </w:p>
        </w:tc>
        <w:tc>
          <w:tcPr>
            <w:tcW w:w="851" w:type="dxa"/>
          </w:tcPr>
          <w:p w14:paraId="4745463E"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47A4A685"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29508AC"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A7A657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449405F6"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5F8880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7E0EECE"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B3636C4"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בעלים של החברה האם</w:t>
            </w:r>
          </w:p>
        </w:tc>
        <w:tc>
          <w:tcPr>
            <w:tcW w:w="851" w:type="dxa"/>
          </w:tcPr>
          <w:p w14:paraId="79DFE68D"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D9C97E6"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1B7C22F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455C0A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8CCDAF3"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541EE6F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A872FA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F3C4C4C"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זכויות שאינן מקנות שליטה</w:t>
            </w:r>
          </w:p>
        </w:tc>
        <w:tc>
          <w:tcPr>
            <w:tcW w:w="851" w:type="dxa"/>
          </w:tcPr>
          <w:p w14:paraId="3747DAA6"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5A9BE061"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8FBCD6B"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5F045617"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4467907D"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0A7FA288"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408FB6F3"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46A4F9B" w14:textId="77777777" w:rsidR="00B1406E" w:rsidRPr="002503EF" w:rsidRDefault="00B1406E" w:rsidP="00006CC7">
            <w:pPr>
              <w:pStyle w:val="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851" w:type="dxa"/>
          </w:tcPr>
          <w:p w14:paraId="5D7CEA83"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C3D9170"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101341B"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2638AF0D"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7A044E3"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FDE1866"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5D8ADFF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33BF1F83" w14:textId="77777777"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למניה המיוחס לבעלים של החברה האם</w:t>
            </w:r>
            <w:r w:rsidRPr="002503EF">
              <w:rPr>
                <w:rFonts w:hint="cs"/>
                <w:sz w:val="18"/>
                <w:szCs w:val="18"/>
                <w:rtl/>
              </w:rPr>
              <w:t xml:space="preserve"> (בש"ח)</w:t>
            </w:r>
            <w:r w:rsidRPr="002503EF">
              <w:rPr>
                <w:sz w:val="18"/>
                <w:szCs w:val="18"/>
                <w:rtl/>
              </w:rPr>
              <w:t>:</w:t>
            </w:r>
          </w:p>
        </w:tc>
        <w:tc>
          <w:tcPr>
            <w:tcW w:w="851" w:type="dxa"/>
          </w:tcPr>
          <w:p w14:paraId="4628A614"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0781DAA"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B16D8C7"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768711D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6C49D9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1FBC9BDD"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765ACE87"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4B20A34" w14:textId="7D9C1F52"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בסיסי</w:t>
            </w:r>
            <w:r w:rsidRPr="002503EF">
              <w:rPr>
                <w:rFonts w:hint="cs"/>
                <w:sz w:val="18"/>
                <w:szCs w:val="18"/>
                <w:rtl/>
              </w:rPr>
              <w:t xml:space="preserve"> למניה</w:t>
            </w:r>
            <w:r w:rsidRPr="002503EF">
              <w:rPr>
                <w:sz w:val="18"/>
                <w:szCs w:val="18"/>
                <w:rtl/>
              </w:rPr>
              <w:t>:</w:t>
            </w:r>
          </w:p>
        </w:tc>
        <w:tc>
          <w:tcPr>
            <w:tcW w:w="851" w:type="dxa"/>
          </w:tcPr>
          <w:p w14:paraId="0D3E3BCB"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2788987D"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3E4EC0A9"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6E41F7A5"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73C6767D"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0411DCE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21B429E8"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7B85ABD"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167DB3A5"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F617025"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81825E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2173603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23E1E00"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1E96C67"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3C54BA99"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19876543"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7A448178"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127D966"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0CBDAD2"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0796900C"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3620C319"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3C47175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12F0687D"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2BE53850" w14:textId="77777777" w:rsidR="00B1406E" w:rsidRPr="002503EF" w:rsidRDefault="00B1406E" w:rsidP="00006CC7">
            <w:pPr>
              <w:pStyle w:val="2-B"/>
              <w:tabs>
                <w:tab w:val="clear" w:pos="180"/>
                <w:tab w:val="clear" w:pos="360"/>
                <w:tab w:val="clear" w:pos="540"/>
              </w:tabs>
              <w:ind w:left="284" w:firstLine="113"/>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בסיסי </w:t>
            </w:r>
            <w:r w:rsidRPr="002503EF">
              <w:rPr>
                <w:sz w:val="18"/>
                <w:szCs w:val="18"/>
                <w:rtl/>
              </w:rPr>
              <w:t>למניה</w:t>
            </w:r>
          </w:p>
        </w:tc>
        <w:tc>
          <w:tcPr>
            <w:tcW w:w="851" w:type="dxa"/>
            <w:vAlign w:val="center"/>
          </w:tcPr>
          <w:p w14:paraId="13AE11AF" w14:textId="77777777" w:rsidR="00B1406E" w:rsidRPr="002503EF" w:rsidRDefault="00B14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7E91808"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44B99E2"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435B6F08"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5BF7062"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4979CE7A"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E579092"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051DF58" w14:textId="4F21A3FE" w:rsidR="00B1406E" w:rsidRPr="002503EF" w:rsidRDefault="00B1406E" w:rsidP="00006CC7">
            <w:pPr>
              <w:pStyle w:val="0-B0"/>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רווח (הפסד) מדולל</w:t>
            </w:r>
            <w:r w:rsidRPr="002503EF">
              <w:rPr>
                <w:rFonts w:hint="cs"/>
                <w:sz w:val="18"/>
                <w:szCs w:val="18"/>
                <w:rtl/>
              </w:rPr>
              <w:t xml:space="preserve"> למניה</w:t>
            </w:r>
            <w:r w:rsidRPr="002503EF">
              <w:rPr>
                <w:sz w:val="18"/>
                <w:szCs w:val="18"/>
                <w:rtl/>
              </w:rPr>
              <w:t>:</w:t>
            </w:r>
          </w:p>
        </w:tc>
        <w:tc>
          <w:tcPr>
            <w:tcW w:w="851" w:type="dxa"/>
          </w:tcPr>
          <w:p w14:paraId="6FF2168C"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3557E20F"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7883431"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F46EE0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2F256AAA"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2E9AEADB"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60F30C8A"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6734EB63"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נמשכות</w:t>
            </w:r>
          </w:p>
        </w:tc>
        <w:tc>
          <w:tcPr>
            <w:tcW w:w="851" w:type="dxa"/>
          </w:tcPr>
          <w:p w14:paraId="74372C53"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03AC538F" w14:textId="77777777" w:rsidR="00B1406E" w:rsidRPr="002503EF" w:rsidRDefault="00B1406E" w:rsidP="00006CC7">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050E3B8B"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8" w:type="dxa"/>
          </w:tcPr>
          <w:p w14:paraId="0E0EE584"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c>
          <w:tcPr>
            <w:tcW w:w="1169" w:type="dxa"/>
          </w:tcPr>
          <w:p w14:paraId="6C87BE42" w14:textId="77777777" w:rsidR="00B1406E" w:rsidRPr="002503EF" w:rsidRDefault="00B1406E" w:rsidP="00006CC7">
            <w:pPr>
              <w:tabs>
                <w:tab w:val="clear" w:pos="180"/>
                <w:tab w:val="clear" w:pos="360"/>
                <w:tab w:val="clear" w:pos="540"/>
              </w:tabs>
              <w:spacing w:after="0" w:line="240" w:lineRule="auto"/>
              <w:contextualSpacing w:val="0"/>
              <w:jc w:val="center"/>
              <w:cnfStyle w:val="000000000000" w:firstRow="0" w:lastRow="0" w:firstColumn="0" w:lastColumn="0" w:oddVBand="0" w:evenVBand="0" w:oddHBand="0" w:evenHBand="0" w:firstRowFirstColumn="0" w:firstRowLastColumn="0" w:lastRowFirstColumn="0" w:lastRowLastColumn="0"/>
              <w:rPr>
                <w:rFonts w:ascii="Arial" w:hAnsi="Arial"/>
                <w:sz w:val="18"/>
                <w:szCs w:val="18"/>
              </w:rPr>
            </w:pPr>
          </w:p>
        </w:tc>
      </w:tr>
      <w:tr w:rsidR="00B1406E" w:rsidRPr="002503EF" w14:paraId="4A50EF8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tcPr>
          <w:p w14:paraId="08309739"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4B261A02" w14:textId="77777777" w:rsidR="00B1406E" w:rsidRPr="002503EF" w:rsidRDefault="00B1406E" w:rsidP="00006CC7">
            <w:pPr>
              <w:pStyle w:val="1"/>
              <w:tabs>
                <w:tab w:val="clear" w:pos="180"/>
                <w:tab w:val="clear" w:pos="360"/>
                <w:tab w:val="clear" w:pos="540"/>
              </w:tabs>
              <w:ind w:left="0"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מפעילויות שהופסקו</w:t>
            </w:r>
          </w:p>
        </w:tc>
        <w:tc>
          <w:tcPr>
            <w:tcW w:w="851" w:type="dxa"/>
          </w:tcPr>
          <w:p w14:paraId="0FC09054" w14:textId="77777777" w:rsidR="00B1406E" w:rsidRPr="002503EF" w:rsidRDefault="00B1406E" w:rsidP="00006CC7">
            <w:pPr>
              <w:pStyle w:val="a2"/>
              <w:tabs>
                <w:tab w:val="clear" w:pos="180"/>
                <w:tab w:val="clear" w:pos="360"/>
                <w:tab w:val="clear" w:pos="540"/>
              </w:tabs>
              <w:contextualSpacing w:val="0"/>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696D9292" w14:textId="77777777" w:rsidR="00B1406E" w:rsidRPr="002503EF" w:rsidRDefault="00B1406E" w:rsidP="00006CC7">
            <w:pPr>
              <w:pStyle w:val="X1underline"/>
              <w:spacing w:line="240" w:lineRule="auto"/>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2B9CE3C0"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3CDA0821"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1376A97E" w14:textId="77777777" w:rsidR="00B1406E" w:rsidRPr="002503EF" w:rsidRDefault="00B1406E" w:rsidP="00006CC7">
            <w:pPr>
              <w:pStyle w:val="X1underline"/>
              <w:tabs>
                <w:tab w:val="clear" w:pos="180"/>
                <w:tab w:val="clear" w:pos="360"/>
                <w:tab w:val="clear" w:pos="540"/>
              </w:tabs>
              <w:spacing w:line="240" w:lineRule="auto"/>
              <w:contextualSpacing w:val="0"/>
              <w:cnfStyle w:val="000000000000" w:firstRow="0" w:lastRow="0" w:firstColumn="0" w:lastColumn="0" w:oddVBand="0" w:evenVBand="0" w:oddHBand="0" w:evenHBand="0" w:firstRowFirstColumn="0" w:firstRowLastColumn="0" w:lastRowFirstColumn="0" w:lastRowLastColumn="0"/>
              <w:rPr>
                <w:sz w:val="18"/>
                <w:szCs w:val="18"/>
              </w:rPr>
            </w:pPr>
          </w:p>
        </w:tc>
      </w:tr>
      <w:tr w:rsidR="00B1406E" w:rsidRPr="002503EF" w14:paraId="2279C9A9" w14:textId="77777777" w:rsidTr="00F042E1">
        <w:trPr>
          <w:jc w:val="left"/>
        </w:trPr>
        <w:tc>
          <w:tcPr>
            <w:cnfStyle w:val="001000000000" w:firstRow="0" w:lastRow="0" w:firstColumn="1" w:lastColumn="0" w:oddVBand="0" w:evenVBand="0" w:oddHBand="0" w:evenHBand="0" w:firstRowFirstColumn="0" w:firstRowLastColumn="0" w:lastRowFirstColumn="0" w:lastRowLastColumn="0"/>
            <w:tcW w:w="1421" w:type="dxa"/>
            <w:vAlign w:val="center"/>
          </w:tcPr>
          <w:p w14:paraId="1E022D6B" w14:textId="77777777" w:rsidR="00B1406E" w:rsidRPr="007445F3" w:rsidRDefault="00B1406E" w:rsidP="007445F3">
            <w:pPr>
              <w:tabs>
                <w:tab w:val="clear" w:pos="180"/>
                <w:tab w:val="clear" w:pos="360"/>
                <w:tab w:val="clear" w:pos="540"/>
              </w:tabs>
              <w:bidi w:val="0"/>
              <w:spacing w:after="0" w:line="240" w:lineRule="auto"/>
              <w:ind w:left="-57" w:right="-57"/>
              <w:contextualSpacing w:val="0"/>
              <w:jc w:val="right"/>
              <w:rPr>
                <w:rFonts w:asciiTheme="minorBidi" w:hAnsiTheme="minorBidi" w:cstheme="minorBidi"/>
              </w:rPr>
            </w:pPr>
          </w:p>
        </w:tc>
        <w:tc>
          <w:tcPr>
            <w:tcW w:w="3260" w:type="dxa"/>
            <w:vAlign w:val="center"/>
          </w:tcPr>
          <w:p w14:paraId="549522C2" w14:textId="77777777" w:rsidR="00B1406E" w:rsidRPr="002503EF" w:rsidRDefault="00B1406E" w:rsidP="00006CC7">
            <w:pPr>
              <w:pStyle w:val="2-B"/>
              <w:tabs>
                <w:tab w:val="clear" w:pos="180"/>
                <w:tab w:val="clear" w:pos="360"/>
                <w:tab w:val="clear" w:pos="540"/>
              </w:tabs>
              <w:ind w:left="284" w:firstLine="0"/>
              <w:contextualSpacing w:val="0"/>
              <w:cnfStyle w:val="000000000000" w:firstRow="0" w:lastRow="0" w:firstColumn="0" w:lastColumn="0" w:oddVBand="0" w:evenVBand="0" w:oddHBand="0" w:evenHBand="0" w:firstRowFirstColumn="0" w:firstRowLastColumn="0" w:lastRowFirstColumn="0" w:lastRowLastColumn="0"/>
              <w:rPr>
                <w:sz w:val="18"/>
                <w:szCs w:val="18"/>
                <w:rtl/>
              </w:rPr>
            </w:pPr>
            <w:r w:rsidRPr="002503EF">
              <w:rPr>
                <w:sz w:val="18"/>
                <w:szCs w:val="18"/>
                <w:rtl/>
              </w:rPr>
              <w:t xml:space="preserve">רווח (הפסד) </w:t>
            </w:r>
            <w:r w:rsidRPr="002503EF">
              <w:rPr>
                <w:rFonts w:hint="cs"/>
                <w:sz w:val="18"/>
                <w:szCs w:val="18"/>
                <w:rtl/>
              </w:rPr>
              <w:t xml:space="preserve">מדולל </w:t>
            </w:r>
            <w:r w:rsidRPr="002503EF">
              <w:rPr>
                <w:sz w:val="18"/>
                <w:szCs w:val="18"/>
                <w:rtl/>
              </w:rPr>
              <w:t>למניה</w:t>
            </w:r>
          </w:p>
        </w:tc>
        <w:tc>
          <w:tcPr>
            <w:tcW w:w="851" w:type="dxa"/>
            <w:vAlign w:val="center"/>
          </w:tcPr>
          <w:p w14:paraId="786351DA" w14:textId="77777777" w:rsidR="00B1406E" w:rsidRPr="002503EF" w:rsidRDefault="00B1406E" w:rsidP="00006CC7">
            <w:pPr>
              <w:pStyle w:val="a2"/>
              <w:tabs>
                <w:tab w:val="clear" w:pos="180"/>
                <w:tab w:val="clear" w:pos="360"/>
                <w:tab w:val="clear" w:pos="540"/>
              </w:tabs>
              <w:contextualSpacing w:val="0"/>
              <w:jc w:val="left"/>
              <w:cnfStyle w:val="000000000000" w:firstRow="0" w:lastRow="0" w:firstColumn="0" w:lastColumn="0" w:oddVBand="0" w:evenVBand="0" w:oddHBand="0" w:evenHBand="0" w:firstRowFirstColumn="0" w:firstRowLastColumn="0" w:lastRowFirstColumn="0" w:lastRowLastColumn="0"/>
              <w:rPr>
                <w:sz w:val="18"/>
                <w:szCs w:val="18"/>
                <w:rtl/>
              </w:rPr>
            </w:pPr>
          </w:p>
        </w:tc>
        <w:tc>
          <w:tcPr>
            <w:tcW w:w="1168" w:type="dxa"/>
          </w:tcPr>
          <w:p w14:paraId="15480F2F" w14:textId="77777777" w:rsidR="00B1406E" w:rsidRPr="002503EF" w:rsidRDefault="00B1406E" w:rsidP="00006CC7">
            <w:pPr>
              <w:pStyle w:val="x2underline"/>
              <w:spacing w:after="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087B42A3"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8" w:type="dxa"/>
          </w:tcPr>
          <w:p w14:paraId="7BB82268"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c>
          <w:tcPr>
            <w:tcW w:w="1169" w:type="dxa"/>
          </w:tcPr>
          <w:p w14:paraId="620CDCA6" w14:textId="77777777" w:rsidR="00B1406E" w:rsidRPr="002503EF" w:rsidRDefault="00B1406E" w:rsidP="00006CC7">
            <w:pPr>
              <w:pStyle w:val="x2underline"/>
              <w:tabs>
                <w:tab w:val="clear" w:pos="180"/>
                <w:tab w:val="clear" w:pos="360"/>
                <w:tab w:val="clear" w:pos="540"/>
              </w:tabs>
              <w:spacing w:after="0"/>
              <w:contextualSpacing w:val="0"/>
              <w:jc w:val="center"/>
              <w:cnfStyle w:val="000000000000" w:firstRow="0" w:lastRow="0" w:firstColumn="0" w:lastColumn="0" w:oddVBand="0" w:evenVBand="0" w:oddHBand="0" w:evenHBand="0" w:firstRowFirstColumn="0" w:firstRowLastColumn="0" w:lastRowFirstColumn="0" w:lastRowLastColumn="0"/>
              <w:rPr>
                <w:sz w:val="18"/>
                <w:szCs w:val="18"/>
              </w:rPr>
            </w:pPr>
          </w:p>
        </w:tc>
      </w:tr>
    </w:tbl>
    <w:p w14:paraId="7AB67512" w14:textId="77777777" w:rsidR="007E22FC" w:rsidRPr="002503EF" w:rsidRDefault="007E22FC" w:rsidP="00B1406E">
      <w:pPr>
        <w:spacing w:after="0" w:line="240" w:lineRule="auto"/>
        <w:rPr>
          <w:sz w:val="18"/>
          <w:szCs w:val="18"/>
        </w:rPr>
      </w:pPr>
    </w:p>
    <w:p w14:paraId="316CFB3C" w14:textId="77777777" w:rsidR="00BA47E4" w:rsidRDefault="00BA47E4" w:rsidP="00BA47E4">
      <w:pPr>
        <w:spacing w:after="0" w:line="240" w:lineRule="auto"/>
        <w:ind w:left="1418"/>
        <w:rPr>
          <w:rtl/>
        </w:rPr>
      </w:pPr>
    </w:p>
    <w:tbl>
      <w:tblPr>
        <w:tblStyle w:val="TableGrid"/>
        <w:bidiVisual/>
        <w:tblW w:w="10206" w:type="dxa"/>
        <w:jc w:val="left"/>
        <w:tblLayout w:type="fixed"/>
        <w:tblCellMar>
          <w:left w:w="113" w:type="dxa"/>
          <w:right w:w="113" w:type="dxa"/>
        </w:tblCellMar>
        <w:tblLook w:val="0680" w:firstRow="0" w:lastRow="0" w:firstColumn="1" w:lastColumn="0" w:noHBand="1" w:noVBand="1"/>
      </w:tblPr>
      <w:tblGrid>
        <w:gridCol w:w="1304"/>
        <w:gridCol w:w="8902"/>
      </w:tblGrid>
      <w:tr w:rsidR="00CA764A" w:rsidRPr="00E42EF6" w14:paraId="47AD1D7F" w14:textId="77777777" w:rsidTr="002D01AE">
        <w:trPr>
          <w:jc w:val="left"/>
        </w:trPr>
        <w:tc>
          <w:tcPr>
            <w:cnfStyle w:val="001000000000" w:firstRow="0" w:lastRow="0" w:firstColumn="1" w:lastColumn="0" w:oddVBand="0" w:evenVBand="0" w:oddHBand="0" w:evenHBand="0" w:firstRowFirstColumn="0" w:firstRowLastColumn="0" w:lastRowFirstColumn="0" w:lastRowLastColumn="0"/>
            <w:tcW w:w="1304" w:type="dxa"/>
            <w:vAlign w:val="top"/>
          </w:tcPr>
          <w:p w14:paraId="647ED115" w14:textId="77777777" w:rsidR="00CA764A" w:rsidRPr="00E42EF6" w:rsidRDefault="00CA764A" w:rsidP="002D01AE">
            <w:pPr>
              <w:widowControl w:val="0"/>
              <w:spacing w:after="0" w:line="240" w:lineRule="auto"/>
              <w:ind w:left="-57"/>
              <w:contextualSpacing w:val="0"/>
              <w:rPr>
                <w:rFonts w:ascii="Arial" w:hAnsi="Arial"/>
                <w:sz w:val="17"/>
                <w:szCs w:val="17"/>
              </w:rPr>
            </w:pPr>
          </w:p>
        </w:tc>
        <w:tc>
          <w:tcPr>
            <w:tcW w:w="8902" w:type="dxa"/>
          </w:tcPr>
          <w:p w14:paraId="7027F349" w14:textId="2AD748D2" w:rsidR="00CA764A" w:rsidRPr="00E42EF6" w:rsidRDefault="00CA764A" w:rsidP="002D01AE">
            <w:pPr>
              <w:widowControl w:val="0"/>
              <w:tabs>
                <w:tab w:val="clear" w:pos="180"/>
                <w:tab w:val="clear" w:pos="360"/>
                <w:tab w:val="clear" w:pos="540"/>
              </w:tabs>
              <w:spacing w:after="0" w:line="240" w:lineRule="auto"/>
              <w:contextualSpacing w:val="0"/>
              <w:cnfStyle w:val="000000000000" w:firstRow="0" w:lastRow="0" w:firstColumn="0" w:lastColumn="0" w:oddVBand="0" w:evenVBand="0" w:oddHBand="0" w:evenHBand="0" w:firstRowFirstColumn="0" w:firstRowLastColumn="0" w:lastRowFirstColumn="0" w:lastRowLastColumn="0"/>
              <w:rPr>
                <w:rStyle w:val="Strong"/>
                <w:b w:val="0"/>
                <w:bCs w:val="0"/>
                <w:sz w:val="17"/>
                <w:szCs w:val="17"/>
                <w:rtl/>
              </w:rPr>
            </w:pPr>
            <w:r w:rsidRPr="00E42EF6">
              <w:rPr>
                <w:rStyle w:val="Strong"/>
                <w:b w:val="0"/>
                <w:bCs w:val="0"/>
                <w:sz w:val="17"/>
                <w:szCs w:val="17"/>
                <w:rtl/>
              </w:rPr>
              <w:t xml:space="preserve">הביאורים המצורפים </w:t>
            </w:r>
            <w:r w:rsidRPr="00E42EF6">
              <w:rPr>
                <w:rStyle w:val="Strong"/>
                <w:rFonts w:hint="cs"/>
                <w:b w:val="0"/>
                <w:bCs w:val="0"/>
                <w:sz w:val="17"/>
                <w:szCs w:val="17"/>
                <w:rtl/>
              </w:rPr>
              <w:t xml:space="preserve">הם </w:t>
            </w:r>
            <w:r w:rsidRPr="00E42EF6">
              <w:rPr>
                <w:rStyle w:val="Strong"/>
                <w:b w:val="0"/>
                <w:bCs w:val="0"/>
                <w:sz w:val="17"/>
                <w:szCs w:val="17"/>
                <w:rtl/>
              </w:rPr>
              <w:t>חלק בלתי נפרד מ</w:t>
            </w:r>
            <w:r w:rsidRPr="00E42EF6">
              <w:rPr>
                <w:rStyle w:val="Strong"/>
                <w:rFonts w:hint="cs"/>
                <w:b w:val="0"/>
                <w:bCs w:val="0"/>
                <w:sz w:val="17"/>
                <w:szCs w:val="17"/>
                <w:rtl/>
              </w:rPr>
              <w:t>ה</w:t>
            </w:r>
            <w:r w:rsidRPr="00E42EF6">
              <w:rPr>
                <w:rStyle w:val="Strong"/>
                <w:b w:val="0"/>
                <w:bCs w:val="0"/>
                <w:sz w:val="17"/>
                <w:szCs w:val="17"/>
                <w:rtl/>
              </w:rPr>
              <w:t xml:space="preserve">דוחות </w:t>
            </w:r>
            <w:r w:rsidRPr="00E42EF6">
              <w:rPr>
                <w:rStyle w:val="Strong"/>
                <w:rFonts w:hint="cs"/>
                <w:b w:val="0"/>
                <w:bCs w:val="0"/>
                <w:sz w:val="17"/>
                <w:szCs w:val="17"/>
                <w:rtl/>
              </w:rPr>
              <w:t>ה</w:t>
            </w:r>
            <w:r w:rsidRPr="00E42EF6">
              <w:rPr>
                <w:rStyle w:val="Strong"/>
                <w:b w:val="0"/>
                <w:bCs w:val="0"/>
                <w:sz w:val="17"/>
                <w:szCs w:val="17"/>
                <w:rtl/>
              </w:rPr>
              <w:t xml:space="preserve">כספיים </w:t>
            </w:r>
            <w:r w:rsidRPr="00E42EF6">
              <w:rPr>
                <w:rStyle w:val="Strong"/>
                <w:rFonts w:hint="cs"/>
                <w:b w:val="0"/>
                <w:bCs w:val="0"/>
                <w:sz w:val="17"/>
                <w:szCs w:val="17"/>
                <w:rtl/>
              </w:rPr>
              <w:t>המאוחדים ביניים ה</w:t>
            </w:r>
            <w:r w:rsidRPr="00E42EF6">
              <w:rPr>
                <w:rStyle w:val="Strong"/>
                <w:b w:val="0"/>
                <w:bCs w:val="0"/>
                <w:sz w:val="17"/>
                <w:szCs w:val="17"/>
                <w:rtl/>
              </w:rPr>
              <w:t>תמציתיים</w:t>
            </w:r>
            <w:r w:rsidRPr="00E42EF6">
              <w:rPr>
                <w:rStyle w:val="Strong"/>
                <w:rFonts w:hint="cs"/>
                <w:b w:val="0"/>
                <w:bCs w:val="0"/>
                <w:sz w:val="17"/>
                <w:szCs w:val="17"/>
                <w:rtl/>
              </w:rPr>
              <w:t xml:space="preserve"> פרופורמה</w:t>
            </w:r>
            <w:r w:rsidRPr="00E42EF6">
              <w:rPr>
                <w:rStyle w:val="Strong"/>
                <w:b w:val="0"/>
                <w:bCs w:val="0"/>
                <w:sz w:val="17"/>
                <w:szCs w:val="17"/>
                <w:rtl/>
              </w:rPr>
              <w:t>.</w:t>
            </w:r>
          </w:p>
        </w:tc>
      </w:tr>
    </w:tbl>
    <w:p w14:paraId="480C75D4" w14:textId="77777777" w:rsidR="00BA47E4" w:rsidRPr="00CA764A" w:rsidRDefault="00BA47E4" w:rsidP="00BA47E4">
      <w:pPr>
        <w:spacing w:after="0" w:line="240" w:lineRule="auto"/>
        <w:ind w:left="1418"/>
        <w:rPr>
          <w:sz w:val="18"/>
          <w:szCs w:val="18"/>
        </w:rPr>
      </w:pPr>
    </w:p>
    <w:p w14:paraId="4D27BB64" w14:textId="57517337" w:rsidR="00CA764A" w:rsidRDefault="00CA764A">
      <w:pPr>
        <w:spacing w:after="160" w:line="259" w:lineRule="auto"/>
        <w:rPr>
          <w:rtl/>
        </w:rPr>
      </w:pPr>
      <w:r>
        <w:rPr>
          <w:rtl/>
        </w:rPr>
        <w:br w:type="page"/>
      </w:r>
    </w:p>
    <w:p w14:paraId="27652FC9" w14:textId="422241EA" w:rsidR="00F64EB6" w:rsidRPr="0005184A" w:rsidRDefault="00F64EB6" w:rsidP="00237B80">
      <w:pPr>
        <w:pStyle w:val="Heading2"/>
        <w:rPr>
          <w:sz w:val="22"/>
          <w:rtl/>
        </w:rPr>
      </w:pPr>
      <w:bookmarkStart w:id="1484" w:name="_Toc6272738"/>
      <w:bookmarkStart w:id="1485" w:name="_Toc6284375"/>
      <w:bookmarkStart w:id="1486" w:name="_Toc33548464"/>
      <w:bookmarkStart w:id="1487" w:name="_Toc33618584"/>
      <w:bookmarkStart w:id="1488" w:name="_Toc33623529"/>
      <w:bookmarkStart w:id="1489" w:name="_Toc33623723"/>
      <w:bookmarkStart w:id="1490" w:name="_Toc33623849"/>
      <w:bookmarkStart w:id="1491" w:name="_Toc35763012"/>
      <w:bookmarkStart w:id="1492" w:name="_Toc36376947"/>
      <w:bookmarkStart w:id="1493" w:name="_Toc37001491"/>
      <w:bookmarkStart w:id="1494" w:name="_Toc37001561"/>
      <w:bookmarkStart w:id="1495" w:name="_Toc37001832"/>
      <w:bookmarkStart w:id="1496" w:name="_Toc37001941"/>
      <w:bookmarkStart w:id="1497" w:name="_Toc37002015"/>
      <w:bookmarkStart w:id="1498" w:name="_Toc37165961"/>
      <w:bookmarkStart w:id="1499" w:name="_Toc64473812"/>
      <w:bookmarkStart w:id="1500" w:name="_Toc64473993"/>
      <w:bookmarkStart w:id="1501" w:name="_Toc64474141"/>
      <w:bookmarkStart w:id="1502" w:name="_Toc100245536"/>
      <w:bookmarkStart w:id="1503" w:name="_Toc100246545"/>
      <w:bookmarkStart w:id="1504" w:name="_Toc121747430"/>
      <w:bookmarkStart w:id="1505" w:name="_Toc123198364"/>
      <w:bookmarkStart w:id="1506" w:name="_Toc154415354"/>
      <w:bookmarkStart w:id="1507" w:name="_Toc184569390"/>
      <w:bookmarkStart w:id="1508" w:name="_Toc220916134"/>
      <w:bookmarkStart w:id="1509" w:name="_Toc226448135"/>
      <w:bookmarkStart w:id="1510" w:name="_Toc226449472"/>
      <w:bookmarkStart w:id="1511" w:name="_Toc226450586"/>
      <w:bookmarkStart w:id="1512" w:name="_Toc226634709"/>
      <w:bookmarkStart w:id="1513" w:name="_Toc31286050"/>
      <w:bookmarkStart w:id="1514" w:name="_Toc31284047"/>
      <w:r w:rsidRPr="0005184A">
        <w:rPr>
          <w:sz w:val="22"/>
          <w:rtl/>
        </w:rPr>
        <w:lastRenderedPageBreak/>
        <w:t>ביאורים ל</w:t>
      </w:r>
      <w:r w:rsidR="00B869D1" w:rsidRPr="00CA4DBE">
        <w:rPr>
          <w:sz w:val="22"/>
          <w:rtl/>
        </w:rPr>
        <w:t xml:space="preserve">דוחות </w:t>
      </w:r>
      <w:r w:rsidR="00B869D1">
        <w:rPr>
          <w:rFonts w:hint="cs"/>
          <w:sz w:val="22"/>
          <w:rtl/>
        </w:rPr>
        <w:t>ה</w:t>
      </w:r>
      <w:r w:rsidR="00B869D1" w:rsidRPr="00CA4DBE">
        <w:rPr>
          <w:sz w:val="22"/>
          <w:rtl/>
        </w:rPr>
        <w:t xml:space="preserve">כספיים </w:t>
      </w:r>
      <w:r w:rsidR="00B869D1">
        <w:rPr>
          <w:rFonts w:hint="cs"/>
          <w:sz w:val="22"/>
          <w:rtl/>
        </w:rPr>
        <w:t>ה</w:t>
      </w:r>
      <w:r w:rsidR="00B869D1" w:rsidRPr="00CA4DBE">
        <w:rPr>
          <w:rFonts w:hint="cs"/>
          <w:sz w:val="22"/>
          <w:rtl/>
        </w:rPr>
        <w:t xml:space="preserve">מאוחדים ביניים </w:t>
      </w:r>
      <w:r w:rsidR="00B869D1">
        <w:rPr>
          <w:rFonts w:hint="cs"/>
          <w:sz w:val="22"/>
          <w:rtl/>
        </w:rPr>
        <w:t>ה</w:t>
      </w:r>
      <w:r w:rsidR="00B869D1" w:rsidRPr="00CA4DBE">
        <w:rPr>
          <w:sz w:val="22"/>
          <w:rtl/>
        </w:rPr>
        <w:t>תמציתיים פרופורמה</w:t>
      </w:r>
      <w:r w:rsidR="00B869D1">
        <w:rPr>
          <w:rFonts w:hint="cs"/>
          <w:sz w:val="22"/>
          <w:rtl/>
        </w:rPr>
        <w:t xml:space="preserve"> </w:t>
      </w:r>
      <w:bookmarkEnd w:id="1484"/>
      <w:bookmarkEnd w:id="1485"/>
      <w:r w:rsidRPr="0005184A">
        <w:rPr>
          <w:sz w:val="22"/>
          <w:rtl/>
        </w:rPr>
        <w:t xml:space="preserve">ליום 30 ביוני </w:t>
      </w:r>
      <w:r w:rsidR="00655754" w:rsidRPr="0005184A">
        <w:rPr>
          <w:sz w:val="22"/>
        </w:rPr>
        <w:fldChar w:fldCharType="begin" w:fldLock="1"/>
      </w:r>
      <w:r w:rsidR="00655754" w:rsidRPr="0005184A">
        <w:rPr>
          <w:sz w:val="22"/>
        </w:rPr>
        <w:instrText xml:space="preserve"> DOCPROPERTY  CY  \* MERGEFORMAT </w:instrText>
      </w:r>
      <w:r w:rsidR="00655754" w:rsidRPr="0005184A">
        <w:rPr>
          <w:sz w:val="22"/>
        </w:rPr>
        <w:fldChar w:fldCharType="separate"/>
      </w:r>
      <w:bookmarkEnd w:id="1513"/>
      <w:bookmarkEnd w:id="1514"/>
      <w:r w:rsidR="00D3002D">
        <w:rPr>
          <w:sz w:val="22"/>
        </w:rPr>
        <w:t>2026</w:t>
      </w:r>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r w:rsidR="00655754" w:rsidRPr="0005184A">
        <w:rPr>
          <w:sz w:val="22"/>
        </w:rPr>
        <w:fldChar w:fldCharType="end"/>
      </w:r>
    </w:p>
    <w:p w14:paraId="753018C9" w14:textId="77777777" w:rsidR="00CA764A" w:rsidRPr="00CA764A" w:rsidRDefault="00CA764A" w:rsidP="00CA764A">
      <w:pPr>
        <w:spacing w:after="0" w:line="240" w:lineRule="auto"/>
        <w:ind w:left="1418"/>
        <w:rPr>
          <w:rtl/>
        </w:rPr>
      </w:pPr>
    </w:p>
    <w:p w14:paraId="6FE6F90D" w14:textId="77777777" w:rsidR="00F64EB6" w:rsidRPr="004C5FA3" w:rsidRDefault="00F64EB6" w:rsidP="00E82827">
      <w:pPr>
        <w:pStyle w:val="Heading3"/>
        <w:numPr>
          <w:ilvl w:val="0"/>
          <w:numId w:val="11"/>
        </w:numPr>
        <w:ind w:left="1702" w:hanging="284"/>
        <w:rPr>
          <w:rtl/>
        </w:rPr>
      </w:pPr>
      <w:bookmarkStart w:id="1515" w:name="_Toc6272739"/>
      <w:bookmarkStart w:id="1516" w:name="_Toc6284376"/>
      <w:bookmarkStart w:id="1517" w:name="_Toc31284048"/>
      <w:bookmarkStart w:id="1518" w:name="_Toc31286051"/>
      <w:bookmarkStart w:id="1519" w:name="_Toc33548465"/>
      <w:bookmarkStart w:id="1520" w:name="_Toc33618585"/>
      <w:bookmarkStart w:id="1521" w:name="_Toc33623724"/>
      <w:bookmarkStart w:id="1522" w:name="_Toc33623850"/>
      <w:bookmarkStart w:id="1523" w:name="_Toc35763013"/>
      <w:bookmarkStart w:id="1524" w:name="_Toc36376948"/>
      <w:bookmarkStart w:id="1525" w:name="_Toc37001492"/>
      <w:bookmarkStart w:id="1526" w:name="_Toc37001562"/>
      <w:bookmarkStart w:id="1527" w:name="_Toc37001833"/>
      <w:bookmarkStart w:id="1528" w:name="_Toc37001942"/>
      <w:bookmarkStart w:id="1529" w:name="_Toc37165962"/>
      <w:bookmarkStart w:id="1530" w:name="_Ref61197773"/>
      <w:bookmarkStart w:id="1531" w:name="_Toc64473813"/>
      <w:bookmarkStart w:id="1532" w:name="_Toc64473994"/>
      <w:bookmarkStart w:id="1533" w:name="_Toc64474142"/>
      <w:bookmarkStart w:id="1534" w:name="_Toc100245537"/>
      <w:bookmarkStart w:id="1535" w:name="_Toc100246546"/>
      <w:bookmarkStart w:id="1536" w:name="_Toc121747431"/>
      <w:bookmarkStart w:id="1537" w:name="_Toc123198365"/>
      <w:bookmarkStart w:id="1538" w:name="_Toc154415355"/>
      <w:bookmarkStart w:id="1539" w:name="_Toc184569391"/>
      <w:bookmarkStart w:id="1540" w:name="_Toc220916135"/>
      <w:bookmarkStart w:id="1541" w:name="_Toc226448136"/>
      <w:bookmarkStart w:id="1542" w:name="_Toc226449473"/>
      <w:bookmarkStart w:id="1543" w:name="_Toc226450587"/>
      <w:bookmarkStart w:id="1544" w:name="_Ref226475659"/>
      <w:bookmarkStart w:id="1545" w:name="_Toc226634710"/>
      <w:r w:rsidRPr="004C5FA3">
        <w:rPr>
          <w:rtl/>
        </w:rPr>
        <w:t>כללי</w:t>
      </w:r>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F64EB6" w:rsidRPr="004C5FA3" w14:paraId="617893DF" w14:textId="77777777" w:rsidTr="007445F3">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0AED490F" w14:textId="77777777" w:rsidR="00F64EB6" w:rsidRPr="007445F3" w:rsidRDefault="00F64EB6" w:rsidP="007445F3">
            <w:pPr>
              <w:bidi w:val="0"/>
              <w:spacing w:after="0" w:line="240" w:lineRule="auto"/>
              <w:ind w:left="-57" w:right="-57"/>
              <w:jc w:val="right"/>
              <w:rPr>
                <w:rFonts w:asciiTheme="majorHAnsi" w:hAnsiTheme="majorHAnsi" w:cstheme="majorHAnsi"/>
                <w:rtl/>
              </w:rPr>
            </w:pPr>
          </w:p>
        </w:tc>
        <w:tc>
          <w:tcPr>
            <w:tcW w:w="8902" w:type="dxa"/>
          </w:tcPr>
          <w:p w14:paraId="4C187620" w14:textId="4C09ECDA" w:rsidR="00F64EB6" w:rsidRPr="007445F3" w:rsidRDefault="00F64EB6" w:rsidP="007445F3">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ביום _____ השלימה </w:t>
            </w:r>
            <w:r w:rsidR="00044E33" w:rsidRPr="007445F3">
              <w:rPr>
                <w:rFonts w:asciiTheme="minorBidi" w:hAnsiTheme="minorBidi" w:cstheme="minorBidi"/>
                <w:rtl/>
              </w:rPr>
              <w:t>חברה מדווחת לדוגמה בע"מ (להלן: "</w:t>
            </w:r>
            <w:r w:rsidRPr="007445F3">
              <w:rPr>
                <w:rFonts w:asciiTheme="minorBidi" w:hAnsiTheme="minorBidi" w:cstheme="minorBidi"/>
                <w:rtl/>
              </w:rPr>
              <w:t>החברה</w:t>
            </w:r>
            <w:r w:rsidR="00044E33" w:rsidRPr="007445F3">
              <w:rPr>
                <w:rFonts w:asciiTheme="minorBidi" w:hAnsiTheme="minorBidi" w:cstheme="minorBidi"/>
                <w:rtl/>
              </w:rPr>
              <w:t>")</w:t>
            </w:r>
            <w:r w:rsidRPr="007445F3">
              <w:rPr>
                <w:rFonts w:asciiTheme="minorBidi" w:hAnsiTheme="minorBidi" w:cstheme="minorBidi"/>
                <w:rtl/>
              </w:rPr>
              <w:t xml:space="preserve"> את רכישת %___ מהון המניות המונפק והנפרע של חברת ______ בע"מ. תמורת מניות אלו שילמה החברה _____ אלפי ש"ח. רכישה זו </w:t>
            </w:r>
            <w:r w:rsidR="00197473" w:rsidRPr="007445F3">
              <w:rPr>
                <w:rFonts w:asciiTheme="minorBidi" w:hAnsiTheme="minorBidi" w:cstheme="minorBidi"/>
                <w:rtl/>
              </w:rPr>
              <w:t xml:space="preserve">היא </w:t>
            </w:r>
            <w:r w:rsidRPr="007445F3">
              <w:rPr>
                <w:rFonts w:asciiTheme="minorBidi" w:hAnsiTheme="minorBidi" w:cstheme="minorBidi"/>
                <w:rtl/>
              </w:rPr>
              <w:t xml:space="preserve">אירוע פרופורמה כהגדרתו בתקנה 1 לתקנות ניירות ערך (דוחות תקופתיים ומיידיים), </w:t>
            </w:r>
            <w:proofErr w:type="spellStart"/>
            <w:r w:rsidRPr="007445F3">
              <w:rPr>
                <w:rFonts w:asciiTheme="minorBidi" w:hAnsiTheme="minorBidi" w:cstheme="minorBidi"/>
                <w:rtl/>
              </w:rPr>
              <w:t>התש"ל</w:t>
            </w:r>
            <w:proofErr w:type="spellEnd"/>
            <w:r w:rsidR="00197473" w:rsidRPr="007445F3">
              <w:rPr>
                <w:rFonts w:asciiTheme="minorBidi" w:hAnsiTheme="minorBidi" w:cstheme="minorBidi"/>
                <w:rtl/>
              </w:rPr>
              <w:t>–</w:t>
            </w:r>
            <w:r w:rsidRPr="007445F3">
              <w:rPr>
                <w:rFonts w:asciiTheme="minorBidi" w:hAnsiTheme="minorBidi" w:cstheme="minorBidi"/>
                <w:rtl/>
              </w:rPr>
              <w:t>1970</w:t>
            </w:r>
            <w:r w:rsidR="00584D42" w:rsidRPr="007445F3">
              <w:rPr>
                <w:rFonts w:asciiTheme="minorBidi" w:hAnsiTheme="minorBidi" w:cstheme="minorBidi"/>
                <w:rtl/>
              </w:rPr>
              <w:t xml:space="preserve"> המחייב הכללת דוחות כספיים מאוחדים ביניים תמציתיים פרופורמה אלו בהתאם לתקנה 38ב לתקנות ניירות ערך (דוחות תקופתיים ומיידיים), </w:t>
            </w:r>
            <w:proofErr w:type="spellStart"/>
            <w:r w:rsidR="00584D42" w:rsidRPr="007445F3">
              <w:rPr>
                <w:rFonts w:asciiTheme="minorBidi" w:hAnsiTheme="minorBidi" w:cstheme="minorBidi"/>
                <w:rtl/>
              </w:rPr>
              <w:t>התש"ל</w:t>
            </w:r>
            <w:proofErr w:type="spellEnd"/>
            <w:r w:rsidR="00584D42" w:rsidRPr="007445F3">
              <w:rPr>
                <w:rFonts w:asciiTheme="minorBidi" w:hAnsiTheme="minorBidi" w:cstheme="minorBidi"/>
                <w:rtl/>
              </w:rPr>
              <w:t>–1970</w:t>
            </w:r>
            <w:r w:rsidRPr="007445F3">
              <w:rPr>
                <w:rFonts w:asciiTheme="minorBidi" w:hAnsiTheme="minorBidi" w:cstheme="minorBidi"/>
                <w:rtl/>
              </w:rPr>
              <w:t>.</w:t>
            </w:r>
          </w:p>
        </w:tc>
      </w:tr>
    </w:tbl>
    <w:p w14:paraId="6BB8CEC3" w14:textId="77777777" w:rsidR="00ED4B5A" w:rsidRPr="007445F3" w:rsidRDefault="00ED4B5A" w:rsidP="00ED4B5A">
      <w:pPr>
        <w:spacing w:after="0" w:line="240" w:lineRule="auto"/>
        <w:ind w:left="1418"/>
        <w:rPr>
          <w:rtl/>
        </w:rPr>
      </w:pPr>
      <w:bookmarkStart w:id="1546" w:name="_Toc6272740"/>
      <w:bookmarkStart w:id="1547" w:name="_Toc6284377"/>
      <w:bookmarkStart w:id="1548" w:name="_Toc31284049"/>
      <w:bookmarkStart w:id="1549" w:name="_Toc31286052"/>
      <w:bookmarkStart w:id="1550" w:name="_Toc33548466"/>
      <w:bookmarkStart w:id="1551" w:name="_Toc33618586"/>
      <w:bookmarkStart w:id="1552" w:name="_Toc33623725"/>
      <w:bookmarkStart w:id="1553" w:name="_Toc33623851"/>
      <w:bookmarkStart w:id="1554" w:name="_Toc35763014"/>
      <w:bookmarkStart w:id="1555" w:name="_Toc36376949"/>
      <w:bookmarkStart w:id="1556" w:name="_Toc37001493"/>
      <w:bookmarkStart w:id="1557" w:name="_Toc37001563"/>
      <w:bookmarkStart w:id="1558" w:name="_Toc37001834"/>
      <w:bookmarkStart w:id="1559" w:name="_Toc37001943"/>
      <w:bookmarkStart w:id="1560" w:name="_Toc37165963"/>
      <w:bookmarkStart w:id="1561" w:name="_Ref61197824"/>
      <w:bookmarkStart w:id="1562" w:name="_Toc64473814"/>
      <w:bookmarkStart w:id="1563" w:name="_Toc64473995"/>
      <w:bookmarkStart w:id="1564" w:name="_Toc64474143"/>
      <w:bookmarkStart w:id="1565" w:name="_Toc100245538"/>
      <w:bookmarkStart w:id="1566" w:name="_Toc100246547"/>
      <w:bookmarkStart w:id="1567" w:name="_Toc121747432"/>
      <w:bookmarkStart w:id="1568" w:name="_Toc123198366"/>
      <w:bookmarkStart w:id="1569" w:name="_Toc154415356"/>
      <w:bookmarkStart w:id="1570" w:name="_Toc184569392"/>
      <w:bookmarkStart w:id="1571" w:name="_Toc220916136"/>
    </w:p>
    <w:p w14:paraId="69CDC194" w14:textId="465FFEA5" w:rsidR="00F64EB6" w:rsidRPr="004C5FA3" w:rsidRDefault="00F64EB6" w:rsidP="00E82827">
      <w:pPr>
        <w:pStyle w:val="Heading3"/>
        <w:numPr>
          <w:ilvl w:val="0"/>
          <w:numId w:val="11"/>
        </w:numPr>
        <w:ind w:left="1702" w:hanging="284"/>
        <w:rPr>
          <w:rtl/>
        </w:rPr>
      </w:pPr>
      <w:bookmarkStart w:id="1572" w:name="_Ref222416022"/>
      <w:bookmarkStart w:id="1573" w:name="_Toc226448137"/>
      <w:bookmarkStart w:id="1574" w:name="_Toc226449474"/>
      <w:bookmarkStart w:id="1575" w:name="_Toc226450588"/>
      <w:bookmarkStart w:id="1576" w:name="_Toc226634711"/>
      <w:r w:rsidRPr="004C5FA3">
        <w:rPr>
          <w:rtl/>
        </w:rPr>
        <w:t>עיקרי המדיניות החשבונאית</w:t>
      </w:r>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7445F3" w:rsidRPr="004C5FA3" w14:paraId="187F6762"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09BB81F3" w14:textId="77777777" w:rsidR="007445F3" w:rsidRPr="007445F3" w:rsidRDefault="007445F3" w:rsidP="00006CC7">
            <w:pPr>
              <w:bidi w:val="0"/>
              <w:spacing w:after="0" w:line="240" w:lineRule="auto"/>
              <w:ind w:left="-57" w:right="-57"/>
              <w:jc w:val="right"/>
              <w:rPr>
                <w:rFonts w:asciiTheme="majorHAnsi" w:hAnsiTheme="majorHAnsi" w:cstheme="majorHAnsi"/>
                <w:rtl/>
              </w:rPr>
            </w:pPr>
            <w:bookmarkStart w:id="1577" w:name="_Toc31286053"/>
            <w:bookmarkStart w:id="1578" w:name="_Toc33548467"/>
            <w:bookmarkStart w:id="1579" w:name="_Toc33618587"/>
            <w:bookmarkStart w:id="1580" w:name="_Toc33623726"/>
            <w:bookmarkStart w:id="1581" w:name="_Toc33623852"/>
            <w:bookmarkStart w:id="1582" w:name="_Toc35763015"/>
            <w:bookmarkStart w:id="1583" w:name="_Toc36376950"/>
            <w:bookmarkStart w:id="1584" w:name="_Toc37001494"/>
            <w:bookmarkStart w:id="1585" w:name="_Toc37001564"/>
            <w:bookmarkStart w:id="1586" w:name="_Toc37001835"/>
            <w:bookmarkStart w:id="1587" w:name="_Toc37001944"/>
            <w:bookmarkStart w:id="1588" w:name="_Toc37165964"/>
            <w:bookmarkStart w:id="1589" w:name="_Ref61197805"/>
            <w:bookmarkStart w:id="1590" w:name="_Toc64473815"/>
            <w:bookmarkStart w:id="1591" w:name="_Toc64473996"/>
            <w:bookmarkStart w:id="1592" w:name="_Toc64474144"/>
            <w:bookmarkStart w:id="1593" w:name="_Toc100245539"/>
            <w:bookmarkStart w:id="1594" w:name="_Toc100246548"/>
            <w:bookmarkStart w:id="1595" w:name="_Toc121747433"/>
            <w:bookmarkStart w:id="1596" w:name="_Toc123198367"/>
            <w:bookmarkStart w:id="1597" w:name="_Toc154415357"/>
            <w:bookmarkStart w:id="1598" w:name="_Toc184569393"/>
            <w:bookmarkStart w:id="1599" w:name="_Toc220916137"/>
          </w:p>
        </w:tc>
        <w:tc>
          <w:tcPr>
            <w:tcW w:w="8902" w:type="dxa"/>
          </w:tcPr>
          <w:p w14:paraId="7974FF9F" w14:textId="2FF5FF6F" w:rsidR="007445F3" w:rsidRPr="007445F3" w:rsidRDefault="007445F3"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הדוחות הכספיים המאוחדים ביניים התמציתיים פרופורמה כוללים דוח מאוחד ביניים תמציתי פרופורמה על המצב הכספי ליום 30 ביוני </w:t>
            </w:r>
            <w:r w:rsidRPr="007445F3">
              <w:rPr>
                <w:rFonts w:asciiTheme="minorBidi" w:hAnsiTheme="minorBidi" w:cstheme="minorBidi"/>
              </w:rPr>
              <w:fldChar w:fldCharType="begin" w:fldLock="1"/>
            </w:r>
            <w:r w:rsidRPr="007445F3">
              <w:rPr>
                <w:rFonts w:asciiTheme="minorBidi" w:hAnsiTheme="minorBidi" w:cstheme="minorBidi"/>
              </w:rPr>
              <w:instrText xml:space="preserve"> DOCPROPERTY  CY  \* MERGEFORMAT </w:instrText>
            </w:r>
            <w:r w:rsidRPr="007445F3">
              <w:rPr>
                <w:rFonts w:asciiTheme="minorBidi" w:hAnsiTheme="minorBidi" w:cstheme="minorBidi"/>
              </w:rPr>
              <w:fldChar w:fldCharType="separate"/>
            </w:r>
            <w:r w:rsidR="00D3002D">
              <w:rPr>
                <w:rFonts w:asciiTheme="minorBidi" w:hAnsiTheme="minorBidi" w:cstheme="minorBidi"/>
              </w:rPr>
              <w:t>2026</w:t>
            </w:r>
            <w:r w:rsidRPr="007445F3">
              <w:rPr>
                <w:rFonts w:asciiTheme="minorBidi" w:hAnsiTheme="minorBidi" w:cstheme="minorBidi"/>
              </w:rPr>
              <w:fldChar w:fldCharType="end"/>
            </w:r>
            <w:bookmarkStart w:id="1600" w:name="_Ref226475907"/>
            <w:r w:rsidRPr="007445F3">
              <w:rPr>
                <w:rStyle w:val="FootnoteReference"/>
                <w:rFonts w:asciiTheme="minorBidi" w:hAnsiTheme="minorBidi" w:cstheme="minorBidi"/>
                <w:sz w:val="20"/>
                <w:szCs w:val="20"/>
                <w:rtl/>
              </w:rPr>
              <w:footnoteReference w:id="233"/>
            </w:r>
            <w:bookmarkEnd w:id="1600"/>
            <w:r w:rsidRPr="007445F3">
              <w:rPr>
                <w:rFonts w:asciiTheme="minorBidi" w:hAnsiTheme="minorBidi" w:cstheme="minorBidi"/>
                <w:rtl/>
              </w:rPr>
              <w:t xml:space="preserve"> וכן דוחות מאוחדים ביניים תמציתיים פרופורמה על הרווח או הפסד והרווח הכולל האחר לתקופות של שישה חודשים ושלושה חודשים שהסתיימו ביום 30 ביוני </w:t>
            </w:r>
            <w:r w:rsidRPr="007445F3">
              <w:rPr>
                <w:rFonts w:asciiTheme="minorBidi" w:hAnsiTheme="minorBidi" w:cstheme="minorBidi"/>
              </w:rPr>
              <w:fldChar w:fldCharType="begin" w:fldLock="1"/>
            </w:r>
            <w:r w:rsidRPr="007445F3">
              <w:rPr>
                <w:rFonts w:asciiTheme="minorBidi" w:hAnsiTheme="minorBidi" w:cstheme="minorBidi"/>
              </w:rPr>
              <w:instrText xml:space="preserve"> DOCPROPERTY  CY  \* MERGEFORMAT </w:instrText>
            </w:r>
            <w:r w:rsidRPr="007445F3">
              <w:rPr>
                <w:rFonts w:asciiTheme="minorBidi" w:hAnsiTheme="minorBidi" w:cstheme="minorBidi"/>
              </w:rPr>
              <w:fldChar w:fldCharType="separate"/>
            </w:r>
            <w:r w:rsidR="00D3002D">
              <w:rPr>
                <w:rFonts w:asciiTheme="minorBidi" w:hAnsiTheme="minorBidi" w:cstheme="minorBidi"/>
              </w:rPr>
              <w:t>2026</w:t>
            </w:r>
            <w:r w:rsidRPr="007445F3">
              <w:rPr>
                <w:rFonts w:asciiTheme="minorBidi" w:hAnsiTheme="minorBidi" w:cstheme="minorBidi"/>
              </w:rPr>
              <w:fldChar w:fldCharType="end"/>
            </w:r>
            <w:r w:rsidRPr="007445F3">
              <w:rPr>
                <w:rFonts w:asciiTheme="minorBidi" w:hAnsiTheme="minorBidi" w:cstheme="minorBidi"/>
                <w:rtl/>
              </w:rPr>
              <w:t xml:space="preserve"> וביום 30 ביוני </w:t>
            </w:r>
            <w:r w:rsidRPr="007445F3">
              <w:rPr>
                <w:rFonts w:asciiTheme="minorBidi" w:hAnsiTheme="minorBidi" w:cstheme="minorBidi"/>
              </w:rPr>
              <w:fldChar w:fldCharType="begin" w:fldLock="1"/>
            </w:r>
            <w:r w:rsidRPr="007445F3">
              <w:rPr>
                <w:rFonts w:asciiTheme="minorBidi" w:hAnsiTheme="minorBidi" w:cstheme="minorBidi"/>
              </w:rPr>
              <w:instrText xml:space="preserve"> DOCPROPERTY  PY  \* MERGEFORMAT </w:instrText>
            </w:r>
            <w:r w:rsidRPr="007445F3">
              <w:rPr>
                <w:rFonts w:asciiTheme="minorBidi" w:hAnsiTheme="minorBidi" w:cstheme="minorBidi"/>
              </w:rPr>
              <w:fldChar w:fldCharType="separate"/>
            </w:r>
            <w:r w:rsidR="00D3002D">
              <w:rPr>
                <w:rFonts w:asciiTheme="minorBidi" w:hAnsiTheme="minorBidi" w:cstheme="minorBidi"/>
              </w:rPr>
              <w:t>2025</w:t>
            </w:r>
            <w:r w:rsidRPr="007445F3">
              <w:rPr>
                <w:rFonts w:asciiTheme="minorBidi" w:hAnsiTheme="minorBidi" w:cstheme="minorBidi"/>
              </w:rPr>
              <w:fldChar w:fldCharType="end"/>
            </w:r>
            <w:r w:rsidRPr="007445F3">
              <w:rPr>
                <w:rFonts w:asciiTheme="minorBidi" w:hAnsiTheme="minorBidi" w:cstheme="minorBidi"/>
                <w:rtl/>
              </w:rPr>
              <w:t xml:space="preserve"> ולשנה שהסתיימה ביום 31 בדצמבר </w:t>
            </w:r>
            <w:r w:rsidRPr="007445F3">
              <w:rPr>
                <w:rFonts w:asciiTheme="minorBidi" w:hAnsiTheme="minorBidi" w:cstheme="minorBidi"/>
              </w:rPr>
              <w:fldChar w:fldCharType="begin" w:fldLock="1"/>
            </w:r>
            <w:r w:rsidRPr="007445F3">
              <w:rPr>
                <w:rFonts w:asciiTheme="minorBidi" w:hAnsiTheme="minorBidi" w:cstheme="minorBidi"/>
              </w:rPr>
              <w:instrText xml:space="preserve"> DOCPROPERTY  PY  \* MERGEFORMAT </w:instrText>
            </w:r>
            <w:r w:rsidRPr="007445F3">
              <w:rPr>
                <w:rFonts w:asciiTheme="minorBidi" w:hAnsiTheme="minorBidi" w:cstheme="minorBidi"/>
              </w:rPr>
              <w:fldChar w:fldCharType="separate"/>
            </w:r>
            <w:r w:rsidR="00D3002D">
              <w:rPr>
                <w:rFonts w:asciiTheme="minorBidi" w:hAnsiTheme="minorBidi" w:cstheme="minorBidi"/>
              </w:rPr>
              <w:t>2025</w:t>
            </w:r>
            <w:r w:rsidRPr="007445F3">
              <w:rPr>
                <w:rFonts w:asciiTheme="minorBidi" w:hAnsiTheme="minorBidi" w:cstheme="minorBidi"/>
              </w:rPr>
              <w:fldChar w:fldCharType="end"/>
            </w:r>
            <w:r w:rsidRPr="007445F3">
              <w:rPr>
                <w:rStyle w:val="FootnoteReference"/>
                <w:rFonts w:asciiTheme="minorBidi" w:hAnsiTheme="minorBidi" w:cstheme="minorBidi"/>
                <w:sz w:val="20"/>
                <w:szCs w:val="20"/>
                <w:rtl/>
              </w:rPr>
              <w:footnoteReference w:id="234"/>
            </w:r>
            <w:r w:rsidRPr="007445F3">
              <w:rPr>
                <w:rFonts w:asciiTheme="minorBidi" w:hAnsiTheme="minorBidi" w:cstheme="minorBidi"/>
                <w:rtl/>
              </w:rPr>
              <w:t>.</w:t>
            </w:r>
          </w:p>
        </w:tc>
      </w:tr>
      <w:tr w:rsidR="007445F3" w:rsidRPr="004C5FA3" w14:paraId="4775C624"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AADCE60"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28D3266C" w14:textId="5712F40C" w:rsidR="007445F3" w:rsidRPr="007445F3" w:rsidRDefault="007445F3"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הדוחות הכספיים המאוחדים ביניים התמציתיים פרופורמה כוללים רק את המידע הנדרש לצורך הבנת הנתונים הכלולים בדוחות לשם קבלת תמונה מלאה על מצבו הכספי ועל הביצועים הכספיים של החברה, ויש לעיין בהם יחד עם הדוחות הכספיים המאוחדים ביניים התמציתיים של החברה ליום 30 ביוני</w:t>
            </w:r>
            <w:r w:rsidR="00672EDF">
              <w:rPr>
                <w:rFonts w:asciiTheme="minorBidi" w:hAnsiTheme="minorBidi" w:cstheme="minorBidi" w:hint="cs"/>
                <w:rtl/>
              </w:rPr>
              <w:t xml:space="preserve"> </w:t>
            </w:r>
            <w:r w:rsidR="00672EDF" w:rsidRPr="007445F3">
              <w:rPr>
                <w:rFonts w:asciiTheme="minorBidi" w:hAnsiTheme="minorBidi" w:cstheme="minorBidi"/>
              </w:rPr>
              <w:fldChar w:fldCharType="begin" w:fldLock="1"/>
            </w:r>
            <w:r w:rsidR="00672EDF" w:rsidRPr="007445F3">
              <w:rPr>
                <w:rFonts w:asciiTheme="minorBidi" w:hAnsiTheme="minorBidi" w:cstheme="minorBidi"/>
              </w:rPr>
              <w:instrText xml:space="preserve"> DOCPROPERTY  CY  \* MERGEFORMAT </w:instrText>
            </w:r>
            <w:r w:rsidR="00672EDF" w:rsidRPr="007445F3">
              <w:rPr>
                <w:rFonts w:asciiTheme="minorBidi" w:hAnsiTheme="minorBidi" w:cstheme="minorBidi"/>
              </w:rPr>
              <w:fldChar w:fldCharType="separate"/>
            </w:r>
            <w:r w:rsidR="00D3002D">
              <w:rPr>
                <w:rFonts w:asciiTheme="minorBidi" w:hAnsiTheme="minorBidi" w:cstheme="minorBidi"/>
              </w:rPr>
              <w:t>2026</w:t>
            </w:r>
            <w:r w:rsidR="00672EDF" w:rsidRPr="007445F3">
              <w:rPr>
                <w:rFonts w:asciiTheme="minorBidi" w:hAnsiTheme="minorBidi" w:cstheme="minorBidi"/>
              </w:rPr>
              <w:fldChar w:fldCharType="end"/>
            </w:r>
            <w:r w:rsidRPr="007445F3">
              <w:rPr>
                <w:rFonts w:asciiTheme="minorBidi" w:hAnsiTheme="minorBidi" w:cstheme="minorBidi"/>
                <w:rtl/>
              </w:rPr>
              <w:t>.</w:t>
            </w:r>
          </w:p>
        </w:tc>
      </w:tr>
      <w:tr w:rsidR="007445F3" w:rsidRPr="004C5FA3" w14:paraId="0ACB7926" w14:textId="77777777" w:rsidTr="00006CC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0C3F22CE"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6D26F680" w14:textId="31DC79D7" w:rsidR="007445F3" w:rsidRPr="007445F3" w:rsidRDefault="007445F3" w:rsidP="00006CC7">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בהמשך לאמור בביאור </w:t>
            </w:r>
            <w:r w:rsidR="00127464">
              <w:rPr>
                <w:rFonts w:asciiTheme="minorBidi" w:hAnsiTheme="minorBidi" w:cstheme="minorBidi"/>
                <w:rtl/>
              </w:rPr>
              <w:fldChar w:fldCharType="begin" w:fldLock="1"/>
            </w:r>
            <w:r w:rsidR="00127464">
              <w:rPr>
                <w:rFonts w:asciiTheme="minorBidi" w:hAnsiTheme="minorBidi" w:cstheme="minorBidi"/>
                <w:rtl/>
              </w:rPr>
              <w:instrText xml:space="preserve"> </w:instrText>
            </w:r>
            <w:r w:rsidR="00127464">
              <w:rPr>
                <w:rFonts w:asciiTheme="minorBidi" w:hAnsiTheme="minorBidi" w:cstheme="minorBidi"/>
              </w:rPr>
              <w:instrText>REF</w:instrText>
            </w:r>
            <w:r w:rsidR="00127464">
              <w:rPr>
                <w:rFonts w:asciiTheme="minorBidi" w:hAnsiTheme="minorBidi" w:cstheme="minorBidi"/>
                <w:rtl/>
              </w:rPr>
              <w:instrText xml:space="preserve"> _</w:instrText>
            </w:r>
            <w:r w:rsidR="00127464">
              <w:rPr>
                <w:rFonts w:asciiTheme="minorBidi" w:hAnsiTheme="minorBidi" w:cstheme="minorBidi"/>
              </w:rPr>
              <w:instrText>Ref226475659 \n \h</w:instrText>
            </w:r>
            <w:r w:rsidR="00127464">
              <w:rPr>
                <w:rFonts w:asciiTheme="minorBidi" w:hAnsiTheme="minorBidi" w:cstheme="minorBidi"/>
                <w:rtl/>
              </w:rPr>
              <w:instrText xml:space="preserve"> </w:instrText>
            </w:r>
            <w:r w:rsidR="00127464">
              <w:rPr>
                <w:rFonts w:asciiTheme="minorBidi" w:hAnsiTheme="minorBidi" w:cstheme="minorBidi"/>
                <w:rtl/>
              </w:rPr>
            </w:r>
            <w:r w:rsidR="00127464">
              <w:rPr>
                <w:rFonts w:asciiTheme="minorBidi" w:hAnsiTheme="minorBidi" w:cstheme="minorBidi"/>
                <w:rtl/>
              </w:rPr>
              <w:fldChar w:fldCharType="separate"/>
            </w:r>
            <w:r w:rsidR="00D3002D">
              <w:rPr>
                <w:rFonts w:asciiTheme="minorBidi" w:hAnsiTheme="minorBidi" w:cstheme="minorBidi"/>
                <w:cs/>
              </w:rPr>
              <w:t>‎</w:t>
            </w:r>
            <w:r w:rsidR="00D3002D">
              <w:rPr>
                <w:rFonts w:asciiTheme="minorBidi" w:hAnsiTheme="minorBidi" w:cstheme="minorBidi"/>
              </w:rPr>
              <w:t>1</w:t>
            </w:r>
            <w:r w:rsidR="00127464">
              <w:rPr>
                <w:rFonts w:asciiTheme="minorBidi" w:hAnsiTheme="minorBidi" w:cstheme="minorBidi"/>
                <w:rtl/>
              </w:rPr>
              <w:fldChar w:fldCharType="end"/>
            </w:r>
            <w:r w:rsidRPr="007445F3">
              <w:rPr>
                <w:rFonts w:asciiTheme="minorBidi" w:hAnsiTheme="minorBidi" w:cstheme="minorBidi"/>
                <w:rtl/>
              </w:rPr>
              <w:t xml:space="preserve"> לעיל וכן בהתאם להנחות הפרופורמה המבואות בביאור</w:t>
            </w:r>
            <w:r w:rsidR="00127464">
              <w:rPr>
                <w:rFonts w:asciiTheme="minorBidi" w:hAnsiTheme="minorBidi" w:cstheme="minorBidi" w:hint="cs"/>
                <w:rtl/>
              </w:rPr>
              <w:t xml:space="preserve"> </w:t>
            </w:r>
            <w:r w:rsidR="00127464">
              <w:rPr>
                <w:rFonts w:asciiTheme="minorBidi" w:hAnsiTheme="minorBidi" w:cstheme="minorBidi"/>
                <w:rtl/>
              </w:rPr>
              <w:fldChar w:fldCharType="begin" w:fldLock="1"/>
            </w:r>
            <w:r w:rsidR="00127464">
              <w:rPr>
                <w:rFonts w:asciiTheme="minorBidi" w:hAnsiTheme="minorBidi" w:cstheme="minorBidi"/>
                <w:rtl/>
              </w:rPr>
              <w:instrText xml:space="preserve"> </w:instrText>
            </w:r>
            <w:r w:rsidR="00127464">
              <w:rPr>
                <w:rFonts w:asciiTheme="minorBidi" w:hAnsiTheme="minorBidi" w:cstheme="minorBidi" w:hint="cs"/>
              </w:rPr>
              <w:instrText>REF</w:instrText>
            </w:r>
            <w:r w:rsidR="00127464">
              <w:rPr>
                <w:rFonts w:asciiTheme="minorBidi" w:hAnsiTheme="minorBidi" w:cstheme="minorBidi" w:hint="cs"/>
                <w:rtl/>
              </w:rPr>
              <w:instrText xml:space="preserve"> _</w:instrText>
            </w:r>
            <w:r w:rsidR="00127464">
              <w:rPr>
                <w:rFonts w:asciiTheme="minorBidi" w:hAnsiTheme="minorBidi" w:cstheme="minorBidi" w:hint="cs"/>
              </w:rPr>
              <w:instrText>Ref222416073 \n \h</w:instrText>
            </w:r>
            <w:r w:rsidR="00127464">
              <w:rPr>
                <w:rFonts w:asciiTheme="minorBidi" w:hAnsiTheme="minorBidi" w:cstheme="minorBidi"/>
                <w:rtl/>
              </w:rPr>
              <w:instrText xml:space="preserve"> </w:instrText>
            </w:r>
            <w:r w:rsidR="00127464">
              <w:rPr>
                <w:rFonts w:asciiTheme="minorBidi" w:hAnsiTheme="minorBidi" w:cstheme="minorBidi"/>
                <w:rtl/>
              </w:rPr>
            </w:r>
            <w:r w:rsidR="00127464">
              <w:rPr>
                <w:rFonts w:asciiTheme="minorBidi" w:hAnsiTheme="minorBidi" w:cstheme="minorBidi"/>
                <w:rtl/>
              </w:rPr>
              <w:fldChar w:fldCharType="separate"/>
            </w:r>
            <w:r w:rsidR="00D3002D">
              <w:rPr>
                <w:rFonts w:asciiTheme="minorBidi" w:hAnsiTheme="minorBidi" w:cstheme="minorBidi"/>
                <w:cs/>
              </w:rPr>
              <w:t>‎</w:t>
            </w:r>
            <w:r w:rsidR="00D3002D">
              <w:rPr>
                <w:rFonts w:asciiTheme="minorBidi" w:hAnsiTheme="minorBidi" w:cstheme="minorBidi"/>
              </w:rPr>
              <w:t>3</w:t>
            </w:r>
            <w:r w:rsidR="00127464">
              <w:rPr>
                <w:rFonts w:asciiTheme="minorBidi" w:hAnsiTheme="minorBidi" w:cstheme="minorBidi"/>
                <w:rtl/>
              </w:rPr>
              <w:fldChar w:fldCharType="end"/>
            </w:r>
            <w:r w:rsidRPr="007445F3">
              <w:rPr>
                <w:rFonts w:asciiTheme="minorBidi" w:hAnsiTheme="minorBidi" w:cstheme="minorBidi"/>
                <w:rtl/>
              </w:rPr>
              <w:t>, המדיניות החשבונאית שיושמה בדוחות הכספיים המאוחדים ביניים התמציתיים פרופורמה עקבית עם המדיניות החשבונאית אשר יושמה בדוחות הכספיים המאוחדים ביניים התמציתיים של החברה ליום 30 ביוני</w:t>
            </w:r>
            <w:r w:rsidR="00672EDF">
              <w:rPr>
                <w:rFonts w:asciiTheme="minorBidi" w:hAnsiTheme="minorBidi" w:cstheme="minorBidi" w:hint="cs"/>
                <w:rtl/>
              </w:rPr>
              <w:t xml:space="preserve"> </w:t>
            </w:r>
            <w:r w:rsidR="00672EDF" w:rsidRPr="007445F3">
              <w:rPr>
                <w:rFonts w:asciiTheme="minorBidi" w:hAnsiTheme="minorBidi" w:cstheme="minorBidi"/>
              </w:rPr>
              <w:fldChar w:fldCharType="begin" w:fldLock="1"/>
            </w:r>
            <w:r w:rsidR="00672EDF" w:rsidRPr="007445F3">
              <w:rPr>
                <w:rFonts w:asciiTheme="minorBidi" w:hAnsiTheme="minorBidi" w:cstheme="minorBidi"/>
              </w:rPr>
              <w:instrText xml:space="preserve"> DOCPROPERTY  CY  \* MERGEFORMAT </w:instrText>
            </w:r>
            <w:r w:rsidR="00672EDF" w:rsidRPr="007445F3">
              <w:rPr>
                <w:rFonts w:asciiTheme="minorBidi" w:hAnsiTheme="minorBidi" w:cstheme="minorBidi"/>
              </w:rPr>
              <w:fldChar w:fldCharType="separate"/>
            </w:r>
            <w:r w:rsidR="00D3002D">
              <w:rPr>
                <w:rFonts w:asciiTheme="minorBidi" w:hAnsiTheme="minorBidi" w:cstheme="minorBidi"/>
              </w:rPr>
              <w:t>2026</w:t>
            </w:r>
            <w:r w:rsidR="00672EDF" w:rsidRPr="007445F3">
              <w:rPr>
                <w:rFonts w:asciiTheme="minorBidi" w:hAnsiTheme="minorBidi" w:cstheme="minorBidi"/>
              </w:rPr>
              <w:fldChar w:fldCharType="end"/>
            </w:r>
            <w:r w:rsidRPr="007445F3">
              <w:rPr>
                <w:rFonts w:asciiTheme="minorBidi" w:hAnsiTheme="minorBidi" w:cstheme="minorBidi"/>
                <w:rtl/>
              </w:rPr>
              <w:t>.</w:t>
            </w:r>
          </w:p>
        </w:tc>
      </w:tr>
    </w:tbl>
    <w:p w14:paraId="45E8E39C" w14:textId="77777777" w:rsidR="00584D42" w:rsidRPr="007445F3" w:rsidRDefault="00584D42" w:rsidP="00ED4B5A">
      <w:pPr>
        <w:spacing w:after="0" w:line="240" w:lineRule="auto"/>
        <w:ind w:left="1418"/>
      </w:pPr>
    </w:p>
    <w:p w14:paraId="5E996FFD" w14:textId="37519948" w:rsidR="00F64EB6" w:rsidRDefault="00F64EB6" w:rsidP="00E82827">
      <w:pPr>
        <w:pStyle w:val="Heading3"/>
        <w:numPr>
          <w:ilvl w:val="0"/>
          <w:numId w:val="11"/>
        </w:numPr>
        <w:ind w:left="1702" w:hanging="284"/>
        <w:rPr>
          <w:sz w:val="22"/>
          <w:rtl/>
        </w:rPr>
      </w:pPr>
      <w:bookmarkStart w:id="1601" w:name="_Ref222416073"/>
      <w:bookmarkStart w:id="1602" w:name="_Toc226448138"/>
      <w:bookmarkStart w:id="1603" w:name="_Toc226449475"/>
      <w:bookmarkStart w:id="1604" w:name="_Toc226450589"/>
      <w:bookmarkStart w:id="1605" w:name="_Toc226634712"/>
      <w:r w:rsidRPr="004C5FA3">
        <w:rPr>
          <w:rtl/>
        </w:rPr>
        <w:t>הנחות הפרופורמה</w:t>
      </w:r>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r w:rsidR="00E2214C" w:rsidRPr="007445F3">
        <w:rPr>
          <w:rStyle w:val="FootnoteReference"/>
          <w:sz w:val="22"/>
          <w:szCs w:val="22"/>
          <w:rtl/>
        </w:rPr>
        <w:footnoteReference w:id="235"/>
      </w:r>
      <w:r w:rsidR="00E2214C" w:rsidRPr="007445F3">
        <w:rPr>
          <w:rFonts w:hint="cs"/>
          <w:sz w:val="22"/>
          <w:vertAlign w:val="superscript"/>
          <w:rtl/>
        </w:rPr>
        <w:t xml:space="preserve"> </w:t>
      </w:r>
      <w:r w:rsidR="00E2214C" w:rsidRPr="007445F3">
        <w:rPr>
          <w:rStyle w:val="FootnoteReference"/>
          <w:sz w:val="22"/>
          <w:szCs w:val="22"/>
          <w:rtl/>
        </w:rPr>
        <w:footnoteReference w:id="236"/>
      </w:r>
      <w:bookmarkEnd w:id="1601"/>
      <w:bookmarkEnd w:id="1602"/>
      <w:bookmarkEnd w:id="1603"/>
      <w:bookmarkEnd w:id="1604"/>
      <w:bookmarkEnd w:id="1605"/>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7445F3" w:rsidRPr="004C5FA3" w14:paraId="4C0CE4D8"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2985D976" w14:textId="77777777" w:rsidR="007445F3" w:rsidRPr="007445F3" w:rsidRDefault="007445F3" w:rsidP="00006CC7">
            <w:pPr>
              <w:bidi w:val="0"/>
              <w:spacing w:after="0" w:line="240" w:lineRule="auto"/>
              <w:ind w:left="-57" w:right="-57"/>
              <w:jc w:val="right"/>
              <w:rPr>
                <w:rFonts w:asciiTheme="majorHAnsi" w:hAnsiTheme="majorHAnsi" w:cstheme="majorHAnsi"/>
                <w:rtl/>
              </w:rPr>
            </w:pPr>
          </w:p>
        </w:tc>
        <w:tc>
          <w:tcPr>
            <w:tcW w:w="8902" w:type="dxa"/>
          </w:tcPr>
          <w:p w14:paraId="0EF44522" w14:textId="4DF080ED" w:rsidR="007445F3" w:rsidRPr="007445F3" w:rsidRDefault="007445F3"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לאור האמור בביאור </w:t>
            </w:r>
            <w:r w:rsidRPr="007445F3">
              <w:rPr>
                <w:rFonts w:asciiTheme="minorBidi" w:hAnsiTheme="minorBidi" w:cstheme="minorBidi"/>
                <w:rtl/>
              </w:rPr>
              <w:fldChar w:fldCharType="begin" w:fldLock="1"/>
            </w:r>
            <w:r w:rsidRPr="007445F3">
              <w:rPr>
                <w:rFonts w:asciiTheme="minorBidi" w:hAnsiTheme="minorBidi" w:cstheme="minorBidi"/>
                <w:rtl/>
              </w:rPr>
              <w:instrText xml:space="preserve"> </w:instrText>
            </w:r>
            <w:r w:rsidRPr="007445F3">
              <w:rPr>
                <w:rFonts w:asciiTheme="minorBidi" w:hAnsiTheme="minorBidi" w:cstheme="minorBidi"/>
              </w:rPr>
              <w:instrText>REF</w:instrText>
            </w:r>
            <w:r w:rsidRPr="007445F3">
              <w:rPr>
                <w:rFonts w:asciiTheme="minorBidi" w:hAnsiTheme="minorBidi" w:cstheme="minorBidi"/>
                <w:rtl/>
              </w:rPr>
              <w:instrText xml:space="preserve"> _</w:instrText>
            </w:r>
            <w:r w:rsidRPr="007445F3">
              <w:rPr>
                <w:rFonts w:asciiTheme="minorBidi" w:hAnsiTheme="minorBidi" w:cstheme="minorBidi"/>
              </w:rPr>
              <w:instrText>Ref61197773 \n \h</w:instrText>
            </w:r>
            <w:r w:rsidRPr="007445F3">
              <w:rPr>
                <w:rFonts w:asciiTheme="minorBidi" w:hAnsiTheme="minorBidi" w:cstheme="minorBidi"/>
                <w:rtl/>
              </w:rPr>
              <w:instrText xml:space="preserve">  \* </w:instrText>
            </w:r>
            <w:r w:rsidRPr="007445F3">
              <w:rPr>
                <w:rFonts w:asciiTheme="minorBidi" w:hAnsiTheme="minorBidi" w:cstheme="minorBidi"/>
              </w:rPr>
              <w:instrText>MERGEFORMAT</w:instrText>
            </w:r>
            <w:r w:rsidRPr="007445F3">
              <w:rPr>
                <w:rFonts w:asciiTheme="minorBidi" w:hAnsiTheme="minorBidi" w:cstheme="minorBidi"/>
                <w:rtl/>
              </w:rPr>
              <w:instrText xml:space="preserve"> </w:instrText>
            </w:r>
            <w:r w:rsidRPr="007445F3">
              <w:rPr>
                <w:rFonts w:asciiTheme="minorBidi" w:hAnsiTheme="minorBidi" w:cstheme="minorBidi"/>
                <w:rtl/>
              </w:rPr>
            </w:r>
            <w:r w:rsidRPr="007445F3">
              <w:rPr>
                <w:rFonts w:asciiTheme="minorBidi" w:hAnsiTheme="minorBidi" w:cstheme="minorBidi"/>
                <w:rtl/>
              </w:rPr>
              <w:fldChar w:fldCharType="separate"/>
            </w:r>
            <w:r w:rsidR="00D3002D">
              <w:rPr>
                <w:rFonts w:asciiTheme="minorBidi" w:hAnsiTheme="minorBidi" w:cstheme="minorBidi"/>
                <w:cs/>
              </w:rPr>
              <w:t>‎</w:t>
            </w:r>
            <w:r w:rsidR="00D3002D">
              <w:rPr>
                <w:rFonts w:asciiTheme="minorBidi" w:hAnsiTheme="minorBidi" w:cstheme="minorBidi"/>
              </w:rPr>
              <w:t>1</w:t>
            </w:r>
            <w:r w:rsidRPr="007445F3">
              <w:rPr>
                <w:rFonts w:asciiTheme="minorBidi" w:hAnsiTheme="minorBidi" w:cstheme="minorBidi"/>
                <w:rtl/>
              </w:rPr>
              <w:fldChar w:fldCharType="end"/>
            </w:r>
            <w:r w:rsidRPr="007445F3">
              <w:rPr>
                <w:rFonts w:asciiTheme="minorBidi" w:hAnsiTheme="minorBidi" w:cstheme="minorBidi"/>
                <w:rtl/>
              </w:rPr>
              <w:t xml:space="preserve">, הוצגו הדוחות הכספיים המאוחדים ביניים התמציתיים פרופורמה האלה כדי לשקף את המצב הכספי של החברה ואת ביצועיה הכספיים בהתאם לאמור </w:t>
            </w:r>
            <w:r w:rsidRPr="00127464">
              <w:rPr>
                <w:rFonts w:asciiTheme="minorBidi" w:hAnsiTheme="minorBidi" w:cstheme="minorBidi"/>
                <w:rtl/>
              </w:rPr>
              <w:t>בביאור</w:t>
            </w:r>
            <w:r w:rsidR="00127464" w:rsidRPr="00127464">
              <w:rPr>
                <w:rFonts w:asciiTheme="minorBidi" w:hAnsiTheme="minorBidi" w:cstheme="minorBidi" w:hint="cs"/>
                <w:rtl/>
              </w:rPr>
              <w:t xml:space="preserve"> </w:t>
            </w:r>
            <w:r w:rsidR="00127464" w:rsidRPr="00127464">
              <w:rPr>
                <w:rFonts w:asciiTheme="minorBidi" w:hAnsiTheme="minorBidi" w:cstheme="minorBidi"/>
                <w:rtl/>
              </w:rPr>
              <w:fldChar w:fldCharType="begin" w:fldLock="1"/>
            </w:r>
            <w:r w:rsidR="00127464" w:rsidRPr="00127464">
              <w:rPr>
                <w:rFonts w:asciiTheme="minorBidi" w:hAnsiTheme="minorBidi" w:cstheme="minorBidi"/>
                <w:rtl/>
              </w:rPr>
              <w:instrText xml:space="preserve"> </w:instrText>
            </w:r>
            <w:r w:rsidR="00127464" w:rsidRPr="00127464">
              <w:rPr>
                <w:rFonts w:asciiTheme="minorBidi" w:hAnsiTheme="minorBidi" w:cstheme="minorBidi"/>
              </w:rPr>
              <w:instrText>REF</w:instrText>
            </w:r>
            <w:r w:rsidR="00127464" w:rsidRPr="00127464">
              <w:rPr>
                <w:rFonts w:asciiTheme="minorBidi" w:hAnsiTheme="minorBidi" w:cstheme="minorBidi"/>
                <w:rtl/>
              </w:rPr>
              <w:instrText xml:space="preserve"> _</w:instrText>
            </w:r>
            <w:r w:rsidR="00127464" w:rsidRPr="00127464">
              <w:rPr>
                <w:rFonts w:asciiTheme="minorBidi" w:hAnsiTheme="minorBidi" w:cstheme="minorBidi"/>
              </w:rPr>
              <w:instrText>Ref222416022 \n \h</w:instrText>
            </w:r>
            <w:r w:rsidR="00127464" w:rsidRPr="00127464">
              <w:rPr>
                <w:rFonts w:asciiTheme="minorBidi" w:hAnsiTheme="minorBidi" w:cstheme="minorBidi"/>
                <w:rtl/>
              </w:rPr>
              <w:instrText xml:space="preserve"> </w:instrText>
            </w:r>
            <w:r w:rsidR="00127464">
              <w:rPr>
                <w:rFonts w:asciiTheme="minorBidi" w:hAnsiTheme="minorBidi" w:cstheme="minorBidi"/>
                <w:rtl/>
              </w:rPr>
              <w:instrText xml:space="preserve"> \* </w:instrText>
            </w:r>
            <w:r w:rsidR="00127464">
              <w:rPr>
                <w:rFonts w:asciiTheme="minorBidi" w:hAnsiTheme="minorBidi" w:cstheme="minorBidi"/>
              </w:rPr>
              <w:instrText>MERGEFORMAT</w:instrText>
            </w:r>
            <w:r w:rsidR="00127464">
              <w:rPr>
                <w:rFonts w:asciiTheme="minorBidi" w:hAnsiTheme="minorBidi" w:cstheme="minorBidi"/>
                <w:rtl/>
              </w:rPr>
              <w:instrText xml:space="preserve"> </w:instrText>
            </w:r>
            <w:r w:rsidR="00127464" w:rsidRPr="00127464">
              <w:rPr>
                <w:rFonts w:asciiTheme="minorBidi" w:hAnsiTheme="minorBidi" w:cstheme="minorBidi"/>
                <w:rtl/>
              </w:rPr>
            </w:r>
            <w:r w:rsidR="00127464" w:rsidRPr="00127464">
              <w:rPr>
                <w:rFonts w:asciiTheme="minorBidi" w:hAnsiTheme="minorBidi" w:cstheme="minorBidi"/>
                <w:rtl/>
              </w:rPr>
              <w:fldChar w:fldCharType="separate"/>
            </w:r>
            <w:r w:rsidR="00D3002D">
              <w:rPr>
                <w:rFonts w:asciiTheme="minorBidi" w:hAnsiTheme="minorBidi" w:cstheme="minorBidi"/>
                <w:cs/>
              </w:rPr>
              <w:t>‎</w:t>
            </w:r>
            <w:r w:rsidR="00D3002D">
              <w:rPr>
                <w:rFonts w:asciiTheme="minorBidi" w:hAnsiTheme="minorBidi" w:cstheme="minorBidi"/>
              </w:rPr>
              <w:t>2</w:t>
            </w:r>
            <w:r w:rsidR="00127464" w:rsidRPr="00127464">
              <w:rPr>
                <w:rFonts w:asciiTheme="minorBidi" w:hAnsiTheme="minorBidi" w:cstheme="minorBidi"/>
                <w:rtl/>
              </w:rPr>
              <w:fldChar w:fldCharType="end"/>
            </w:r>
            <w:r w:rsidRPr="007445F3">
              <w:rPr>
                <w:rFonts w:asciiTheme="minorBidi" w:hAnsiTheme="minorBidi" w:cstheme="minorBidi"/>
                <w:rtl/>
              </w:rPr>
              <w:t xml:space="preserve"> ולהנחות הפרופורמה להלן.</w:t>
            </w:r>
          </w:p>
        </w:tc>
      </w:tr>
      <w:tr w:rsidR="007445F3" w:rsidRPr="004C5FA3" w14:paraId="3294B170"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25B414DA"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0890B5A2" w14:textId="7279F7FB" w:rsidR="007445F3" w:rsidRPr="007445F3" w:rsidRDefault="007445F3"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ייתכנו שינויים בין הסכומים בדוחות הכספיים המאוחדים ביניים תמציתיים פרופורמה </w:t>
            </w:r>
            <w:r w:rsidR="00053390">
              <w:rPr>
                <w:rFonts w:asciiTheme="minorBidi" w:hAnsiTheme="minorBidi" w:cstheme="minorBidi" w:hint="cs"/>
                <w:rtl/>
              </w:rPr>
              <w:t xml:space="preserve">האלה </w:t>
            </w:r>
            <w:r w:rsidRPr="007445F3">
              <w:rPr>
                <w:rFonts w:asciiTheme="minorBidi" w:hAnsiTheme="minorBidi" w:cstheme="minorBidi"/>
                <w:rtl/>
              </w:rPr>
              <w:t>לבין הסכומים שייכללו בפועל בדוחות הכספיים העוקבים של החברה.</w:t>
            </w:r>
          </w:p>
        </w:tc>
      </w:tr>
    </w:tbl>
    <w:p w14:paraId="3FCAD5DE" w14:textId="6AF62592" w:rsidR="00F64EB6" w:rsidRDefault="00F64EB6" w:rsidP="00D3002D">
      <w:pPr>
        <w:pStyle w:val="Heading4"/>
        <w:numPr>
          <w:ilvl w:val="1"/>
          <w:numId w:val="11"/>
        </w:numPr>
        <w:ind w:left="1985" w:hanging="567"/>
        <w:rPr>
          <w:rtl/>
        </w:rPr>
      </w:pPr>
      <w:bookmarkStart w:id="1606" w:name="_Toc6284379"/>
      <w:bookmarkStart w:id="1607" w:name="_Toc6272742"/>
      <w:r w:rsidRPr="0005184A">
        <w:rPr>
          <w:rtl/>
        </w:rPr>
        <w:t xml:space="preserve">הנחות המתייחסות לדוח </w:t>
      </w:r>
      <w:r w:rsidR="00B869D1">
        <w:rPr>
          <w:rFonts w:hint="cs"/>
          <w:rtl/>
        </w:rPr>
        <w:t>המאוחד ביניים ה</w:t>
      </w:r>
      <w:r w:rsidRPr="0005184A">
        <w:rPr>
          <w:rtl/>
        </w:rPr>
        <w:t>תמציתי פרופורמה על המצב הכספי</w:t>
      </w:r>
      <w:bookmarkEnd w:id="1606"/>
      <w:bookmarkEnd w:id="1607"/>
      <w:r w:rsidR="00074E78">
        <w:rPr>
          <w:rtl/>
        </w:rPr>
        <w:fldChar w:fldCharType="begin" w:fldLock="1"/>
      </w:r>
      <w:r w:rsidR="00074E78">
        <w:rPr>
          <w:rtl/>
        </w:rPr>
        <w:instrText xml:space="preserve"> </w:instrText>
      </w:r>
      <w:r w:rsidR="00074E78">
        <w:instrText>NOTEREF</w:instrText>
      </w:r>
      <w:r w:rsidR="00074E78">
        <w:rPr>
          <w:rtl/>
        </w:rPr>
        <w:instrText xml:space="preserve"> _</w:instrText>
      </w:r>
      <w:r w:rsidR="00074E78">
        <w:instrText>Ref226475907 \f \h</w:instrText>
      </w:r>
      <w:r w:rsidR="00074E78">
        <w:rPr>
          <w:rtl/>
        </w:rPr>
        <w:instrText xml:space="preserve"> </w:instrText>
      </w:r>
      <w:r w:rsidR="00074E78">
        <w:rPr>
          <w:rtl/>
        </w:rPr>
      </w:r>
      <w:r w:rsidR="00074E78">
        <w:rPr>
          <w:rtl/>
        </w:rPr>
        <w:fldChar w:fldCharType="separate"/>
      </w:r>
      <w:r w:rsidR="00D3002D" w:rsidRPr="00D3002D">
        <w:rPr>
          <w:rStyle w:val="FootnoteReference"/>
          <w:rtl/>
        </w:rPr>
        <w:t>232</w:t>
      </w:r>
      <w:r w:rsidR="00074E78">
        <w:rPr>
          <w:rtl/>
        </w:rPr>
        <w:fldChar w:fldCharType="end"/>
      </w:r>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7445F3" w:rsidRPr="004C5FA3" w14:paraId="193DE3BD"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7F6E2DEB" w14:textId="77777777" w:rsidR="007445F3" w:rsidRPr="007445F3" w:rsidRDefault="007445F3" w:rsidP="00006CC7">
            <w:pPr>
              <w:bidi w:val="0"/>
              <w:spacing w:after="0" w:line="240" w:lineRule="auto"/>
              <w:ind w:left="-57" w:right="-57"/>
              <w:jc w:val="right"/>
              <w:rPr>
                <w:rFonts w:asciiTheme="majorHAnsi" w:hAnsiTheme="majorHAnsi" w:cstheme="majorHAnsi"/>
                <w:rtl/>
              </w:rPr>
            </w:pPr>
          </w:p>
        </w:tc>
        <w:tc>
          <w:tcPr>
            <w:tcW w:w="8902" w:type="dxa"/>
          </w:tcPr>
          <w:p w14:paraId="40E48137" w14:textId="727CD48C" w:rsidR="007445F3" w:rsidRPr="007445F3" w:rsidRDefault="007445F3"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דוח מאוחד ביניים תמציתי פרופורמה על המצב הכספי הוצג כדי לשקף את מצבה הכספי של הקבוצה לו הושלמה עסקת הרכישה ביום 30 ביוני </w:t>
            </w:r>
            <w:r w:rsidRPr="007445F3">
              <w:rPr>
                <w:rFonts w:asciiTheme="minorBidi" w:hAnsiTheme="minorBidi" w:cstheme="minorBidi"/>
              </w:rPr>
              <w:fldChar w:fldCharType="begin" w:fldLock="1"/>
            </w:r>
            <w:r w:rsidRPr="007445F3">
              <w:rPr>
                <w:rFonts w:asciiTheme="minorBidi" w:hAnsiTheme="minorBidi" w:cstheme="minorBidi"/>
              </w:rPr>
              <w:instrText xml:space="preserve"> DOCPROPERTY  CY  \* MERGEFORMAT </w:instrText>
            </w:r>
            <w:r w:rsidRPr="007445F3">
              <w:rPr>
                <w:rFonts w:asciiTheme="minorBidi" w:hAnsiTheme="minorBidi" w:cstheme="minorBidi"/>
              </w:rPr>
              <w:fldChar w:fldCharType="separate"/>
            </w:r>
            <w:r w:rsidR="00D3002D">
              <w:rPr>
                <w:rFonts w:asciiTheme="minorBidi" w:hAnsiTheme="minorBidi" w:cstheme="minorBidi"/>
              </w:rPr>
              <w:t>2026</w:t>
            </w:r>
            <w:r w:rsidRPr="007445F3">
              <w:rPr>
                <w:rFonts w:asciiTheme="minorBidi" w:hAnsiTheme="minorBidi" w:cstheme="minorBidi"/>
              </w:rPr>
              <w:fldChar w:fldCharType="end"/>
            </w:r>
            <w:r w:rsidRPr="007445F3">
              <w:rPr>
                <w:rFonts w:asciiTheme="minorBidi" w:hAnsiTheme="minorBidi" w:cstheme="minorBidi"/>
                <w:rtl/>
              </w:rPr>
              <w:t>.</w:t>
            </w:r>
          </w:p>
        </w:tc>
      </w:tr>
      <w:tr w:rsidR="007445F3" w:rsidRPr="004C5FA3" w14:paraId="6CC5A58B"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6568B72"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713080AF" w14:textId="77777777" w:rsidR="007445F3" w:rsidRPr="007445F3" w:rsidRDefault="007445F3"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w:t>
            </w:r>
            <w:r w:rsidRPr="007445F3">
              <w:rPr>
                <w:rFonts w:asciiTheme="minorBidi" w:hAnsiTheme="minorBidi" w:cstheme="minorBidi"/>
                <w:rtl/>
              </w:rPr>
              <w:tab/>
              <w:t>[</w:t>
            </w:r>
            <w:r w:rsidRPr="007445F3">
              <w:rPr>
                <w:rStyle w:val="SubtleReference"/>
                <w:rFonts w:asciiTheme="minorBidi" w:hAnsiTheme="minorBidi" w:cstheme="minorBidi"/>
                <w:rtl/>
              </w:rPr>
              <w:t>פרט</w:t>
            </w:r>
            <w:r w:rsidRPr="007445F3">
              <w:rPr>
                <w:rFonts w:asciiTheme="minorBidi" w:hAnsiTheme="minorBidi" w:cstheme="minorBidi"/>
                <w:rtl/>
              </w:rPr>
              <w:t>]</w:t>
            </w:r>
          </w:p>
        </w:tc>
      </w:tr>
      <w:tr w:rsidR="007445F3" w:rsidRPr="004C5FA3" w14:paraId="55FF0793" w14:textId="77777777" w:rsidTr="00006CC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756CBBF4"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67738696" w14:textId="77777777" w:rsidR="007445F3" w:rsidRPr="007445F3" w:rsidRDefault="007445F3" w:rsidP="00006CC7">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Theme="minorBidi" w:hAnsiTheme="minorBidi" w:cstheme="minorBidi"/>
                <w:rtl/>
              </w:rPr>
            </w:pPr>
            <w:r w:rsidRPr="007445F3">
              <w:rPr>
                <w:rFonts w:asciiTheme="minorBidi" w:hAnsiTheme="minorBidi" w:cstheme="minorBidi"/>
                <w:rtl/>
              </w:rPr>
              <w:t>–</w:t>
            </w:r>
            <w:r w:rsidRPr="007445F3">
              <w:rPr>
                <w:rFonts w:asciiTheme="minorBidi" w:hAnsiTheme="minorBidi" w:cstheme="minorBidi"/>
                <w:rtl/>
              </w:rPr>
              <w:tab/>
              <w:t>[</w:t>
            </w:r>
            <w:r w:rsidRPr="007445F3">
              <w:rPr>
                <w:rStyle w:val="SubtleReference"/>
                <w:rFonts w:asciiTheme="minorBidi" w:hAnsiTheme="minorBidi" w:cstheme="minorBidi"/>
                <w:rtl/>
              </w:rPr>
              <w:t>פרט</w:t>
            </w:r>
            <w:r w:rsidRPr="007445F3">
              <w:rPr>
                <w:rFonts w:asciiTheme="minorBidi" w:hAnsiTheme="minorBidi" w:cstheme="minorBidi"/>
                <w:rtl/>
              </w:rPr>
              <w:t>]</w:t>
            </w:r>
          </w:p>
        </w:tc>
      </w:tr>
    </w:tbl>
    <w:p w14:paraId="0A5BBE98" w14:textId="7EECC889" w:rsidR="00F64EB6" w:rsidRPr="0005184A" w:rsidRDefault="00F64EB6" w:rsidP="00E82827">
      <w:pPr>
        <w:pStyle w:val="Heading4"/>
        <w:numPr>
          <w:ilvl w:val="1"/>
          <w:numId w:val="11"/>
        </w:numPr>
        <w:ind w:left="1985" w:hanging="567"/>
      </w:pPr>
      <w:bookmarkStart w:id="1608" w:name="_Toc6272743"/>
      <w:bookmarkStart w:id="1609" w:name="_Toc6284380"/>
      <w:r w:rsidRPr="0005184A">
        <w:rPr>
          <w:rtl/>
        </w:rPr>
        <w:t xml:space="preserve">הנחות המתייחסות לדוחות </w:t>
      </w:r>
      <w:r w:rsidR="00B869D1">
        <w:rPr>
          <w:rFonts w:hint="cs"/>
          <w:rtl/>
        </w:rPr>
        <w:t xml:space="preserve">המאוחדים </w:t>
      </w:r>
      <w:r w:rsidR="00B869D1">
        <w:rPr>
          <w:rStyle w:val="Heading5Char"/>
          <w:rFonts w:ascii="Arial" w:hAnsi="Arial" w:hint="cs"/>
          <w:u w:val="none"/>
          <w:rtl/>
        </w:rPr>
        <w:t>ביניים ה</w:t>
      </w:r>
      <w:r w:rsidRPr="0005184A">
        <w:rPr>
          <w:rStyle w:val="Heading5Char"/>
          <w:rFonts w:ascii="Arial" w:hAnsi="Arial"/>
          <w:u w:val="none"/>
          <w:rtl/>
        </w:rPr>
        <w:t>תמציתיים פרופורמה</w:t>
      </w:r>
      <w:r w:rsidRPr="0005184A">
        <w:rPr>
          <w:rtl/>
        </w:rPr>
        <w:t xml:space="preserve"> על </w:t>
      </w:r>
      <w:r w:rsidR="00B869D1">
        <w:rPr>
          <w:rFonts w:hint="cs"/>
          <w:rtl/>
        </w:rPr>
        <w:t>ה</w:t>
      </w:r>
      <w:r w:rsidRPr="0005184A">
        <w:rPr>
          <w:rtl/>
        </w:rPr>
        <w:t>רווח או הפסד ו</w:t>
      </w:r>
      <w:r w:rsidR="00B869D1">
        <w:rPr>
          <w:rFonts w:hint="cs"/>
          <w:rtl/>
        </w:rPr>
        <w:t>ה</w:t>
      </w:r>
      <w:r w:rsidRPr="0005184A">
        <w:rPr>
          <w:rtl/>
        </w:rPr>
        <w:t xml:space="preserve">רווח </w:t>
      </w:r>
      <w:r w:rsidR="00B869D1">
        <w:rPr>
          <w:rFonts w:hint="cs"/>
          <w:rtl/>
        </w:rPr>
        <w:t>ה</w:t>
      </w:r>
      <w:r w:rsidRPr="0005184A">
        <w:rPr>
          <w:rtl/>
        </w:rPr>
        <w:t xml:space="preserve">כולל </w:t>
      </w:r>
      <w:r w:rsidR="00B869D1">
        <w:rPr>
          <w:rFonts w:hint="cs"/>
          <w:rtl/>
        </w:rPr>
        <w:t>ה</w:t>
      </w:r>
      <w:r w:rsidRPr="0005184A">
        <w:rPr>
          <w:rtl/>
        </w:rPr>
        <w:t>אחר</w:t>
      </w:r>
      <w:bookmarkEnd w:id="1608"/>
      <w:bookmarkEnd w:id="1609"/>
    </w:p>
    <w:tbl>
      <w:tblPr>
        <w:tblStyle w:val="PlainTable2"/>
        <w:bidiVisual/>
        <w:tblW w:w="10206" w:type="dxa"/>
        <w:tblLayout w:type="fixed"/>
        <w:tblCellMar>
          <w:left w:w="113" w:type="dxa"/>
          <w:right w:w="113" w:type="dxa"/>
        </w:tblCellMar>
        <w:tblLook w:val="04A0" w:firstRow="1" w:lastRow="0" w:firstColumn="1" w:lastColumn="0" w:noHBand="0" w:noVBand="1"/>
      </w:tblPr>
      <w:tblGrid>
        <w:gridCol w:w="1304"/>
        <w:gridCol w:w="8902"/>
      </w:tblGrid>
      <w:tr w:rsidR="007445F3" w:rsidRPr="004C5FA3" w14:paraId="40563720" w14:textId="77777777" w:rsidTr="00006CC7">
        <w:trPr>
          <w:cnfStyle w:val="100000000000" w:firstRow="1" w:lastRow="0" w:firstColumn="0" w:lastColumn="0" w:oddVBand="0" w:evenVBand="0" w:oddHBand="0" w:evenHBand="0" w:firstRowFirstColumn="0" w:firstRowLastColumn="0" w:lastRowFirstColumn="0" w:lastRowLastColumn="0"/>
          <w:cantSplit/>
        </w:trPr>
        <w:tc>
          <w:tcPr>
            <w:cnfStyle w:val="001000000100" w:firstRow="0" w:lastRow="0" w:firstColumn="1" w:lastColumn="0" w:oddVBand="0" w:evenVBand="0" w:oddHBand="0" w:evenHBand="0" w:firstRowFirstColumn="1" w:firstRowLastColumn="0" w:lastRowFirstColumn="0" w:lastRowLastColumn="0"/>
            <w:tcW w:w="1304" w:type="dxa"/>
          </w:tcPr>
          <w:p w14:paraId="1475B64A" w14:textId="77777777" w:rsidR="007445F3" w:rsidRPr="007445F3" w:rsidRDefault="007445F3" w:rsidP="00006CC7">
            <w:pPr>
              <w:bidi w:val="0"/>
              <w:spacing w:after="0" w:line="240" w:lineRule="auto"/>
              <w:ind w:left="-57" w:right="-57"/>
              <w:jc w:val="right"/>
              <w:rPr>
                <w:rFonts w:asciiTheme="majorHAnsi" w:hAnsiTheme="majorHAnsi" w:cstheme="majorHAnsi"/>
                <w:rtl/>
              </w:rPr>
            </w:pPr>
          </w:p>
        </w:tc>
        <w:tc>
          <w:tcPr>
            <w:tcW w:w="8902" w:type="dxa"/>
          </w:tcPr>
          <w:p w14:paraId="02DF01D7" w14:textId="7744A270" w:rsidR="007445F3" w:rsidRPr="007445F3" w:rsidRDefault="007445F3" w:rsidP="00006CC7">
            <w:pPr>
              <w:spacing w:line="240" w:lineRule="auto"/>
              <w:contextualSpacing w:val="0"/>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 xml:space="preserve">דוחות מאוחדים ביניים תמציתיים פרופורמה על הרווח או הפסד והרווח הכולל האחר הוצגו כדי לשקף את הביצועים הכספיים של הקבוצה לו הושלמה עסקת הרכישה ביום 1 בינואר </w:t>
            </w:r>
            <w:r w:rsidR="00053390">
              <w:rPr>
                <w:rFonts w:asciiTheme="minorBidi" w:hAnsiTheme="minorBidi" w:cstheme="minorBidi" w:hint="cs"/>
                <w:rtl/>
              </w:rPr>
              <w:t>____</w:t>
            </w:r>
            <w:r w:rsidRPr="007445F3">
              <w:rPr>
                <w:rStyle w:val="FootnoteReference"/>
                <w:rFonts w:asciiTheme="minorBidi" w:hAnsiTheme="minorBidi" w:cstheme="minorBidi"/>
                <w:sz w:val="20"/>
                <w:szCs w:val="20"/>
                <w:rtl/>
              </w:rPr>
              <w:footnoteReference w:id="237"/>
            </w:r>
            <w:r w:rsidRPr="007445F3">
              <w:rPr>
                <w:rFonts w:asciiTheme="minorBidi" w:hAnsiTheme="minorBidi" w:cstheme="minorBidi"/>
                <w:rtl/>
              </w:rPr>
              <w:t>.</w:t>
            </w:r>
          </w:p>
        </w:tc>
      </w:tr>
      <w:tr w:rsidR="007445F3" w:rsidRPr="004C5FA3" w14:paraId="525D8790" w14:textId="77777777" w:rsidTr="00006CC7">
        <w:trPr>
          <w:cnfStyle w:val="000000100000" w:firstRow="0" w:lastRow="0" w:firstColumn="0" w:lastColumn="0" w:oddVBand="0" w:evenVBand="0" w:oddHBand="1"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468D8BF0"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3F3E4157" w14:textId="77777777" w:rsidR="007445F3" w:rsidRPr="007445F3" w:rsidRDefault="007445F3" w:rsidP="00006CC7">
            <w:pPr>
              <w:spacing w:line="240" w:lineRule="auto"/>
              <w:contextualSpacing w:val="0"/>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rtl/>
              </w:rPr>
            </w:pPr>
            <w:r w:rsidRPr="007445F3">
              <w:rPr>
                <w:rFonts w:asciiTheme="minorBidi" w:hAnsiTheme="minorBidi" w:cstheme="minorBidi"/>
                <w:rtl/>
              </w:rPr>
              <w:t>–</w:t>
            </w:r>
            <w:r w:rsidRPr="007445F3">
              <w:rPr>
                <w:rFonts w:asciiTheme="minorBidi" w:hAnsiTheme="minorBidi" w:cstheme="minorBidi"/>
                <w:rtl/>
              </w:rPr>
              <w:tab/>
              <w:t>[</w:t>
            </w:r>
            <w:r w:rsidRPr="007445F3">
              <w:rPr>
                <w:rStyle w:val="SubtleReference"/>
                <w:rFonts w:asciiTheme="minorBidi" w:hAnsiTheme="minorBidi" w:cstheme="minorBidi"/>
                <w:rtl/>
              </w:rPr>
              <w:t>פרט</w:t>
            </w:r>
            <w:r w:rsidRPr="007445F3">
              <w:rPr>
                <w:rFonts w:asciiTheme="minorBidi" w:hAnsiTheme="minorBidi" w:cstheme="minorBidi"/>
                <w:rtl/>
              </w:rPr>
              <w:t>]</w:t>
            </w:r>
          </w:p>
        </w:tc>
      </w:tr>
      <w:tr w:rsidR="007445F3" w:rsidRPr="004C5FA3" w14:paraId="6DA19116" w14:textId="77777777" w:rsidTr="00006CC7">
        <w:trPr>
          <w:cnfStyle w:val="000000010000" w:firstRow="0" w:lastRow="0" w:firstColumn="0" w:lastColumn="0" w:oddVBand="0" w:evenVBand="0" w:oddHBand="0" w:evenHBand="1"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1304" w:type="dxa"/>
          </w:tcPr>
          <w:p w14:paraId="69267ACC" w14:textId="77777777" w:rsidR="007445F3" w:rsidRPr="007445F3" w:rsidRDefault="007445F3" w:rsidP="00006CC7">
            <w:pPr>
              <w:bidi w:val="0"/>
              <w:spacing w:after="0" w:line="240" w:lineRule="auto"/>
              <w:ind w:left="-57" w:right="-57"/>
              <w:contextualSpacing w:val="0"/>
              <w:jc w:val="right"/>
              <w:rPr>
                <w:rFonts w:asciiTheme="majorHAnsi" w:hAnsiTheme="majorHAnsi" w:cstheme="majorHAnsi"/>
                <w:rtl/>
              </w:rPr>
            </w:pPr>
          </w:p>
        </w:tc>
        <w:tc>
          <w:tcPr>
            <w:tcW w:w="8902" w:type="dxa"/>
          </w:tcPr>
          <w:p w14:paraId="0441DC00" w14:textId="77777777" w:rsidR="007445F3" w:rsidRPr="007445F3" w:rsidRDefault="007445F3" w:rsidP="00006CC7">
            <w:pPr>
              <w:spacing w:line="240" w:lineRule="auto"/>
              <w:contextualSpacing w:val="0"/>
              <w:cnfStyle w:val="000000010000" w:firstRow="0" w:lastRow="0" w:firstColumn="0" w:lastColumn="0" w:oddVBand="0" w:evenVBand="0" w:oddHBand="0" w:evenHBand="1" w:firstRowFirstColumn="0" w:firstRowLastColumn="0" w:lastRowFirstColumn="0" w:lastRowLastColumn="0"/>
              <w:rPr>
                <w:rFonts w:asciiTheme="minorBidi" w:hAnsiTheme="minorBidi" w:cstheme="minorBidi"/>
                <w:rtl/>
              </w:rPr>
            </w:pPr>
            <w:r w:rsidRPr="007445F3">
              <w:rPr>
                <w:rFonts w:asciiTheme="minorBidi" w:hAnsiTheme="minorBidi" w:cstheme="minorBidi"/>
                <w:rtl/>
              </w:rPr>
              <w:t>–</w:t>
            </w:r>
            <w:r w:rsidRPr="007445F3">
              <w:rPr>
                <w:rFonts w:asciiTheme="minorBidi" w:hAnsiTheme="minorBidi" w:cstheme="minorBidi"/>
                <w:rtl/>
              </w:rPr>
              <w:tab/>
              <w:t>[</w:t>
            </w:r>
            <w:r w:rsidRPr="007445F3">
              <w:rPr>
                <w:rStyle w:val="SubtleReference"/>
                <w:rFonts w:asciiTheme="minorBidi" w:hAnsiTheme="minorBidi" w:cstheme="minorBidi"/>
                <w:rtl/>
              </w:rPr>
              <w:t>פרט</w:t>
            </w:r>
            <w:r w:rsidRPr="007445F3">
              <w:rPr>
                <w:rFonts w:asciiTheme="minorBidi" w:hAnsiTheme="minorBidi" w:cstheme="minorBidi"/>
                <w:rtl/>
              </w:rPr>
              <w:t>]</w:t>
            </w:r>
          </w:p>
        </w:tc>
      </w:tr>
    </w:tbl>
    <w:p w14:paraId="502FE46D" w14:textId="77777777" w:rsidR="00ED4B5A" w:rsidRDefault="00ED4B5A" w:rsidP="00ED4B5A">
      <w:pPr>
        <w:spacing w:after="0" w:line="240" w:lineRule="auto"/>
        <w:ind w:left="1418"/>
        <w:rPr>
          <w:rtl/>
        </w:rPr>
      </w:pPr>
    </w:p>
    <w:p w14:paraId="5818D2CF" w14:textId="77777777" w:rsidR="00992334" w:rsidRDefault="000374A4" w:rsidP="00E82827">
      <w:pPr>
        <w:pStyle w:val="Heading3"/>
        <w:numPr>
          <w:ilvl w:val="0"/>
          <w:numId w:val="11"/>
        </w:numPr>
        <w:ind w:left="1702" w:hanging="284"/>
        <w:rPr>
          <w:sz w:val="22"/>
          <w:rtl/>
        </w:rPr>
        <w:sectPr w:rsidR="00992334" w:rsidSect="009F69B1">
          <w:headerReference w:type="default" r:id="rId44"/>
          <w:pgSz w:w="11906" w:h="16838" w:code="9"/>
          <w:pgMar w:top="851" w:right="851" w:bottom="851" w:left="851" w:header="850" w:footer="567" w:gutter="0"/>
          <w:cols w:space="708"/>
          <w:bidi/>
          <w:rtlGutter/>
          <w:docGrid w:linePitch="360"/>
        </w:sectPr>
      </w:pPr>
      <w:bookmarkStart w:id="1610" w:name="_Toc226448139"/>
      <w:bookmarkStart w:id="1611" w:name="_Toc226449476"/>
      <w:bookmarkStart w:id="1612" w:name="_Toc226450590"/>
      <w:bookmarkStart w:id="1613" w:name="_Toc226634713"/>
      <w:r w:rsidRPr="00771F90">
        <w:rPr>
          <w:sz w:val="22"/>
          <w:rtl/>
        </w:rPr>
        <w:t>[</w:t>
      </w:r>
      <w:r w:rsidRPr="00771F90">
        <w:rPr>
          <w:rStyle w:val="SubtleReference"/>
          <w:sz w:val="22"/>
          <w:szCs w:val="22"/>
          <w:rtl/>
          <w:lang w:val="en-US"/>
        </w:rPr>
        <w:t>ביאורים</w:t>
      </w:r>
      <w:r w:rsidRPr="00771F90">
        <w:rPr>
          <w:rStyle w:val="SubtleReference"/>
          <w:sz w:val="22"/>
          <w:szCs w:val="22"/>
          <w:rtl/>
        </w:rPr>
        <w:t xml:space="preserve"> נוספים</w:t>
      </w:r>
      <w:r w:rsidRPr="00771F90">
        <w:rPr>
          <w:rStyle w:val="FootnoteReference"/>
          <w:sz w:val="22"/>
          <w:szCs w:val="22"/>
          <w:rtl/>
        </w:rPr>
        <w:footnoteReference w:id="238"/>
      </w:r>
      <w:r w:rsidRPr="00771F90">
        <w:rPr>
          <w:sz w:val="22"/>
          <w:rtl/>
        </w:rPr>
        <w:t>]</w:t>
      </w:r>
      <w:bookmarkEnd w:id="1396"/>
      <w:bookmarkEnd w:id="1610"/>
      <w:bookmarkEnd w:id="1611"/>
      <w:bookmarkEnd w:id="1612"/>
      <w:bookmarkEnd w:id="1613"/>
    </w:p>
    <w:p w14:paraId="16CE4C26" w14:textId="2FB72948" w:rsidR="000374A4" w:rsidRPr="00771F90" w:rsidRDefault="00992334" w:rsidP="00992334">
      <w:pPr>
        <w:pStyle w:val="Heading3"/>
        <w:numPr>
          <w:ilvl w:val="0"/>
          <w:numId w:val="0"/>
        </w:numPr>
        <w:ind w:left="1702"/>
        <w:rPr>
          <w:rFonts w:hint="cs"/>
          <w:sz w:val="22"/>
          <w:rtl/>
        </w:rPr>
      </w:pPr>
      <w:r>
        <w:rPr>
          <w:noProof/>
          <w:sz w:val="22"/>
        </w:rPr>
        <w:lastRenderedPageBreak/>
        <w:drawing>
          <wp:anchor distT="0" distB="0" distL="114300" distR="114300" simplePos="0" relativeHeight="251663362" behindDoc="0" locked="0" layoutInCell="1" allowOverlap="1" wp14:anchorId="6D63889D" wp14:editId="2AFE38FD">
            <wp:simplePos x="0" y="0"/>
            <wp:positionH relativeFrom="page">
              <wp:posOffset>-121920</wp:posOffset>
            </wp:positionH>
            <wp:positionV relativeFrom="paragraph">
              <wp:posOffset>-712470</wp:posOffset>
            </wp:positionV>
            <wp:extent cx="7888061" cy="10393680"/>
            <wp:effectExtent l="0" t="0" r="0" b="7620"/>
            <wp:wrapNone/>
            <wp:docPr id="545809593"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7888061" cy="10393680"/>
                    </a:xfrm>
                    <a:prstGeom prst="rect">
                      <a:avLst/>
                    </a:prstGeom>
                    <a:noFill/>
                    <a:ln>
                      <a:noFill/>
                    </a:ln>
                  </pic:spPr>
                </pic:pic>
              </a:graphicData>
            </a:graphic>
            <wp14:sizeRelH relativeFrom="margin">
              <wp14:pctWidth>0</wp14:pctWidth>
            </wp14:sizeRelH>
            <wp14:sizeRelV relativeFrom="margin">
              <wp14:pctHeight>0</wp14:pctHeight>
            </wp14:sizeRelV>
          </wp:anchor>
        </w:drawing>
      </w:r>
    </w:p>
    <w:sectPr w:rsidR="000374A4" w:rsidRPr="00771F90" w:rsidSect="009F69B1">
      <w:pgSz w:w="11906" w:h="16838" w:code="9"/>
      <w:pgMar w:top="851" w:right="851" w:bottom="851" w:left="851" w:header="850" w:footer="567" w:gutter="0"/>
      <w:cols w:space="708"/>
      <w:bidi/>
      <w:rtlGutter/>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BF9709" w14:textId="77777777" w:rsidR="001E6D64" w:rsidRDefault="001E6D64" w:rsidP="00015C9C">
      <w:r>
        <w:separator/>
      </w:r>
    </w:p>
  </w:endnote>
  <w:endnote w:type="continuationSeparator" w:id="0">
    <w:p w14:paraId="684A4128" w14:textId="77777777" w:rsidR="001E6D64" w:rsidRDefault="001E6D64" w:rsidP="00015C9C">
      <w:r>
        <w:continuationSeparator/>
      </w:r>
    </w:p>
  </w:endnote>
  <w:endnote w:type="continuationNotice" w:id="1">
    <w:p w14:paraId="74022481" w14:textId="77777777" w:rsidR="001E6D64" w:rsidRDefault="001E6D64" w:rsidP="00015C9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Wingdings 3">
    <w:panose1 w:val="05040102010807070707"/>
    <w:charset w:val="02"/>
    <w:family w:val="roman"/>
    <w:pitch w:val="variable"/>
    <w:sig w:usb0="00000000" w:usb1="10000000" w:usb2="00000000" w:usb3="00000000" w:csb0="80000000"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David">
    <w:panose1 w:val="020E0502060401010101"/>
    <w:charset w:val="00"/>
    <w:family w:val="swiss"/>
    <w:pitch w:val="variable"/>
    <w:sig w:usb0="00000803" w:usb1="00000000" w:usb2="00000000" w:usb3="00000000" w:csb0="00000021" w:csb1="00000000"/>
  </w:font>
  <w:font w:name="Trebuchet MS">
    <w:panose1 w:val="020B0603020202020204"/>
    <w:charset w:val="00"/>
    <w:family w:val="swiss"/>
    <w:pitch w:val="variable"/>
    <w:sig w:usb0="00000687" w:usb1="00000000"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Arial" w:hAnsi="Arial"/>
        <w:rtl/>
      </w:rPr>
      <w:id w:val="-1254352336"/>
      <w:docPartObj>
        <w:docPartGallery w:val="Page Numbers (Bottom of Page)"/>
        <w:docPartUnique/>
      </w:docPartObj>
    </w:sdtPr>
    <w:sdtEndPr>
      <w:rPr>
        <w:b/>
        <w:bCs/>
      </w:rPr>
    </w:sdtEndPr>
    <w:sdtContent>
      <w:sdt>
        <w:sdtPr>
          <w:rPr>
            <w:rFonts w:ascii="Arial" w:hAnsi="Arial"/>
            <w:rtl/>
          </w:rPr>
          <w:id w:val="1728636285"/>
          <w:docPartObj>
            <w:docPartGallery w:val="Page Numbers (Top of Page)"/>
            <w:docPartUnique/>
          </w:docPartObj>
        </w:sdtPr>
        <w:sdtEndPr>
          <w:rPr>
            <w:b/>
            <w:bCs/>
          </w:rPr>
        </w:sdtEndPr>
        <w:sdtContent>
          <w:p w14:paraId="7A68862A" w14:textId="29732697" w:rsidR="00C77DCA" w:rsidRPr="00005FA0" w:rsidRDefault="00C77DCA" w:rsidP="00AE0EFE">
            <w:pPr>
              <w:spacing w:after="0"/>
              <w:jc w:val="right"/>
              <w:rPr>
                <w:rFonts w:ascii="Arial" w:hAnsi="Arial"/>
              </w:rPr>
            </w:pPr>
            <w:r w:rsidRPr="00005FA0">
              <w:rPr>
                <w:rFonts w:ascii="Arial" w:hAnsi="Arial" w:hint="cs"/>
                <w:rtl/>
              </w:rPr>
              <w:t xml:space="preserve">עמוד | </w:t>
            </w:r>
            <w:r w:rsidRPr="00005FA0">
              <w:rPr>
                <w:rStyle w:val="Emphasis"/>
                <w:rFonts w:ascii="Arial" w:hAnsi="Arial"/>
                <w:b w:val="0"/>
                <w:bCs w:val="0"/>
              </w:rPr>
              <w:fldChar w:fldCharType="begin"/>
            </w:r>
            <w:r w:rsidRPr="00005FA0">
              <w:rPr>
                <w:rStyle w:val="Emphasis"/>
                <w:rFonts w:ascii="Arial" w:hAnsi="Arial"/>
                <w:b w:val="0"/>
                <w:bCs w:val="0"/>
              </w:rPr>
              <w:instrText>PAGE</w:instrText>
            </w:r>
            <w:r w:rsidRPr="00005FA0">
              <w:rPr>
                <w:rStyle w:val="Emphasis"/>
                <w:rFonts w:ascii="Arial" w:hAnsi="Arial"/>
                <w:b w:val="0"/>
                <w:bCs w:val="0"/>
              </w:rPr>
              <w:fldChar w:fldCharType="separate"/>
            </w:r>
            <w:r w:rsidR="001950B6" w:rsidRPr="00005FA0">
              <w:rPr>
                <w:rStyle w:val="Emphasis"/>
                <w:rFonts w:ascii="Arial" w:hAnsi="Arial"/>
                <w:b w:val="0"/>
                <w:bCs w:val="0"/>
                <w:noProof/>
                <w:rtl/>
              </w:rPr>
              <w:t>76</w:t>
            </w:r>
            <w:r w:rsidRPr="00005FA0">
              <w:rPr>
                <w:rStyle w:val="Emphasis"/>
                <w:rFonts w:ascii="Arial" w:hAnsi="Arial"/>
                <w:b w:val="0"/>
                <w:bCs w:val="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9AB938" w14:textId="77777777" w:rsidR="00C77DCA" w:rsidRPr="006A10D8" w:rsidRDefault="00C77DCA" w:rsidP="00015C9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tl/>
      </w:rPr>
      <w:id w:val="1294411218"/>
      <w:docPartObj>
        <w:docPartGallery w:val="Page Numbers (Bottom of Page)"/>
        <w:docPartUnique/>
      </w:docPartObj>
    </w:sdtPr>
    <w:sdtEndPr>
      <w:rPr>
        <w:b/>
        <w:bCs/>
      </w:rPr>
    </w:sdtEndPr>
    <w:sdtContent>
      <w:sdt>
        <w:sdtPr>
          <w:rPr>
            <w:rtl/>
          </w:rPr>
          <w:id w:val="739456755"/>
          <w:docPartObj>
            <w:docPartGallery w:val="Page Numbers (Top of Page)"/>
            <w:docPartUnique/>
          </w:docPartObj>
        </w:sdtPr>
        <w:sdtEndPr>
          <w:rPr>
            <w:b/>
            <w:bCs/>
          </w:rPr>
        </w:sdtEndPr>
        <w:sdtContent>
          <w:p w14:paraId="2DAE9AD7" w14:textId="77B5FBA2" w:rsidR="00C77DCA" w:rsidRPr="0026730E" w:rsidRDefault="00C77DCA" w:rsidP="000B766F">
            <w:pPr>
              <w:spacing w:after="0" w:line="240" w:lineRule="auto"/>
              <w:jc w:val="right"/>
            </w:pPr>
            <w:r>
              <w:rPr>
                <w:rFonts w:hint="cs"/>
                <w:rtl/>
              </w:rPr>
              <w:t xml:space="preserve">עמוד | </w:t>
            </w:r>
            <w:r w:rsidRPr="00E64DA7">
              <w:rPr>
                <w:rStyle w:val="Emphasis"/>
                <w:b w:val="0"/>
                <w:bCs w:val="0"/>
              </w:rPr>
              <w:fldChar w:fldCharType="begin"/>
            </w:r>
            <w:r w:rsidRPr="00E64DA7">
              <w:rPr>
                <w:rStyle w:val="Emphasis"/>
                <w:b w:val="0"/>
                <w:bCs w:val="0"/>
              </w:rPr>
              <w:instrText>PAGE</w:instrText>
            </w:r>
            <w:r w:rsidRPr="00E64DA7">
              <w:rPr>
                <w:rStyle w:val="Emphasis"/>
                <w:b w:val="0"/>
                <w:bCs w:val="0"/>
              </w:rPr>
              <w:fldChar w:fldCharType="separate"/>
            </w:r>
            <w:r w:rsidR="001950B6" w:rsidRPr="00E64DA7">
              <w:rPr>
                <w:rStyle w:val="Emphasis"/>
                <w:b w:val="0"/>
                <w:bCs w:val="0"/>
                <w:noProof/>
                <w:rtl/>
              </w:rPr>
              <w:t>79</w:t>
            </w:r>
            <w:r w:rsidRPr="00E64DA7">
              <w:rPr>
                <w:rStyle w:val="Emphasis"/>
                <w:b w:val="0"/>
                <w:bCs w:val="0"/>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2A962B" w14:textId="77777777" w:rsidR="001E6D64" w:rsidRDefault="001E6D64" w:rsidP="00015C9C">
      <w:r>
        <w:separator/>
      </w:r>
    </w:p>
  </w:footnote>
  <w:footnote w:type="continuationSeparator" w:id="0">
    <w:p w14:paraId="2CB1C917" w14:textId="77777777" w:rsidR="001E6D64" w:rsidRDefault="001E6D64" w:rsidP="00015C9C">
      <w:r>
        <w:continuationSeparator/>
      </w:r>
    </w:p>
  </w:footnote>
  <w:footnote w:type="continuationNotice" w:id="1">
    <w:p w14:paraId="2AAE4390" w14:textId="77777777" w:rsidR="001E6D64" w:rsidRDefault="001E6D64" w:rsidP="00015C9C"/>
  </w:footnote>
  <w:footnote w:id="2">
    <w:p w14:paraId="497C23F6" w14:textId="28E29C52" w:rsidR="00196EA7" w:rsidRPr="001A267A" w:rsidRDefault="00196EA7"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לתקן סקירה (ישראל) 2410 בדבר סקירה של מידע כספי לתקופות ביניים הנערכת על ידי רואה החשבון המבקר של הישות</w:t>
      </w:r>
      <w:r w:rsidR="00C57E7A" w:rsidRPr="001A267A">
        <w:rPr>
          <w:sz w:val="15"/>
          <w:rtl/>
        </w:rPr>
        <w:t>,</w:t>
      </w:r>
      <w:r w:rsidRPr="001A267A">
        <w:rPr>
          <w:sz w:val="15"/>
          <w:rtl/>
        </w:rPr>
        <w:t xml:space="preserve"> על רואה החשבון המבקר לשקול אם המידע האחר הנלווה עולה בקנה אחד באופן מהותי עם המידע הכספי לתקופות ביניים וכן שלא בא לתשומת לבו עניין הגורם לו לסבור כי המידע האחר הנלווה כולל הצגה מוטעית מהותית של עובדה. בהתקיים מי ממקרים אלו, יש לפעול בהתאם להוראות סעיפים 36 ו-37 לתקן הסקירה.</w:t>
      </w:r>
    </w:p>
  </w:footnote>
  <w:footnote w:id="3">
    <w:p w14:paraId="09BD9215" w14:textId="202D44CC"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כמשמעותו בתוספת האחת</w:t>
      </w:r>
      <w:r w:rsidR="00C57E7A" w:rsidRPr="001A267A">
        <w:rPr>
          <w:sz w:val="15"/>
          <w:rtl/>
        </w:rPr>
        <w:t>-</w:t>
      </w:r>
      <w:r w:rsidRPr="001A267A">
        <w:rPr>
          <w:sz w:val="15"/>
          <w:rtl/>
        </w:rPr>
        <w:t xml:space="preserve">עשרה לתקנות ניירות ערך (דוחות תקופתיים ומיידיים), </w:t>
      </w:r>
      <w:proofErr w:type="spellStart"/>
      <w:r w:rsidRPr="001A267A">
        <w:rPr>
          <w:sz w:val="15"/>
          <w:rtl/>
        </w:rPr>
        <w:t>התש"ל</w:t>
      </w:r>
      <w:proofErr w:type="spellEnd"/>
      <w:r w:rsidR="00C57E7A" w:rsidRPr="001A267A">
        <w:rPr>
          <w:sz w:val="15"/>
          <w:rtl/>
        </w:rPr>
        <w:t>–</w:t>
      </w:r>
      <w:r w:rsidRPr="001A267A">
        <w:rPr>
          <w:sz w:val="15"/>
          <w:rtl/>
        </w:rPr>
        <w:t>1970.</w:t>
      </w:r>
    </w:p>
  </w:footnote>
  <w:footnote w:id="4">
    <w:p w14:paraId="4899DCF6" w14:textId="2CD09A36"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להוראות מעבר במקרה שבו חברה אינה נחשבת עוד תאגיד קטן, </w:t>
      </w:r>
      <w:r w:rsidR="00215FAA" w:rsidRPr="001A267A">
        <w:rPr>
          <w:sz w:val="15"/>
          <w:rtl/>
        </w:rPr>
        <w:t>ראו</w:t>
      </w:r>
      <w:r w:rsidRPr="001A267A">
        <w:rPr>
          <w:sz w:val="15"/>
          <w:rtl/>
        </w:rPr>
        <w:t xml:space="preserve"> תקנה 5ה(ג) לתקנות דוחות תקופתיים; להוראות המעבר במקרה שבו חברה שמדווחת על בסיס חצי-שנתי הנפיקה איגרות חוב לציבור, </w:t>
      </w:r>
      <w:r w:rsidR="00215FAA" w:rsidRPr="001A267A">
        <w:rPr>
          <w:sz w:val="15"/>
          <w:rtl/>
        </w:rPr>
        <w:t>ראו</w:t>
      </w:r>
      <w:r w:rsidRPr="001A267A">
        <w:rPr>
          <w:sz w:val="15"/>
          <w:rtl/>
        </w:rPr>
        <w:t xml:space="preserve"> תקנה 5ה(ג1) לתקנות דוחות תקופתיים.</w:t>
      </w:r>
    </w:p>
  </w:footnote>
  <w:footnote w:id="5">
    <w:p w14:paraId="2F745DB4" w14:textId="39AE8E17" w:rsidR="008F79B1" w:rsidRPr="001A267A" w:rsidRDefault="008F79B1"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ראו </w:t>
      </w:r>
      <w:r w:rsidR="001E57CA" w:rsidRPr="001A267A">
        <w:rPr>
          <w:sz w:val="15"/>
          <w:rtl/>
        </w:rPr>
        <w:t xml:space="preserve">בהקשר זה </w:t>
      </w:r>
      <w:hyperlink r:id="rId1" w:history="1">
        <w:r w:rsidR="00BF7B33" w:rsidRPr="001A267A">
          <w:rPr>
            <w:sz w:val="15"/>
            <w:rtl/>
          </w:rPr>
          <w:t>חוזר 2025/03</w:t>
        </w:r>
        <w:r w:rsidR="00BF7B33" w:rsidRPr="001A267A">
          <w:rPr>
            <w:sz w:val="15"/>
          </w:rPr>
          <w:t xml:space="preserve"> IFRB </w:t>
        </w:r>
        <w:r w:rsidR="00BF7B33" w:rsidRPr="001A267A">
          <w:rPr>
            <w:sz w:val="15"/>
            <w:rtl/>
          </w:rPr>
          <w:t>של רשת</w:t>
        </w:r>
        <w:r w:rsidR="00BF7B33" w:rsidRPr="001A267A">
          <w:rPr>
            <w:sz w:val="15"/>
          </w:rPr>
          <w:t xml:space="preserve"> BDO </w:t>
        </w:r>
        <w:r w:rsidR="000D00B0" w:rsidRPr="001A267A">
          <w:rPr>
            <w:sz w:val="15"/>
          </w:rPr>
          <w:t xml:space="preserve"> </w:t>
        </w:r>
        <w:r w:rsidR="000D00B0" w:rsidRPr="001A267A">
          <w:rPr>
            <w:sz w:val="15"/>
            <w:rtl/>
          </w:rPr>
          <w:t xml:space="preserve"> בדבר </w:t>
        </w:r>
        <w:r w:rsidR="00BF7B33" w:rsidRPr="001A267A">
          <w:rPr>
            <w:sz w:val="15"/>
            <w:rtl/>
          </w:rPr>
          <w:t>חשבונאות בזמנים של אי-ודאות</w:t>
        </w:r>
      </w:hyperlink>
      <w:r w:rsidR="009A30E3" w:rsidRPr="001A267A">
        <w:rPr>
          <w:sz w:val="15"/>
          <w:rtl/>
        </w:rPr>
        <w:t>.</w:t>
      </w:r>
    </w:p>
  </w:footnote>
  <w:footnote w:id="6">
    <w:p w14:paraId="30427B6A" w14:textId="7792B9AB" w:rsidR="00C057D2" w:rsidRPr="001A267A" w:rsidRDefault="00C057D2"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ראו בהקשר זה </w:t>
      </w:r>
      <w:hyperlink r:id="rId2" w:history="1">
        <w:r w:rsidR="00BF7B33" w:rsidRPr="001A267A">
          <w:rPr>
            <w:sz w:val="15"/>
            <w:rtl/>
          </w:rPr>
          <w:t>חוזר</w:t>
        </w:r>
        <w:r w:rsidR="00BF7B33" w:rsidRPr="001A267A">
          <w:rPr>
            <w:sz w:val="15"/>
          </w:rPr>
          <w:t xml:space="preserve"> IFRB 2025/08 </w:t>
        </w:r>
        <w:r w:rsidR="00BF7B33" w:rsidRPr="001A267A">
          <w:rPr>
            <w:sz w:val="15"/>
            <w:rtl/>
          </w:rPr>
          <w:t>של רשת</w:t>
        </w:r>
        <w:r w:rsidR="00BF7B33" w:rsidRPr="001A267A">
          <w:rPr>
            <w:sz w:val="15"/>
          </w:rPr>
          <w:t xml:space="preserve"> BDO </w:t>
        </w:r>
        <w:r w:rsidR="000D00B0" w:rsidRPr="001A267A">
          <w:rPr>
            <w:sz w:val="15"/>
            <w:rtl/>
          </w:rPr>
          <w:t>בדבר</w:t>
        </w:r>
        <w:r w:rsidR="00BF7B33" w:rsidRPr="001A267A">
          <w:rPr>
            <w:sz w:val="15"/>
            <w:rtl/>
          </w:rPr>
          <w:t xml:space="preserve"> סביבות כלכליות היפר-אינפלציוניות</w:t>
        </w:r>
      </w:hyperlink>
      <w:r w:rsidR="00B342FF" w:rsidRPr="001A267A">
        <w:rPr>
          <w:sz w:val="15"/>
          <w:rtl/>
        </w:rPr>
        <w:t>.</w:t>
      </w:r>
      <w:r w:rsidR="00557F3B" w:rsidRPr="001A267A">
        <w:rPr>
          <w:sz w:val="15"/>
          <w:rtl/>
        </w:rPr>
        <w:t xml:space="preserve"> </w:t>
      </w:r>
      <w:r w:rsidR="00B342FF" w:rsidRPr="001A267A">
        <w:rPr>
          <w:sz w:val="15"/>
          <w:rtl/>
        </w:rPr>
        <w:t xml:space="preserve">נכון לדצמבר 2025, </w:t>
      </w:r>
      <w:r w:rsidR="00BF7B33" w:rsidRPr="001A267A">
        <w:rPr>
          <w:sz w:val="15"/>
          <w:rtl/>
        </w:rPr>
        <w:t xml:space="preserve">המדינות </w:t>
      </w:r>
      <w:r w:rsidR="00B342FF" w:rsidRPr="001A267A">
        <w:rPr>
          <w:sz w:val="15"/>
          <w:rtl/>
        </w:rPr>
        <w:t>טורקיה ו</w:t>
      </w:r>
      <w:r w:rsidR="006E4D46" w:rsidRPr="001A267A">
        <w:rPr>
          <w:sz w:val="15"/>
          <w:rtl/>
        </w:rPr>
        <w:t>ארגנטינה</w:t>
      </w:r>
      <w:r w:rsidR="00B342FF" w:rsidRPr="001A267A">
        <w:rPr>
          <w:sz w:val="15"/>
          <w:rtl/>
        </w:rPr>
        <w:t xml:space="preserve"> הן סביבות </w:t>
      </w:r>
      <w:r w:rsidR="00BF7B33" w:rsidRPr="001A267A">
        <w:rPr>
          <w:sz w:val="15"/>
          <w:rtl/>
        </w:rPr>
        <w:t>כלכל</w:t>
      </w:r>
      <w:r w:rsidR="00037D65" w:rsidRPr="001A267A">
        <w:rPr>
          <w:sz w:val="15"/>
          <w:rtl/>
        </w:rPr>
        <w:t>י</w:t>
      </w:r>
      <w:r w:rsidR="00BF7B33" w:rsidRPr="001A267A">
        <w:rPr>
          <w:sz w:val="15"/>
          <w:rtl/>
        </w:rPr>
        <w:t>ות</w:t>
      </w:r>
      <w:r w:rsidR="00B342FF" w:rsidRPr="001A267A">
        <w:rPr>
          <w:sz w:val="15"/>
          <w:rtl/>
        </w:rPr>
        <w:t xml:space="preserve"> היפר-אינפלציוניות</w:t>
      </w:r>
      <w:r w:rsidR="001E545A" w:rsidRPr="001A267A">
        <w:rPr>
          <w:sz w:val="15"/>
          <w:rtl/>
        </w:rPr>
        <w:t>.</w:t>
      </w:r>
    </w:p>
  </w:footnote>
  <w:footnote w:id="7">
    <w:p w14:paraId="51BE9F16" w14:textId="5EC7D84B"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ניתן להשתמש בכותרות אחרות כדי לתאר את הדוחות</w:t>
      </w:r>
      <w:r w:rsidR="000C3097">
        <w:rPr>
          <w:rFonts w:hint="cs"/>
          <w:sz w:val="15"/>
          <w:rtl/>
        </w:rPr>
        <w:t xml:space="preserve"> הכספיים העיקריים</w:t>
      </w:r>
      <w:r w:rsidRPr="001A267A">
        <w:rPr>
          <w:sz w:val="15"/>
          <w:rtl/>
        </w:rPr>
        <w:t xml:space="preserve"> – לדוגמה, "דוח על הרווח הכולל" במקום "דוח </w:t>
      </w:r>
      <w:r w:rsidR="009015EE" w:rsidRPr="001A267A">
        <w:rPr>
          <w:sz w:val="15"/>
          <w:rtl/>
        </w:rPr>
        <w:t>על ה</w:t>
      </w:r>
      <w:r w:rsidRPr="001A267A">
        <w:rPr>
          <w:sz w:val="15"/>
          <w:rtl/>
        </w:rPr>
        <w:t>רווח או הפסד ו</w:t>
      </w:r>
      <w:r w:rsidR="009015EE" w:rsidRPr="001A267A">
        <w:rPr>
          <w:sz w:val="15"/>
          <w:rtl/>
        </w:rPr>
        <w:t>ה</w:t>
      </w:r>
      <w:r w:rsidRPr="001A267A">
        <w:rPr>
          <w:sz w:val="15"/>
          <w:rtl/>
        </w:rPr>
        <w:t xml:space="preserve">רווח </w:t>
      </w:r>
      <w:r w:rsidR="009015EE" w:rsidRPr="001A267A">
        <w:rPr>
          <w:sz w:val="15"/>
          <w:rtl/>
        </w:rPr>
        <w:t>ה</w:t>
      </w:r>
      <w:r w:rsidRPr="001A267A">
        <w:rPr>
          <w:sz w:val="15"/>
          <w:rtl/>
        </w:rPr>
        <w:t xml:space="preserve">כולל </w:t>
      </w:r>
      <w:r w:rsidR="009015EE" w:rsidRPr="001A267A">
        <w:rPr>
          <w:sz w:val="15"/>
          <w:rtl/>
        </w:rPr>
        <w:t>ה</w:t>
      </w:r>
      <w:r w:rsidRPr="001A267A">
        <w:rPr>
          <w:sz w:val="15"/>
          <w:rtl/>
        </w:rPr>
        <w:t>אחר".</w:t>
      </w:r>
    </w:p>
  </w:footnote>
  <w:footnote w:id="8">
    <w:p w14:paraId="2DA91472" w14:textId="350CBBB3"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עמדת רשת </w:t>
      </w:r>
      <w:r w:rsidRPr="001A267A">
        <w:rPr>
          <w:sz w:val="15"/>
        </w:rPr>
        <w:t>BDO</w:t>
      </w:r>
      <w:r w:rsidRPr="001A267A">
        <w:rPr>
          <w:sz w:val="15"/>
          <w:rtl/>
        </w:rPr>
        <w:t xml:space="preserve"> היא כי בנסיבות שבהן אין הנחיות ספציפיות בתקני הדיווח הכספי הבינלאומיים החשבונאיים לגבי פיצול נכס בדוח על המצב הכספי לחלק שוטף ולחלק לא שוטף, יש ליישם את </w:t>
      </w:r>
      <w:r w:rsidRPr="001A267A">
        <w:rPr>
          <w:sz w:val="15"/>
        </w:rPr>
        <w:t>IAS 1.66</w:t>
      </w:r>
      <w:r w:rsidRPr="001A267A">
        <w:rPr>
          <w:sz w:val="15"/>
          <w:rtl/>
        </w:rPr>
        <w:t xml:space="preserve"> בקביעת הסכום שיסווג כשוטף, והשאר יסווג כלא שוטף.</w:t>
      </w:r>
    </w:p>
  </w:footnote>
  <w:footnote w:id="9">
    <w:p w14:paraId="17F73CBE" w14:textId="4A383CB1"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IU-03/2022</w:t>
      </w:r>
      <w:r w:rsidRPr="001A267A">
        <w:rPr>
          <w:sz w:val="15"/>
          <w:rtl/>
        </w:rPr>
        <w:t xml:space="preserve">, פיקדון לפי דרישה עם מגבלות על השימוש הנובעות מחוזה עם צד שלישי (לא הגוף שבו הפיקדון מופקד) הוא רכיב של מזומנים ושווי מזומנים. לעניין ההצגה בדוח על המצב הכספי, בקביעה אם יש להציג פיקדון כזה במסגרת סעיף המזומנים ושווי המזומנים או כסעיף נפרד, יש לבחון את הוראות </w:t>
      </w:r>
      <w:r w:rsidRPr="001A267A">
        <w:rPr>
          <w:sz w:val="15"/>
        </w:rPr>
        <w:t>IAS 1.54(i), 55, 66(d)</w:t>
      </w:r>
      <w:r w:rsidRPr="001A267A">
        <w:rPr>
          <w:sz w:val="15"/>
          <w:rtl/>
        </w:rPr>
        <w:t xml:space="preserve"> כאמור בהחלטה. יצוין כי עמדת סגל חשבונאית מספר 99-9: </w:t>
      </w:r>
      <w:r w:rsidRPr="001A267A">
        <w:rPr>
          <w:i/>
          <w:iCs/>
          <w:sz w:val="15"/>
          <w:rtl/>
        </w:rPr>
        <w:t xml:space="preserve">הטיפול החשבונאי בנוגע למזומנים מוגבלים </w:t>
      </w:r>
      <w:r w:rsidRPr="001A267A">
        <w:rPr>
          <w:sz w:val="15"/>
          <w:rtl/>
        </w:rPr>
        <w:t>קבעה כי: (א) פיקדונות לשירות חוב העונים להגדרת מזומנים בהתאם לעמדת הוועדה יוצגו כסעיף נפרד בדוח על המצב הכספי, למעט מקרים שבהם לעמדת החברה הצגה נפרדת כאמור אינה רלוונטית להבנת מצבה הכספי; וכן (ב) אם החברה נדרשת להמשיך לשמור פיקדון לשירות חוב לתקופה העולה על 12 החודשים הקרובים, אף אם גובה הפיקדון נגזר מתשלומים שישולמו בתוך 12 חודש – הפיקדון יסווג כלא שוטף.</w:t>
      </w:r>
    </w:p>
  </w:footnote>
  <w:footnote w:id="10">
    <w:p w14:paraId="7F720EF5" w14:textId="7FD211FE"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לעמדת סגל רשות ניירות ערך בדוח ריכוז ממצאים בנושא אשראי ללקוחות והפרשה להפסדי אשראי בדוחות כספיים בענף האשראי החוץ בנקאי (שעודכן בינואר 2025), ברירת המחדל היא כי נכס פיננסי יסווג כלא שוטף. סיווג נכס כשוטף מחייב הערכה מבוססת שלפיה יותר סביר שההלוואה תיפרע בתוך 12 חודשים ממועד הדיווח, מאשר שלא.</w:t>
      </w:r>
    </w:p>
  </w:footnote>
  <w:footnote w:id="11">
    <w:p w14:paraId="4A822B89" w14:textId="05A01BDD"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15.109-</w:t>
      </w:r>
      <w:r w:rsidRPr="001A267A">
        <w:rPr>
          <w:sz w:val="15"/>
          <w:rtl/>
        </w:rPr>
        <w:t xml:space="preserve">, ניתן להשתמש בתיאור </w:t>
      </w:r>
      <w:r w:rsidR="001C7194" w:rsidRPr="001A267A">
        <w:rPr>
          <w:sz w:val="15"/>
          <w:rtl/>
        </w:rPr>
        <w:t>אחר</w:t>
      </w:r>
      <w:r w:rsidRPr="001A267A">
        <w:rPr>
          <w:sz w:val="15"/>
          <w:rtl/>
        </w:rPr>
        <w:t xml:space="preserve"> </w:t>
      </w:r>
      <w:r w:rsidR="001C7194" w:rsidRPr="001A267A">
        <w:rPr>
          <w:sz w:val="15"/>
          <w:rtl/>
        </w:rPr>
        <w:t>מ</w:t>
      </w:r>
      <w:r w:rsidRPr="001A267A">
        <w:rPr>
          <w:sz w:val="15"/>
          <w:rtl/>
        </w:rPr>
        <w:t xml:space="preserve">"נכסים בגין חוזים עם לקוחות", אולם אז יש לספק מידע מספיק כדי </w:t>
      </w:r>
      <w:r w:rsidR="002062D7" w:rsidRPr="001A267A">
        <w:rPr>
          <w:sz w:val="15"/>
          <w:rtl/>
        </w:rPr>
        <w:t>להבדיל</w:t>
      </w:r>
      <w:r w:rsidRPr="001A267A">
        <w:rPr>
          <w:sz w:val="15"/>
          <w:rtl/>
        </w:rPr>
        <w:t xml:space="preserve"> בין לקוחות ובין נכסים בגין חוזים עם לקוחות.</w:t>
      </w:r>
    </w:p>
  </w:footnote>
  <w:footnote w:id="12">
    <w:p w14:paraId="7ECD039A" w14:textId="41000F72"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IU-09/2019</w:t>
      </w:r>
      <w:r w:rsidRPr="001A267A">
        <w:rPr>
          <w:sz w:val="15"/>
          <w:rtl/>
        </w:rPr>
        <w:t xml:space="preserve">, ישות חייבת להציג נכסים המתייחסים </w:t>
      </w:r>
      <w:proofErr w:type="spellStart"/>
      <w:r w:rsidRPr="001A267A">
        <w:rPr>
          <w:sz w:val="15"/>
          <w:rtl/>
        </w:rPr>
        <w:t>למסים</w:t>
      </w:r>
      <w:proofErr w:type="spellEnd"/>
      <w:r w:rsidRPr="001A267A">
        <w:rPr>
          <w:sz w:val="15"/>
          <w:rtl/>
        </w:rPr>
        <w:t xml:space="preserve"> לא ודאיים כנכסי </w:t>
      </w:r>
      <w:proofErr w:type="spellStart"/>
      <w:r w:rsidRPr="001A267A">
        <w:rPr>
          <w:sz w:val="15"/>
          <w:rtl/>
        </w:rPr>
        <w:t>מסים</w:t>
      </w:r>
      <w:proofErr w:type="spellEnd"/>
      <w:r w:rsidRPr="001A267A">
        <w:rPr>
          <w:sz w:val="15"/>
          <w:rtl/>
        </w:rPr>
        <w:t xml:space="preserve"> שוטפים או נדחים, ולא ניתן לכלול נכסים כאלו במסגרת סעיפים אחרים.</w:t>
      </w:r>
    </w:p>
  </w:footnote>
  <w:footnote w:id="13">
    <w:p w14:paraId="1A102D2C" w14:textId="551B4089" w:rsidR="006C39F4" w:rsidRPr="001A267A" w:rsidRDefault="006C39F4"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5.40</w:t>
      </w:r>
      <w:r w:rsidRPr="001A267A">
        <w:rPr>
          <w:sz w:val="15"/>
          <w:rtl/>
        </w:rPr>
        <w:t>, אין לסווג מחדש סכומים המוצגים בדוחות על המצב הכספי לתקופות קודמות בגין נכסים לא שוטפים (לרבות נכסים של קבוצות מימוש) המסווגים כמוחזקים למכירה כדי לשקף את הסיווג לתקופה המוצגת האחרונה. אולם, בהתאם ל-</w:t>
      </w:r>
      <w:r w:rsidRPr="001A267A">
        <w:rPr>
          <w:sz w:val="15"/>
        </w:rPr>
        <w:t>IFRS 5.28</w:t>
      </w:r>
      <w:r w:rsidRPr="001A267A">
        <w:rPr>
          <w:sz w:val="15"/>
          <w:rtl/>
        </w:rPr>
        <w:t xml:space="preserve">, כאשר נכס לא שוטף או קבוצת מימוש, שסיווגם כמוחזק למכירה </w:t>
      </w:r>
      <w:r w:rsidRPr="001A267A">
        <w:rPr>
          <w:b/>
          <w:bCs/>
          <w:sz w:val="15"/>
          <w:rtl/>
        </w:rPr>
        <w:t>הופסק</w:t>
      </w:r>
      <w:r w:rsidRPr="001A267A">
        <w:rPr>
          <w:sz w:val="15"/>
          <w:rtl/>
        </w:rPr>
        <w:t>, הם חברה בת, הסדר משותף או חברה כלולה, יש לתקן דוחות כספיים לכל התקופות ממועד הסיווג כמוחזק למכירה.</w:t>
      </w:r>
    </w:p>
  </w:footnote>
  <w:footnote w:id="14">
    <w:p w14:paraId="4D2E6680" w14:textId="77777777" w:rsidR="006C39F4" w:rsidRPr="001A267A" w:rsidRDefault="006C39F4"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5.38</w:t>
      </w:r>
      <w:r w:rsidRPr="001A267A">
        <w:rPr>
          <w:sz w:val="15"/>
          <w:rtl/>
        </w:rPr>
        <w:t>, אין לקזז בין נכסים ובין התחייבויות של קבוצת מימוש המוחזקת למכירה. כמו כן, מופנית תשומת הלב ל-</w:t>
      </w:r>
      <w:r w:rsidRPr="001A267A">
        <w:rPr>
          <w:sz w:val="15"/>
        </w:rPr>
        <w:t>IFRS 5.5A</w:t>
      </w:r>
      <w:r w:rsidRPr="001A267A">
        <w:rPr>
          <w:sz w:val="15"/>
          <w:rtl/>
        </w:rPr>
        <w:t xml:space="preserve"> בהקשר לנכס לא שוטף (או קבוצת מימוש) אשר מסווג כמוחזק לחלוקה לבעלים.</w:t>
      </w:r>
    </w:p>
  </w:footnote>
  <w:footnote w:id="15">
    <w:p w14:paraId="081F0CC0" w14:textId="77777777"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יש לכנות סעיף זה בשמו הספציפי על פי סוג המלאי.</w:t>
      </w:r>
    </w:p>
  </w:footnote>
  <w:footnote w:id="16">
    <w:p w14:paraId="5354BC37" w14:textId="0124BBE0"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הסעיף כולל גם עלויות שהצטברו בגין עסקאות קומבינציה מסוג התחדשות עירונית. כאשר סכומן הוא מהותי, יש לשקול הצגה כסעיף נפרד בדוח על המצב הכספי.</w:t>
      </w:r>
    </w:p>
  </w:footnote>
  <w:footnote w:id="17">
    <w:p w14:paraId="2A38E9D5" w14:textId="51553F23"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לסעיף זה לא תסווגנה השקעות שאינן עומדות בהגדרת נכסי תוכנית לפי </w:t>
      </w:r>
      <w:r w:rsidRPr="001A267A">
        <w:rPr>
          <w:sz w:val="15"/>
        </w:rPr>
        <w:t>IAS 19</w:t>
      </w:r>
      <w:r w:rsidRPr="001A267A">
        <w:rPr>
          <w:sz w:val="15"/>
          <w:rtl/>
        </w:rPr>
        <w:t>, אלא הן תסווגנה לסעיף נכסים פיננסיים.</w:t>
      </w:r>
    </w:p>
  </w:footnote>
  <w:footnote w:id="18">
    <w:p w14:paraId="646F602D" w14:textId="054BCD8B"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16.47</w:t>
      </w:r>
      <w:r w:rsidRPr="001A267A">
        <w:rPr>
          <w:sz w:val="15"/>
          <w:rtl/>
        </w:rPr>
        <w:t>, אם לא הוצגו בנפרד בדוח על המצב הכספי (כמוצג בדוח זה), יש לכלול נכסי זכות שימוש באותו סעיף שבו היו מוצגים נכסי הבסיס המקבילים אילו היו הנכסים בבעלות החברה ולתת גילוי באילו סעיפים בדוח על המצב הכספי נכללו נכסים אלו. בהתאם ל-</w:t>
      </w:r>
      <w:r w:rsidRPr="001A267A">
        <w:rPr>
          <w:sz w:val="15"/>
        </w:rPr>
        <w:t>IFRS 16.48</w:t>
      </w:r>
      <w:r w:rsidRPr="001A267A">
        <w:rPr>
          <w:sz w:val="15"/>
          <w:rtl/>
        </w:rPr>
        <w:t>, דרישה זו אינה חלה על נכסי זכות שימוש שמקיימים את ההגדרה של נדל"ן להשקעה – הם יוצגו כנדל"ן להשקעה.</w:t>
      </w:r>
    </w:p>
  </w:footnote>
  <w:footnote w:id="19">
    <w:p w14:paraId="1FC98959" w14:textId="389FD485"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אם סוג של רכוש קבוע מוצג בסכומים משוערכים, יש לבחון את הוראות </w:t>
      </w:r>
      <w:r w:rsidRPr="001A267A">
        <w:rPr>
          <w:sz w:val="15"/>
        </w:rPr>
        <w:t>IAS 1.59</w:t>
      </w:r>
      <w:r w:rsidRPr="001A267A">
        <w:rPr>
          <w:sz w:val="15"/>
          <w:rtl/>
        </w:rPr>
        <w:t>.</w:t>
      </w:r>
    </w:p>
  </w:footnote>
  <w:footnote w:id="20">
    <w:p w14:paraId="11A6DD7F" w14:textId="432A6F26" w:rsidR="006C39F4" w:rsidRPr="001A267A" w:rsidRDefault="006C39F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סעיף זה יכלול גם זיכויים בגין מקדמות להוצאות עודפות. ניתן להכיר בזיכויים אלו כמס נדחה לפי מבחני ההכרה בנכס </w:t>
      </w:r>
      <w:proofErr w:type="spellStart"/>
      <w:r w:rsidRPr="001A267A">
        <w:rPr>
          <w:sz w:val="15"/>
          <w:rtl/>
        </w:rPr>
        <w:t>מסים</w:t>
      </w:r>
      <w:proofErr w:type="spellEnd"/>
      <w:r w:rsidRPr="001A267A">
        <w:rPr>
          <w:sz w:val="15"/>
          <w:rtl/>
        </w:rPr>
        <w:t xml:space="preserve"> נדחים.</w:t>
      </w:r>
    </w:p>
  </w:footnote>
  <w:footnote w:id="21">
    <w:p w14:paraId="6F4418D7" w14:textId="34975F6D" w:rsidR="00290D1C" w:rsidRPr="001A267A" w:rsidRDefault="00290D1C"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עמדת רשת </w:t>
      </w:r>
      <w:r w:rsidRPr="001A267A">
        <w:rPr>
          <w:sz w:val="15"/>
        </w:rPr>
        <w:t>BDO</w:t>
      </w:r>
      <w:r w:rsidRPr="001A267A">
        <w:rPr>
          <w:sz w:val="15"/>
          <w:rtl/>
        </w:rPr>
        <w:t xml:space="preserve"> </w:t>
      </w:r>
      <w:r w:rsidR="003F437A" w:rsidRPr="001A267A">
        <w:rPr>
          <w:sz w:val="15"/>
          <w:rtl/>
        </w:rPr>
        <w:t xml:space="preserve">היא </w:t>
      </w:r>
      <w:r w:rsidRPr="001A267A">
        <w:rPr>
          <w:sz w:val="15"/>
          <w:rtl/>
        </w:rPr>
        <w:t xml:space="preserve">כי בנסיבות </w:t>
      </w:r>
      <w:r w:rsidR="003F437A" w:rsidRPr="001A267A">
        <w:rPr>
          <w:sz w:val="15"/>
          <w:rtl/>
        </w:rPr>
        <w:t>ש</w:t>
      </w:r>
      <w:r w:rsidRPr="001A267A">
        <w:rPr>
          <w:sz w:val="15"/>
          <w:rtl/>
        </w:rPr>
        <w:t>בהן אין הנחיות ספציפיות ב</w:t>
      </w:r>
      <w:r w:rsidR="00857D9E" w:rsidRPr="001A267A">
        <w:rPr>
          <w:sz w:val="15"/>
          <w:rtl/>
        </w:rPr>
        <w:t xml:space="preserve">תקני </w:t>
      </w:r>
      <w:r w:rsidR="003F437A" w:rsidRPr="001A267A">
        <w:rPr>
          <w:sz w:val="15"/>
          <w:rtl/>
        </w:rPr>
        <w:t>ה</w:t>
      </w:r>
      <w:r w:rsidR="00B115E2" w:rsidRPr="001A267A">
        <w:rPr>
          <w:sz w:val="15"/>
          <w:rtl/>
        </w:rPr>
        <w:t xml:space="preserve">דיווח </w:t>
      </w:r>
      <w:r w:rsidR="003F437A" w:rsidRPr="001A267A">
        <w:rPr>
          <w:sz w:val="15"/>
          <w:rtl/>
        </w:rPr>
        <w:t>ה</w:t>
      </w:r>
      <w:r w:rsidR="00B115E2" w:rsidRPr="001A267A">
        <w:rPr>
          <w:sz w:val="15"/>
          <w:rtl/>
        </w:rPr>
        <w:t xml:space="preserve">כספי </w:t>
      </w:r>
      <w:r w:rsidR="003F437A" w:rsidRPr="001A267A">
        <w:rPr>
          <w:sz w:val="15"/>
          <w:rtl/>
        </w:rPr>
        <w:t>ה</w:t>
      </w:r>
      <w:r w:rsidR="00B115E2" w:rsidRPr="001A267A">
        <w:rPr>
          <w:sz w:val="15"/>
          <w:rtl/>
        </w:rPr>
        <w:t xml:space="preserve">בינלאומיים </w:t>
      </w:r>
      <w:r w:rsidR="003F437A" w:rsidRPr="001A267A">
        <w:rPr>
          <w:sz w:val="15"/>
          <w:rtl/>
        </w:rPr>
        <w:t>ה</w:t>
      </w:r>
      <w:r w:rsidR="00B115E2" w:rsidRPr="001A267A">
        <w:rPr>
          <w:sz w:val="15"/>
          <w:rtl/>
        </w:rPr>
        <w:t xml:space="preserve">חשבונאיים </w:t>
      </w:r>
      <w:r w:rsidR="003F437A" w:rsidRPr="001A267A">
        <w:rPr>
          <w:sz w:val="15"/>
          <w:rtl/>
        </w:rPr>
        <w:t xml:space="preserve">לגבי פיצול </w:t>
      </w:r>
      <w:r w:rsidRPr="001A267A">
        <w:rPr>
          <w:sz w:val="15"/>
          <w:rtl/>
        </w:rPr>
        <w:t>התחייבות בדוח על המצב הכספי לחלק שוטף ו</w:t>
      </w:r>
      <w:r w:rsidR="003F437A" w:rsidRPr="001A267A">
        <w:rPr>
          <w:sz w:val="15"/>
          <w:rtl/>
        </w:rPr>
        <w:t xml:space="preserve">לחלק </w:t>
      </w:r>
      <w:r w:rsidRPr="001A267A">
        <w:rPr>
          <w:sz w:val="15"/>
          <w:rtl/>
        </w:rPr>
        <w:t xml:space="preserve">לא שוטף, יש ליישם את </w:t>
      </w:r>
      <w:r w:rsidRPr="001A267A">
        <w:rPr>
          <w:sz w:val="15"/>
        </w:rPr>
        <w:t>IAS 1.69</w:t>
      </w:r>
      <w:r w:rsidRPr="001A267A">
        <w:rPr>
          <w:sz w:val="15"/>
          <w:rtl/>
        </w:rPr>
        <w:t xml:space="preserve"> בקביעת הסכום שיסווג כשוטף</w:t>
      </w:r>
      <w:r w:rsidR="003F437A" w:rsidRPr="001A267A">
        <w:rPr>
          <w:sz w:val="15"/>
          <w:rtl/>
        </w:rPr>
        <w:t>,</w:t>
      </w:r>
      <w:r w:rsidRPr="001A267A">
        <w:rPr>
          <w:sz w:val="15"/>
          <w:rtl/>
        </w:rPr>
        <w:t xml:space="preserve"> והשאר יסווג כלא שוטף.</w:t>
      </w:r>
    </w:p>
  </w:footnote>
  <w:footnote w:id="22">
    <w:p w14:paraId="7367237C" w14:textId="743B202C" w:rsidR="006B385A" w:rsidRPr="001A267A" w:rsidRDefault="006B385A"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עמדת רשת </w:t>
      </w:r>
      <w:r w:rsidRPr="001A267A">
        <w:rPr>
          <w:sz w:val="15"/>
        </w:rPr>
        <w:t>BDO</w:t>
      </w:r>
      <w:r w:rsidRPr="001A267A">
        <w:rPr>
          <w:sz w:val="15"/>
          <w:rtl/>
        </w:rPr>
        <w:t xml:space="preserve"> </w:t>
      </w:r>
      <w:r w:rsidR="003F437A" w:rsidRPr="001A267A">
        <w:rPr>
          <w:sz w:val="15"/>
          <w:rtl/>
        </w:rPr>
        <w:t xml:space="preserve">היא </w:t>
      </w:r>
      <w:r w:rsidRPr="001A267A">
        <w:rPr>
          <w:sz w:val="15"/>
          <w:rtl/>
        </w:rPr>
        <w:t xml:space="preserve">כאשר אין הוראה אחרת של רגולטור, במקרים </w:t>
      </w:r>
      <w:r w:rsidR="003F437A" w:rsidRPr="001A267A">
        <w:rPr>
          <w:sz w:val="15"/>
          <w:rtl/>
        </w:rPr>
        <w:t>ש</w:t>
      </w:r>
      <w:r w:rsidRPr="001A267A">
        <w:rPr>
          <w:sz w:val="15"/>
          <w:rtl/>
        </w:rPr>
        <w:t xml:space="preserve">בהם קיימת הפרה של אמות מידה הגורמת לכך שלמלווה קיימת זכות בלתי מותנית לדרוש תשלום </w:t>
      </w:r>
      <w:proofErr w:type="spellStart"/>
      <w:r w:rsidRPr="001A267A">
        <w:rPr>
          <w:sz w:val="15"/>
          <w:rtl/>
        </w:rPr>
        <w:t>מיידי</w:t>
      </w:r>
      <w:proofErr w:type="spellEnd"/>
      <w:r w:rsidRPr="001A267A">
        <w:rPr>
          <w:sz w:val="15"/>
          <w:rtl/>
        </w:rPr>
        <w:t xml:space="preserve"> של התחייבות פיננסית, יש לבחון אם החברה צופה להמשיך </w:t>
      </w:r>
      <w:r w:rsidR="003F437A" w:rsidRPr="001A267A">
        <w:rPr>
          <w:sz w:val="15"/>
          <w:rtl/>
        </w:rPr>
        <w:t xml:space="preserve">לפעול </w:t>
      </w:r>
      <w:r w:rsidRPr="001A267A">
        <w:rPr>
          <w:sz w:val="15"/>
          <w:rtl/>
        </w:rPr>
        <w:t>כעסק חי</w:t>
      </w:r>
      <w:r w:rsidR="00CB3D69" w:rsidRPr="001A267A">
        <w:rPr>
          <w:sz w:val="15"/>
          <w:rtl/>
        </w:rPr>
        <w:t xml:space="preserve"> </w:t>
      </w:r>
      <w:r w:rsidR="003F437A" w:rsidRPr="001A267A">
        <w:rPr>
          <w:sz w:val="15"/>
          <w:rtl/>
        </w:rPr>
        <w:t>(</w:t>
      </w:r>
      <w:r w:rsidR="00CB3D69" w:rsidRPr="001A267A">
        <w:rPr>
          <w:sz w:val="15"/>
          <w:rtl/>
        </w:rPr>
        <w:t>במקרה זה</w:t>
      </w:r>
      <w:r w:rsidR="00381912" w:rsidRPr="001A267A">
        <w:rPr>
          <w:sz w:val="15"/>
          <w:rtl/>
        </w:rPr>
        <w:t xml:space="preserve">, </w:t>
      </w:r>
      <w:r w:rsidRPr="001A267A">
        <w:rPr>
          <w:sz w:val="15"/>
          <w:rtl/>
        </w:rPr>
        <w:t>לא בהכרח תשקף החברה במדידת ההלוואה את הפירעון המיידי של ההלוואה</w:t>
      </w:r>
      <w:r w:rsidR="003F437A" w:rsidRPr="001A267A">
        <w:rPr>
          <w:sz w:val="15"/>
          <w:rtl/>
        </w:rPr>
        <w:t>)</w:t>
      </w:r>
      <w:r w:rsidR="00381912" w:rsidRPr="001A267A">
        <w:rPr>
          <w:sz w:val="15"/>
          <w:rtl/>
        </w:rPr>
        <w:t xml:space="preserve"> </w:t>
      </w:r>
      <w:r w:rsidR="00D309D5" w:rsidRPr="001A267A">
        <w:rPr>
          <w:sz w:val="15"/>
          <w:rtl/>
        </w:rPr>
        <w:t>או</w:t>
      </w:r>
      <w:r w:rsidR="00E16A25" w:rsidRPr="001A267A">
        <w:rPr>
          <w:sz w:val="15"/>
          <w:rtl/>
        </w:rPr>
        <w:t xml:space="preserve"> </w:t>
      </w:r>
      <w:r w:rsidR="00D9249D" w:rsidRPr="001A267A">
        <w:rPr>
          <w:sz w:val="15"/>
          <w:rtl/>
        </w:rPr>
        <w:t xml:space="preserve">שלא להמשיך כעסק חי </w:t>
      </w:r>
      <w:r w:rsidR="003F437A" w:rsidRPr="001A267A">
        <w:rPr>
          <w:sz w:val="15"/>
          <w:rtl/>
        </w:rPr>
        <w:t>(</w:t>
      </w:r>
      <w:r w:rsidR="00D9249D" w:rsidRPr="001A267A">
        <w:rPr>
          <w:sz w:val="15"/>
          <w:rtl/>
        </w:rPr>
        <w:t>במקרה זה</w:t>
      </w:r>
      <w:r w:rsidRPr="001A267A">
        <w:rPr>
          <w:sz w:val="15"/>
          <w:rtl/>
        </w:rPr>
        <w:t xml:space="preserve">, בדרך כלל, </w:t>
      </w:r>
      <w:r w:rsidR="003F437A" w:rsidRPr="001A267A">
        <w:rPr>
          <w:sz w:val="15"/>
          <w:rtl/>
        </w:rPr>
        <w:t>תמדוד ה</w:t>
      </w:r>
      <w:r w:rsidRPr="001A267A">
        <w:rPr>
          <w:sz w:val="15"/>
          <w:rtl/>
        </w:rPr>
        <w:t>חברה את ההלוואה בסכום שעלול להידרש על ידי המלווה לאלת</w:t>
      </w:r>
      <w:r w:rsidR="00233615" w:rsidRPr="001A267A">
        <w:rPr>
          <w:sz w:val="15"/>
          <w:rtl/>
        </w:rPr>
        <w:t>ר</w:t>
      </w:r>
      <w:r w:rsidR="003F437A" w:rsidRPr="001A267A">
        <w:rPr>
          <w:sz w:val="15"/>
          <w:rtl/>
        </w:rPr>
        <w:t>)</w:t>
      </w:r>
      <w:r w:rsidR="00233615" w:rsidRPr="001A267A">
        <w:rPr>
          <w:sz w:val="15"/>
          <w:rtl/>
        </w:rPr>
        <w:t>.</w:t>
      </w:r>
    </w:p>
  </w:footnote>
  <w:footnote w:id="23">
    <w:p w14:paraId="71F2ADA1" w14:textId="5690413E" w:rsidR="00C77DCA" w:rsidRPr="001A267A" w:rsidRDefault="00C77DCA" w:rsidP="001A267A">
      <w:pPr>
        <w:pStyle w:val="FootnoteText"/>
        <w:widowControl w:val="0"/>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Pr>
        <w:tab/>
      </w:r>
      <w:r w:rsidRPr="001A267A">
        <w:rPr>
          <w:sz w:val="15"/>
          <w:rtl/>
        </w:rPr>
        <w:t>בהתאם ל-</w:t>
      </w:r>
      <w:r w:rsidRPr="001A267A">
        <w:rPr>
          <w:sz w:val="15"/>
        </w:rPr>
        <w:t>IFRS 16.47</w:t>
      </w:r>
      <w:r w:rsidR="00812B72" w:rsidRPr="001A267A">
        <w:rPr>
          <w:sz w:val="15"/>
          <w:rtl/>
        </w:rPr>
        <w:t>,</w:t>
      </w:r>
      <w:r w:rsidRPr="001A267A">
        <w:rPr>
          <w:sz w:val="15"/>
          <w:rtl/>
        </w:rPr>
        <w:t xml:space="preserve"> אם לא הוצגו בנפרד בדוח על המצב הכספי (כמוצג בדוח זה)</w:t>
      </w:r>
      <w:r w:rsidR="00FC0594" w:rsidRPr="001A267A">
        <w:rPr>
          <w:sz w:val="15"/>
          <w:rtl/>
        </w:rPr>
        <w:t>,</w:t>
      </w:r>
      <w:r w:rsidRPr="001A267A">
        <w:rPr>
          <w:sz w:val="15"/>
          <w:rtl/>
        </w:rPr>
        <w:t xml:space="preserve"> יש לתת גילוי באילו סעיפים בדוח על המצב הכספי נכללו התחייבויות אל</w:t>
      </w:r>
      <w:r w:rsidR="001C04CE" w:rsidRPr="001A267A">
        <w:rPr>
          <w:sz w:val="15"/>
          <w:rtl/>
        </w:rPr>
        <w:t>ו</w:t>
      </w:r>
      <w:r w:rsidRPr="001A267A">
        <w:rPr>
          <w:sz w:val="15"/>
          <w:rtl/>
        </w:rPr>
        <w:t>.</w:t>
      </w:r>
    </w:p>
  </w:footnote>
  <w:footnote w:id="24">
    <w:p w14:paraId="2F0B6563" w14:textId="283D55A4" w:rsidR="00C77DCA" w:rsidRPr="001A267A" w:rsidRDefault="00C77DCA"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מופנית תשומת הלב </w:t>
      </w:r>
      <w:r w:rsidR="002A2903" w:rsidRPr="001A267A">
        <w:rPr>
          <w:sz w:val="15"/>
          <w:rtl/>
        </w:rPr>
        <w:t>ל</w:t>
      </w:r>
      <w:r w:rsidR="003F437A" w:rsidRPr="001A267A">
        <w:rPr>
          <w:sz w:val="15"/>
          <w:rtl/>
        </w:rPr>
        <w:t>-</w:t>
      </w:r>
      <w:r w:rsidR="003F437A" w:rsidRPr="001A267A">
        <w:rPr>
          <w:sz w:val="15"/>
        </w:rPr>
        <w:t>IU-12/2020</w:t>
      </w:r>
      <w:r w:rsidR="003F437A" w:rsidRPr="001A267A">
        <w:rPr>
          <w:sz w:val="15"/>
          <w:rtl/>
        </w:rPr>
        <w:t xml:space="preserve"> לעניין </w:t>
      </w:r>
      <w:r w:rsidRPr="001A267A">
        <w:rPr>
          <w:sz w:val="15"/>
          <w:rtl/>
        </w:rPr>
        <w:t xml:space="preserve">אופן ההצגה </w:t>
      </w:r>
      <w:r w:rsidR="00AD0BAC" w:rsidRPr="001A267A">
        <w:rPr>
          <w:sz w:val="15"/>
          <w:rtl/>
        </w:rPr>
        <w:t>ו</w:t>
      </w:r>
      <w:r w:rsidRPr="001A267A">
        <w:rPr>
          <w:sz w:val="15"/>
          <w:rtl/>
        </w:rPr>
        <w:t xml:space="preserve">הגריעה של התחייבויות המהוות חלק מהסדר </w:t>
      </w:r>
      <w:proofErr w:type="spellStart"/>
      <w:r w:rsidRPr="001A267A">
        <w:rPr>
          <w:sz w:val="15"/>
          <w:rtl/>
        </w:rPr>
        <w:t>פקטורינג</w:t>
      </w:r>
      <w:proofErr w:type="spellEnd"/>
      <w:r w:rsidRPr="001A267A">
        <w:rPr>
          <w:sz w:val="15"/>
          <w:rtl/>
        </w:rPr>
        <w:t xml:space="preserve"> הפוך.</w:t>
      </w:r>
    </w:p>
  </w:footnote>
  <w:footnote w:id="25">
    <w:p w14:paraId="633D5304" w14:textId="672B765A" w:rsidR="00C77DCA" w:rsidRPr="001A267A" w:rsidRDefault="00C77DCA"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15.109</w:t>
      </w:r>
      <w:r w:rsidRPr="001A267A">
        <w:rPr>
          <w:sz w:val="15"/>
          <w:rtl/>
        </w:rPr>
        <w:t xml:space="preserve">, ניתן להשתמש בתיאור </w:t>
      </w:r>
      <w:r w:rsidR="001C7194" w:rsidRPr="001A267A">
        <w:rPr>
          <w:sz w:val="15"/>
          <w:rtl/>
        </w:rPr>
        <w:t>אחר</w:t>
      </w:r>
      <w:r w:rsidR="003F437A" w:rsidRPr="001A267A">
        <w:rPr>
          <w:sz w:val="15"/>
          <w:rtl/>
        </w:rPr>
        <w:t xml:space="preserve"> </w:t>
      </w:r>
      <w:r w:rsidR="001C7194" w:rsidRPr="001A267A">
        <w:rPr>
          <w:sz w:val="15"/>
          <w:rtl/>
        </w:rPr>
        <w:t>מ</w:t>
      </w:r>
      <w:r w:rsidRPr="001A267A">
        <w:rPr>
          <w:sz w:val="15"/>
          <w:rtl/>
        </w:rPr>
        <w:t>"התחייבויות בגין חוזים עם לקוחות".</w:t>
      </w:r>
    </w:p>
  </w:footnote>
  <w:footnote w:id="26">
    <w:p w14:paraId="28883E80" w14:textId="1DCCAC0C" w:rsidR="005576CB" w:rsidRPr="001A267A" w:rsidRDefault="005576CB"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 xml:space="preserve"> </w:t>
      </w:r>
      <w:r w:rsidR="00BC273A" w:rsidRPr="001A267A">
        <w:rPr>
          <w:sz w:val="15"/>
          <w:rtl/>
        </w:rPr>
        <w:tab/>
        <w:t xml:space="preserve">לעניין </w:t>
      </w:r>
      <w:r w:rsidR="002D465D" w:rsidRPr="001A267A">
        <w:rPr>
          <w:sz w:val="15"/>
          <w:rtl/>
        </w:rPr>
        <w:t>הכרה ומדידה של הפרש</w:t>
      </w:r>
      <w:r w:rsidR="003F437A" w:rsidRPr="001A267A">
        <w:rPr>
          <w:sz w:val="15"/>
          <w:rtl/>
        </w:rPr>
        <w:t>ות</w:t>
      </w:r>
      <w:r w:rsidR="002D465D" w:rsidRPr="001A267A">
        <w:rPr>
          <w:sz w:val="15"/>
          <w:rtl/>
        </w:rPr>
        <w:t xml:space="preserve"> </w:t>
      </w:r>
      <w:r w:rsidR="00310BFD" w:rsidRPr="001A267A">
        <w:rPr>
          <w:sz w:val="15"/>
          <w:rtl/>
        </w:rPr>
        <w:t>לבד</w:t>
      </w:r>
      <w:r w:rsidR="00174040" w:rsidRPr="001A267A">
        <w:rPr>
          <w:sz w:val="15"/>
          <w:rtl/>
        </w:rPr>
        <w:t>ק</w:t>
      </w:r>
      <w:r w:rsidR="00310BFD" w:rsidRPr="001A267A">
        <w:rPr>
          <w:sz w:val="15"/>
          <w:rtl/>
        </w:rPr>
        <w:t xml:space="preserve"> ו</w:t>
      </w:r>
      <w:r w:rsidR="003F437A" w:rsidRPr="001A267A">
        <w:rPr>
          <w:sz w:val="15"/>
          <w:rtl/>
        </w:rPr>
        <w:t>ל</w:t>
      </w:r>
      <w:r w:rsidR="00310BFD" w:rsidRPr="001A267A">
        <w:rPr>
          <w:sz w:val="15"/>
          <w:rtl/>
        </w:rPr>
        <w:t xml:space="preserve">אחריות, </w:t>
      </w:r>
      <w:r w:rsidR="00215FAA" w:rsidRPr="001A267A">
        <w:rPr>
          <w:sz w:val="15"/>
          <w:rtl/>
        </w:rPr>
        <w:t>ראו</w:t>
      </w:r>
      <w:r w:rsidR="00310BFD" w:rsidRPr="001A267A">
        <w:rPr>
          <w:sz w:val="15"/>
          <w:rtl/>
        </w:rPr>
        <w:t xml:space="preserve"> גם דוח ריכוז </w:t>
      </w:r>
      <w:r w:rsidR="007532A6" w:rsidRPr="001A267A">
        <w:rPr>
          <w:sz w:val="15"/>
          <w:rtl/>
        </w:rPr>
        <w:t>ממצאים בנושא הכרה בהכנסה בהתאם ל-</w:t>
      </w:r>
      <w:r w:rsidR="007532A6" w:rsidRPr="001A267A">
        <w:rPr>
          <w:sz w:val="15"/>
        </w:rPr>
        <w:t>IFRS 15</w:t>
      </w:r>
      <w:r w:rsidR="00BD0257" w:rsidRPr="001A267A">
        <w:rPr>
          <w:sz w:val="15"/>
          <w:rtl/>
        </w:rPr>
        <w:t xml:space="preserve">, </w:t>
      </w:r>
      <w:r w:rsidR="001C2A54" w:rsidRPr="001A267A">
        <w:rPr>
          <w:sz w:val="15"/>
          <w:rtl/>
        </w:rPr>
        <w:t>שפורסם על ידי רשות ניירות ערך בפברואר 2022</w:t>
      </w:r>
      <w:r w:rsidR="00AA2327" w:rsidRPr="001A267A">
        <w:rPr>
          <w:sz w:val="15"/>
          <w:rtl/>
        </w:rPr>
        <w:t>.</w:t>
      </w:r>
    </w:p>
  </w:footnote>
  <w:footnote w:id="27">
    <w:p w14:paraId="42A6A84E" w14:textId="63E0F17B" w:rsidR="00C77DCA" w:rsidRPr="001A267A" w:rsidRDefault="00C77DCA"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בהתאם </w:t>
      </w:r>
      <w:r w:rsidR="006757E5" w:rsidRPr="001A267A">
        <w:rPr>
          <w:sz w:val="15"/>
          <w:rtl/>
        </w:rPr>
        <w:t>ל</w:t>
      </w:r>
      <w:r w:rsidR="003F437A" w:rsidRPr="001A267A">
        <w:rPr>
          <w:sz w:val="15"/>
          <w:rtl/>
        </w:rPr>
        <w:t>-</w:t>
      </w:r>
      <w:r w:rsidR="003F437A" w:rsidRPr="001A267A">
        <w:rPr>
          <w:sz w:val="15"/>
        </w:rPr>
        <w:t>IU 09/2019</w:t>
      </w:r>
      <w:r w:rsidR="003F437A" w:rsidRPr="001A267A">
        <w:rPr>
          <w:sz w:val="15"/>
          <w:rtl/>
        </w:rPr>
        <w:t xml:space="preserve">, </w:t>
      </w:r>
      <w:r w:rsidRPr="001A267A">
        <w:rPr>
          <w:sz w:val="15"/>
          <w:rtl/>
        </w:rPr>
        <w:t xml:space="preserve">ישות חייבת להציג התחייבויות </w:t>
      </w:r>
      <w:r w:rsidR="003F437A" w:rsidRPr="001A267A">
        <w:rPr>
          <w:sz w:val="15"/>
          <w:rtl/>
        </w:rPr>
        <w:t xml:space="preserve">המתייחסות </w:t>
      </w:r>
      <w:proofErr w:type="spellStart"/>
      <w:r w:rsidR="003F437A" w:rsidRPr="001A267A">
        <w:rPr>
          <w:sz w:val="15"/>
          <w:rtl/>
        </w:rPr>
        <w:t>ל</w:t>
      </w:r>
      <w:r w:rsidRPr="001A267A">
        <w:rPr>
          <w:sz w:val="15"/>
          <w:rtl/>
        </w:rPr>
        <w:t>מסים</w:t>
      </w:r>
      <w:proofErr w:type="spellEnd"/>
      <w:r w:rsidRPr="001A267A">
        <w:rPr>
          <w:sz w:val="15"/>
          <w:rtl/>
        </w:rPr>
        <w:t xml:space="preserve"> לא ודאי</w:t>
      </w:r>
      <w:r w:rsidR="00CB2BC8" w:rsidRPr="001A267A">
        <w:rPr>
          <w:sz w:val="15"/>
          <w:rtl/>
        </w:rPr>
        <w:t>ים</w:t>
      </w:r>
      <w:r w:rsidRPr="001A267A">
        <w:rPr>
          <w:sz w:val="15"/>
          <w:rtl/>
        </w:rPr>
        <w:t xml:space="preserve"> כהתחייבויות </w:t>
      </w:r>
      <w:proofErr w:type="spellStart"/>
      <w:r w:rsidRPr="001A267A">
        <w:rPr>
          <w:sz w:val="15"/>
          <w:rtl/>
        </w:rPr>
        <w:t>מסים</w:t>
      </w:r>
      <w:proofErr w:type="spellEnd"/>
      <w:r w:rsidRPr="001A267A">
        <w:rPr>
          <w:sz w:val="15"/>
          <w:rtl/>
        </w:rPr>
        <w:t xml:space="preserve"> שוטפים או נדחים</w:t>
      </w:r>
      <w:r w:rsidR="00CB2BC8" w:rsidRPr="001A267A">
        <w:rPr>
          <w:sz w:val="15"/>
          <w:rtl/>
        </w:rPr>
        <w:t>, ולא ניתן לכלול התחייבויות כאלו במסגרת סעיפים אחרים (כמו הפרשות)</w:t>
      </w:r>
      <w:r w:rsidRPr="001A267A">
        <w:rPr>
          <w:sz w:val="15"/>
          <w:rtl/>
        </w:rPr>
        <w:t>.</w:t>
      </w:r>
    </w:p>
  </w:footnote>
  <w:footnote w:id="28">
    <w:p w14:paraId="0E9388BD" w14:textId="7A6918F4" w:rsidR="00C77DCA" w:rsidRPr="001A267A" w:rsidRDefault="00C77DCA" w:rsidP="001A267A">
      <w:pPr>
        <w:pStyle w:val="FootnoteText"/>
        <w:widowControl w:val="0"/>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5.40</w:t>
      </w:r>
      <w:r w:rsidRPr="001A267A">
        <w:rPr>
          <w:sz w:val="15"/>
          <w:rtl/>
        </w:rPr>
        <w:t xml:space="preserve">, אין לסווג מחדש סכומים </w:t>
      </w:r>
      <w:r w:rsidR="00CE61BD" w:rsidRPr="001A267A">
        <w:rPr>
          <w:sz w:val="15"/>
          <w:rtl/>
        </w:rPr>
        <w:t xml:space="preserve">המוצגים </w:t>
      </w:r>
      <w:r w:rsidRPr="001A267A">
        <w:rPr>
          <w:sz w:val="15"/>
          <w:rtl/>
        </w:rPr>
        <w:t>בדוח</w:t>
      </w:r>
      <w:r w:rsidR="00CE61BD" w:rsidRPr="001A267A">
        <w:rPr>
          <w:sz w:val="15"/>
          <w:rtl/>
        </w:rPr>
        <w:t>ות</w:t>
      </w:r>
      <w:r w:rsidRPr="001A267A">
        <w:rPr>
          <w:sz w:val="15"/>
          <w:rtl/>
        </w:rPr>
        <w:t xml:space="preserve"> על המצב הכספי לתקופות קודמות בגין התחייבויות של קבוצות מימוש המסווגות כמוחזקות למכירה כדי לשקף את הסיווג לתקופה המוצגת האחרונה. </w:t>
      </w:r>
      <w:r w:rsidR="00CE61BD" w:rsidRPr="001A267A">
        <w:rPr>
          <w:sz w:val="15"/>
          <w:rtl/>
        </w:rPr>
        <w:t xml:space="preserve">אולם, </w:t>
      </w:r>
      <w:r w:rsidRPr="001A267A">
        <w:rPr>
          <w:sz w:val="15"/>
          <w:rtl/>
        </w:rPr>
        <w:t>בהתאם ל-</w:t>
      </w:r>
      <w:r w:rsidRPr="001A267A">
        <w:rPr>
          <w:sz w:val="15"/>
        </w:rPr>
        <w:t>IFRS 5.28</w:t>
      </w:r>
      <w:r w:rsidRPr="001A267A">
        <w:rPr>
          <w:sz w:val="15"/>
          <w:rtl/>
        </w:rPr>
        <w:t>, כאשר קבוצת מימוש שסיווג</w:t>
      </w:r>
      <w:r w:rsidR="00CE61BD" w:rsidRPr="001A267A">
        <w:rPr>
          <w:sz w:val="15"/>
          <w:rtl/>
        </w:rPr>
        <w:t>ה</w:t>
      </w:r>
      <w:r w:rsidRPr="001A267A">
        <w:rPr>
          <w:sz w:val="15"/>
          <w:rtl/>
        </w:rPr>
        <w:t xml:space="preserve"> כמוחזק</w:t>
      </w:r>
      <w:r w:rsidR="00CE61BD" w:rsidRPr="001A267A">
        <w:rPr>
          <w:sz w:val="15"/>
          <w:rtl/>
        </w:rPr>
        <w:t>ת</w:t>
      </w:r>
      <w:r w:rsidRPr="001A267A">
        <w:rPr>
          <w:sz w:val="15"/>
          <w:rtl/>
        </w:rPr>
        <w:t xml:space="preserve"> למכירה </w:t>
      </w:r>
      <w:r w:rsidRPr="001A267A">
        <w:rPr>
          <w:b/>
          <w:bCs/>
          <w:sz w:val="15"/>
          <w:rtl/>
        </w:rPr>
        <w:t>הופסק</w:t>
      </w:r>
      <w:r w:rsidRPr="001A267A">
        <w:rPr>
          <w:sz w:val="15"/>
          <w:rtl/>
        </w:rPr>
        <w:t xml:space="preserve"> </w:t>
      </w:r>
      <w:r w:rsidR="00CE61BD" w:rsidRPr="001A267A">
        <w:rPr>
          <w:sz w:val="15"/>
          <w:rtl/>
        </w:rPr>
        <w:t>היא</w:t>
      </w:r>
      <w:r w:rsidRPr="001A267A">
        <w:rPr>
          <w:sz w:val="15"/>
          <w:rtl/>
        </w:rPr>
        <w:t xml:space="preserve"> חברה בת, הסדר משותף או חברה כלולה, יש לתקן דוחות כספיים לכל התקופות ממועד הסיווג כמוחזק למכירה.</w:t>
      </w:r>
    </w:p>
  </w:footnote>
  <w:footnote w:id="29">
    <w:p w14:paraId="64886CFB" w14:textId="77777777" w:rsidR="00C77DCA" w:rsidRPr="001A267A" w:rsidRDefault="00C77DCA" w:rsidP="001A267A">
      <w:pPr>
        <w:pStyle w:val="FootnoteText"/>
        <w:widowControl w:val="0"/>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5.38</w:t>
      </w:r>
      <w:r w:rsidRPr="001A267A">
        <w:rPr>
          <w:sz w:val="15"/>
          <w:rtl/>
        </w:rPr>
        <w:t>, אין לקזז בין נכסים ובין התחייבויות של קבוצת מימוש המוחזקת למכירה.</w:t>
      </w:r>
    </w:p>
  </w:footnote>
  <w:footnote w:id="30">
    <w:p w14:paraId="292C6240" w14:textId="52791020" w:rsidR="00CE61BD" w:rsidRPr="001A267A" w:rsidRDefault="00CE61BD"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ab/>
        <w:t>אם יש מספר מקרים, יש לסמן כל מקרה בנפרד ובאופן שונה.</w:t>
      </w:r>
    </w:p>
  </w:footnote>
  <w:footnote w:id="31">
    <w:p w14:paraId="3794BFF2" w14:textId="77777777" w:rsidR="00C77DCA" w:rsidRPr="001A267A" w:rsidRDefault="00C77DCA" w:rsidP="001A267A">
      <w:pPr>
        <w:pStyle w:val="FootnoteText"/>
        <w:widowControl w:val="0"/>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במצב שבו אדם אחד ממלא את שלושת התפקידים הדורשים חתימה, נדרשות לפחות שתי חתימות של שני דירקטורים שונים.</w:t>
      </w:r>
    </w:p>
  </w:footnote>
  <w:footnote w:id="32">
    <w:p w14:paraId="60946674" w14:textId="77777777" w:rsidR="00C77DCA" w:rsidRPr="001A267A" w:rsidRDefault="00C77DCA"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ab/>
        <w:t>אם הסמיך הדירקטוריון דירקטור לחתום בשם מי שנדרש לחתום על הדוחות הכספיים, יש ליישם את האמור בהוראות תקנה 46 לתקנות והחלטה משפטית של סגל מחלקת תאגידים ברשות ניירות ערך 105-11: חתימה על דוחות כספיים – הבהרות סגל הרשות, ובכלל זה יש לציין בביאורים את דבר ההסמכה והסיבות לה.</w:t>
      </w:r>
    </w:p>
  </w:footnote>
  <w:footnote w:id="33">
    <w:p w14:paraId="6D700B1A" w14:textId="77777777" w:rsidR="00CE61BD" w:rsidRPr="001A267A" w:rsidRDefault="00CE61BD" w:rsidP="001A267A">
      <w:pPr>
        <w:pStyle w:val="FootnoteText"/>
        <w:widowControl w:val="0"/>
        <w:ind w:left="284" w:hanging="284"/>
        <w:contextualSpacing w:val="0"/>
        <w:rPr>
          <w:sz w:val="15"/>
          <w:rtl/>
        </w:rPr>
      </w:pPr>
      <w:r w:rsidRPr="001A267A">
        <w:rPr>
          <w:rStyle w:val="FootnoteReference"/>
          <w:sz w:val="15"/>
          <w:szCs w:val="15"/>
        </w:rPr>
        <w:footnoteRef/>
      </w:r>
      <w:r w:rsidRPr="001A267A">
        <w:rPr>
          <w:sz w:val="15"/>
          <w:rtl/>
        </w:rPr>
        <w:tab/>
        <w:t>או מי שממלא בחברה תפקיד כאמור אף אם תוארו שונה, לרבות ממלא מקומו של המנהל הכללי בהיעדרו.</w:t>
      </w:r>
    </w:p>
  </w:footnote>
  <w:footnote w:id="34">
    <w:p w14:paraId="382B4B2E" w14:textId="4E951119"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r>
      <w:r w:rsidRPr="001A267A">
        <w:rPr>
          <w:sz w:val="15"/>
          <w:rtl/>
        </w:rPr>
        <w:t>בהתאם ל-</w:t>
      </w:r>
      <w:r w:rsidRPr="001A267A">
        <w:rPr>
          <w:sz w:val="15"/>
        </w:rPr>
        <w:t>IAS 34.8(b)</w:t>
      </w:r>
      <w:r w:rsidRPr="001A267A">
        <w:rPr>
          <w:sz w:val="15"/>
          <w:rtl/>
        </w:rPr>
        <w:t xml:space="preserve">, קיימות שתי אפשרויות להצגת </w:t>
      </w:r>
      <w:r w:rsidR="005A5C7C" w:rsidRPr="001A267A">
        <w:rPr>
          <w:sz w:val="15"/>
          <w:rtl/>
        </w:rPr>
        <w:t>ה</w:t>
      </w:r>
      <w:r w:rsidRPr="001A267A">
        <w:rPr>
          <w:sz w:val="15"/>
          <w:rtl/>
        </w:rPr>
        <w:t>רווח או הפסד ו</w:t>
      </w:r>
      <w:r w:rsidR="005A5C7C" w:rsidRPr="001A267A">
        <w:rPr>
          <w:sz w:val="15"/>
          <w:rtl/>
        </w:rPr>
        <w:t>ה</w:t>
      </w:r>
      <w:r w:rsidRPr="001A267A">
        <w:rPr>
          <w:sz w:val="15"/>
          <w:rtl/>
        </w:rPr>
        <w:t xml:space="preserve">רווח </w:t>
      </w:r>
      <w:r w:rsidR="005A5C7C" w:rsidRPr="001A267A">
        <w:rPr>
          <w:sz w:val="15"/>
          <w:rtl/>
        </w:rPr>
        <w:t>ה</w:t>
      </w:r>
      <w:r w:rsidRPr="001A267A">
        <w:rPr>
          <w:sz w:val="15"/>
          <w:rtl/>
        </w:rPr>
        <w:t xml:space="preserve">כולל </w:t>
      </w:r>
      <w:r w:rsidR="005A5C7C" w:rsidRPr="001A267A">
        <w:rPr>
          <w:sz w:val="15"/>
          <w:rtl/>
        </w:rPr>
        <w:t>ה</w:t>
      </w:r>
      <w:r w:rsidRPr="001A267A">
        <w:rPr>
          <w:sz w:val="15"/>
          <w:rtl/>
        </w:rPr>
        <w:t xml:space="preserve">אחר: בדוח תמציתי יחיד על </w:t>
      </w:r>
      <w:r w:rsidR="005A5C7C" w:rsidRPr="001A267A">
        <w:rPr>
          <w:sz w:val="15"/>
          <w:rtl/>
        </w:rPr>
        <w:t>ה</w:t>
      </w:r>
      <w:r w:rsidRPr="001A267A">
        <w:rPr>
          <w:sz w:val="15"/>
          <w:rtl/>
        </w:rPr>
        <w:t>רווח או הפסד ו</w:t>
      </w:r>
      <w:r w:rsidR="005A5C7C" w:rsidRPr="001A267A">
        <w:rPr>
          <w:sz w:val="15"/>
          <w:rtl/>
        </w:rPr>
        <w:t>ה</w:t>
      </w:r>
      <w:r w:rsidRPr="001A267A">
        <w:rPr>
          <w:sz w:val="15"/>
          <w:rtl/>
        </w:rPr>
        <w:t xml:space="preserve">רווח </w:t>
      </w:r>
      <w:r w:rsidR="005A5C7C" w:rsidRPr="001A267A">
        <w:rPr>
          <w:sz w:val="15"/>
          <w:rtl/>
        </w:rPr>
        <w:t>ה</w:t>
      </w:r>
      <w:r w:rsidRPr="001A267A">
        <w:rPr>
          <w:sz w:val="15"/>
          <w:rtl/>
        </w:rPr>
        <w:t xml:space="preserve">כולל </w:t>
      </w:r>
      <w:r w:rsidR="005A5C7C" w:rsidRPr="001A267A">
        <w:rPr>
          <w:sz w:val="15"/>
          <w:rtl/>
        </w:rPr>
        <w:t>ה</w:t>
      </w:r>
      <w:r w:rsidRPr="001A267A">
        <w:rPr>
          <w:sz w:val="15"/>
          <w:rtl/>
        </w:rPr>
        <w:t xml:space="preserve">אחר (כמוצג בדוח לדוגמה זה) או בדוח תמציתי </w:t>
      </w:r>
      <w:r w:rsidR="005A5C7C" w:rsidRPr="001A267A">
        <w:rPr>
          <w:sz w:val="15"/>
          <w:rtl/>
        </w:rPr>
        <w:t xml:space="preserve">נפרד </w:t>
      </w:r>
      <w:r w:rsidRPr="001A267A">
        <w:rPr>
          <w:sz w:val="15"/>
          <w:rtl/>
        </w:rPr>
        <w:t xml:space="preserve">על </w:t>
      </w:r>
      <w:r w:rsidR="005A5C7C" w:rsidRPr="001A267A">
        <w:rPr>
          <w:sz w:val="15"/>
          <w:rtl/>
        </w:rPr>
        <w:t>ה</w:t>
      </w:r>
      <w:r w:rsidRPr="001A267A">
        <w:rPr>
          <w:sz w:val="15"/>
          <w:rtl/>
        </w:rPr>
        <w:t xml:space="preserve">רווח או הפסד ובדוח תמציתי </w:t>
      </w:r>
      <w:r w:rsidR="005A5C7C" w:rsidRPr="001A267A">
        <w:rPr>
          <w:sz w:val="15"/>
          <w:rtl/>
        </w:rPr>
        <w:t xml:space="preserve">המציג את </w:t>
      </w:r>
      <w:r w:rsidRPr="001A267A">
        <w:rPr>
          <w:sz w:val="15"/>
          <w:rtl/>
        </w:rPr>
        <w:t>הרווח הכולל המתחיל ברווח או הפסד (כמוצג</w:t>
      </w:r>
      <w:r w:rsidR="003B257B">
        <w:rPr>
          <w:rFonts w:hint="cs"/>
          <w:sz w:val="15"/>
          <w:rtl/>
        </w:rPr>
        <w:t xml:space="preserve"> בנספח </w:t>
      </w:r>
      <w:r w:rsidR="003B257B">
        <w:rPr>
          <w:sz w:val="15"/>
          <w:rtl/>
        </w:rPr>
        <w:fldChar w:fldCharType="begin" w:fldLock="1"/>
      </w:r>
      <w:r w:rsidR="003B257B">
        <w:rPr>
          <w:sz w:val="15"/>
          <w:rtl/>
        </w:rPr>
        <w:instrText xml:space="preserve"> </w:instrText>
      </w:r>
      <w:r w:rsidR="003B257B">
        <w:rPr>
          <w:rFonts w:hint="cs"/>
          <w:sz w:val="15"/>
        </w:rPr>
        <w:instrText>REF</w:instrText>
      </w:r>
      <w:r w:rsidR="003B257B">
        <w:rPr>
          <w:rFonts w:hint="cs"/>
          <w:sz w:val="15"/>
          <w:rtl/>
        </w:rPr>
        <w:instrText xml:space="preserve"> _</w:instrText>
      </w:r>
      <w:r w:rsidR="003B257B">
        <w:rPr>
          <w:rFonts w:hint="cs"/>
          <w:sz w:val="15"/>
        </w:rPr>
        <w:instrText>Ref226639028 \n \h</w:instrText>
      </w:r>
      <w:r w:rsidR="003B257B">
        <w:rPr>
          <w:sz w:val="15"/>
          <w:rtl/>
        </w:rPr>
        <w:instrText xml:space="preserve"> </w:instrText>
      </w:r>
      <w:r w:rsidR="003B257B">
        <w:rPr>
          <w:sz w:val="15"/>
          <w:rtl/>
        </w:rPr>
      </w:r>
      <w:r w:rsidR="003B257B">
        <w:rPr>
          <w:sz w:val="15"/>
          <w:rtl/>
        </w:rPr>
        <w:fldChar w:fldCharType="separate"/>
      </w:r>
      <w:r w:rsidR="003B257B">
        <w:rPr>
          <w:sz w:val="15"/>
          <w:cs/>
        </w:rPr>
        <w:t>‎</w:t>
      </w:r>
      <w:r w:rsidR="003B257B">
        <w:rPr>
          <w:sz w:val="15"/>
          <w:rtl/>
        </w:rPr>
        <w:t>א</w:t>
      </w:r>
      <w:r w:rsidR="003B257B">
        <w:rPr>
          <w:sz w:val="15"/>
          <w:rtl/>
        </w:rPr>
        <w:fldChar w:fldCharType="end"/>
      </w:r>
      <w:r w:rsidRPr="001A267A">
        <w:rPr>
          <w:sz w:val="15"/>
          <w:rtl/>
        </w:rPr>
        <w:t>).</w:t>
      </w:r>
    </w:p>
  </w:footnote>
  <w:footnote w:id="35">
    <w:p w14:paraId="6FEFF1C9" w14:textId="22408303"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Pr="001A267A">
        <w:rPr>
          <w:sz w:val="15"/>
          <w:rtl/>
        </w:rPr>
        <w:t>בהתאם ל-</w:t>
      </w:r>
      <w:r w:rsidRPr="001A267A">
        <w:rPr>
          <w:sz w:val="15"/>
        </w:rPr>
        <w:t>IAS 1.99</w:t>
      </w:r>
      <w:r w:rsidRPr="001A267A">
        <w:rPr>
          <w:sz w:val="15"/>
          <w:rtl/>
        </w:rPr>
        <w:t>, יש להציג ניתוח של הוצאות שהוכרו ברווח או הפסד תוך שימוש באחת מהשיטות הבאות</w:t>
      </w:r>
      <w:r w:rsidR="005A5C7C" w:rsidRPr="001A267A">
        <w:rPr>
          <w:sz w:val="15"/>
          <w:rtl/>
        </w:rPr>
        <w:t>, לפי השיטה שמספקת מידע שהוא מהימן ורלוונטי יותר</w:t>
      </w:r>
      <w:r w:rsidRPr="001A267A">
        <w:rPr>
          <w:sz w:val="15"/>
          <w:rtl/>
        </w:rPr>
        <w:t>: סיווג שמבוסס על מאפיין הפעילות של ההוצאות (כמוצג בדוח לדוגמה זה) או סיווג שמבוסס על מהות ההוצאות (כמוצג</w:t>
      </w:r>
      <w:r w:rsidR="001A716E">
        <w:rPr>
          <w:rFonts w:hint="cs"/>
          <w:sz w:val="15"/>
          <w:rtl/>
        </w:rPr>
        <w:t xml:space="preserve"> בנספח </w:t>
      </w:r>
      <w:r w:rsidR="001A716E">
        <w:rPr>
          <w:sz w:val="15"/>
          <w:rtl/>
        </w:rPr>
        <w:fldChar w:fldCharType="begin" w:fldLock="1"/>
      </w:r>
      <w:r w:rsidR="001A716E">
        <w:rPr>
          <w:sz w:val="15"/>
          <w:rtl/>
        </w:rPr>
        <w:instrText xml:space="preserve"> </w:instrText>
      </w:r>
      <w:r w:rsidR="001A716E">
        <w:rPr>
          <w:rFonts w:hint="cs"/>
          <w:sz w:val="15"/>
        </w:rPr>
        <w:instrText>REF</w:instrText>
      </w:r>
      <w:r w:rsidR="001A716E">
        <w:rPr>
          <w:rFonts w:hint="cs"/>
          <w:sz w:val="15"/>
          <w:rtl/>
        </w:rPr>
        <w:instrText xml:space="preserve"> _</w:instrText>
      </w:r>
      <w:r w:rsidR="001A716E">
        <w:rPr>
          <w:rFonts w:hint="cs"/>
          <w:sz w:val="15"/>
        </w:rPr>
        <w:instrText>Ref226639120 \n \h</w:instrText>
      </w:r>
      <w:r w:rsidR="001A716E">
        <w:rPr>
          <w:sz w:val="15"/>
          <w:rtl/>
        </w:rPr>
        <w:instrText xml:space="preserve"> </w:instrText>
      </w:r>
      <w:r w:rsidR="001A716E">
        <w:rPr>
          <w:sz w:val="15"/>
          <w:rtl/>
        </w:rPr>
      </w:r>
      <w:r w:rsidR="001A716E">
        <w:rPr>
          <w:sz w:val="15"/>
          <w:rtl/>
        </w:rPr>
        <w:fldChar w:fldCharType="separate"/>
      </w:r>
      <w:r w:rsidR="001A716E">
        <w:rPr>
          <w:sz w:val="15"/>
          <w:cs/>
        </w:rPr>
        <w:t>‎</w:t>
      </w:r>
      <w:r w:rsidR="001A716E">
        <w:rPr>
          <w:sz w:val="15"/>
          <w:rtl/>
        </w:rPr>
        <w:t>ב</w:t>
      </w:r>
      <w:r w:rsidR="001A716E">
        <w:rPr>
          <w:sz w:val="15"/>
          <w:rtl/>
        </w:rPr>
        <w:fldChar w:fldCharType="end"/>
      </w:r>
      <w:r w:rsidRPr="001A267A">
        <w:rPr>
          <w:sz w:val="15"/>
          <w:rtl/>
        </w:rPr>
        <w:t>).</w:t>
      </w:r>
    </w:p>
  </w:footnote>
  <w:footnote w:id="36">
    <w:p w14:paraId="631B9032" w14:textId="0224496F"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5.28</w:t>
      </w:r>
      <w:r w:rsidRPr="001A267A">
        <w:rPr>
          <w:sz w:val="15"/>
          <w:rtl/>
        </w:rPr>
        <w:t xml:space="preserve">, כאשר הסיווג של נכס לא שוטף או </w:t>
      </w:r>
      <w:r w:rsidR="005A5C7C" w:rsidRPr="001A267A">
        <w:rPr>
          <w:sz w:val="15"/>
          <w:rtl/>
        </w:rPr>
        <w:t xml:space="preserve">של </w:t>
      </w:r>
      <w:r w:rsidRPr="001A267A">
        <w:rPr>
          <w:sz w:val="15"/>
          <w:rtl/>
        </w:rPr>
        <w:t>קבוצת מימוש כמוחזק</w:t>
      </w:r>
      <w:r w:rsidR="005A5C7C" w:rsidRPr="001A267A">
        <w:rPr>
          <w:sz w:val="15"/>
          <w:rtl/>
        </w:rPr>
        <w:t>ים</w:t>
      </w:r>
      <w:r w:rsidRPr="001A267A">
        <w:rPr>
          <w:sz w:val="15"/>
          <w:rtl/>
        </w:rPr>
        <w:t xml:space="preserve"> למכירה </w:t>
      </w:r>
      <w:r w:rsidRPr="001A267A">
        <w:rPr>
          <w:b/>
          <w:bCs/>
          <w:sz w:val="15"/>
          <w:rtl/>
        </w:rPr>
        <w:t>הופסק</w:t>
      </w:r>
      <w:r w:rsidRPr="001A267A">
        <w:rPr>
          <w:sz w:val="15"/>
          <w:rtl/>
        </w:rPr>
        <w:t xml:space="preserve">, התיאום </w:t>
      </w:r>
      <w:r w:rsidR="00140293" w:rsidRPr="001A267A">
        <w:rPr>
          <w:sz w:val="15"/>
          <w:rtl/>
        </w:rPr>
        <w:t xml:space="preserve">הנדרש </w:t>
      </w:r>
      <w:r w:rsidRPr="001A267A">
        <w:rPr>
          <w:sz w:val="15"/>
          <w:rtl/>
        </w:rPr>
        <w:t>לערך בספרים של הנכס (</w:t>
      </w:r>
      <w:r w:rsidR="00215FAA" w:rsidRPr="001A267A">
        <w:rPr>
          <w:sz w:val="15"/>
          <w:rtl/>
        </w:rPr>
        <w:t>ראו</w:t>
      </w:r>
      <w:r w:rsidRPr="001A267A">
        <w:rPr>
          <w:sz w:val="15"/>
          <w:rtl/>
        </w:rPr>
        <w:t xml:space="preserve"> </w:t>
      </w:r>
      <w:r w:rsidRPr="001A267A">
        <w:rPr>
          <w:sz w:val="15"/>
        </w:rPr>
        <w:t>IFRS 5.27</w:t>
      </w:r>
      <w:r w:rsidRPr="001A267A">
        <w:rPr>
          <w:sz w:val="15"/>
          <w:rtl/>
        </w:rPr>
        <w:t>)</w:t>
      </w:r>
      <w:r w:rsidRPr="001A267A">
        <w:rPr>
          <w:sz w:val="15"/>
        </w:rPr>
        <w:t xml:space="preserve"> </w:t>
      </w:r>
      <w:r w:rsidRPr="001A267A">
        <w:rPr>
          <w:sz w:val="15"/>
          <w:rtl/>
        </w:rPr>
        <w:t xml:space="preserve">יוצג באותו סעיף ששימש להצגת הרווח או ההפסד בגין המדידה מחדש של הנכס בעת שסווג כמוחזק למכירה. כמו כן, כאשר הנכס הלא שוטף או קבוצת המימוש </w:t>
      </w:r>
      <w:r w:rsidR="005E6403" w:rsidRPr="001A267A">
        <w:rPr>
          <w:sz w:val="15"/>
          <w:rtl/>
        </w:rPr>
        <w:t xml:space="preserve">הם </w:t>
      </w:r>
      <w:r w:rsidRPr="001A267A">
        <w:rPr>
          <w:sz w:val="15"/>
          <w:rtl/>
        </w:rPr>
        <w:t>חברה בת, הסדר משותף או חברה כלולה, יש לתקן דוחות כספיים לכל התקופות ממועד הסיווג כמוחזק למכירה.</w:t>
      </w:r>
    </w:p>
  </w:footnote>
  <w:footnote w:id="37">
    <w:p w14:paraId="3377C8D3" w14:textId="65C13702" w:rsidR="00057984" w:rsidRPr="001A267A" w:rsidRDefault="0005798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15.65</w:t>
      </w:r>
      <w:r w:rsidRPr="001A267A">
        <w:rPr>
          <w:sz w:val="15"/>
          <w:rtl/>
        </w:rPr>
        <w:t>, יש להציג בדוח על הרווח הכולל את השפעות המימון (הכנסות ריבית או הוצאות ריבית) הנובעות מקיומו של רכיב מימון משמעותי בחוזה כהגדרתו ב-</w:t>
      </w:r>
      <w:r w:rsidRPr="001A267A">
        <w:rPr>
          <w:sz w:val="15"/>
        </w:rPr>
        <w:t>IFRS 15</w:t>
      </w:r>
      <w:r w:rsidRPr="001A267A">
        <w:rPr>
          <w:sz w:val="15"/>
          <w:rtl/>
        </w:rPr>
        <w:t xml:space="preserve"> בנפרד מהכנסות מחוזים עם לקוחות.</w:t>
      </w:r>
    </w:p>
  </w:footnote>
  <w:footnote w:id="38">
    <w:p w14:paraId="15600765" w14:textId="091BF40A" w:rsidR="00057984" w:rsidRPr="001A267A" w:rsidRDefault="00057984"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Pr="001A267A">
        <w:rPr>
          <w:sz w:val="15"/>
        </w:rPr>
        <w:t>IAS 41</w:t>
      </w:r>
      <w:r w:rsidRPr="001A267A">
        <w:rPr>
          <w:sz w:val="15"/>
          <w:rtl/>
        </w:rPr>
        <w:t xml:space="preserve"> אינו קובע את אופן ההצגה של השינויים בשווי ההוגן של נכסים ביולוגיים. הגישה המוצגת בדוח לדוגמה זה היא הגישה המקובלת בפרקטיקה בישראל בענף הקנביס הרפואי. לעניין הטיפול החשבונאי בהוצאות עוקבות בגין נכסים ביולוגיים הנמדדים בשווי הוגן בניכוי עלויות למכירה והשלכות הטיפול החשבונאי על ההצגה ברווח או הפסד – ראו </w:t>
      </w:r>
      <w:r w:rsidRPr="001A267A">
        <w:rPr>
          <w:sz w:val="15"/>
        </w:rPr>
        <w:t>IU-09/2019</w:t>
      </w:r>
      <w:r w:rsidRPr="001A267A">
        <w:rPr>
          <w:sz w:val="15"/>
          <w:rtl/>
        </w:rPr>
        <w:t>. כאשר השינוי בשווי ההוגן נובע מתוצרת חקלאית, יש להתאים את שם הסעיף בהתאם.</w:t>
      </w:r>
    </w:p>
  </w:footnote>
  <w:footnote w:id="39">
    <w:p w14:paraId="7C28846E" w14:textId="771B00B5" w:rsidR="00057984" w:rsidRPr="001A267A" w:rsidRDefault="00057984" w:rsidP="001A267A">
      <w:pPr>
        <w:pStyle w:val="FootnoteText"/>
        <w:ind w:left="284" w:hanging="284"/>
        <w:contextualSpacing w:val="0"/>
        <w:rPr>
          <w:sz w:val="15"/>
        </w:rPr>
      </w:pPr>
      <w:r w:rsidRPr="001A267A">
        <w:rPr>
          <w:rStyle w:val="FootnoteReference"/>
          <w:sz w:val="15"/>
          <w:szCs w:val="15"/>
        </w:rPr>
        <w:footnoteRef/>
      </w:r>
      <w:r w:rsidRPr="001A267A">
        <w:rPr>
          <w:sz w:val="15"/>
          <w:rtl/>
        </w:rPr>
        <w:tab/>
      </w:r>
      <w:r w:rsidRPr="001A267A">
        <w:rPr>
          <w:sz w:val="15"/>
        </w:rPr>
        <w:t>IAS 1.98</w:t>
      </w:r>
      <w:r w:rsidRPr="001A267A">
        <w:rPr>
          <w:sz w:val="15"/>
          <w:rtl/>
        </w:rPr>
        <w:t xml:space="preserve"> כולל דוגמאות לנסיבות נוספות שבהן יש לתת גילוי נפרד לפריטי הכנסה והוצאה מהותיים בדוח על הרווח או הפסד והרווח הכולל האחר או בביאורים: הורדות ערך של מלאי או של רכוש קבוע וביטול הורדות ערך; שינויים מבניים של פעילויות החברה וביטולים של הפרשות כלשהן בגין העלויות של שינוי מבני; מימושים של השקעות; יישוב של תביעות וכן ביטולים אחרים של הפרשות. לעניין זה, ראו גם </w:t>
      </w:r>
      <w:r w:rsidRPr="001A267A">
        <w:rPr>
          <w:sz w:val="15"/>
        </w:rPr>
        <w:t>IU-06/2024</w:t>
      </w:r>
      <w:r w:rsidRPr="001A267A">
        <w:rPr>
          <w:sz w:val="15"/>
          <w:rtl/>
        </w:rPr>
        <w:t xml:space="preserve"> לגבי גילוי להכנסות ולהוצאות עבור מגזרים בני דיווח. כמו כן, בהתאם ל-</w:t>
      </w:r>
      <w:r w:rsidRPr="001A267A">
        <w:rPr>
          <w:sz w:val="15"/>
        </w:rPr>
        <w:t>IFRIC 17.15</w:t>
      </w:r>
      <w:r w:rsidRPr="001A267A">
        <w:rPr>
          <w:sz w:val="15"/>
          <w:rtl/>
        </w:rPr>
        <w:t>, בעת הסילוק של דיבידנד לשלם בגין חלוקות שאינן במזומן, יש להציג בסעיף נפרד ברווח או הפסד את ההפרש, אם קיים, בין הערך בספרים של הנכסים שחולקו לבין הערך בספרים של הדיבידנד לשלם. יש לבחון יישום הנחיות אלו בדוחות הכספיים ביניים.</w:t>
      </w:r>
    </w:p>
  </w:footnote>
  <w:footnote w:id="40">
    <w:p w14:paraId="396D5A23" w14:textId="4E4C6DDA" w:rsidR="00057984" w:rsidRPr="001A267A" w:rsidRDefault="00057984" w:rsidP="00C31EB4">
      <w:pPr>
        <w:pStyle w:val="FootnoteText"/>
        <w:ind w:left="284" w:hanging="284"/>
        <w:rPr>
          <w:sz w:val="15"/>
          <w:rtl/>
        </w:rPr>
      </w:pPr>
      <w:r w:rsidRPr="001A267A">
        <w:rPr>
          <w:rStyle w:val="FootnoteReference"/>
          <w:sz w:val="15"/>
          <w:szCs w:val="15"/>
        </w:rPr>
        <w:footnoteRef/>
      </w:r>
      <w:r w:rsidRPr="001A267A">
        <w:rPr>
          <w:sz w:val="15"/>
          <w:rtl/>
        </w:rPr>
        <w:t xml:space="preserve"> </w:t>
      </w:r>
      <w:r w:rsidRPr="001A267A">
        <w:rPr>
          <w:sz w:val="15"/>
          <w:rtl/>
        </w:rPr>
        <w:tab/>
        <w:t xml:space="preserve">כאשר הכנסות ריבית שחושבו תוך שימוש בשיטת הריבית האפקטיבית הן הכנסה הנובעת מהפעילויות הרגילות של הישות, </w:t>
      </w:r>
      <w:r w:rsidRPr="001A267A">
        <w:rPr>
          <w:sz w:val="15"/>
        </w:rPr>
        <w:t>IAS 1.82(a)</w:t>
      </w:r>
      <w:r w:rsidRPr="001A267A">
        <w:rPr>
          <w:sz w:val="15"/>
          <w:rtl/>
        </w:rPr>
        <w:t xml:space="preserve"> דורש להציגן בסעיף נפרד ברווח או הפסד. כמו כן, תשומת לב לעמדת סגל חשבונאית מספר 11-5: </w:t>
      </w:r>
      <w:r w:rsidRPr="001A267A">
        <w:rPr>
          <w:i/>
          <w:iCs/>
          <w:sz w:val="15"/>
          <w:rtl/>
        </w:rPr>
        <w:t>הצגת רכיב מימון משמעותי בדוח על הרווח או ההפסד</w:t>
      </w:r>
      <w:r w:rsidRPr="001A267A">
        <w:rPr>
          <w:sz w:val="15"/>
          <w:rtl/>
        </w:rPr>
        <w:t>, שפורסמה על ידי רשות ניירות ערך בפברואר 2024</w:t>
      </w:r>
      <w:r w:rsidR="00C31EB4">
        <w:rPr>
          <w:rFonts w:hint="cs"/>
          <w:sz w:val="15"/>
          <w:rtl/>
        </w:rPr>
        <w:t>,</w:t>
      </w:r>
      <w:r w:rsidR="00C31EB4" w:rsidRPr="00C31EB4">
        <w:rPr>
          <w:sz w:val="15"/>
          <w:rtl/>
        </w:rPr>
        <w:t xml:space="preserve">  לעניין אופן הצגת הוצאות ריבית בגין רכיב מימון משמעותי מעל שורת הרווח התפעולי</w:t>
      </w:r>
      <w:r w:rsidR="00C31EB4">
        <w:rPr>
          <w:rFonts w:hint="cs"/>
          <w:sz w:val="15"/>
          <w:rtl/>
        </w:rPr>
        <w:t xml:space="preserve">, </w:t>
      </w:r>
      <w:r w:rsidR="00C31EB4" w:rsidRPr="00C31EB4">
        <w:rPr>
          <w:sz w:val="15"/>
          <w:rtl/>
        </w:rPr>
        <w:t xml:space="preserve">במצבים </w:t>
      </w:r>
      <w:r w:rsidR="00EE2410">
        <w:rPr>
          <w:rFonts w:hint="cs"/>
          <w:sz w:val="15"/>
          <w:rtl/>
        </w:rPr>
        <w:t>ש</w:t>
      </w:r>
      <w:r w:rsidR="00C31EB4" w:rsidRPr="00C31EB4">
        <w:rPr>
          <w:sz w:val="15"/>
          <w:rtl/>
        </w:rPr>
        <w:t>בהם הכנסות ריבית בגין רכיב מימון משמעותי הוצגו אף הם מעל הרווח התפעולי</w:t>
      </w:r>
      <w:r w:rsidR="00C31EB4">
        <w:rPr>
          <w:rFonts w:hint="cs"/>
          <w:sz w:val="15"/>
          <w:rtl/>
        </w:rPr>
        <w:t>.</w:t>
      </w:r>
      <w:r w:rsidR="00C31EB4" w:rsidRPr="00C31EB4">
        <w:rPr>
          <w:sz w:val="15"/>
          <w:rtl/>
        </w:rPr>
        <w:t xml:space="preserve"> בנוסף, נקבע כי,</w:t>
      </w:r>
      <w:r w:rsidR="00C31EB4">
        <w:rPr>
          <w:rFonts w:hint="cs"/>
          <w:sz w:val="15"/>
          <w:rtl/>
        </w:rPr>
        <w:t xml:space="preserve"> </w:t>
      </w:r>
      <w:r w:rsidR="00C31EB4" w:rsidRPr="00C31EB4">
        <w:rPr>
          <w:sz w:val="15"/>
          <w:rtl/>
        </w:rPr>
        <w:t>ככלל, לא ניתן להציג</w:t>
      </w:r>
      <w:r w:rsidR="00C31EB4">
        <w:rPr>
          <w:rFonts w:hint="cs"/>
          <w:sz w:val="15"/>
          <w:rtl/>
        </w:rPr>
        <w:t xml:space="preserve"> </w:t>
      </w:r>
      <w:r w:rsidR="00C31EB4" w:rsidRPr="00C31EB4">
        <w:rPr>
          <w:sz w:val="15"/>
          <w:rtl/>
        </w:rPr>
        <w:t>הכנסות ריבית בגין רכיב מימון משמעותי במסגרת הרווח הגולמי.</w:t>
      </w:r>
    </w:p>
  </w:footnote>
  <w:footnote w:id="41">
    <w:p w14:paraId="150BE3DE" w14:textId="55ADE843" w:rsidR="00057984" w:rsidRPr="001A267A" w:rsidRDefault="00057984"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7.20A</w:t>
      </w:r>
      <w:r w:rsidRPr="001A267A">
        <w:rPr>
          <w:sz w:val="15"/>
          <w:rtl/>
        </w:rPr>
        <w:t>, יש לתת גילוי לניתוח של הרווח או ההפסד שנבעו מגריעה של נכסים פיננסיים שנמדדו בעלות מופחתת, כולל הסיבות לגריעתם.</w:t>
      </w:r>
    </w:p>
  </w:footnote>
  <w:footnote w:id="42">
    <w:p w14:paraId="04318AB4" w14:textId="21996553" w:rsidR="00057984" w:rsidRPr="001A267A" w:rsidRDefault="0005798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IFRIC 19.11</w:t>
      </w:r>
      <w:r w:rsidRPr="001A267A">
        <w:rPr>
          <w:sz w:val="15"/>
          <w:rtl/>
        </w:rPr>
        <w:t xml:space="preserve">, יש לתת גילוי לרווח או להפסד שהוכרו ביישום 19 </w:t>
      </w:r>
      <w:r w:rsidRPr="001A267A">
        <w:rPr>
          <w:sz w:val="15"/>
        </w:rPr>
        <w:t>IFRIC</w:t>
      </w:r>
      <w:r w:rsidRPr="001A267A">
        <w:rPr>
          <w:sz w:val="15"/>
          <w:rtl/>
        </w:rPr>
        <w:t xml:space="preserve"> כסעיף נפרד ברווח או הפסד או בביאורים.</w:t>
      </w:r>
    </w:p>
  </w:footnote>
  <w:footnote w:id="43">
    <w:p w14:paraId="7BA2C0B4" w14:textId="23D422C5" w:rsidR="00057984" w:rsidRPr="001A267A" w:rsidRDefault="0005798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Pr="001A267A">
        <w:rPr>
          <w:sz w:val="15"/>
        </w:rPr>
        <w:t>IAS 28</w:t>
      </w:r>
      <w:r w:rsidRPr="001A267A">
        <w:rPr>
          <w:sz w:val="15"/>
          <w:rtl/>
        </w:rPr>
        <w:t xml:space="preserve"> אינו קובע היכן </w:t>
      </w:r>
      <w:proofErr w:type="spellStart"/>
      <w:r w:rsidRPr="001A267A">
        <w:rPr>
          <w:sz w:val="15"/>
          <w:rtl/>
        </w:rPr>
        <w:t>יכלל</w:t>
      </w:r>
      <w:proofErr w:type="spellEnd"/>
      <w:r w:rsidRPr="001A267A" w:rsidDel="007727D8">
        <w:rPr>
          <w:sz w:val="15"/>
          <w:rtl/>
        </w:rPr>
        <w:t xml:space="preserve"> </w:t>
      </w:r>
      <w:r w:rsidRPr="001A267A">
        <w:rPr>
          <w:sz w:val="15"/>
          <w:rtl/>
        </w:rPr>
        <w:t>הפסד (ביטול הפסד) מירידת ערך של חברה המטופלת לפי שיטת השווי המאזני. הבחירה אם הפסד כזה ייכלל בסעיף זה או בסעיף נפרד היא מדיניות חשבונאית.</w:t>
      </w:r>
    </w:p>
  </w:footnote>
  <w:footnote w:id="44">
    <w:p w14:paraId="2DC7A4C4" w14:textId="6B0AE0C9"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1.91</w:t>
      </w:r>
      <w:r w:rsidRPr="001A267A">
        <w:rPr>
          <w:sz w:val="15"/>
          <w:rtl/>
        </w:rPr>
        <w:t>, ניתן להציג פריטי</w:t>
      </w:r>
      <w:r w:rsidR="00B04BE4" w:rsidRPr="001A267A">
        <w:rPr>
          <w:sz w:val="15"/>
          <w:rtl/>
        </w:rPr>
        <w:t>ם של</w:t>
      </w:r>
      <w:r w:rsidRPr="001A267A">
        <w:rPr>
          <w:sz w:val="15"/>
          <w:rtl/>
        </w:rPr>
        <w:t xml:space="preserve"> רווח כולל אחר </w:t>
      </w:r>
      <w:r w:rsidR="00B04BE4" w:rsidRPr="001A267A">
        <w:rPr>
          <w:sz w:val="15"/>
          <w:rtl/>
        </w:rPr>
        <w:t>נטו מ</w:t>
      </w:r>
      <w:r w:rsidRPr="001A267A">
        <w:rPr>
          <w:sz w:val="15"/>
          <w:rtl/>
        </w:rPr>
        <w:t>השפעות המס המתייחסות</w:t>
      </w:r>
      <w:r w:rsidR="00B04BE4" w:rsidRPr="001A267A">
        <w:rPr>
          <w:sz w:val="15"/>
          <w:rtl/>
        </w:rPr>
        <w:t xml:space="preserve"> (כמוצג בדוח לדוגמה זה)</w:t>
      </w:r>
      <w:r w:rsidRPr="001A267A">
        <w:rPr>
          <w:sz w:val="15"/>
          <w:rtl/>
        </w:rPr>
        <w:t xml:space="preserve"> </w:t>
      </w:r>
      <w:r w:rsidR="00B04BE4" w:rsidRPr="001A267A">
        <w:rPr>
          <w:sz w:val="15"/>
          <w:rtl/>
        </w:rPr>
        <w:t xml:space="preserve">או לפני השפעות המס המתייחסות, </w:t>
      </w:r>
      <w:r w:rsidRPr="001A267A">
        <w:rPr>
          <w:sz w:val="15"/>
          <w:rtl/>
        </w:rPr>
        <w:t xml:space="preserve">ולהציג סכום אחד בגין הסכום המצרפי של </w:t>
      </w:r>
      <w:proofErr w:type="spellStart"/>
      <w:r w:rsidRPr="001A267A">
        <w:rPr>
          <w:sz w:val="15"/>
          <w:rtl/>
        </w:rPr>
        <w:t>המסים</w:t>
      </w:r>
      <w:proofErr w:type="spellEnd"/>
      <w:r w:rsidRPr="001A267A">
        <w:rPr>
          <w:sz w:val="15"/>
          <w:rtl/>
        </w:rPr>
        <w:t xml:space="preserve"> על ההכנסה המתייחס</w:t>
      </w:r>
      <w:r w:rsidR="00B04BE4" w:rsidRPr="001A267A">
        <w:rPr>
          <w:sz w:val="15"/>
          <w:rtl/>
        </w:rPr>
        <w:t>ים</w:t>
      </w:r>
      <w:r w:rsidRPr="001A267A">
        <w:rPr>
          <w:sz w:val="15"/>
          <w:rtl/>
        </w:rPr>
        <w:t xml:space="preserve"> לפריטים אל</w:t>
      </w:r>
      <w:r w:rsidR="001C04CE" w:rsidRPr="001A267A">
        <w:rPr>
          <w:sz w:val="15"/>
          <w:rtl/>
        </w:rPr>
        <w:t>ו</w:t>
      </w:r>
      <w:r w:rsidRPr="001A267A">
        <w:rPr>
          <w:sz w:val="15"/>
          <w:rtl/>
        </w:rPr>
        <w:t xml:space="preserve">, תוך הקצאת המס בין הפריטים שייתכן </w:t>
      </w:r>
      <w:r w:rsidR="00B04BE4" w:rsidRPr="001A267A">
        <w:rPr>
          <w:sz w:val="15"/>
          <w:rtl/>
        </w:rPr>
        <w:t>ש</w:t>
      </w:r>
      <w:r w:rsidRPr="001A267A">
        <w:rPr>
          <w:sz w:val="15"/>
          <w:rtl/>
        </w:rPr>
        <w:t xml:space="preserve">יסווגו מחדש לרווח או הפסד לבין הפריטים שלא יסווגו מחדש </w:t>
      </w:r>
      <w:r w:rsidR="00B04BE4" w:rsidRPr="001A267A">
        <w:rPr>
          <w:sz w:val="15"/>
          <w:rtl/>
        </w:rPr>
        <w:t xml:space="preserve">לאחר מכן </w:t>
      </w:r>
      <w:r w:rsidRPr="001A267A">
        <w:rPr>
          <w:sz w:val="15"/>
          <w:rtl/>
        </w:rPr>
        <w:t>לרווח או הפסד.</w:t>
      </w:r>
    </w:p>
  </w:footnote>
  <w:footnote w:id="45">
    <w:p w14:paraId="5F08B1EB" w14:textId="7D8F10D7"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1.94</w:t>
      </w:r>
      <w:r w:rsidRPr="001A267A">
        <w:rPr>
          <w:sz w:val="15"/>
          <w:rtl/>
        </w:rPr>
        <w:t xml:space="preserve">, </w:t>
      </w:r>
      <w:r w:rsidR="00B04BE4" w:rsidRPr="001A267A">
        <w:rPr>
          <w:sz w:val="15"/>
          <w:rtl/>
        </w:rPr>
        <w:t xml:space="preserve">ניתן </w:t>
      </w:r>
      <w:r w:rsidRPr="001A267A">
        <w:rPr>
          <w:sz w:val="15"/>
          <w:rtl/>
        </w:rPr>
        <w:t xml:space="preserve">להציג תיאומים בגין סיווג מחדש בדוח על </w:t>
      </w:r>
      <w:r w:rsidR="00B04BE4" w:rsidRPr="001A267A">
        <w:rPr>
          <w:sz w:val="15"/>
          <w:rtl/>
        </w:rPr>
        <w:t>ה</w:t>
      </w:r>
      <w:r w:rsidRPr="001A267A">
        <w:rPr>
          <w:sz w:val="15"/>
          <w:rtl/>
        </w:rPr>
        <w:t>רווח או הפסד ו</w:t>
      </w:r>
      <w:r w:rsidR="00B04BE4" w:rsidRPr="001A267A">
        <w:rPr>
          <w:sz w:val="15"/>
          <w:rtl/>
        </w:rPr>
        <w:t>ה</w:t>
      </w:r>
      <w:r w:rsidRPr="001A267A">
        <w:rPr>
          <w:sz w:val="15"/>
          <w:rtl/>
        </w:rPr>
        <w:t xml:space="preserve">רווח </w:t>
      </w:r>
      <w:r w:rsidR="00B04BE4" w:rsidRPr="001A267A">
        <w:rPr>
          <w:sz w:val="15"/>
          <w:rtl/>
        </w:rPr>
        <w:t>ה</w:t>
      </w:r>
      <w:r w:rsidRPr="001A267A">
        <w:rPr>
          <w:sz w:val="15"/>
          <w:rtl/>
        </w:rPr>
        <w:t xml:space="preserve">כולל </w:t>
      </w:r>
      <w:r w:rsidR="00B04BE4" w:rsidRPr="001A267A">
        <w:rPr>
          <w:sz w:val="15"/>
          <w:rtl/>
        </w:rPr>
        <w:t>ה</w:t>
      </w:r>
      <w:r w:rsidRPr="001A267A">
        <w:rPr>
          <w:sz w:val="15"/>
          <w:rtl/>
        </w:rPr>
        <w:t xml:space="preserve">אחר או בביאורים. דוח זה מוצג בהנחה שהחברה בחרה להציג מידע זה בדוחות הכספיים השנתיים האחרונים במסגרת הביאורים. </w:t>
      </w:r>
      <w:r w:rsidRPr="001A267A">
        <w:rPr>
          <w:sz w:val="15"/>
          <w:rtl/>
        </w:rPr>
        <w:t xml:space="preserve">לאופן ההצגה של מידע זה בדוח על רווח או הפסד ורווח כולל אחר </w:t>
      </w:r>
      <w:r w:rsidR="00B04BE4" w:rsidRPr="001A267A">
        <w:rPr>
          <w:sz w:val="15"/>
          <w:rtl/>
        </w:rPr>
        <w:t>–</w:t>
      </w:r>
      <w:r w:rsidRPr="001A267A">
        <w:rPr>
          <w:sz w:val="15"/>
          <w:rtl/>
        </w:rPr>
        <w:t xml:space="preserve"> </w:t>
      </w:r>
      <w:r w:rsidR="00215FAA" w:rsidRPr="001A267A">
        <w:rPr>
          <w:sz w:val="15"/>
          <w:rtl/>
        </w:rPr>
        <w:t>ראו</w:t>
      </w:r>
      <w:r w:rsidR="001A716E">
        <w:rPr>
          <w:rFonts w:hint="cs"/>
          <w:sz w:val="15"/>
          <w:rtl/>
        </w:rPr>
        <w:t xml:space="preserve"> נספח </w:t>
      </w:r>
      <w:r w:rsidR="001A716E">
        <w:rPr>
          <w:sz w:val="15"/>
          <w:rtl/>
        </w:rPr>
        <w:fldChar w:fldCharType="begin" w:fldLock="1"/>
      </w:r>
      <w:r w:rsidR="001A716E">
        <w:rPr>
          <w:sz w:val="15"/>
          <w:rtl/>
        </w:rPr>
        <w:instrText xml:space="preserve"> </w:instrText>
      </w:r>
      <w:r w:rsidR="001A716E">
        <w:rPr>
          <w:rFonts w:hint="cs"/>
          <w:sz w:val="15"/>
        </w:rPr>
        <w:instrText>REF</w:instrText>
      </w:r>
      <w:r w:rsidR="001A716E">
        <w:rPr>
          <w:rFonts w:hint="cs"/>
          <w:sz w:val="15"/>
          <w:rtl/>
        </w:rPr>
        <w:instrText xml:space="preserve"> _</w:instrText>
      </w:r>
      <w:r w:rsidR="001A716E">
        <w:rPr>
          <w:rFonts w:hint="cs"/>
          <w:sz w:val="15"/>
        </w:rPr>
        <w:instrText>Ref226639363 \n \h</w:instrText>
      </w:r>
      <w:r w:rsidR="001A716E">
        <w:rPr>
          <w:sz w:val="15"/>
          <w:rtl/>
        </w:rPr>
        <w:instrText xml:space="preserve"> </w:instrText>
      </w:r>
      <w:r w:rsidR="001A716E">
        <w:rPr>
          <w:sz w:val="15"/>
          <w:rtl/>
        </w:rPr>
      </w:r>
      <w:r w:rsidR="001A716E">
        <w:rPr>
          <w:sz w:val="15"/>
          <w:rtl/>
        </w:rPr>
        <w:fldChar w:fldCharType="separate"/>
      </w:r>
      <w:r w:rsidR="001A716E">
        <w:rPr>
          <w:sz w:val="15"/>
          <w:cs/>
        </w:rPr>
        <w:t>‎</w:t>
      </w:r>
      <w:r w:rsidR="001A716E">
        <w:rPr>
          <w:sz w:val="15"/>
          <w:rtl/>
        </w:rPr>
        <w:t>ג</w:t>
      </w:r>
      <w:r w:rsidR="001A716E">
        <w:rPr>
          <w:sz w:val="15"/>
          <w:rtl/>
        </w:rPr>
        <w:fldChar w:fldCharType="end"/>
      </w:r>
      <w:r w:rsidRPr="001A267A">
        <w:rPr>
          <w:sz w:val="15"/>
          <w:rtl/>
        </w:rPr>
        <w:t>.</w:t>
      </w:r>
    </w:p>
  </w:footnote>
  <w:footnote w:id="46">
    <w:p w14:paraId="35C1ED17" w14:textId="2C6AD980"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w:t>
      </w:r>
      <w:r w:rsidR="00B04C5C" w:rsidRPr="001A267A">
        <w:rPr>
          <w:sz w:val="15"/>
        </w:rPr>
        <w:t xml:space="preserve"> </w:t>
      </w:r>
      <w:r w:rsidRPr="001A267A">
        <w:rPr>
          <w:sz w:val="15"/>
        </w:rPr>
        <w:t>33.68</w:t>
      </w:r>
      <w:r w:rsidRPr="001A267A">
        <w:rPr>
          <w:sz w:val="15"/>
          <w:rtl/>
        </w:rPr>
        <w:t xml:space="preserve">, אם </w:t>
      </w:r>
      <w:r w:rsidR="00F57921" w:rsidRPr="001A267A">
        <w:rPr>
          <w:sz w:val="15"/>
          <w:rtl/>
        </w:rPr>
        <w:t xml:space="preserve">החברה מדווחת על </w:t>
      </w:r>
      <w:r w:rsidRPr="001A267A">
        <w:rPr>
          <w:sz w:val="15"/>
          <w:rtl/>
        </w:rPr>
        <w:t xml:space="preserve">פעילות שהופסקה, </w:t>
      </w:r>
      <w:r w:rsidR="00F57921" w:rsidRPr="001A267A">
        <w:rPr>
          <w:sz w:val="15"/>
          <w:rtl/>
        </w:rPr>
        <w:t>יינתן גילוי ל</w:t>
      </w:r>
      <w:r w:rsidRPr="001A267A">
        <w:rPr>
          <w:sz w:val="15"/>
          <w:rtl/>
        </w:rPr>
        <w:t>רווח הבסיסי למניה ו</w:t>
      </w:r>
      <w:r w:rsidR="00F57921" w:rsidRPr="001A267A">
        <w:rPr>
          <w:sz w:val="15"/>
          <w:rtl/>
        </w:rPr>
        <w:t>ל</w:t>
      </w:r>
      <w:r w:rsidRPr="001A267A">
        <w:rPr>
          <w:sz w:val="15"/>
          <w:rtl/>
        </w:rPr>
        <w:t xml:space="preserve">רווח המדולל למניה לגבי הפעילות שהופסקה </w:t>
      </w:r>
      <w:r w:rsidR="00F57921" w:rsidRPr="001A267A">
        <w:rPr>
          <w:sz w:val="15"/>
          <w:rtl/>
        </w:rPr>
        <w:t>ב</w:t>
      </w:r>
      <w:r w:rsidRPr="001A267A">
        <w:rPr>
          <w:sz w:val="15"/>
          <w:rtl/>
        </w:rPr>
        <w:t xml:space="preserve">דוח </w:t>
      </w:r>
      <w:r w:rsidR="00F57921" w:rsidRPr="001A267A">
        <w:rPr>
          <w:sz w:val="15"/>
          <w:rtl/>
        </w:rPr>
        <w:t xml:space="preserve">על הרווח או הפסד והרווח הכולל האחר </w:t>
      </w:r>
      <w:r w:rsidRPr="001A267A">
        <w:rPr>
          <w:sz w:val="15"/>
          <w:rtl/>
        </w:rPr>
        <w:t>או בביאורים. מומלץ כי צורת ההצגה תהיה זהה לדוח</w:t>
      </w:r>
      <w:r w:rsidR="00F57921" w:rsidRPr="001A267A">
        <w:rPr>
          <w:sz w:val="15"/>
          <w:rtl/>
        </w:rPr>
        <w:t>ות</w:t>
      </w:r>
      <w:r w:rsidRPr="001A267A">
        <w:rPr>
          <w:sz w:val="15"/>
          <w:rtl/>
        </w:rPr>
        <w:t xml:space="preserve"> הכספי</w:t>
      </w:r>
      <w:r w:rsidR="00F57921" w:rsidRPr="001A267A">
        <w:rPr>
          <w:sz w:val="15"/>
          <w:rtl/>
        </w:rPr>
        <w:t>ים</w:t>
      </w:r>
      <w:r w:rsidRPr="001A267A">
        <w:rPr>
          <w:sz w:val="15"/>
          <w:rtl/>
        </w:rPr>
        <w:t xml:space="preserve"> השנתי</w:t>
      </w:r>
      <w:r w:rsidR="00F57921" w:rsidRPr="001A267A">
        <w:rPr>
          <w:sz w:val="15"/>
          <w:rtl/>
        </w:rPr>
        <w:t>ים</w:t>
      </w:r>
      <w:r w:rsidRPr="001A267A">
        <w:rPr>
          <w:sz w:val="15"/>
          <w:rtl/>
        </w:rPr>
        <w:t>.</w:t>
      </w:r>
    </w:p>
  </w:footnote>
  <w:footnote w:id="47">
    <w:p w14:paraId="4A0FDDC7" w14:textId="77777777" w:rsidR="002F54F2" w:rsidRPr="001A267A" w:rsidRDefault="002F54F2"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דוגמאות לרכיבים אחרים של הון: תקבולים על חשבון מניות, תקבולים על חשבון כתבי אופציה, שטרי הון, קרן הון בגין עסקאות בין החברה לבין בעל שליטה בה, קרן הון בגין עסקאות תשלום מבוסס מניות והרכיב ההוני של מכשירים פיננסיים מורכבים (כמו איגרות חוב להמרה).</w:t>
      </w:r>
    </w:p>
  </w:footnote>
  <w:footnote w:id="48">
    <w:p w14:paraId="5DBBEEFD" w14:textId="5CB05413" w:rsidR="002F54F2" w:rsidRPr="001A267A" w:rsidRDefault="002F54F2"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Pr="001A267A">
        <w:rPr>
          <w:sz w:val="15"/>
        </w:rPr>
        <w:t>IFRS 10</w:t>
      </w:r>
      <w:r w:rsidRPr="001A267A">
        <w:rPr>
          <w:sz w:val="15"/>
          <w:rtl/>
        </w:rPr>
        <w:t xml:space="preserve"> אינו קובע היכן יוכר ההפרש בין התמורה ששולמה או שהתקבלה לבין הסכום שבו הזכויות שאינן מקנות שליטה מותאמות – בפרמיה, בקרן הון נפרדת או בעודפים.</w:t>
      </w:r>
    </w:p>
  </w:footnote>
  <w:footnote w:id="49">
    <w:p w14:paraId="0DCC35A2" w14:textId="50FE8C40" w:rsidR="002F54F2" w:rsidRPr="001A267A" w:rsidRDefault="002F54F2"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דוגמאות לקרנות רווח כולל אחר: קרן הערכה מחדש, קרן הון בגין מדידות מחדש של תוכניות הטבה מוגדרת, קרן הפרשי תרגום, קרן הון בגין השקעות במכשירים הוניים שיועדו לשווי הוגן דרך רווח כולל אחר, קרן הון בגין מכשירי חוב הנמדדים בשווי הוגן דרך רווח כולל אחר, קרן </w:t>
      </w:r>
      <w:proofErr w:type="spellStart"/>
      <w:r w:rsidRPr="001A267A">
        <w:rPr>
          <w:sz w:val="15"/>
          <w:rtl/>
        </w:rPr>
        <w:t>גידורי</w:t>
      </w:r>
      <w:proofErr w:type="spellEnd"/>
      <w:r w:rsidRPr="001A267A">
        <w:rPr>
          <w:sz w:val="15"/>
          <w:rtl/>
        </w:rPr>
        <w:t xml:space="preserve"> תזרים מזומנים וקרן הון בגין שינויים בשווי ההוגן שניתן לייחוס לשינויים בסיכון האשראי של התחייבויות שיועדו לשווי הוגן דרך רווח או הפסד.</w:t>
      </w:r>
    </w:p>
  </w:footnote>
  <w:footnote w:id="50">
    <w:p w14:paraId="6E323388" w14:textId="651F27EC" w:rsidR="002F54F2" w:rsidRPr="001A267A" w:rsidRDefault="002F54F2"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5.38</w:t>
      </w:r>
      <w:r w:rsidRPr="001A267A">
        <w:rPr>
          <w:sz w:val="15"/>
          <w:rtl/>
        </w:rPr>
        <w:t>, יש להציג בנפרד סכומים שהוכרו ברווח כולל אחר ונצברו בהון הקשורים לנכסים לא שוטפים או לקבוצות מימוש המוחזקים למכירה (לדוגמה, קרן הון בגין הפרשי תרגום שנבעו מחברה בת שסווגה כמוחזקת למכירה וקרן הערכה מחדש של רכוש קבוע שסווג כמוחזק למכירה).</w:t>
      </w:r>
    </w:p>
  </w:footnote>
  <w:footnote w:id="51">
    <w:p w14:paraId="16EFE4A4" w14:textId="4B22D4DB" w:rsidR="002F54F2" w:rsidRPr="001A267A" w:rsidRDefault="002F54F2"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אם ישנן מניות של החברה המוחזקות הן על ידי החברה עצמה והן על ידי חברה בת, יש לשקול להציגן בנפרד.</w:t>
      </w:r>
    </w:p>
  </w:footnote>
  <w:footnote w:id="52">
    <w:p w14:paraId="1651A542" w14:textId="77777777" w:rsidR="002F54F2" w:rsidRPr="001A267A" w:rsidRDefault="002F54F2"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סעיף זה יכלול לדוגמה גם כתבי אופציות, רכיב הוני של אג"ח להמרה וכדומה, בחברות בנות, המוחזקים על ידי בעלי הזכויות שאינן מקנות שליטה.</w:t>
      </w:r>
    </w:p>
  </w:footnote>
  <w:footnote w:id="53">
    <w:p w14:paraId="27967248" w14:textId="6A7DF8BD" w:rsidR="00746265" w:rsidRPr="001A267A" w:rsidRDefault="0074626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בעמדה משפטית מספר 105-25, סגל רשות ניירות ערך מדגיש את הדרישה להפנות לביאורים רלוונטיים גם מהדוח על השינויים בהון, במיוחד כשמדובר באירועים חד-פעמיים.</w:t>
      </w:r>
    </w:p>
  </w:footnote>
  <w:footnote w:id="54">
    <w:p w14:paraId="2D6945D8" w14:textId="1C8EB49F" w:rsidR="00746265" w:rsidRPr="001A267A" w:rsidRDefault="0074626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1.106A</w:t>
      </w:r>
      <w:r w:rsidRPr="001A267A">
        <w:rPr>
          <w:sz w:val="15"/>
          <w:rtl/>
        </w:rPr>
        <w:t>, יש להציג, לגבי כל רכיב של הון, ניתוח של רווח כולל אחר לפי פריט, בדוח על השינויים בהון או בביאורים. דוח זה מוצג בהנחה שהחברה בחרה להציג מידע זה בדוחות הכספיים השנתיים האחרונים במסגרת הביאורים.</w:t>
      </w:r>
    </w:p>
  </w:footnote>
  <w:footnote w:id="55">
    <w:p w14:paraId="3AA92BDD" w14:textId="77777777" w:rsidR="00746265" w:rsidRPr="001A267A" w:rsidRDefault="0074626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רווח כולל אחר לאחר מס יוצג בעמודות השונות המיוחסות לבעלים של החברה האם. רווח כולל אחר לאחר מס המיוחס לזכויות שאינן מקנות שליטה יוצג במספר אחד בעמודה של הזכויות שאינן מקנות שליטה.</w:t>
      </w:r>
    </w:p>
  </w:footnote>
  <w:footnote w:id="56">
    <w:p w14:paraId="07048033" w14:textId="71EEF133" w:rsidR="00746265" w:rsidRPr="001A267A" w:rsidRDefault="0074626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16.41</w:t>
      </w:r>
      <w:r w:rsidRPr="001A267A">
        <w:rPr>
          <w:sz w:val="15"/>
          <w:rtl/>
        </w:rPr>
        <w:t xml:space="preserve">, ניתן להעביר את קרן ההערכה מחדש בהתייחס לפריט של </w:t>
      </w:r>
      <w:r w:rsidR="005D0EF7" w:rsidRPr="001A267A">
        <w:rPr>
          <w:sz w:val="15"/>
          <w:rtl/>
        </w:rPr>
        <w:t>רכוש</w:t>
      </w:r>
      <w:r w:rsidRPr="001A267A">
        <w:rPr>
          <w:sz w:val="15"/>
          <w:rtl/>
        </w:rPr>
        <w:t xml:space="preserve"> קבוע, אשר לגביו יושם מודל ההערכה מחדש, ישירות לעודפים כאשר הנכס נגרע, וכן להעביר חלק מהקרן במהלך השימוש בנכס על ידי החברה בסכום ההפרש בין פחת המבוסס על הערך בספרים המשוערך של הנכס לבין פחת המבוסס על העלות המקורית של הנכס. </w:t>
      </w:r>
    </w:p>
  </w:footnote>
  <w:footnote w:id="57">
    <w:p w14:paraId="52B6DFDF" w14:textId="2C7A70D7" w:rsidR="00746265" w:rsidRPr="001A267A" w:rsidRDefault="0074626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19.122</w:t>
      </w:r>
      <w:r w:rsidRPr="001A267A">
        <w:rPr>
          <w:sz w:val="15"/>
          <w:rtl/>
        </w:rPr>
        <w:t>, חברה רשאית להעביר סכומים שהוכרו ברווח כולל אחר בגין מדידות מחדש של תוכניות הטבה מוגדרת בתוך סעיפי ההון (למשל, בעת מימוש של חברה בת).</w:t>
      </w:r>
    </w:p>
  </w:footnote>
  <w:footnote w:id="58">
    <w:p w14:paraId="4AA6B5D5" w14:textId="5EDBB613" w:rsidR="008E598B" w:rsidRPr="001A267A" w:rsidRDefault="008E598B"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רלוונטי לשינויים יזומים במדיניות חשבונאית.</w:t>
      </w:r>
    </w:p>
  </w:footnote>
  <w:footnote w:id="59">
    <w:p w14:paraId="2D7D512E" w14:textId="77777777"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Pr>
        <w:tab/>
      </w:r>
      <w:r w:rsidRPr="001A267A">
        <w:rPr>
          <w:sz w:val="15"/>
          <w:rtl/>
        </w:rPr>
        <w:t xml:space="preserve">אם החברה בוחרת להציג תזרימי מזומנים מסוימים על בסיס נטו, עליה לעמוד בדרישות </w:t>
      </w:r>
      <w:r w:rsidRPr="001A267A">
        <w:rPr>
          <w:sz w:val="15"/>
        </w:rPr>
        <w:t>IAS 7.22</w:t>
      </w:r>
      <w:r w:rsidRPr="001A267A">
        <w:rPr>
          <w:sz w:val="15"/>
          <w:rtl/>
        </w:rPr>
        <w:t>.</w:t>
      </w:r>
    </w:p>
  </w:footnote>
  <w:footnote w:id="60">
    <w:p w14:paraId="7418BFFF" w14:textId="1F126A56" w:rsidR="001E0EBE" w:rsidRPr="001A267A" w:rsidRDefault="001E0EBE"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Pr="001A267A">
        <w:rPr>
          <w:sz w:val="15"/>
          <w:rtl/>
        </w:rPr>
        <w:t>בהתאם ל-</w:t>
      </w:r>
      <w:r w:rsidRPr="001A267A">
        <w:rPr>
          <w:sz w:val="15"/>
        </w:rPr>
        <w:t>I</w:t>
      </w:r>
      <w:r w:rsidR="00365D58" w:rsidRPr="001A267A">
        <w:rPr>
          <w:sz w:val="15"/>
        </w:rPr>
        <w:t>FRS 5.33(c)</w:t>
      </w:r>
      <w:r w:rsidR="00365D58" w:rsidRPr="001A267A">
        <w:rPr>
          <w:sz w:val="15"/>
          <w:rtl/>
        </w:rPr>
        <w:t xml:space="preserve">, ניתן להציג את תזרימי המזומנים נטו שניתן לייחסם לפעילויות </w:t>
      </w:r>
      <w:r w:rsidR="0074561D" w:rsidRPr="001A267A">
        <w:rPr>
          <w:sz w:val="15"/>
          <w:rtl/>
        </w:rPr>
        <w:t>השוטפות</w:t>
      </w:r>
      <w:r w:rsidR="00365D58" w:rsidRPr="001A267A">
        <w:rPr>
          <w:sz w:val="15"/>
          <w:rtl/>
        </w:rPr>
        <w:t>, לפעילויות ההשקעה ולפעילויות המימון של הפעילויות שהופסקו בביאורים (</w:t>
      </w:r>
      <w:r w:rsidR="00AF1C23" w:rsidRPr="001A267A">
        <w:rPr>
          <w:sz w:val="15"/>
          <w:rtl/>
        </w:rPr>
        <w:t>כ</w:t>
      </w:r>
      <w:r w:rsidR="00365D58" w:rsidRPr="001A267A">
        <w:rPr>
          <w:sz w:val="15"/>
          <w:rtl/>
        </w:rPr>
        <w:t xml:space="preserve">מוצג </w:t>
      </w:r>
      <w:r w:rsidR="00AF1C23" w:rsidRPr="001A267A">
        <w:rPr>
          <w:sz w:val="15"/>
          <w:rtl/>
        </w:rPr>
        <w:t xml:space="preserve">בדוח לדוגמה זה </w:t>
      </w:r>
      <w:r w:rsidR="00365D58" w:rsidRPr="001A267A">
        <w:rPr>
          <w:sz w:val="15"/>
          <w:rtl/>
        </w:rPr>
        <w:t>– רא</w:t>
      </w:r>
      <w:r w:rsidR="00A125DA" w:rsidRPr="001A267A">
        <w:rPr>
          <w:sz w:val="15"/>
          <w:rtl/>
        </w:rPr>
        <w:t>ו</w:t>
      </w:r>
      <w:r w:rsidR="00365D58" w:rsidRPr="001A267A">
        <w:rPr>
          <w:sz w:val="15"/>
          <w:rtl/>
        </w:rPr>
        <w:t xml:space="preserve"> ביאור </w:t>
      </w:r>
      <w:r w:rsidR="00365D58" w:rsidRPr="001A267A">
        <w:rPr>
          <w:sz w:val="15"/>
          <w:rtl/>
        </w:rPr>
        <w:fldChar w:fldCharType="begin"/>
      </w:r>
      <w:r w:rsidR="00365D58" w:rsidRPr="001A267A">
        <w:rPr>
          <w:sz w:val="15"/>
          <w:rtl/>
        </w:rPr>
        <w:instrText xml:space="preserve"> </w:instrText>
      </w:r>
      <w:r w:rsidR="00365D58" w:rsidRPr="001A267A">
        <w:rPr>
          <w:sz w:val="15"/>
        </w:rPr>
        <w:instrText>REF</w:instrText>
      </w:r>
      <w:r w:rsidR="00365D58" w:rsidRPr="001A267A">
        <w:rPr>
          <w:sz w:val="15"/>
          <w:rtl/>
        </w:rPr>
        <w:instrText xml:space="preserve"> _</w:instrText>
      </w:r>
      <w:r w:rsidR="00365D58" w:rsidRPr="001A267A">
        <w:rPr>
          <w:sz w:val="15"/>
        </w:rPr>
        <w:instrText>Ref194426613 \n \h</w:instrText>
      </w:r>
      <w:r w:rsidR="00365D58" w:rsidRPr="001A267A">
        <w:rPr>
          <w:sz w:val="15"/>
          <w:rtl/>
        </w:rPr>
        <w:instrText xml:space="preserve"> </w:instrText>
      </w:r>
      <w:r w:rsidR="00470F66" w:rsidRPr="001A267A">
        <w:rPr>
          <w:sz w:val="15"/>
          <w:rtl/>
        </w:rPr>
        <w:instrText xml:space="preserve"> \* </w:instrText>
      </w:r>
      <w:r w:rsidR="00470F66" w:rsidRPr="001A267A">
        <w:rPr>
          <w:sz w:val="15"/>
        </w:rPr>
        <w:instrText>MERGEFORMAT</w:instrText>
      </w:r>
      <w:r w:rsidR="00470F66" w:rsidRPr="001A267A">
        <w:rPr>
          <w:sz w:val="15"/>
          <w:rtl/>
        </w:rPr>
        <w:instrText xml:space="preserve"> </w:instrText>
      </w:r>
      <w:r w:rsidR="00365D58" w:rsidRPr="001A267A">
        <w:rPr>
          <w:sz w:val="15"/>
          <w:rtl/>
        </w:rPr>
      </w:r>
      <w:r w:rsidR="00365D58" w:rsidRPr="001A267A">
        <w:rPr>
          <w:sz w:val="15"/>
          <w:rtl/>
        </w:rPr>
        <w:fldChar w:fldCharType="separate"/>
      </w:r>
      <w:r w:rsidR="00D3002D">
        <w:rPr>
          <w:sz w:val="15"/>
          <w:cs/>
        </w:rPr>
        <w:t>‎</w:t>
      </w:r>
      <w:r w:rsidR="00D3002D">
        <w:rPr>
          <w:sz w:val="15"/>
        </w:rPr>
        <w:t>7.5</w:t>
      </w:r>
      <w:r w:rsidR="00365D58" w:rsidRPr="001A267A">
        <w:rPr>
          <w:sz w:val="15"/>
          <w:rtl/>
        </w:rPr>
        <w:fldChar w:fldCharType="end"/>
      </w:r>
      <w:r w:rsidR="00365D58" w:rsidRPr="001A267A">
        <w:rPr>
          <w:sz w:val="15"/>
          <w:rtl/>
        </w:rPr>
        <w:t>) או בדוח</w:t>
      </w:r>
      <w:r w:rsidR="00AF1C23" w:rsidRPr="001A267A">
        <w:rPr>
          <w:sz w:val="15"/>
          <w:rtl/>
        </w:rPr>
        <w:t xml:space="preserve"> על תזרימי המזומנים</w:t>
      </w:r>
      <w:r w:rsidR="00365D58" w:rsidRPr="001A267A">
        <w:rPr>
          <w:sz w:val="15"/>
          <w:rtl/>
        </w:rPr>
        <w:t>.</w:t>
      </w:r>
    </w:p>
  </w:footnote>
  <w:footnote w:id="61">
    <w:p w14:paraId="56DE28D9" w14:textId="129F0BFF"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בעמדה משפטית מספר 105-25, סגל רשות ניירות ערך מדגיש את הדרישה להפנות לביאורים רלוונטיים גם מהדוח על תזרימי המזומנים, במיוחד כשמדובר באירועים חד-פעמיים, כגון הכרה ברווח כתוצאה מאיבוד שליטה בחברת בת, הפסדים מירידת ערך וכדומה.</w:t>
      </w:r>
    </w:p>
  </w:footnote>
  <w:footnote w:id="62">
    <w:p w14:paraId="091B6443" w14:textId="42EDBEF4"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7.18(a)</w:t>
      </w:r>
      <w:r w:rsidRPr="001A267A">
        <w:rPr>
          <w:sz w:val="15"/>
          <w:rtl/>
        </w:rPr>
        <w:t>, ניתן להציג את תזרימי המזומנים מפעילות שוטפת לפי השיטה הישירה, בשונה מהמוצג בדוח לדוגמה זה.</w:t>
      </w:r>
    </w:p>
  </w:footnote>
  <w:footnote w:id="63">
    <w:p w14:paraId="2BBE85BD" w14:textId="471D5E2E" w:rsidR="001A267A"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16.50(c)</w:t>
      </w:r>
      <w:r w:rsidRPr="001A267A">
        <w:rPr>
          <w:sz w:val="15"/>
          <w:rtl/>
        </w:rPr>
        <w:t xml:space="preserve"> תשלומי חכירה לטווח קצר, תשלומים עבור חכירות של נכסים בעלי ערך נמוך ותשלומי חכירה משתנים שלא נכללו במדידה של התחייבות החכירה יסווגו כפעילות שוטפת ולכן לא נדרשת כל התאמה בגין תשלומים אל</w:t>
      </w:r>
      <w:r w:rsidR="001C7194" w:rsidRPr="001A267A">
        <w:rPr>
          <w:sz w:val="15"/>
          <w:rtl/>
        </w:rPr>
        <w:t>ו</w:t>
      </w:r>
      <w:r w:rsidRPr="001A267A">
        <w:rPr>
          <w:sz w:val="15"/>
          <w:rtl/>
        </w:rPr>
        <w:t>.</w:t>
      </w:r>
    </w:p>
  </w:footnote>
  <w:footnote w:id="64">
    <w:p w14:paraId="4F36C090" w14:textId="741A7292"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מופנית תשומת הלב ל-</w:t>
      </w:r>
      <w:r w:rsidRPr="001A267A">
        <w:rPr>
          <w:sz w:val="15"/>
        </w:rPr>
        <w:t>IU-12/2020</w:t>
      </w:r>
      <w:r w:rsidRPr="001A267A">
        <w:rPr>
          <w:sz w:val="15"/>
          <w:rtl/>
        </w:rPr>
        <w:t xml:space="preserve"> לעניין אופן ההצגה של תזרימי מזומנים בגין התחייבויות שהן חלק מהסדר </w:t>
      </w:r>
      <w:proofErr w:type="spellStart"/>
      <w:r w:rsidRPr="001A267A">
        <w:rPr>
          <w:sz w:val="15"/>
          <w:rtl/>
        </w:rPr>
        <w:t>פקטורינג</w:t>
      </w:r>
      <w:proofErr w:type="spellEnd"/>
      <w:r w:rsidRPr="001A267A">
        <w:rPr>
          <w:sz w:val="15"/>
          <w:rtl/>
        </w:rPr>
        <w:t xml:space="preserve"> הפוך.</w:t>
      </w:r>
    </w:p>
  </w:footnote>
  <w:footnote w:id="65">
    <w:p w14:paraId="02862191" w14:textId="62FF5E75"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7 </w:t>
      </w:r>
      <w:r w:rsidRPr="001A267A">
        <w:rPr>
          <w:sz w:val="15"/>
        </w:rPr>
        <w:t>IAS</w:t>
      </w:r>
      <w:r w:rsidRPr="001A267A">
        <w:rPr>
          <w:sz w:val="15"/>
          <w:rtl/>
        </w:rPr>
        <w:t xml:space="preserve"> אינו קובע מאיזה רווח יש להתחיל את תזרימי המזומנים מפעילות שוטפת. הנספח לתקן, אשר אינו דוגמה מחייבת, מתחיל מהרווח לפני מס.</w:t>
      </w:r>
    </w:p>
  </w:footnote>
  <w:footnote w:id="66">
    <w:p w14:paraId="58BBB0A3" w14:textId="4D2A7C07"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רלוונטי כאשר מדובר בנכסים ביולוגיים לא שוטפים והשינוי בשווי ההוגן לא קיבל ביטוי במסגרת סעיף ירידה (עלייה) בנכסים ביולוגיים.</w:t>
      </w:r>
    </w:p>
  </w:footnote>
  <w:footnote w:id="67">
    <w:p w14:paraId="6EC27590" w14:textId="4499D1B9"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ניתן לסווג ריבית ששולמה וריבית שהתקבלה כפעילות שוטפת (כמוצג בדוח לדוגמה זה) או כפעילות מימון וכפעילות השקעה, בהתאמה, בהתאם למדיניות החשבונאית של החברה. בנוסף, בהתאם ל-</w:t>
      </w:r>
      <w:r w:rsidRPr="001A267A">
        <w:rPr>
          <w:sz w:val="15"/>
        </w:rPr>
        <w:t>IFRS 16.50(b)</w:t>
      </w:r>
      <w:r w:rsidRPr="001A267A">
        <w:rPr>
          <w:sz w:val="15"/>
          <w:rtl/>
        </w:rPr>
        <w:t xml:space="preserve">, תשלומי מזומנים עבור החלק של הריבית בגין התחייבות החכירה יסווגו בהתאם לדרישות בנוגע לריבית ששולמה. </w:t>
      </w:r>
    </w:p>
  </w:footnote>
  <w:footnote w:id="68">
    <w:p w14:paraId="225166E1" w14:textId="70AB7BE5" w:rsidR="008E7C3C" w:rsidRPr="001A267A" w:rsidRDefault="008E7C3C"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סעיף זה יכלול גם דיבידנדים על מניות בכורה ניתנות לפדיון שהם רכיב התחייבות (כלומר, כאשר דיבידנדים שלא שולמו מתווספים לסכום הפדיון).</w:t>
      </w:r>
    </w:p>
  </w:footnote>
  <w:footnote w:id="69">
    <w:p w14:paraId="352516DE" w14:textId="69F274B7" w:rsidR="008E7C3C" w:rsidRPr="001A267A" w:rsidRDefault="008E7C3C"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7.35</w:t>
      </w:r>
      <w:r w:rsidRPr="001A267A">
        <w:rPr>
          <w:sz w:val="15"/>
          <w:rtl/>
        </w:rPr>
        <w:t>, סכום זה לא יכלול תזרימי מזומנים הנובעים ממסים על ההכנסה הניתנים לזיהוי ספציפי עם פעילויות השקעה (לדוגמה, שנבעו ממימוש רכוש קבוע) או עם פעילויות מימון, אשר יסווגו במסגרת פעילויות אלו. בהתאם ל-</w:t>
      </w:r>
      <w:r w:rsidRPr="001A267A">
        <w:rPr>
          <w:sz w:val="15"/>
        </w:rPr>
        <w:t>IAS 7.36</w:t>
      </w:r>
      <w:r w:rsidRPr="001A267A">
        <w:rPr>
          <w:sz w:val="15"/>
          <w:rtl/>
        </w:rPr>
        <w:t xml:space="preserve">, כאשר תזרימי מזומנים בגין </w:t>
      </w:r>
      <w:proofErr w:type="spellStart"/>
      <w:r w:rsidRPr="001A267A">
        <w:rPr>
          <w:sz w:val="15"/>
          <w:rtl/>
        </w:rPr>
        <w:t>מסים</w:t>
      </w:r>
      <w:proofErr w:type="spellEnd"/>
      <w:r w:rsidRPr="001A267A">
        <w:rPr>
          <w:sz w:val="15"/>
          <w:rtl/>
        </w:rPr>
        <w:t xml:space="preserve"> על ההכנסה מוקצים ליותר מסוג אחד של פעילות, יינתן גילוי לסכום הכולל של </w:t>
      </w:r>
      <w:proofErr w:type="spellStart"/>
      <w:r w:rsidRPr="001A267A">
        <w:rPr>
          <w:sz w:val="15"/>
          <w:rtl/>
        </w:rPr>
        <w:t>המסים</w:t>
      </w:r>
      <w:proofErr w:type="spellEnd"/>
      <w:r w:rsidRPr="001A267A">
        <w:rPr>
          <w:sz w:val="15"/>
          <w:rtl/>
        </w:rPr>
        <w:t xml:space="preserve"> ששולמו.</w:t>
      </w:r>
    </w:p>
  </w:footnote>
  <w:footnote w:id="70">
    <w:p w14:paraId="6AEB0F4C" w14:textId="5C0D5DC2"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7.16</w:t>
      </w:r>
      <w:r w:rsidRPr="001A267A">
        <w:rPr>
          <w:sz w:val="15"/>
          <w:rtl/>
        </w:rPr>
        <w:t xml:space="preserve">, רק יציאות </w:t>
      </w:r>
      <w:r w:rsidR="00130F1F" w:rsidRPr="001A267A">
        <w:rPr>
          <w:sz w:val="15"/>
          <w:rtl/>
        </w:rPr>
        <w:t xml:space="preserve">שכתוצאה מהן נכס מוכר כשירות לסיווג </w:t>
      </w:r>
      <w:r w:rsidRPr="001A267A">
        <w:rPr>
          <w:sz w:val="15"/>
          <w:rtl/>
        </w:rPr>
        <w:t>כפעילויות השקעה.</w:t>
      </w:r>
    </w:p>
  </w:footnote>
  <w:footnote w:id="71">
    <w:p w14:paraId="56B6CFD8" w14:textId="762F4045"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7.33</w:t>
      </w:r>
      <w:r w:rsidRPr="001A267A">
        <w:rPr>
          <w:sz w:val="15"/>
          <w:rtl/>
        </w:rPr>
        <w:t xml:space="preserve">, ניתן לסווג דיבידנדים שהתקבלו כפעילות השקעה (כמוצג בדוח </w:t>
      </w:r>
      <w:r w:rsidR="00130F1F" w:rsidRPr="001A267A">
        <w:rPr>
          <w:sz w:val="15"/>
          <w:rtl/>
        </w:rPr>
        <w:t xml:space="preserve">לדוגמה </w:t>
      </w:r>
      <w:r w:rsidRPr="001A267A">
        <w:rPr>
          <w:sz w:val="15"/>
          <w:rtl/>
        </w:rPr>
        <w:t>זה) או כפעילות שוטפת בהתאם למדיניות החשבונאית של החברה.</w:t>
      </w:r>
    </w:p>
  </w:footnote>
  <w:footnote w:id="72">
    <w:p w14:paraId="3E506769" w14:textId="43D37E23"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בגין סכום זה יש לבצע התאמה במסגרת ההתאמות </w:t>
      </w:r>
      <w:r w:rsidR="00130F1F" w:rsidRPr="001A267A">
        <w:rPr>
          <w:sz w:val="15"/>
          <w:rtl/>
        </w:rPr>
        <w:t xml:space="preserve">לרווח לתקופה </w:t>
      </w:r>
      <w:r w:rsidRPr="001A267A">
        <w:rPr>
          <w:sz w:val="15"/>
          <w:rtl/>
        </w:rPr>
        <w:t>בפעילות השוטפת.</w:t>
      </w:r>
    </w:p>
  </w:footnote>
  <w:footnote w:id="73">
    <w:p w14:paraId="028DBFEB" w14:textId="463FD0DD" w:rsidR="00FD37E0" w:rsidRPr="001A267A" w:rsidRDefault="00FD37E0"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אם החברה מחזיקה ניירות ערך והלוואות למטרות מסחר, יש לבחון אם יש להתייחס להשקעות אל</w:t>
      </w:r>
      <w:r w:rsidR="0093597F" w:rsidRPr="001A267A">
        <w:rPr>
          <w:sz w:val="15"/>
          <w:rtl/>
        </w:rPr>
        <w:t>ו</w:t>
      </w:r>
      <w:r w:rsidRPr="001A267A">
        <w:rPr>
          <w:sz w:val="15"/>
          <w:rtl/>
        </w:rPr>
        <w:t xml:space="preserve"> כמעין מלאי, אז יסווג</w:t>
      </w:r>
      <w:r w:rsidR="00130F1F" w:rsidRPr="001A267A">
        <w:rPr>
          <w:sz w:val="15"/>
          <w:rtl/>
        </w:rPr>
        <w:t>ו</w:t>
      </w:r>
      <w:r w:rsidRPr="001A267A">
        <w:rPr>
          <w:sz w:val="15"/>
          <w:rtl/>
        </w:rPr>
        <w:t xml:space="preserve"> כפעילות שוטפת.</w:t>
      </w:r>
      <w:r w:rsidR="00D70E4B" w:rsidRPr="001A267A">
        <w:rPr>
          <w:sz w:val="15"/>
          <w:rtl/>
        </w:rPr>
        <w:t xml:space="preserve"> לעניין זה ראו גם החלטת אכיפה חשבונאית 25-2: סיווג תזרימי מזומנים מרכישה ומכירה של ניירות ערך המוחזקים למסחר, שפורסמה על ידי רשות ניירות ערך באפריל 2025.</w:t>
      </w:r>
    </w:p>
  </w:footnote>
  <w:footnote w:id="74">
    <w:p w14:paraId="13084B4E" w14:textId="77777777" w:rsidR="00FD37E0" w:rsidRPr="001A267A" w:rsidRDefault="00FD37E0"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יש לבחון עמידה בתנאי </w:t>
      </w:r>
      <w:r w:rsidRPr="001A267A">
        <w:rPr>
          <w:sz w:val="15"/>
        </w:rPr>
        <w:t>IAS 7.22</w:t>
      </w:r>
      <w:r w:rsidRPr="001A267A">
        <w:rPr>
          <w:sz w:val="15"/>
          <w:rtl/>
        </w:rPr>
        <w:t xml:space="preserve"> לצורך דיווח על תזרימי מזומנים על בסיס נטו.</w:t>
      </w:r>
    </w:p>
  </w:footnote>
  <w:footnote w:id="75">
    <w:p w14:paraId="7BDCF401" w14:textId="49437944"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7.34</w:t>
      </w:r>
      <w:r w:rsidRPr="001A267A">
        <w:rPr>
          <w:sz w:val="15"/>
          <w:rtl/>
        </w:rPr>
        <w:t xml:space="preserve">, ניתן לסווג דיבידנדים ששולמו כפעילות מימון (כמוצג בדוח </w:t>
      </w:r>
      <w:r w:rsidR="00BB7CB4" w:rsidRPr="001A267A">
        <w:rPr>
          <w:sz w:val="15"/>
          <w:rtl/>
        </w:rPr>
        <w:t xml:space="preserve">לדוגמה </w:t>
      </w:r>
      <w:r w:rsidRPr="001A267A">
        <w:rPr>
          <w:sz w:val="15"/>
          <w:rtl/>
        </w:rPr>
        <w:t>זה) או כפעילות שוטפת בהתאם למדיניות החשבונאית של החברה.</w:t>
      </w:r>
    </w:p>
  </w:footnote>
  <w:footnote w:id="76">
    <w:p w14:paraId="6689BA01" w14:textId="16639371"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סעיף זה יכלול גם דיבידנדים על מניות בכורה ניתנות לפדיון </w:t>
      </w:r>
      <w:r w:rsidR="00BB7CB4" w:rsidRPr="001A267A">
        <w:rPr>
          <w:sz w:val="15"/>
          <w:rtl/>
        </w:rPr>
        <w:t xml:space="preserve">שהם </w:t>
      </w:r>
      <w:r w:rsidRPr="001A267A">
        <w:rPr>
          <w:sz w:val="15"/>
          <w:rtl/>
        </w:rPr>
        <w:t>רכיב הוני (כלומר, כאשר הדיבידנדים משולמים על פי שיקול דעתה של החברה</w:t>
      </w:r>
      <w:r w:rsidR="005F26D1" w:rsidRPr="001A267A">
        <w:rPr>
          <w:sz w:val="15"/>
          <w:rtl/>
        </w:rPr>
        <w:t xml:space="preserve"> וא</w:t>
      </w:r>
      <w:r w:rsidR="003E5683" w:rsidRPr="001A267A">
        <w:rPr>
          <w:sz w:val="15"/>
          <w:rtl/>
        </w:rPr>
        <w:t>ינם מתווספים לסכום הפדיון</w:t>
      </w:r>
      <w:r w:rsidRPr="001A267A">
        <w:rPr>
          <w:sz w:val="15"/>
          <w:rtl/>
        </w:rPr>
        <w:t>).</w:t>
      </w:r>
    </w:p>
  </w:footnote>
  <w:footnote w:id="77">
    <w:p w14:paraId="4CB1AB14" w14:textId="66CB7000"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7.8</w:t>
      </w:r>
      <w:r w:rsidRPr="001A267A">
        <w:rPr>
          <w:sz w:val="15"/>
          <w:rtl/>
        </w:rPr>
        <w:t>, משיכ</w:t>
      </w:r>
      <w:r w:rsidR="00BB7CB4" w:rsidRPr="001A267A">
        <w:rPr>
          <w:sz w:val="15"/>
          <w:rtl/>
        </w:rPr>
        <w:t>ו</w:t>
      </w:r>
      <w:r w:rsidRPr="001A267A">
        <w:rPr>
          <w:sz w:val="15"/>
          <w:rtl/>
        </w:rPr>
        <w:t>ת יתר מבנק</w:t>
      </w:r>
      <w:r w:rsidR="00BB7CB4" w:rsidRPr="001A267A">
        <w:rPr>
          <w:sz w:val="15"/>
          <w:rtl/>
        </w:rPr>
        <w:t>ים</w:t>
      </w:r>
      <w:r w:rsidRPr="001A267A">
        <w:rPr>
          <w:sz w:val="15"/>
          <w:rtl/>
        </w:rPr>
        <w:t xml:space="preserve"> בדרך כלל נחשב</w:t>
      </w:r>
      <w:r w:rsidR="00BB7CB4" w:rsidRPr="001A267A">
        <w:rPr>
          <w:sz w:val="15"/>
          <w:rtl/>
        </w:rPr>
        <w:t>ו</w:t>
      </w:r>
      <w:r w:rsidRPr="001A267A">
        <w:rPr>
          <w:sz w:val="15"/>
          <w:rtl/>
        </w:rPr>
        <w:t xml:space="preserve">ת </w:t>
      </w:r>
      <w:r w:rsidR="00BB7CB4" w:rsidRPr="001A267A">
        <w:rPr>
          <w:sz w:val="15"/>
          <w:rtl/>
        </w:rPr>
        <w:t>ל</w:t>
      </w:r>
      <w:r w:rsidRPr="001A267A">
        <w:rPr>
          <w:sz w:val="15"/>
          <w:rtl/>
        </w:rPr>
        <w:t>פעילו</w:t>
      </w:r>
      <w:r w:rsidR="00BB7CB4" w:rsidRPr="001A267A">
        <w:rPr>
          <w:sz w:val="15"/>
          <w:rtl/>
        </w:rPr>
        <w:t>יו</w:t>
      </w:r>
      <w:r w:rsidRPr="001A267A">
        <w:rPr>
          <w:sz w:val="15"/>
          <w:rtl/>
        </w:rPr>
        <w:t>ת מימון. עם זאת, אם משיכת היתר עומדת לפירעון לפי דרישה וכן יתרת הבנק, לע</w:t>
      </w:r>
      <w:r w:rsidR="00BB7CB4" w:rsidRPr="001A267A">
        <w:rPr>
          <w:sz w:val="15"/>
          <w:rtl/>
        </w:rPr>
        <w:t>י</w:t>
      </w:r>
      <w:r w:rsidRPr="001A267A">
        <w:rPr>
          <w:sz w:val="15"/>
          <w:rtl/>
        </w:rPr>
        <w:t xml:space="preserve">תים קרובות, משתנה מיתרה חיובית למשיכת יתר, אז היתרה </w:t>
      </w:r>
      <w:r w:rsidR="00A72120" w:rsidRPr="001A267A">
        <w:rPr>
          <w:sz w:val="15"/>
          <w:rtl/>
        </w:rPr>
        <w:t>מ</w:t>
      </w:r>
      <w:r w:rsidRPr="001A267A">
        <w:rPr>
          <w:sz w:val="15"/>
          <w:rtl/>
        </w:rPr>
        <w:t>הווה חלק בלתי נפרד מניהול המזומנים של החברה.</w:t>
      </w:r>
    </w:p>
  </w:footnote>
  <w:footnote w:id="78">
    <w:p w14:paraId="424E0F67" w14:textId="1181D370"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יש לבחון את אופן ההצגה של תקבולים ושל תשלומים בגין מענקים מרשות החדשנות כפעילות מימון או כפעילות שוטפת, בהתחשב בחלק המענק שטופל כהלוואה ובחלק המענק שטופל כמענק </w:t>
      </w:r>
      <w:r w:rsidR="00AA2EE9" w:rsidRPr="001A267A">
        <w:rPr>
          <w:sz w:val="15"/>
          <w:rtl/>
        </w:rPr>
        <w:t>ממשלתי</w:t>
      </w:r>
      <w:r w:rsidRPr="001A267A">
        <w:rPr>
          <w:sz w:val="15"/>
          <w:rtl/>
        </w:rPr>
        <w:t>.</w:t>
      </w:r>
    </w:p>
  </w:footnote>
  <w:footnote w:id="79">
    <w:p w14:paraId="47B1B9EF" w14:textId="34FCC76A"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יש לבחון את נאותות הסיווג בדוח על תזרימי המזומנים כפעילות שוטפת, השקעה או מימון בהתאם ל-</w:t>
      </w:r>
      <w:r w:rsidRPr="001A267A">
        <w:rPr>
          <w:sz w:val="15"/>
        </w:rPr>
        <w:t>IAS 7.14(g), 16(g)</w:t>
      </w:r>
      <w:r w:rsidR="00E322C2">
        <w:rPr>
          <w:sz w:val="15"/>
        </w:rPr>
        <w:t>–</w:t>
      </w:r>
      <w:r w:rsidRPr="001A267A">
        <w:rPr>
          <w:sz w:val="15"/>
        </w:rPr>
        <w:t>(h)</w:t>
      </w:r>
      <w:r w:rsidRPr="001A267A">
        <w:rPr>
          <w:sz w:val="15"/>
          <w:rtl/>
        </w:rPr>
        <w:t xml:space="preserve"> </w:t>
      </w:r>
      <w:proofErr w:type="spellStart"/>
      <w:r w:rsidRPr="001A267A">
        <w:rPr>
          <w:sz w:val="15"/>
          <w:rtl/>
        </w:rPr>
        <w:t>והסיפה</w:t>
      </w:r>
      <w:proofErr w:type="spellEnd"/>
      <w:r w:rsidRPr="001A267A">
        <w:rPr>
          <w:sz w:val="15"/>
          <w:rtl/>
        </w:rPr>
        <w:t xml:space="preserve"> של הסעיף.</w:t>
      </w:r>
    </w:p>
  </w:footnote>
  <w:footnote w:id="80">
    <w:p w14:paraId="3FD74598" w14:textId="1CDBD093" w:rsidR="00382DDD" w:rsidRPr="001A267A" w:rsidRDefault="00382DDD"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0019713B" w:rsidRPr="001A267A">
        <w:rPr>
          <w:sz w:val="15"/>
          <w:rtl/>
        </w:rPr>
        <w:tab/>
        <w:t xml:space="preserve">בהתאם </w:t>
      </w:r>
      <w:r w:rsidR="00655B0E" w:rsidRPr="001A267A">
        <w:rPr>
          <w:sz w:val="15"/>
          <w:rtl/>
        </w:rPr>
        <w:t>ל</w:t>
      </w:r>
      <w:r w:rsidR="00A72120" w:rsidRPr="001A267A">
        <w:rPr>
          <w:sz w:val="15"/>
          <w:rtl/>
        </w:rPr>
        <w:t>-</w:t>
      </w:r>
      <w:r w:rsidR="00A72120" w:rsidRPr="001A267A">
        <w:rPr>
          <w:sz w:val="15"/>
        </w:rPr>
        <w:t>IU-03/2022</w:t>
      </w:r>
      <w:r w:rsidR="00A72120" w:rsidRPr="001A267A">
        <w:rPr>
          <w:sz w:val="15"/>
          <w:rtl/>
        </w:rPr>
        <w:t xml:space="preserve">, </w:t>
      </w:r>
      <w:r w:rsidR="0019713B" w:rsidRPr="001A267A">
        <w:rPr>
          <w:sz w:val="15"/>
          <w:rtl/>
        </w:rPr>
        <w:t>פיקדון לפי דרישה עם מגבלות על השימוש הנובעות מחוזה עם צד שלישי</w:t>
      </w:r>
      <w:r w:rsidR="00A72120" w:rsidRPr="001A267A">
        <w:rPr>
          <w:sz w:val="15"/>
          <w:rtl/>
        </w:rPr>
        <w:t xml:space="preserve"> (לא הגוף שבו הפיקדון מופקד)</w:t>
      </w:r>
      <w:r w:rsidR="0019713B" w:rsidRPr="001A267A">
        <w:rPr>
          <w:sz w:val="15"/>
          <w:rtl/>
        </w:rPr>
        <w:t xml:space="preserve"> </w:t>
      </w:r>
      <w:r w:rsidR="00A72120" w:rsidRPr="001A267A">
        <w:rPr>
          <w:sz w:val="15"/>
          <w:rtl/>
        </w:rPr>
        <w:t xml:space="preserve">הוא </w:t>
      </w:r>
      <w:r w:rsidR="0019713B" w:rsidRPr="001A267A">
        <w:rPr>
          <w:sz w:val="15"/>
          <w:rtl/>
        </w:rPr>
        <w:t>רכיב של מזומנים ושווי מזומנים</w:t>
      </w:r>
      <w:r w:rsidR="00A72120" w:rsidRPr="001A267A">
        <w:rPr>
          <w:sz w:val="15"/>
          <w:rtl/>
        </w:rPr>
        <w:t xml:space="preserve"> לצורך הדוח על תזרימי המזומנים</w:t>
      </w:r>
      <w:r w:rsidR="0019713B" w:rsidRPr="001A267A">
        <w:rPr>
          <w:sz w:val="15"/>
          <w:rtl/>
        </w:rPr>
        <w:t xml:space="preserve">. </w:t>
      </w:r>
      <w:r w:rsidR="00A72120" w:rsidRPr="001A267A">
        <w:rPr>
          <w:sz w:val="15"/>
          <w:rtl/>
        </w:rPr>
        <w:t>ה</w:t>
      </w:r>
      <w:r w:rsidR="0019713B" w:rsidRPr="001A267A">
        <w:rPr>
          <w:sz w:val="15"/>
          <w:rtl/>
        </w:rPr>
        <w:t xml:space="preserve">וועדה </w:t>
      </w:r>
      <w:r w:rsidR="00A72120" w:rsidRPr="001A267A">
        <w:rPr>
          <w:sz w:val="15"/>
          <w:rtl/>
        </w:rPr>
        <w:t xml:space="preserve">לפרשנויות גם הפנתה לדרישת </w:t>
      </w:r>
      <w:r w:rsidR="0019713B" w:rsidRPr="001A267A">
        <w:rPr>
          <w:sz w:val="15"/>
          <w:rtl/>
        </w:rPr>
        <w:t>הגילוי ב-</w:t>
      </w:r>
      <w:r w:rsidR="0019713B" w:rsidRPr="001A267A">
        <w:rPr>
          <w:sz w:val="15"/>
        </w:rPr>
        <w:t>IAS 7.48</w:t>
      </w:r>
      <w:r w:rsidR="0019713B" w:rsidRPr="001A267A">
        <w:rPr>
          <w:sz w:val="15"/>
          <w:rtl/>
        </w:rPr>
        <w:t>.</w:t>
      </w:r>
    </w:p>
  </w:footnote>
  <w:footnote w:id="81">
    <w:p w14:paraId="0836E5A9" w14:textId="4EDC6843"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יתרה זו עשויה להיות מורכבת משלושה מרכיבים: (1) הפרשי תרגום בגין יתרות מזומנים ושווי מזומנים של פעילויות חוץ, (2) הפרשי שער בגין יתרות מזומנים ושווי מזומנים של פעילויות בחו"ל שמטבע הפעילות שלהן זהה למטבע הפעילות של החברה המדווחת ואשר מנהלות יתרות מזומנים ושווי מזומנים במטבעות שאינן מטבע הפעילות של החברה המדווחת, וכן (3) הפרשי שער בגין יתרות מזומנים ושווי מזומנים של החברה אשר מוחזקות במט"ח. כל התנועות האלה אינן תנועות במזומנים ושווי מזומנים בתקופה ולכן </w:t>
      </w:r>
      <w:r w:rsidR="00A72120" w:rsidRPr="001A267A">
        <w:rPr>
          <w:sz w:val="15"/>
          <w:rtl/>
        </w:rPr>
        <w:t>בהתאם ל-</w:t>
      </w:r>
      <w:r w:rsidR="00A72120" w:rsidRPr="001A267A">
        <w:rPr>
          <w:sz w:val="15"/>
        </w:rPr>
        <w:t>IAS 7.28</w:t>
      </w:r>
      <w:r w:rsidR="00A72120" w:rsidRPr="001A267A">
        <w:rPr>
          <w:sz w:val="15"/>
          <w:rtl/>
        </w:rPr>
        <w:t xml:space="preserve"> הן </w:t>
      </w:r>
      <w:r w:rsidRPr="001A267A">
        <w:rPr>
          <w:sz w:val="15"/>
          <w:rtl/>
        </w:rPr>
        <w:t>מוצגות בסעיף נפרד בדוח על תזרימי המזומנים.</w:t>
      </w:r>
    </w:p>
  </w:footnote>
  <w:footnote w:id="82">
    <w:p w14:paraId="3D154416" w14:textId="77777777"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7.45</w:t>
      </w:r>
      <w:r w:rsidRPr="001A267A">
        <w:rPr>
          <w:sz w:val="15"/>
          <w:rtl/>
        </w:rPr>
        <w:t>, אם קיימות התאמות נוספות בין יתרת המזומנים ושווי המזומנים בדוח זה לבין היתרה בדוח על המצב הכספי, יש לתת גילוי להתאמות אלו.</w:t>
      </w:r>
    </w:p>
  </w:footnote>
  <w:footnote w:id="83">
    <w:p w14:paraId="3190F198" w14:textId="77777777" w:rsidR="002A23BB" w:rsidRPr="001A267A" w:rsidRDefault="002A23BB"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34.16A</w:t>
      </w:r>
      <w:r w:rsidRPr="001A267A">
        <w:rPr>
          <w:sz w:val="15"/>
          <w:rtl/>
        </w:rPr>
        <w:t>, ניתן בתנאים מסוימים לכלול מידע באמצעות הפניה מהדוחות הכספיים ביניים לדוח אחר.</w:t>
      </w:r>
    </w:p>
  </w:footnote>
  <w:footnote w:id="84">
    <w:p w14:paraId="209123DF" w14:textId="77777777" w:rsidR="002A23BB" w:rsidRPr="001A267A" w:rsidRDefault="002A23BB"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לעמדה משפטית מספר 105-25 ולצורך מובנות הדוחות, מומלץ במקרים מסוימים להציג את הגילויים בביאורים באופן טבלאי.</w:t>
      </w:r>
    </w:p>
  </w:footnote>
  <w:footnote w:id="85">
    <w:p w14:paraId="7B19D8B5" w14:textId="77777777" w:rsidR="002A23BB" w:rsidRPr="001A267A" w:rsidRDefault="002A23BB"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bookmarkStart w:id="325" w:name="_Hlk99787871"/>
      <w:r w:rsidRPr="001A267A">
        <w:rPr>
          <w:sz w:val="15"/>
          <w:rtl/>
        </w:rPr>
        <w:t>מופנית תשומת הלב, היכן שרלוונטי, לעמדת סגל - דוח ממצאים (מספר 3) בקשר עם נאותות בחינת הנחת העסק החי שבוצעה על ידי תאגידים מדווחים ורואי חשבון מבקרים ואיכות הגילוי בקשר למצב הפיננסי שפורסמה על ידי רשות ניירות ערך בפברואר 2022.</w:t>
      </w:r>
      <w:bookmarkEnd w:id="325"/>
    </w:p>
  </w:footnote>
  <w:footnote w:id="86">
    <w:p w14:paraId="299B8886" w14:textId="62CCD84B" w:rsidR="002A23BB" w:rsidRPr="001A267A" w:rsidRDefault="002A23BB"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במקרים בהם לא פרסמה החברה דוח תקופתי בטרם פרסום דוח הביניים, יש לשקול את השינויים הנדרשים בפסקה זו. יתכן כי האמור בתקנה 44 (ב) יכול להיות רלוונטי בנסיבות אלו (לא קדם לצירוף דוח ביניים של חברה כלולה או בדוח הביניים של התאגיד, צירוף דוחות כספיים שנתיים שלה, יכלול דוח הביניים של החברה הכלולה גם ביאור בדבר המדיניות החשבונאית שיושמה בדוחותיה הכספיים של החברה הכלולה).</w:t>
      </w:r>
    </w:p>
  </w:footnote>
  <w:footnote w:id="87">
    <w:p w14:paraId="4C5367A1" w14:textId="77777777" w:rsidR="002A23BB" w:rsidRPr="001A267A" w:rsidRDefault="002A23BB"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לעמדה משפטית מספר 105-25, אין להתייחס לתקנים חשבונאיים שיישומם אינו מהותי לדוחות הכספיים של החברה. בנוסף, על הביאור לשים דגש על בחירה בין חלופות מותרות בהתאם לתקני הדיווח הכספי הבינלאומיים החשבונאיים או על בחירה במדיניות חשבונאית בנושא שבו אין הוראה מפורשת בתקינה. בנוסף אין צורך להתייחס למדיניות חשבונאית קיימת או עתידית הנוגעת לגילוי בלבד ושאינה משפיעה על תוצאות הפעולות והמצב הכספי.</w:t>
      </w:r>
    </w:p>
  </w:footnote>
  <w:footnote w:id="88">
    <w:p w14:paraId="36BB7B82" w14:textId="77777777" w:rsidR="002A23BB" w:rsidRPr="001A267A" w:rsidRDefault="002A23BB"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כאשר אין זה מעשי להציג את השפעת השינוי של יישום לראשונה של תקן מסוים, על החברה לתת גילוי לנסיבות לכך ולתיאור כיצד וממתי השינוי יושם.</w:t>
      </w:r>
    </w:p>
  </w:footnote>
  <w:footnote w:id="89">
    <w:p w14:paraId="517DF2E8" w14:textId="52F941D1" w:rsidR="002A23BB" w:rsidRPr="001A267A" w:rsidRDefault="002A23BB" w:rsidP="00F5352E">
      <w:pPr>
        <w:pStyle w:val="FootnoteText"/>
        <w:ind w:left="284" w:hanging="284"/>
        <w:contextualSpacing w:val="0"/>
        <w:rPr>
          <w:sz w:val="15"/>
        </w:rPr>
      </w:pPr>
      <w:r w:rsidRPr="00AA1EE0">
        <w:rPr>
          <w:rStyle w:val="FootnoteReference"/>
          <w:sz w:val="15"/>
          <w:szCs w:val="15"/>
        </w:rPr>
        <w:footnoteRef/>
      </w:r>
      <w:r w:rsidRPr="00AA1EE0">
        <w:rPr>
          <w:sz w:val="15"/>
          <w:rtl/>
        </w:rPr>
        <w:tab/>
        <w:t xml:space="preserve">הביאור אינו כולל את השיפורים השנתיים לתקני </w:t>
      </w:r>
      <w:r w:rsidR="008441EA" w:rsidRPr="00AA1EE0">
        <w:rPr>
          <w:sz w:val="15"/>
          <w:rtl/>
        </w:rPr>
        <w:t>ה</w:t>
      </w:r>
      <w:r w:rsidRPr="00AA1EE0">
        <w:rPr>
          <w:sz w:val="15"/>
          <w:rtl/>
        </w:rPr>
        <w:t xml:space="preserve">דיווח </w:t>
      </w:r>
      <w:r w:rsidR="008441EA" w:rsidRPr="00AA1EE0">
        <w:rPr>
          <w:sz w:val="15"/>
          <w:rtl/>
        </w:rPr>
        <w:t>ה</w:t>
      </w:r>
      <w:r w:rsidRPr="00AA1EE0">
        <w:rPr>
          <w:sz w:val="15"/>
          <w:rtl/>
        </w:rPr>
        <w:t xml:space="preserve">כספי </w:t>
      </w:r>
      <w:r w:rsidR="008441EA" w:rsidRPr="00AA1EE0">
        <w:rPr>
          <w:sz w:val="15"/>
          <w:rtl/>
        </w:rPr>
        <w:t>ה</w:t>
      </w:r>
      <w:r w:rsidRPr="00AA1EE0">
        <w:rPr>
          <w:sz w:val="15"/>
          <w:rtl/>
        </w:rPr>
        <w:t xml:space="preserve">בינלאומיים </w:t>
      </w:r>
      <w:r w:rsidR="008441EA" w:rsidRPr="00AA1EE0">
        <w:rPr>
          <w:sz w:val="15"/>
          <w:rtl/>
        </w:rPr>
        <w:t>ה</w:t>
      </w:r>
      <w:r w:rsidRPr="00AA1EE0">
        <w:rPr>
          <w:sz w:val="15"/>
          <w:rtl/>
        </w:rPr>
        <w:t xml:space="preserve">חשבונאיים – </w:t>
      </w:r>
      <w:r w:rsidR="008441EA" w:rsidRPr="00AA1EE0">
        <w:rPr>
          <w:sz w:val="15"/>
          <w:rtl/>
        </w:rPr>
        <w:t xml:space="preserve">כרך </w:t>
      </w:r>
      <w:r w:rsidRPr="00AA1EE0">
        <w:rPr>
          <w:sz w:val="15"/>
          <w:rtl/>
        </w:rPr>
        <w:t>11</w:t>
      </w:r>
      <w:r w:rsidR="00AA1EE0" w:rsidRPr="00AA1EE0">
        <w:rPr>
          <w:rFonts w:hint="cs"/>
          <w:sz w:val="15"/>
          <w:rtl/>
        </w:rPr>
        <w:t xml:space="preserve">, </w:t>
      </w:r>
      <w:r w:rsidR="00AA1EE0" w:rsidRPr="00AA1EE0">
        <w:rPr>
          <w:sz w:val="15"/>
          <w:rtl/>
        </w:rPr>
        <w:t>שפורסמו ביולי 2024</w:t>
      </w:r>
      <w:r w:rsidR="00AA1EE0" w:rsidRPr="00AA1EE0">
        <w:rPr>
          <w:rFonts w:hint="cs"/>
          <w:sz w:val="15"/>
          <w:rtl/>
        </w:rPr>
        <w:t xml:space="preserve">, </w:t>
      </w:r>
      <w:r w:rsidRPr="00AA1EE0">
        <w:rPr>
          <w:sz w:val="15"/>
          <w:rtl/>
        </w:rPr>
        <w:t xml:space="preserve">הכוללים תיקונים </w:t>
      </w:r>
      <w:r w:rsidR="00AA1EE0" w:rsidRPr="00AA1EE0">
        <w:rPr>
          <w:rFonts w:hint="cs"/>
          <w:sz w:val="15"/>
          <w:rtl/>
        </w:rPr>
        <w:t>ל-</w:t>
      </w:r>
      <w:r w:rsidR="00AA1EE0" w:rsidRPr="00AA1EE0">
        <w:rPr>
          <w:sz w:val="15"/>
        </w:rPr>
        <w:t>IFRS 1</w:t>
      </w:r>
      <w:r w:rsidR="00AA1EE0" w:rsidRPr="00AA1EE0">
        <w:rPr>
          <w:rFonts w:hint="cs"/>
          <w:sz w:val="15"/>
          <w:rtl/>
        </w:rPr>
        <w:t>, ל-</w:t>
      </w:r>
      <w:r w:rsidR="00AA1EE0" w:rsidRPr="00AA1EE0">
        <w:rPr>
          <w:sz w:val="15"/>
        </w:rPr>
        <w:t>IFRS 7</w:t>
      </w:r>
      <w:r w:rsidR="00AA1EE0" w:rsidRPr="00AA1EE0">
        <w:rPr>
          <w:rFonts w:hint="cs"/>
          <w:sz w:val="15"/>
          <w:rtl/>
        </w:rPr>
        <w:t>, ל-</w:t>
      </w:r>
      <w:r w:rsidR="00AA1EE0" w:rsidRPr="00AA1EE0">
        <w:rPr>
          <w:sz w:val="15"/>
        </w:rPr>
        <w:t>IFRS 9</w:t>
      </w:r>
      <w:r w:rsidR="00AA1EE0" w:rsidRPr="00AA1EE0">
        <w:rPr>
          <w:rFonts w:hint="cs"/>
          <w:sz w:val="15"/>
          <w:rtl/>
        </w:rPr>
        <w:t>, ל-</w:t>
      </w:r>
      <w:r w:rsidR="00AA1EE0" w:rsidRPr="00AA1EE0">
        <w:rPr>
          <w:sz w:val="15"/>
        </w:rPr>
        <w:t>IFRS 10</w:t>
      </w:r>
      <w:r w:rsidR="00AA1EE0" w:rsidRPr="00AA1EE0">
        <w:rPr>
          <w:rFonts w:hint="cs"/>
          <w:sz w:val="15"/>
          <w:rtl/>
        </w:rPr>
        <w:t xml:space="preserve"> ול-</w:t>
      </w:r>
      <w:r w:rsidR="00AA1EE0" w:rsidRPr="00AA1EE0">
        <w:rPr>
          <w:sz w:val="15"/>
        </w:rPr>
        <w:t>IAS 7</w:t>
      </w:r>
      <w:r w:rsidR="00AA1EE0" w:rsidRPr="00AA1EE0">
        <w:rPr>
          <w:rFonts w:hint="cs"/>
          <w:sz w:val="15"/>
          <w:rtl/>
        </w:rPr>
        <w:t xml:space="preserve">. </w:t>
      </w:r>
      <w:r w:rsidR="00AA1EE0">
        <w:rPr>
          <w:rFonts w:hint="cs"/>
          <w:sz w:val="15"/>
          <w:rtl/>
        </w:rPr>
        <w:t xml:space="preserve">במסגרת </w:t>
      </w:r>
      <w:r w:rsidRPr="00AA1EE0">
        <w:rPr>
          <w:sz w:val="15"/>
          <w:rtl/>
        </w:rPr>
        <w:t xml:space="preserve">השיפורים </w:t>
      </w:r>
      <w:r w:rsidR="00AA1EE0">
        <w:rPr>
          <w:rFonts w:hint="cs"/>
          <w:sz w:val="15"/>
          <w:rtl/>
        </w:rPr>
        <w:t>השנתיים:</w:t>
      </w:r>
      <w:r w:rsidRPr="00AA1EE0">
        <w:rPr>
          <w:sz w:val="15"/>
          <w:rtl/>
        </w:rPr>
        <w:t xml:space="preserve"> </w:t>
      </w:r>
      <w:r w:rsidR="00AA1EE0">
        <w:rPr>
          <w:rFonts w:hint="cs"/>
          <w:sz w:val="15"/>
          <w:rtl/>
        </w:rPr>
        <w:t xml:space="preserve">נוספה התייחסות </w:t>
      </w:r>
      <w:r w:rsidRPr="00AA1EE0">
        <w:rPr>
          <w:sz w:val="15"/>
          <w:rtl/>
        </w:rPr>
        <w:t>לטיפול החשבונאי במצב ש</w:t>
      </w:r>
      <w:r w:rsidR="00AA1EE0">
        <w:rPr>
          <w:rFonts w:hint="cs"/>
          <w:sz w:val="15"/>
          <w:rtl/>
        </w:rPr>
        <w:t xml:space="preserve">בו </w:t>
      </w:r>
      <w:r w:rsidRPr="00AA1EE0">
        <w:rPr>
          <w:sz w:val="15"/>
          <w:rtl/>
        </w:rPr>
        <w:t xml:space="preserve">חוכר קבע כי התחייבות חכירה נגרעה בהתאם לדרישות של </w:t>
      </w:r>
      <w:r w:rsidRPr="00AA1EE0">
        <w:rPr>
          <w:sz w:val="15"/>
        </w:rPr>
        <w:t>IFRS 9</w:t>
      </w:r>
      <w:r w:rsidRPr="00AA1EE0">
        <w:rPr>
          <w:sz w:val="15"/>
          <w:rtl/>
        </w:rPr>
        <w:t xml:space="preserve"> </w:t>
      </w:r>
      <w:r w:rsidR="00DA2D71">
        <w:rPr>
          <w:rFonts w:hint="cs"/>
          <w:sz w:val="15"/>
          <w:rtl/>
        </w:rPr>
        <w:t>(אז ה</w:t>
      </w:r>
      <w:r w:rsidRPr="00AA1EE0">
        <w:rPr>
          <w:sz w:val="15"/>
          <w:rtl/>
        </w:rPr>
        <w:t>גריעה תוכר ברווח או הפסד</w:t>
      </w:r>
      <w:r w:rsidR="00AA1EE0" w:rsidRPr="00AA1EE0">
        <w:rPr>
          <w:rFonts w:hint="cs"/>
          <w:sz w:val="15"/>
          <w:rtl/>
        </w:rPr>
        <w:t>)</w:t>
      </w:r>
      <w:r w:rsidR="00AA1EE0">
        <w:rPr>
          <w:rFonts w:hint="cs"/>
          <w:sz w:val="15"/>
          <w:rtl/>
        </w:rPr>
        <w:t>;</w:t>
      </w:r>
      <w:r w:rsidRPr="00AA1EE0">
        <w:rPr>
          <w:sz w:val="15"/>
          <w:rtl/>
        </w:rPr>
        <w:t xml:space="preserve"> </w:t>
      </w:r>
      <w:r w:rsidR="00053EAB">
        <w:rPr>
          <w:rFonts w:hint="cs"/>
          <w:sz w:val="15"/>
          <w:rtl/>
        </w:rPr>
        <w:t>הוחלף המלל בסעיף</w:t>
      </w:r>
      <w:r w:rsidRPr="00AA1EE0">
        <w:rPr>
          <w:sz w:val="15"/>
          <w:rtl/>
        </w:rPr>
        <w:t xml:space="preserve"> </w:t>
      </w:r>
      <w:r w:rsidRPr="00AA1EE0">
        <w:rPr>
          <w:sz w:val="15"/>
        </w:rPr>
        <w:t>IFRS</w:t>
      </w:r>
      <w:r w:rsidR="00AA1EE0">
        <w:rPr>
          <w:sz w:val="15"/>
        </w:rPr>
        <w:t> </w:t>
      </w:r>
      <w:r w:rsidRPr="00AA1EE0">
        <w:rPr>
          <w:sz w:val="15"/>
        </w:rPr>
        <w:t>9.5.1.3</w:t>
      </w:r>
      <w:r w:rsidRPr="00AA1EE0">
        <w:rPr>
          <w:sz w:val="15"/>
          <w:rtl/>
        </w:rPr>
        <w:t xml:space="preserve"> </w:t>
      </w:r>
      <w:r w:rsidR="00053EAB">
        <w:rPr>
          <w:rFonts w:hint="cs"/>
          <w:sz w:val="15"/>
          <w:rtl/>
        </w:rPr>
        <w:t>מ</w:t>
      </w:r>
      <w:r w:rsidR="00DA2D71">
        <w:rPr>
          <w:rFonts w:hint="cs"/>
          <w:sz w:val="15"/>
          <w:rtl/>
        </w:rPr>
        <w:t>"</w:t>
      </w:r>
      <w:r w:rsidRPr="00AA1EE0">
        <w:rPr>
          <w:sz w:val="15"/>
          <w:rtl/>
        </w:rPr>
        <w:t xml:space="preserve">מחיר העסקה שלהם </w:t>
      </w:r>
      <w:r w:rsidR="004B114B">
        <w:rPr>
          <w:rFonts w:hint="cs"/>
          <w:sz w:val="15"/>
          <w:rtl/>
        </w:rPr>
        <w:t>(</w:t>
      </w:r>
      <w:r w:rsidRPr="00AA1EE0">
        <w:rPr>
          <w:sz w:val="15"/>
          <w:rtl/>
        </w:rPr>
        <w:t xml:space="preserve">כהגדרתו </w:t>
      </w:r>
      <w:r w:rsidR="00DA2D71">
        <w:rPr>
          <w:rFonts w:hint="cs"/>
          <w:sz w:val="15"/>
          <w:rtl/>
        </w:rPr>
        <w:t>בתקן דיווח כספי בינלאומי 15</w:t>
      </w:r>
      <w:r w:rsidRPr="00AA1EE0">
        <w:rPr>
          <w:sz w:val="15"/>
          <w:rtl/>
        </w:rPr>
        <w:t>)</w:t>
      </w:r>
      <w:r w:rsidR="00DA2D71">
        <w:rPr>
          <w:rFonts w:hint="cs"/>
          <w:sz w:val="15"/>
          <w:rtl/>
        </w:rPr>
        <w:t>"</w:t>
      </w:r>
      <w:r w:rsidRPr="00AA1EE0">
        <w:rPr>
          <w:sz w:val="15"/>
          <w:rtl/>
        </w:rPr>
        <w:t xml:space="preserve"> ל</w:t>
      </w:r>
      <w:r w:rsidR="00053EAB">
        <w:rPr>
          <w:rFonts w:hint="cs"/>
          <w:sz w:val="15"/>
          <w:rtl/>
        </w:rPr>
        <w:t>"</w:t>
      </w:r>
      <w:r w:rsidRPr="00AA1EE0">
        <w:rPr>
          <w:sz w:val="15"/>
          <w:rtl/>
        </w:rPr>
        <w:t xml:space="preserve">סכום שנקבע </w:t>
      </w:r>
      <w:r w:rsidR="00053EAB">
        <w:rPr>
          <w:rFonts w:hint="cs"/>
          <w:sz w:val="15"/>
          <w:rtl/>
        </w:rPr>
        <w:t>ביישום תקן דיווח כספי בינלאומי 15"</w:t>
      </w:r>
      <w:r w:rsidR="00AA1EE0">
        <w:rPr>
          <w:rFonts w:hint="cs"/>
          <w:sz w:val="15"/>
          <w:rtl/>
        </w:rPr>
        <w:t xml:space="preserve"> (כדי </w:t>
      </w:r>
      <w:r w:rsidRPr="00AA1EE0">
        <w:rPr>
          <w:sz w:val="15"/>
          <w:rtl/>
        </w:rPr>
        <w:t xml:space="preserve">לבטל חוסר עקביות במקרים </w:t>
      </w:r>
      <w:r w:rsidR="00AA1EE0">
        <w:rPr>
          <w:rFonts w:hint="cs"/>
          <w:sz w:val="15"/>
          <w:rtl/>
        </w:rPr>
        <w:t>ש</w:t>
      </w:r>
      <w:r w:rsidRPr="00AA1EE0">
        <w:rPr>
          <w:sz w:val="15"/>
          <w:rtl/>
        </w:rPr>
        <w:t>בהם ההכרה לראשונה בלקוחות אינה במחיר העסקה (למשל, כמודגם בדוגמה 40 הנלווית ל-</w:t>
      </w:r>
      <w:r w:rsidRPr="00AA1EE0">
        <w:rPr>
          <w:sz w:val="15"/>
        </w:rPr>
        <w:t>IFRS 15</w:t>
      </w:r>
      <w:r w:rsidRPr="00AA1EE0">
        <w:rPr>
          <w:sz w:val="15"/>
          <w:rtl/>
        </w:rPr>
        <w:t xml:space="preserve">) </w:t>
      </w:r>
      <w:r w:rsidR="00AA1EE0">
        <w:rPr>
          <w:rFonts w:hint="cs"/>
          <w:sz w:val="15"/>
          <w:rtl/>
        </w:rPr>
        <w:t xml:space="preserve">וכן תוקן </w:t>
      </w:r>
      <w:r w:rsidRPr="00AA1EE0">
        <w:rPr>
          <w:sz w:val="15"/>
        </w:rPr>
        <w:t>IFRS</w:t>
      </w:r>
      <w:r w:rsidR="00AA1EE0">
        <w:rPr>
          <w:sz w:val="15"/>
        </w:rPr>
        <w:t> 10</w:t>
      </w:r>
      <w:r w:rsidRPr="00AA1EE0">
        <w:rPr>
          <w:sz w:val="15"/>
        </w:rPr>
        <w:t>.B74</w:t>
      </w:r>
      <w:r w:rsidRPr="00AA1EE0">
        <w:rPr>
          <w:sz w:val="15"/>
          <w:rtl/>
        </w:rPr>
        <w:t xml:space="preserve"> כך שהוא נוסח באופן </w:t>
      </w:r>
      <w:r w:rsidR="00053EAB">
        <w:rPr>
          <w:rFonts w:hint="cs"/>
          <w:sz w:val="15"/>
          <w:rtl/>
        </w:rPr>
        <w:t xml:space="preserve">שאינו </w:t>
      </w:r>
      <w:r w:rsidRPr="00AA1EE0">
        <w:rPr>
          <w:sz w:val="15"/>
          <w:rtl/>
        </w:rPr>
        <w:t>חד</w:t>
      </w:r>
      <w:r w:rsidR="00AA1EE0">
        <w:rPr>
          <w:rFonts w:hint="cs"/>
          <w:sz w:val="15"/>
          <w:rtl/>
        </w:rPr>
        <w:t>-</w:t>
      </w:r>
      <w:r w:rsidRPr="00AA1EE0">
        <w:rPr>
          <w:sz w:val="15"/>
          <w:rtl/>
        </w:rPr>
        <w:t xml:space="preserve">משמעי </w:t>
      </w:r>
      <w:r w:rsidR="00AA1EE0">
        <w:rPr>
          <w:rFonts w:hint="cs"/>
          <w:sz w:val="15"/>
          <w:rtl/>
        </w:rPr>
        <w:t xml:space="preserve">(הובהר </w:t>
      </w:r>
      <w:r w:rsidRPr="00AA1EE0">
        <w:rPr>
          <w:sz w:val="15"/>
          <w:rtl/>
        </w:rPr>
        <w:t>שמדובר רק בדוגמה אחת לנסיבות שבהן נדרש שיקול דעת כדי לקבוע אם צד פועל למעשה כסוכן</w:t>
      </w:r>
      <w:r w:rsidR="00AA1EE0">
        <w:rPr>
          <w:rFonts w:hint="cs"/>
          <w:sz w:val="15"/>
          <w:rtl/>
        </w:rPr>
        <w:t>)</w:t>
      </w:r>
      <w:r w:rsidRPr="00AA1EE0">
        <w:rPr>
          <w:sz w:val="15"/>
          <w:rtl/>
        </w:rPr>
        <w:t>.</w:t>
      </w:r>
      <w:r w:rsidR="00F5352E">
        <w:rPr>
          <w:rFonts w:hint="cs"/>
          <w:sz w:val="15"/>
          <w:rtl/>
        </w:rPr>
        <w:t xml:space="preserve">כמו כן, </w:t>
      </w:r>
      <w:r w:rsidRPr="00AA1EE0">
        <w:rPr>
          <w:sz w:val="15"/>
          <w:rtl/>
        </w:rPr>
        <w:t>הביאור אינו כולל את התיקונים ל-</w:t>
      </w:r>
      <w:r w:rsidRPr="00AA1EE0">
        <w:rPr>
          <w:sz w:val="15"/>
        </w:rPr>
        <w:t>IFRS</w:t>
      </w:r>
      <w:r w:rsidR="00F5352E">
        <w:rPr>
          <w:sz w:val="15"/>
        </w:rPr>
        <w:t> </w:t>
      </w:r>
      <w:r w:rsidRPr="00AA1EE0">
        <w:rPr>
          <w:sz w:val="15"/>
        </w:rPr>
        <w:t>9</w:t>
      </w:r>
      <w:r w:rsidRPr="00AA1EE0">
        <w:rPr>
          <w:sz w:val="15"/>
          <w:rtl/>
        </w:rPr>
        <w:t xml:space="preserve"> ו</w:t>
      </w:r>
      <w:r w:rsidR="00F5352E">
        <w:rPr>
          <w:rFonts w:hint="cs"/>
          <w:sz w:val="15"/>
          <w:rtl/>
        </w:rPr>
        <w:t>ל</w:t>
      </w:r>
      <w:r w:rsidRPr="00AA1EE0">
        <w:rPr>
          <w:sz w:val="15"/>
          <w:rtl/>
        </w:rPr>
        <w:t>-</w:t>
      </w:r>
      <w:r w:rsidRPr="00AA1EE0">
        <w:rPr>
          <w:sz w:val="15"/>
        </w:rPr>
        <w:t>IFRS</w:t>
      </w:r>
      <w:r w:rsidR="00F5352E">
        <w:rPr>
          <w:sz w:val="15"/>
        </w:rPr>
        <w:t> </w:t>
      </w:r>
      <w:r w:rsidRPr="00AA1EE0">
        <w:rPr>
          <w:sz w:val="15"/>
        </w:rPr>
        <w:t>7</w:t>
      </w:r>
      <w:r w:rsidRPr="00AA1EE0">
        <w:rPr>
          <w:sz w:val="15"/>
          <w:rtl/>
        </w:rPr>
        <w:t xml:space="preserve"> בדבר חוזים המתייחסים לחשמל תלוי</w:t>
      </w:r>
      <w:r w:rsidR="00F5352E">
        <w:rPr>
          <w:rFonts w:hint="cs"/>
          <w:sz w:val="15"/>
          <w:rtl/>
        </w:rPr>
        <w:t>-</w:t>
      </w:r>
      <w:r w:rsidRPr="00AA1EE0">
        <w:rPr>
          <w:sz w:val="15"/>
          <w:rtl/>
        </w:rPr>
        <w:t>טבע</w:t>
      </w:r>
      <w:r w:rsidR="00F5352E">
        <w:rPr>
          <w:rFonts w:hint="cs"/>
          <w:sz w:val="15"/>
          <w:rtl/>
        </w:rPr>
        <w:t>,</w:t>
      </w:r>
      <w:r w:rsidRPr="00AA1EE0">
        <w:rPr>
          <w:sz w:val="15"/>
          <w:rtl/>
        </w:rPr>
        <w:t xml:space="preserve"> שפורסמו בדצמבר 2024 – ראו </w:t>
      </w:r>
      <w:hyperlink r:id="rId3" w:history="1">
        <w:r w:rsidRPr="00AA1EE0">
          <w:rPr>
            <w:sz w:val="15"/>
            <w:rtl/>
          </w:rPr>
          <w:t xml:space="preserve">חוזר </w:t>
        </w:r>
        <w:r w:rsidRPr="00AA1EE0">
          <w:rPr>
            <w:sz w:val="15"/>
          </w:rPr>
          <w:t>IFRB 2025/02</w:t>
        </w:r>
        <w:r w:rsidRPr="00AA1EE0">
          <w:rPr>
            <w:sz w:val="15"/>
            <w:rtl/>
          </w:rPr>
          <w:t xml:space="preserve"> של רשת </w:t>
        </w:r>
        <w:r w:rsidRPr="00AA1EE0">
          <w:rPr>
            <w:sz w:val="15"/>
          </w:rPr>
          <w:t>BDO</w:t>
        </w:r>
      </w:hyperlink>
      <w:r w:rsidRPr="00AA1EE0">
        <w:rPr>
          <w:sz w:val="15"/>
          <w:rtl/>
        </w:rPr>
        <w:t xml:space="preserve">. אם </w:t>
      </w:r>
      <w:r w:rsidR="00F5352E">
        <w:rPr>
          <w:rFonts w:hint="cs"/>
          <w:sz w:val="15"/>
          <w:rtl/>
        </w:rPr>
        <w:t xml:space="preserve">לפרסומים אלו </w:t>
      </w:r>
      <w:r w:rsidRPr="00AA1EE0">
        <w:rPr>
          <w:sz w:val="15"/>
          <w:rtl/>
        </w:rPr>
        <w:t>השפעה על הדוחות הכספיים של החברה, יש לתת להם גילוי במסגרת ביאור זה.</w:t>
      </w:r>
    </w:p>
  </w:footnote>
  <w:footnote w:id="90">
    <w:p w14:paraId="3CDF5724" w14:textId="77777777" w:rsidR="00A55433" w:rsidRPr="001A267A" w:rsidRDefault="00A55433"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9.7.2.48</w:t>
      </w:r>
      <w:r w:rsidRPr="001A267A">
        <w:rPr>
          <w:sz w:val="15"/>
          <w:rtl/>
        </w:rPr>
        <w:t>, חברה רשאית להציג מחדש תקופות קודמות כדי לשקף את היישום של התיקונים, אם ורק אם הדבר אפשרי ללא שימוש ב"ראייה לאחור".</w:t>
      </w:r>
    </w:p>
  </w:footnote>
  <w:footnote w:id="91">
    <w:p w14:paraId="359A1861" w14:textId="79FC29F6" w:rsidR="008C35AB" w:rsidRPr="001A267A" w:rsidRDefault="008C35AB"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ראו פניות מקדמיות שפורסמו על ידי סגל רשות ניירות ערך באוקטובר 2024 לעניין עמדת רשות ניירות ערך על אופן היישום של שינוי חשבונאי שביצע</w:t>
      </w:r>
      <w:r w:rsidR="00FD40B2" w:rsidRPr="001A267A">
        <w:rPr>
          <w:sz w:val="15"/>
          <w:rtl/>
        </w:rPr>
        <w:t>ו</w:t>
      </w:r>
      <w:r w:rsidRPr="001A267A">
        <w:rPr>
          <w:sz w:val="15"/>
          <w:rtl/>
        </w:rPr>
        <w:t xml:space="preserve"> החבר</w:t>
      </w:r>
      <w:r w:rsidR="00FD40B2" w:rsidRPr="001A267A">
        <w:rPr>
          <w:sz w:val="15"/>
          <w:rtl/>
        </w:rPr>
        <w:t>ות</w:t>
      </w:r>
      <w:r w:rsidRPr="001A267A">
        <w:rPr>
          <w:sz w:val="15"/>
          <w:rtl/>
        </w:rPr>
        <w:t xml:space="preserve"> לגבי היוון עלויות מימון כלליות בשל שינוי בשיקול הדעת של החבר</w:t>
      </w:r>
      <w:r w:rsidR="00FD40B2" w:rsidRPr="001A267A">
        <w:rPr>
          <w:sz w:val="15"/>
          <w:rtl/>
        </w:rPr>
        <w:t xml:space="preserve">ות </w:t>
      </w:r>
      <w:proofErr w:type="spellStart"/>
      <w:r w:rsidR="00FD40B2" w:rsidRPr="001A267A">
        <w:rPr>
          <w:sz w:val="15"/>
          <w:rtl/>
        </w:rPr>
        <w:t>סולאיר</w:t>
      </w:r>
      <w:proofErr w:type="spellEnd"/>
      <w:r w:rsidR="00FD40B2" w:rsidRPr="001A267A">
        <w:rPr>
          <w:sz w:val="15"/>
          <w:rtl/>
        </w:rPr>
        <w:t xml:space="preserve"> אנרגיות מתחדשות בע"מ ורנט </w:t>
      </w:r>
      <w:proofErr w:type="spellStart"/>
      <w:r w:rsidR="00FD40B2" w:rsidRPr="001A267A">
        <w:rPr>
          <w:sz w:val="15"/>
          <w:rtl/>
        </w:rPr>
        <w:t>איט</w:t>
      </w:r>
      <w:proofErr w:type="spellEnd"/>
      <w:r w:rsidR="00FD40B2" w:rsidRPr="001A267A">
        <w:rPr>
          <w:sz w:val="15"/>
          <w:rtl/>
        </w:rPr>
        <w:t xml:space="preserve"> – </w:t>
      </w:r>
      <w:proofErr w:type="spellStart"/>
      <w:r w:rsidR="00FD40B2" w:rsidRPr="001A267A">
        <w:rPr>
          <w:sz w:val="15"/>
          <w:rtl/>
        </w:rPr>
        <w:t>ריט</w:t>
      </w:r>
      <w:proofErr w:type="spellEnd"/>
      <w:r w:rsidR="00FD40B2" w:rsidRPr="001A267A">
        <w:rPr>
          <w:sz w:val="15"/>
          <w:rtl/>
        </w:rPr>
        <w:t xml:space="preserve"> מגורים בע"מ</w:t>
      </w:r>
      <w:r w:rsidRPr="001A267A">
        <w:rPr>
          <w:sz w:val="15"/>
          <w:rtl/>
        </w:rPr>
        <w:t>, כתיקון טעות ולא כשינוי מדיניות חשבונאית.</w:t>
      </w:r>
    </w:p>
  </w:footnote>
  <w:footnote w:id="92">
    <w:p w14:paraId="03F06A07" w14:textId="75233CF0" w:rsidR="00A71347" w:rsidRPr="001A267A" w:rsidRDefault="00A71347"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DC0CE3" w:rsidRPr="001A267A">
        <w:rPr>
          <w:sz w:val="15"/>
          <w:rtl/>
        </w:rPr>
        <w:t xml:space="preserve">לעניין </w:t>
      </w:r>
      <w:r w:rsidR="00BA4AA7" w:rsidRPr="001A267A">
        <w:rPr>
          <w:sz w:val="15"/>
          <w:rtl/>
        </w:rPr>
        <w:t xml:space="preserve">שינוי מדיניות חשבונאית </w:t>
      </w:r>
      <w:r w:rsidR="00630BE6" w:rsidRPr="001A267A">
        <w:rPr>
          <w:sz w:val="15"/>
          <w:rtl/>
        </w:rPr>
        <w:t xml:space="preserve">יזומה </w:t>
      </w:r>
      <w:r w:rsidR="00591FC7" w:rsidRPr="001A267A">
        <w:rPr>
          <w:sz w:val="15"/>
          <w:rtl/>
        </w:rPr>
        <w:t>בנוגע</w:t>
      </w:r>
      <w:r w:rsidR="00BA4AA7" w:rsidRPr="001A267A">
        <w:rPr>
          <w:sz w:val="15"/>
          <w:rtl/>
        </w:rPr>
        <w:t xml:space="preserve"> </w:t>
      </w:r>
      <w:r w:rsidR="00591FC7" w:rsidRPr="001A267A">
        <w:rPr>
          <w:sz w:val="15"/>
          <w:rtl/>
        </w:rPr>
        <w:t>לסיווג</w:t>
      </w:r>
      <w:r w:rsidR="00BA4AA7" w:rsidRPr="001A267A">
        <w:rPr>
          <w:sz w:val="15"/>
          <w:rtl/>
        </w:rPr>
        <w:t xml:space="preserve"> </w:t>
      </w:r>
      <w:r w:rsidR="00630BE6" w:rsidRPr="001A267A">
        <w:rPr>
          <w:sz w:val="15"/>
          <w:rtl/>
        </w:rPr>
        <w:t xml:space="preserve">תקבולי ותשלומי </w:t>
      </w:r>
      <w:r w:rsidR="00591FC7" w:rsidRPr="001A267A">
        <w:rPr>
          <w:sz w:val="15"/>
          <w:rtl/>
        </w:rPr>
        <w:t>ריבית בדוח תזרים מזומנים</w:t>
      </w:r>
      <w:r w:rsidR="00FD40B2" w:rsidRPr="001A267A">
        <w:rPr>
          <w:sz w:val="15"/>
          <w:rtl/>
        </w:rPr>
        <w:t xml:space="preserve"> של החברות </w:t>
      </w:r>
      <w:proofErr w:type="spellStart"/>
      <w:r w:rsidR="00FD40B2" w:rsidRPr="001A267A">
        <w:rPr>
          <w:sz w:val="15"/>
          <w:rtl/>
        </w:rPr>
        <w:t>מליסרון</w:t>
      </w:r>
      <w:proofErr w:type="spellEnd"/>
      <w:r w:rsidR="00FD40B2" w:rsidRPr="001A267A">
        <w:rPr>
          <w:sz w:val="15"/>
          <w:rtl/>
        </w:rPr>
        <w:t xml:space="preserve"> בע"מ, רציו חיפושי נפט (1992) – שותפות מוגבלת ורמות בעיר בע"מ</w:t>
      </w:r>
      <w:r w:rsidR="00EA4940" w:rsidRPr="001A267A">
        <w:rPr>
          <w:sz w:val="15"/>
          <w:rtl/>
        </w:rPr>
        <w:t xml:space="preserve">, </w:t>
      </w:r>
      <w:r w:rsidR="00591FC7" w:rsidRPr="001A267A">
        <w:rPr>
          <w:sz w:val="15"/>
          <w:rtl/>
        </w:rPr>
        <w:t xml:space="preserve">ראו </w:t>
      </w:r>
      <w:r w:rsidR="008C75F3" w:rsidRPr="001A267A">
        <w:rPr>
          <w:sz w:val="15"/>
          <w:rtl/>
        </w:rPr>
        <w:t xml:space="preserve">פניות מקדמיות חשבונאיות </w:t>
      </w:r>
      <w:r w:rsidR="00EC6D88" w:rsidRPr="001A267A">
        <w:rPr>
          <w:sz w:val="15"/>
          <w:rtl/>
        </w:rPr>
        <w:t xml:space="preserve">שפורסמו על ידי </w:t>
      </w:r>
      <w:r w:rsidR="0091041F" w:rsidRPr="001A267A">
        <w:rPr>
          <w:sz w:val="15"/>
          <w:rtl/>
        </w:rPr>
        <w:t xml:space="preserve">סגל רשות ניירות ערך </w:t>
      </w:r>
      <w:r w:rsidR="00DD0A2A" w:rsidRPr="001A267A">
        <w:rPr>
          <w:sz w:val="15"/>
          <w:rtl/>
        </w:rPr>
        <w:t>בדצמבר 2012, אוקטובר 2020 ופברואר 2024</w:t>
      </w:r>
      <w:r w:rsidR="00FD40B2" w:rsidRPr="001A267A">
        <w:rPr>
          <w:sz w:val="15"/>
          <w:rtl/>
        </w:rPr>
        <w:t>, בהתאמה</w:t>
      </w:r>
      <w:r w:rsidR="00DD0A2A" w:rsidRPr="001A267A">
        <w:rPr>
          <w:sz w:val="15"/>
          <w:rtl/>
        </w:rPr>
        <w:t>.</w:t>
      </w:r>
      <w:r w:rsidR="00216A8D" w:rsidRPr="001A267A">
        <w:rPr>
          <w:sz w:val="15"/>
          <w:rtl/>
        </w:rPr>
        <w:t xml:space="preserve"> לעניין </w:t>
      </w:r>
      <w:r w:rsidR="00910C1C" w:rsidRPr="001A267A">
        <w:rPr>
          <w:sz w:val="15"/>
          <w:rtl/>
        </w:rPr>
        <w:t xml:space="preserve">שינוי מדיניות חשבונאית יזומה בנוגע להיוון עלויות מימון </w:t>
      </w:r>
      <w:r w:rsidR="00CE0A28" w:rsidRPr="001A267A">
        <w:rPr>
          <w:sz w:val="15"/>
          <w:rtl/>
        </w:rPr>
        <w:t>למקדמות בגין נדל"ן להשקעה</w:t>
      </w:r>
      <w:r w:rsidR="00FD40B2" w:rsidRPr="001A267A">
        <w:rPr>
          <w:sz w:val="15"/>
          <w:rtl/>
        </w:rPr>
        <w:t xml:space="preserve"> של </w:t>
      </w:r>
      <w:proofErr w:type="spellStart"/>
      <w:r w:rsidR="00FD40B2" w:rsidRPr="001A267A">
        <w:rPr>
          <w:sz w:val="15"/>
          <w:rtl/>
        </w:rPr>
        <w:t>מגוריט</w:t>
      </w:r>
      <w:proofErr w:type="spellEnd"/>
      <w:r w:rsidR="00FD40B2" w:rsidRPr="001A267A">
        <w:rPr>
          <w:sz w:val="15"/>
          <w:rtl/>
        </w:rPr>
        <w:t xml:space="preserve"> ישראל בע"מ</w:t>
      </w:r>
      <w:r w:rsidR="00EA4940" w:rsidRPr="001A267A">
        <w:rPr>
          <w:sz w:val="15"/>
          <w:rtl/>
        </w:rPr>
        <w:t>, ראו פני</w:t>
      </w:r>
      <w:r w:rsidR="00186749" w:rsidRPr="001A267A">
        <w:rPr>
          <w:sz w:val="15"/>
          <w:rtl/>
        </w:rPr>
        <w:t>י</w:t>
      </w:r>
      <w:r w:rsidR="00EA4940" w:rsidRPr="001A267A">
        <w:rPr>
          <w:sz w:val="15"/>
          <w:rtl/>
        </w:rPr>
        <w:t>ה מקדמית חשבונאית שפורסמה על ידי סגל</w:t>
      </w:r>
      <w:r w:rsidR="008F7082" w:rsidRPr="001A267A">
        <w:rPr>
          <w:sz w:val="15"/>
          <w:rtl/>
        </w:rPr>
        <w:t xml:space="preserve"> רשות ניירות ערך בפברואר 2024</w:t>
      </w:r>
      <w:r w:rsidR="00570FE7" w:rsidRPr="001A267A">
        <w:rPr>
          <w:sz w:val="15"/>
          <w:rtl/>
        </w:rPr>
        <w:t>.</w:t>
      </w:r>
      <w:r w:rsidR="009F291F" w:rsidRPr="001A267A">
        <w:rPr>
          <w:sz w:val="15"/>
          <w:rtl/>
        </w:rPr>
        <w:t xml:space="preserve"> </w:t>
      </w:r>
      <w:r w:rsidR="00BE57B9" w:rsidRPr="001A267A">
        <w:rPr>
          <w:sz w:val="15"/>
          <w:rtl/>
        </w:rPr>
        <w:t>לעניין שינוי מדיניות חשבונאית יזומה בנוגע להצגת תקבולי דיבידנד בדוחות על תזרימי המזומנים מפעילות השקעה לפעילות שוטפת</w:t>
      </w:r>
      <w:r w:rsidR="00FD40B2" w:rsidRPr="001A267A">
        <w:rPr>
          <w:sz w:val="15"/>
          <w:rtl/>
        </w:rPr>
        <w:t xml:space="preserve"> של שיכון ובינוי אנרגיה בע"מ</w:t>
      </w:r>
      <w:r w:rsidR="00BE57B9" w:rsidRPr="001A267A">
        <w:rPr>
          <w:sz w:val="15"/>
          <w:rtl/>
        </w:rPr>
        <w:t>, ראו פני</w:t>
      </w:r>
      <w:r w:rsidR="00186749" w:rsidRPr="001A267A">
        <w:rPr>
          <w:sz w:val="15"/>
          <w:rtl/>
        </w:rPr>
        <w:t>י</w:t>
      </w:r>
      <w:r w:rsidR="00BE57B9" w:rsidRPr="001A267A">
        <w:rPr>
          <w:sz w:val="15"/>
          <w:rtl/>
        </w:rPr>
        <w:t>ה מקדמית חשבונאית שפורסמה על ידי סגל רשות ניירות ערך באפריל 2024</w:t>
      </w:r>
      <w:r w:rsidR="000736EB" w:rsidRPr="001A267A">
        <w:rPr>
          <w:sz w:val="15"/>
          <w:rtl/>
        </w:rPr>
        <w:t>.</w:t>
      </w:r>
    </w:p>
  </w:footnote>
  <w:footnote w:id="93">
    <w:p w14:paraId="6F05D6C1" w14:textId="2222FC6B" w:rsidR="00E62FB7"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8.29(e)</w:t>
      </w:r>
      <w:r w:rsidRPr="001A267A">
        <w:rPr>
          <w:sz w:val="15"/>
          <w:rtl/>
        </w:rPr>
        <w:t xml:space="preserve">, אם יישום למפרע לתקופה קודמת מסוימת </w:t>
      </w:r>
      <w:r w:rsidR="00E62FB7" w:rsidRPr="001A267A">
        <w:rPr>
          <w:sz w:val="15"/>
          <w:rtl/>
        </w:rPr>
        <w:t xml:space="preserve">הוא לא </w:t>
      </w:r>
      <w:r w:rsidRPr="001A267A">
        <w:rPr>
          <w:sz w:val="15"/>
          <w:rtl/>
        </w:rPr>
        <w:t xml:space="preserve">מעשי, יש לתת גילוי לנסיבות לכך ולתיאור כיצד וממתי </w:t>
      </w:r>
      <w:r w:rsidR="00E62FB7" w:rsidRPr="001A267A">
        <w:rPr>
          <w:sz w:val="15"/>
          <w:rtl/>
        </w:rPr>
        <w:t xml:space="preserve">יושם </w:t>
      </w:r>
      <w:r w:rsidRPr="001A267A">
        <w:rPr>
          <w:sz w:val="15"/>
          <w:rtl/>
        </w:rPr>
        <w:t>השינוי במדיניות החשבונאית.</w:t>
      </w:r>
    </w:p>
  </w:footnote>
  <w:footnote w:id="94">
    <w:p w14:paraId="3314840A" w14:textId="5DED802E"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בהתאם </w:t>
      </w:r>
      <w:r w:rsidR="00355E8E" w:rsidRPr="001A267A">
        <w:rPr>
          <w:sz w:val="15"/>
          <w:rtl/>
        </w:rPr>
        <w:t>להחלטה</w:t>
      </w:r>
      <w:r w:rsidRPr="001A267A">
        <w:rPr>
          <w:sz w:val="15"/>
          <w:rtl/>
        </w:rPr>
        <w:t xml:space="preserve"> מספר 99-4: קווים מנחים לבחינת מהותיות של טעות בדוחות כספיים ועמדה משפטית מספר 105-24: אופן פרסום דוחות כספיים מתוקנים של רשות ניירות ערך</w:t>
      </w:r>
      <w:r w:rsidR="00A62FA7" w:rsidRPr="001A267A">
        <w:rPr>
          <w:sz w:val="15"/>
          <w:rtl/>
        </w:rPr>
        <w:t xml:space="preserve"> ש</w:t>
      </w:r>
      <w:r w:rsidR="00D92B75" w:rsidRPr="001A267A">
        <w:rPr>
          <w:sz w:val="15"/>
          <w:rtl/>
        </w:rPr>
        <w:t xml:space="preserve">עודכנה </w:t>
      </w:r>
      <w:r w:rsidR="009B0A69" w:rsidRPr="001A267A">
        <w:rPr>
          <w:sz w:val="15"/>
          <w:rtl/>
        </w:rPr>
        <w:t>ביוני</w:t>
      </w:r>
      <w:r w:rsidR="00A62FA7" w:rsidRPr="001A267A">
        <w:rPr>
          <w:sz w:val="15"/>
          <w:rtl/>
        </w:rPr>
        <w:t xml:space="preserve"> </w:t>
      </w:r>
      <w:r w:rsidR="009B0A69" w:rsidRPr="001A267A">
        <w:rPr>
          <w:sz w:val="15"/>
          <w:rtl/>
        </w:rPr>
        <w:t>2025</w:t>
      </w:r>
      <w:r w:rsidRPr="001A267A">
        <w:rPr>
          <w:sz w:val="15"/>
          <w:rtl/>
        </w:rPr>
        <w:t xml:space="preserve">, אם התגלתה טעות אשר אינה מהותית ביחס לתקופות הדיווח הקודמות אולם היא מהותית ביחס לתוצאות תקופת הדיווח השוטפת (למשל, באופן </w:t>
      </w:r>
      <w:r w:rsidR="008C09CF" w:rsidRPr="001A267A">
        <w:rPr>
          <w:sz w:val="15"/>
          <w:rtl/>
        </w:rPr>
        <w:t xml:space="preserve">שזקיפת </w:t>
      </w:r>
      <w:r w:rsidR="0033185A" w:rsidRPr="001A267A">
        <w:rPr>
          <w:sz w:val="15"/>
          <w:rtl/>
        </w:rPr>
        <w:t xml:space="preserve">ההשפעה </w:t>
      </w:r>
      <w:r w:rsidRPr="001A267A">
        <w:rPr>
          <w:sz w:val="15"/>
          <w:rtl/>
        </w:rPr>
        <w:t>המצטברת של תיקון הטעות לתקופת הדיווח השוטפת תביא</w:t>
      </w:r>
      <w:r w:rsidR="008C4EC4" w:rsidRPr="001A267A">
        <w:rPr>
          <w:sz w:val="15"/>
          <w:rtl/>
        </w:rPr>
        <w:t xml:space="preserve"> לטעות מהותית </w:t>
      </w:r>
      <w:r w:rsidRPr="001A267A">
        <w:rPr>
          <w:sz w:val="15"/>
          <w:rtl/>
        </w:rPr>
        <w:t xml:space="preserve">בתוצאות תקופת הדיווח השוטפת), </w:t>
      </w:r>
      <w:r w:rsidR="009B0A69" w:rsidRPr="001A267A">
        <w:rPr>
          <w:sz w:val="15"/>
          <w:rtl/>
        </w:rPr>
        <w:t>על</w:t>
      </w:r>
      <w:r w:rsidR="005A2D96" w:rsidRPr="001A267A">
        <w:rPr>
          <w:sz w:val="15"/>
          <w:rtl/>
        </w:rPr>
        <w:t xml:space="preserve"> החברה</w:t>
      </w:r>
      <w:r w:rsidR="009B0A69" w:rsidRPr="001A267A">
        <w:rPr>
          <w:sz w:val="15"/>
          <w:rtl/>
        </w:rPr>
        <w:t xml:space="preserve"> לתקן את הטעות מאחר שלזקיפה של הטעות בתקופה השוטפת תהיה השפעה מהותית. על אף האמור, </w:t>
      </w:r>
      <w:r w:rsidRPr="001A267A">
        <w:rPr>
          <w:sz w:val="15"/>
          <w:rtl/>
        </w:rPr>
        <w:t>החברה רשאית</w:t>
      </w:r>
      <w:r w:rsidR="00D01369" w:rsidRPr="001A267A">
        <w:rPr>
          <w:sz w:val="15"/>
          <w:rtl/>
        </w:rPr>
        <w:t xml:space="preserve">, חלף תיקון </w:t>
      </w:r>
      <w:r w:rsidRPr="001A267A">
        <w:rPr>
          <w:sz w:val="15"/>
          <w:rtl/>
        </w:rPr>
        <w:t xml:space="preserve">הטעות </w:t>
      </w:r>
      <w:r w:rsidR="00932D7D" w:rsidRPr="001A267A">
        <w:rPr>
          <w:sz w:val="15"/>
          <w:rtl/>
        </w:rPr>
        <w:t>ב</w:t>
      </w:r>
      <w:r w:rsidRPr="001A267A">
        <w:rPr>
          <w:sz w:val="15"/>
          <w:rtl/>
        </w:rPr>
        <w:t xml:space="preserve">דרך </w:t>
      </w:r>
      <w:r w:rsidR="00932D7D" w:rsidRPr="001A267A">
        <w:rPr>
          <w:sz w:val="15"/>
          <w:rtl/>
        </w:rPr>
        <w:t xml:space="preserve">של </w:t>
      </w:r>
      <w:r w:rsidRPr="001A267A">
        <w:rPr>
          <w:sz w:val="15"/>
          <w:rtl/>
        </w:rPr>
        <w:t xml:space="preserve">תיקון </w:t>
      </w:r>
      <w:r w:rsidR="004D394A" w:rsidRPr="001A267A">
        <w:rPr>
          <w:sz w:val="15"/>
          <w:rtl/>
        </w:rPr>
        <w:t xml:space="preserve">טעות מהותית, לתקנה על דרך תיקון </w:t>
      </w:r>
      <w:r w:rsidRPr="001A267A">
        <w:rPr>
          <w:sz w:val="15"/>
          <w:rtl/>
        </w:rPr>
        <w:t xml:space="preserve">מספרי ההשוואה </w:t>
      </w:r>
      <w:r w:rsidR="008C4EC4" w:rsidRPr="001A267A">
        <w:rPr>
          <w:sz w:val="15"/>
          <w:rtl/>
        </w:rPr>
        <w:t xml:space="preserve">ועליה </w:t>
      </w:r>
      <w:r w:rsidR="009D65DE" w:rsidRPr="001A267A">
        <w:rPr>
          <w:sz w:val="15"/>
          <w:rtl/>
        </w:rPr>
        <w:t xml:space="preserve">להציג תיקון זה </w:t>
      </w:r>
      <w:r w:rsidRPr="001A267A">
        <w:rPr>
          <w:sz w:val="15"/>
          <w:rtl/>
        </w:rPr>
        <w:t>כ"</w:t>
      </w:r>
      <w:r w:rsidR="008E0EFE" w:rsidRPr="001A267A">
        <w:rPr>
          <w:sz w:val="15"/>
          <w:rtl/>
        </w:rPr>
        <w:t xml:space="preserve">הצגה מחדש בגין </w:t>
      </w:r>
      <w:r w:rsidRPr="001A267A">
        <w:rPr>
          <w:sz w:val="15"/>
          <w:rtl/>
        </w:rPr>
        <w:t>התאמה לא מהותית של מספרי השוואה"</w:t>
      </w:r>
      <w:r w:rsidR="005531CF" w:rsidRPr="001A267A">
        <w:rPr>
          <w:sz w:val="15"/>
          <w:rtl/>
        </w:rPr>
        <w:t xml:space="preserve"> במסגרת הדוחות הכספיים לתקופה השוטפת ללא צורך בפרסום מחדש של הדוחות הכוללים את הטעות</w:t>
      </w:r>
      <w:r w:rsidRPr="001A267A">
        <w:rPr>
          <w:sz w:val="15"/>
          <w:rtl/>
        </w:rPr>
        <w:t>.</w:t>
      </w:r>
    </w:p>
  </w:footnote>
  <w:footnote w:id="95">
    <w:p w14:paraId="351A496D" w14:textId="739FA4C0"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8.49(d)</w:t>
      </w:r>
      <w:r w:rsidRPr="001A267A">
        <w:rPr>
          <w:sz w:val="15"/>
          <w:rtl/>
        </w:rPr>
        <w:t xml:space="preserve">, אם הצגה מחדש לתקופה קודמת מסוימת </w:t>
      </w:r>
      <w:r w:rsidR="00E62FB7" w:rsidRPr="001A267A">
        <w:rPr>
          <w:sz w:val="15"/>
          <w:rtl/>
        </w:rPr>
        <w:t xml:space="preserve">היא לא </w:t>
      </w:r>
      <w:r w:rsidRPr="001A267A">
        <w:rPr>
          <w:sz w:val="15"/>
          <w:rtl/>
        </w:rPr>
        <w:t xml:space="preserve">מעשית, יש לתת גילוי לנסיבות לכך ולתיאור כיצד וממתי </w:t>
      </w:r>
      <w:r w:rsidR="00E62FB7" w:rsidRPr="001A267A">
        <w:rPr>
          <w:sz w:val="15"/>
          <w:rtl/>
        </w:rPr>
        <w:t xml:space="preserve">תוקנה </w:t>
      </w:r>
      <w:r w:rsidRPr="001A267A">
        <w:rPr>
          <w:sz w:val="15"/>
          <w:rtl/>
        </w:rPr>
        <w:t>הטעות.</w:t>
      </w:r>
    </w:p>
  </w:footnote>
  <w:footnote w:id="96">
    <w:p w14:paraId="6F7044CF" w14:textId="48006929" w:rsidR="00E62FB7" w:rsidRPr="001A267A" w:rsidRDefault="00B33B64"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1.42</w:t>
      </w:r>
      <w:r w:rsidRPr="001A267A">
        <w:rPr>
          <w:sz w:val="15"/>
          <w:rtl/>
        </w:rPr>
        <w:t>, כאשר</w:t>
      </w:r>
      <w:r w:rsidR="00E62FB7" w:rsidRPr="001A267A">
        <w:rPr>
          <w:sz w:val="15"/>
          <w:rtl/>
        </w:rPr>
        <w:t xml:space="preserve"> זה לא מעשי לסווג מחדש מספרי השוואה</w:t>
      </w:r>
      <w:r w:rsidRPr="001A267A">
        <w:rPr>
          <w:sz w:val="15"/>
          <w:rtl/>
        </w:rPr>
        <w:t>, יש לתת גילוי לסיבה לכך ולמהות של התיאומים שהיו מבוצעים אם הסכומים היו מסווגים מחדש.</w:t>
      </w:r>
    </w:p>
  </w:footnote>
  <w:footnote w:id="97">
    <w:p w14:paraId="4C359359" w14:textId="6A7072B6" w:rsidR="00BD0BEB"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8.40</w:t>
      </w:r>
      <w:r w:rsidRPr="001A267A">
        <w:rPr>
          <w:sz w:val="15"/>
          <w:rtl/>
        </w:rPr>
        <w:t xml:space="preserve">, אם זה </w:t>
      </w:r>
      <w:r w:rsidR="00DC3060" w:rsidRPr="001A267A">
        <w:rPr>
          <w:sz w:val="15"/>
          <w:rtl/>
        </w:rPr>
        <w:t xml:space="preserve">לא </w:t>
      </w:r>
      <w:r w:rsidRPr="001A267A">
        <w:rPr>
          <w:sz w:val="15"/>
          <w:rtl/>
        </w:rPr>
        <w:t>מעשי לאמוד את ההשפעה בתקופות עתידיות, יש לתת גילוי לעובדה זו.</w:t>
      </w:r>
    </w:p>
  </w:footnote>
  <w:footnote w:id="98">
    <w:p w14:paraId="552DA579" w14:textId="55BC69F1" w:rsidR="00A91B70" w:rsidRPr="001A267A" w:rsidRDefault="00A91B70"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רא</w:t>
      </w:r>
      <w:r w:rsidR="00A125DA" w:rsidRPr="001A267A">
        <w:rPr>
          <w:sz w:val="15"/>
          <w:rtl/>
        </w:rPr>
        <w:t>ו</w:t>
      </w:r>
      <w:r w:rsidRPr="001A267A">
        <w:rPr>
          <w:sz w:val="15"/>
          <w:rtl/>
        </w:rPr>
        <w:t xml:space="preserve"> עמדת סגל חשבונאית מספר 17-3: שינוי אומדן אורך חיים שימושים של רכוש קבוע, שפורסמה על ידי רשות ניירות ערך באוקטובר 2007.</w:t>
      </w:r>
    </w:p>
  </w:footnote>
  <w:footnote w:id="99">
    <w:p w14:paraId="4C55FC27" w14:textId="77777777" w:rsidR="00367693" w:rsidRPr="001A267A" w:rsidRDefault="00367693"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אם ההשפעה על הדוח על תזרימי המזומנים היא מהותית, יש לתת גילוי דומה להשפעה על סעיפי הדוח על תזרימי המזומנים.</w:t>
      </w:r>
    </w:p>
  </w:footnote>
  <w:footnote w:id="100">
    <w:p w14:paraId="73466D13" w14:textId="3173ECFB"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לרבות סיכו</w:t>
      </w:r>
      <w:r w:rsidR="003B4A4E" w:rsidRPr="001A267A">
        <w:rPr>
          <w:sz w:val="15"/>
          <w:rtl/>
        </w:rPr>
        <w:t>מי</w:t>
      </w:r>
      <w:r w:rsidRPr="001A267A">
        <w:rPr>
          <w:sz w:val="15"/>
          <w:rtl/>
        </w:rPr>
        <w:t>ם וסיכומי</w:t>
      </w:r>
      <w:r w:rsidR="003B4A4E" w:rsidRPr="001A267A">
        <w:rPr>
          <w:sz w:val="15"/>
          <w:rtl/>
        </w:rPr>
        <w:t xml:space="preserve"> ביניים</w:t>
      </w:r>
      <w:r w:rsidRPr="001A267A">
        <w:rPr>
          <w:sz w:val="15"/>
          <w:rtl/>
        </w:rPr>
        <w:t xml:space="preserve"> (למשל, "סה"כ נכסים שוטפים" וכדומה).</w:t>
      </w:r>
    </w:p>
  </w:footnote>
  <w:footnote w:id="101">
    <w:p w14:paraId="6FD360B8" w14:textId="56A6FBB5"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לרבות סיכו</w:t>
      </w:r>
      <w:r w:rsidR="003B4A4E" w:rsidRPr="001A267A">
        <w:rPr>
          <w:sz w:val="15"/>
          <w:rtl/>
        </w:rPr>
        <w:t>מי</w:t>
      </w:r>
      <w:r w:rsidRPr="001A267A">
        <w:rPr>
          <w:sz w:val="15"/>
          <w:rtl/>
        </w:rPr>
        <w:t>ם וסיכומי</w:t>
      </w:r>
      <w:r w:rsidR="003B4A4E" w:rsidRPr="001A267A">
        <w:rPr>
          <w:sz w:val="15"/>
          <w:rtl/>
        </w:rPr>
        <w:t xml:space="preserve"> ביניים</w:t>
      </w:r>
      <w:r w:rsidRPr="001A267A">
        <w:rPr>
          <w:sz w:val="15"/>
          <w:rtl/>
        </w:rPr>
        <w:t xml:space="preserve"> (למשל, "רווח מפעולות רגילות" וכדומה).</w:t>
      </w:r>
    </w:p>
  </w:footnote>
  <w:footnote w:id="102">
    <w:p w14:paraId="1B326590" w14:textId="3F38B87E"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לעמדה משפטית מספר 105-25, אין להתייחס לתקנים חשבונאיים שיישומם העתידי אינו מהותי לדוחות הכספיים של החברה</w:t>
      </w:r>
      <w:r w:rsidR="00E76C26" w:rsidRPr="001A267A">
        <w:rPr>
          <w:sz w:val="15"/>
          <w:rtl/>
        </w:rPr>
        <w:t>, וכן</w:t>
      </w:r>
      <w:r w:rsidRPr="001A267A">
        <w:rPr>
          <w:sz w:val="15"/>
          <w:rtl/>
        </w:rPr>
        <w:t xml:space="preserve"> אם רק היבטים מסוימים של התקנים מהותיים לחברה, יש למקד את הגילוי בהיבטים האלה.</w:t>
      </w:r>
    </w:p>
  </w:footnote>
  <w:footnote w:id="103">
    <w:p w14:paraId="776EFC62" w14:textId="1D921243"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לעניין תקני דיווח כספי בינלאומיים </w:t>
      </w:r>
      <w:r w:rsidR="002E4A55" w:rsidRPr="001A267A">
        <w:rPr>
          <w:sz w:val="15"/>
          <w:rtl/>
        </w:rPr>
        <w:t xml:space="preserve">חשבונאיים </w:t>
      </w:r>
      <w:r w:rsidRPr="001A267A">
        <w:rPr>
          <w:sz w:val="15"/>
          <w:rtl/>
        </w:rPr>
        <w:t>חדשים ותיקונים לתקנים שניתן לאמץ מוקדם והחברה שוקלת לעשות כך, יש לבחון את האפשרות לכך (בין היתר, את סעיף 36א(ו) לחוק ניירות ערך</w:t>
      </w:r>
      <w:r w:rsidR="000B7293" w:rsidRPr="001A267A">
        <w:rPr>
          <w:sz w:val="15"/>
          <w:rtl/>
        </w:rPr>
        <w:t xml:space="preserve"> ואת סעיף 3א לתקנות ניירות ערך (דוחות כספיים שנתיים), התש"ע-2010</w:t>
      </w:r>
      <w:r w:rsidRPr="001A267A">
        <w:rPr>
          <w:sz w:val="15"/>
          <w:rtl/>
        </w:rPr>
        <w:t>).</w:t>
      </w:r>
    </w:p>
  </w:footnote>
  <w:footnote w:id="104">
    <w:p w14:paraId="77D528D8" w14:textId="77777777"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הרשימה אינה רשימה ממצה.</w:t>
      </w:r>
    </w:p>
  </w:footnote>
  <w:footnote w:id="105">
    <w:p w14:paraId="6CC99C20" w14:textId="368D1C58" w:rsidR="00065D63"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34.15C</w:t>
      </w:r>
      <w:r w:rsidRPr="001A267A">
        <w:rPr>
          <w:sz w:val="15"/>
          <w:rtl/>
        </w:rPr>
        <w:t xml:space="preserve">, תקני דיווח כספי בינלאומיים </w:t>
      </w:r>
      <w:r w:rsidR="00454679" w:rsidRPr="001A267A">
        <w:rPr>
          <w:sz w:val="15"/>
          <w:rtl/>
        </w:rPr>
        <w:t xml:space="preserve">חשבונאיים </w:t>
      </w:r>
      <w:r w:rsidR="00065D63" w:rsidRPr="001A267A">
        <w:rPr>
          <w:sz w:val="15"/>
          <w:rtl/>
        </w:rPr>
        <w:t xml:space="preserve">אינדיווידואליים </w:t>
      </w:r>
      <w:r w:rsidRPr="001A267A">
        <w:rPr>
          <w:sz w:val="15"/>
          <w:rtl/>
        </w:rPr>
        <w:t xml:space="preserve">מספקים הנחיות </w:t>
      </w:r>
      <w:r w:rsidR="00065D63" w:rsidRPr="001A267A">
        <w:rPr>
          <w:sz w:val="15"/>
          <w:rtl/>
        </w:rPr>
        <w:t>בנוגע ל</w:t>
      </w:r>
      <w:r w:rsidRPr="001A267A">
        <w:rPr>
          <w:sz w:val="15"/>
          <w:rtl/>
        </w:rPr>
        <w:t xml:space="preserve">דרישות גילוי </w:t>
      </w:r>
      <w:r w:rsidR="00065D63" w:rsidRPr="001A267A">
        <w:rPr>
          <w:sz w:val="15"/>
          <w:rtl/>
        </w:rPr>
        <w:t xml:space="preserve">לגבי </w:t>
      </w:r>
      <w:r w:rsidRPr="001A267A">
        <w:rPr>
          <w:sz w:val="15"/>
          <w:rtl/>
        </w:rPr>
        <w:t xml:space="preserve">רבים מהפריטים המפורטים בסעיף </w:t>
      </w:r>
      <w:r w:rsidRPr="001A267A">
        <w:rPr>
          <w:sz w:val="15"/>
        </w:rPr>
        <w:t>15B</w:t>
      </w:r>
      <w:r w:rsidRPr="001A267A">
        <w:rPr>
          <w:sz w:val="15"/>
          <w:rtl/>
        </w:rPr>
        <w:t xml:space="preserve">. כאשר אירוע או עסקה הם משמעותיים להבנת השינויים במצב הכספי של החברה או </w:t>
      </w:r>
      <w:r w:rsidR="00065D63" w:rsidRPr="001A267A">
        <w:rPr>
          <w:sz w:val="15"/>
          <w:rtl/>
        </w:rPr>
        <w:t>ב</w:t>
      </w:r>
      <w:r w:rsidRPr="001A267A">
        <w:rPr>
          <w:sz w:val="15"/>
          <w:rtl/>
        </w:rPr>
        <w:t>ביצועיה מאז</w:t>
      </w:r>
      <w:r w:rsidR="00065D63" w:rsidRPr="001A267A">
        <w:rPr>
          <w:sz w:val="15"/>
          <w:rtl/>
        </w:rPr>
        <w:t xml:space="preserve"> תקופת </w:t>
      </w:r>
      <w:r w:rsidR="00D4264C" w:rsidRPr="001A267A">
        <w:rPr>
          <w:sz w:val="15"/>
          <w:rtl/>
        </w:rPr>
        <w:t>הדיווח השנתית האחרונה</w:t>
      </w:r>
      <w:r w:rsidRPr="001A267A">
        <w:rPr>
          <w:sz w:val="15"/>
          <w:rtl/>
        </w:rPr>
        <w:t>, הדיווח הכספי ביניים שלה צריך לספק הסבר של המידע הרלוונטי שנכלל בדוחות הכספיים של תקופת הדיווח השנתי</w:t>
      </w:r>
      <w:r w:rsidR="00D4264C" w:rsidRPr="001A267A">
        <w:rPr>
          <w:sz w:val="15"/>
          <w:rtl/>
        </w:rPr>
        <w:t>ת</w:t>
      </w:r>
      <w:r w:rsidRPr="001A267A">
        <w:rPr>
          <w:sz w:val="15"/>
          <w:rtl/>
        </w:rPr>
        <w:t xml:space="preserve"> האחרו</w:t>
      </w:r>
      <w:r w:rsidR="00D4264C" w:rsidRPr="001A267A">
        <w:rPr>
          <w:sz w:val="15"/>
          <w:rtl/>
        </w:rPr>
        <w:t>נה</w:t>
      </w:r>
      <w:r w:rsidRPr="001A267A">
        <w:rPr>
          <w:sz w:val="15"/>
          <w:rtl/>
        </w:rPr>
        <w:t xml:space="preserve"> ולעדכן אותו.</w:t>
      </w:r>
    </w:p>
  </w:footnote>
  <w:footnote w:id="106">
    <w:p w14:paraId="0288B119" w14:textId="0BBA92D3"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לעמדה משפטית מספר 105-25, מומלץ שהגילוי בנושא דיבידנדים שחולקו יינתן בצורה טבלאית</w:t>
      </w:r>
      <w:r w:rsidR="00D44833" w:rsidRPr="001A267A">
        <w:rPr>
          <w:sz w:val="15"/>
          <w:rtl/>
        </w:rPr>
        <w:t>,</w:t>
      </w:r>
      <w:r w:rsidRPr="001A267A">
        <w:rPr>
          <w:sz w:val="15"/>
          <w:rtl/>
        </w:rPr>
        <w:t xml:space="preserve"> וכן יש להימנע מחזרה בביאורים על מידע העולה מתוך הדוח על השינויים בהון.</w:t>
      </w:r>
    </w:p>
  </w:footnote>
  <w:footnote w:id="107">
    <w:p w14:paraId="2C1BD5F2" w14:textId="12EAF0B5" w:rsidR="00803F52"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11.21A</w:t>
      </w:r>
      <w:r w:rsidRPr="001A267A">
        <w:rPr>
          <w:sz w:val="15"/>
          <w:rtl/>
        </w:rPr>
        <w:t>, כאשר ישות רוכשת זכות (ראשונית או נוספת) בפעילות משותפת אשר פעילותה מהווה עסק, עליה ליישם, לפי חלקה, את כל הכללים של טיפול חשבונאי בצירופי עסקים ב-</w:t>
      </w:r>
      <w:r w:rsidRPr="001A267A">
        <w:rPr>
          <w:sz w:val="15"/>
        </w:rPr>
        <w:t>IFRS 3</w:t>
      </w:r>
      <w:r w:rsidRPr="001A267A">
        <w:rPr>
          <w:sz w:val="15"/>
          <w:rtl/>
        </w:rPr>
        <w:t xml:space="preserve"> ובתקני דיווח כספי בינלאומיים </w:t>
      </w:r>
      <w:r w:rsidR="005F417C" w:rsidRPr="001A267A">
        <w:rPr>
          <w:sz w:val="15"/>
          <w:rtl/>
        </w:rPr>
        <w:t xml:space="preserve">חשבונאיים </w:t>
      </w:r>
      <w:r w:rsidRPr="001A267A">
        <w:rPr>
          <w:sz w:val="15"/>
          <w:rtl/>
        </w:rPr>
        <w:t>אחרים, אשר אינם סותרים את ההנחיות ב-</w:t>
      </w:r>
      <w:r w:rsidRPr="001A267A">
        <w:rPr>
          <w:sz w:val="15"/>
        </w:rPr>
        <w:t>IFRS 11</w:t>
      </w:r>
      <w:r w:rsidRPr="001A267A">
        <w:rPr>
          <w:sz w:val="15"/>
          <w:rtl/>
        </w:rPr>
        <w:t>, ולתת גילוי למידע הנדרש ב</w:t>
      </w:r>
      <w:r w:rsidR="00803F52" w:rsidRPr="001A267A">
        <w:rPr>
          <w:sz w:val="15"/>
          <w:rtl/>
        </w:rPr>
        <w:t xml:space="preserve">אותם </w:t>
      </w:r>
      <w:r w:rsidRPr="001A267A">
        <w:rPr>
          <w:sz w:val="15"/>
          <w:rtl/>
        </w:rPr>
        <w:t>תקנים בהקשר לצירופי עסקים.</w:t>
      </w:r>
    </w:p>
  </w:footnote>
  <w:footnote w:id="108">
    <w:p w14:paraId="5DECD056" w14:textId="19AC80A7" w:rsidR="00CF0707" w:rsidRPr="001A267A" w:rsidRDefault="006C4D08"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005B52DF" w:rsidRPr="001A267A">
        <w:rPr>
          <w:sz w:val="15"/>
          <w:rtl/>
        </w:rPr>
        <w:tab/>
        <w:t>בהתאם ל-</w:t>
      </w:r>
      <w:r w:rsidR="005B52DF" w:rsidRPr="001A267A">
        <w:rPr>
          <w:sz w:val="15"/>
        </w:rPr>
        <w:t>IFRS 12.</w:t>
      </w:r>
      <w:r w:rsidR="0050315B" w:rsidRPr="001A267A">
        <w:rPr>
          <w:sz w:val="15"/>
        </w:rPr>
        <w:t>B17</w:t>
      </w:r>
      <w:r w:rsidR="00CF0707" w:rsidRPr="001A267A">
        <w:rPr>
          <w:sz w:val="15"/>
          <w:rtl/>
        </w:rPr>
        <w:t>,</w:t>
      </w:r>
      <w:r w:rsidR="0050315B" w:rsidRPr="001A267A">
        <w:rPr>
          <w:sz w:val="15"/>
          <w:rtl/>
        </w:rPr>
        <w:t xml:space="preserve"> גילוי זה אינו נדרש </w:t>
      </w:r>
      <w:r w:rsidR="00CF0707" w:rsidRPr="001A267A">
        <w:rPr>
          <w:sz w:val="15"/>
          <w:rtl/>
        </w:rPr>
        <w:t xml:space="preserve">לגבי </w:t>
      </w:r>
      <w:r w:rsidR="0050315B" w:rsidRPr="001A267A">
        <w:rPr>
          <w:sz w:val="15"/>
          <w:rtl/>
        </w:rPr>
        <w:t>חברות כלולות ועסקאות משותפות</w:t>
      </w:r>
      <w:r w:rsidR="0035112F" w:rsidRPr="001A267A">
        <w:rPr>
          <w:sz w:val="15"/>
          <w:rtl/>
        </w:rPr>
        <w:t xml:space="preserve"> אשר הזכות (או חלק ממנה) של החברה בהן </w:t>
      </w:r>
      <w:r w:rsidR="002A7887" w:rsidRPr="001A267A">
        <w:rPr>
          <w:sz w:val="15"/>
          <w:rtl/>
        </w:rPr>
        <w:t>מסווגת כמוחזקת למכירה בהתאם ל-</w:t>
      </w:r>
      <w:r w:rsidR="002A7887" w:rsidRPr="001A267A">
        <w:rPr>
          <w:sz w:val="15"/>
        </w:rPr>
        <w:t>IFRS</w:t>
      </w:r>
      <w:r w:rsidR="00E322C2">
        <w:rPr>
          <w:sz w:val="15"/>
        </w:rPr>
        <w:t> </w:t>
      </w:r>
      <w:r w:rsidR="002A7887" w:rsidRPr="001A267A">
        <w:rPr>
          <w:sz w:val="15"/>
        </w:rPr>
        <w:t>5</w:t>
      </w:r>
      <w:r w:rsidR="002A7887" w:rsidRPr="001A267A">
        <w:rPr>
          <w:sz w:val="15"/>
          <w:rtl/>
        </w:rPr>
        <w:t>.</w:t>
      </w:r>
    </w:p>
  </w:footnote>
  <w:footnote w:id="109">
    <w:p w14:paraId="51A12DC3" w14:textId="56BC1466"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בהתאם </w:t>
      </w:r>
      <w:r w:rsidR="003A1397" w:rsidRPr="001A267A">
        <w:rPr>
          <w:sz w:val="15"/>
          <w:rtl/>
        </w:rPr>
        <w:t>ל</w:t>
      </w:r>
      <w:r w:rsidR="00D44833" w:rsidRPr="001A267A">
        <w:rPr>
          <w:sz w:val="15"/>
          <w:rtl/>
        </w:rPr>
        <w:t>-</w:t>
      </w:r>
      <w:r w:rsidR="00D44833" w:rsidRPr="001A267A">
        <w:rPr>
          <w:sz w:val="15"/>
        </w:rPr>
        <w:t>IU-2015/01</w:t>
      </w:r>
      <w:r w:rsidR="00D44833" w:rsidRPr="001A267A">
        <w:rPr>
          <w:sz w:val="15"/>
          <w:rtl/>
        </w:rPr>
        <w:t xml:space="preserve">, </w:t>
      </w:r>
      <w:r w:rsidRPr="001A267A">
        <w:rPr>
          <w:sz w:val="15"/>
          <w:rtl/>
        </w:rPr>
        <w:t>המידע הפיננסי המתומצת: (</w:t>
      </w:r>
      <w:r w:rsidRPr="001A267A">
        <w:rPr>
          <w:sz w:val="15"/>
        </w:rPr>
        <w:t>i</w:t>
      </w:r>
      <w:r w:rsidRPr="001A267A">
        <w:rPr>
          <w:sz w:val="15"/>
          <w:rtl/>
        </w:rPr>
        <w:t xml:space="preserve">) יינתן בנפרד לגבי כל חברה כלולה/עסקה משותפת שהיא מהותית לחברה (כלומר, אין לקבץ את המידע </w:t>
      </w:r>
      <w:r w:rsidR="00D44833" w:rsidRPr="001A267A">
        <w:rPr>
          <w:sz w:val="15"/>
          <w:rtl/>
        </w:rPr>
        <w:t xml:space="preserve">לגבי </w:t>
      </w:r>
      <w:r w:rsidRPr="001A267A">
        <w:rPr>
          <w:sz w:val="15"/>
          <w:rtl/>
        </w:rPr>
        <w:t>כל החברות הכלולות/העסקאות המשותפות המהותיות); וכן (</w:t>
      </w:r>
      <w:r w:rsidRPr="001A267A">
        <w:rPr>
          <w:sz w:val="15"/>
        </w:rPr>
        <w:t>ii</w:t>
      </w:r>
      <w:r w:rsidRPr="001A267A">
        <w:rPr>
          <w:sz w:val="15"/>
          <w:rtl/>
        </w:rPr>
        <w:t>) יתבסס על הדוחות הכספיים של החברה הכלולה/העסקה המשותפת שבהם החברות הבנות שלה אוחדו ו</w:t>
      </w:r>
      <w:r w:rsidR="00A30E72">
        <w:rPr>
          <w:rFonts w:hint="cs"/>
          <w:sz w:val="15"/>
          <w:rtl/>
        </w:rPr>
        <w:t>ה</w:t>
      </w:r>
      <w:r w:rsidRPr="001A267A">
        <w:rPr>
          <w:sz w:val="15"/>
          <w:rtl/>
        </w:rPr>
        <w:t>השקעות שלה בחברות כלולות ובעסקאות משותפות טופלו לפי שיטת השווי המאזני.</w:t>
      </w:r>
    </w:p>
  </w:footnote>
  <w:footnote w:id="110">
    <w:p w14:paraId="4FF521FB" w14:textId="280DDC7A" w:rsidR="00CF0707"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12.B15</w:t>
      </w:r>
      <w:r w:rsidRPr="001A267A">
        <w:rPr>
          <w:sz w:val="15"/>
          <w:rtl/>
        </w:rPr>
        <w:t>, ניתן להציג את המידע הפיננסי המתומצת על בסיס הדוחות הכספיים של החברה הכלולה/העסקה המשותפת בהתקיים שני התנאים הבאים: (א)</w:t>
      </w:r>
      <w:r w:rsidR="00A30E72">
        <w:rPr>
          <w:rFonts w:hint="cs"/>
          <w:sz w:val="15"/>
          <w:rtl/>
        </w:rPr>
        <w:t> </w:t>
      </w:r>
      <w:r w:rsidRPr="001A267A">
        <w:rPr>
          <w:sz w:val="15"/>
          <w:rtl/>
        </w:rPr>
        <w:t xml:space="preserve">החברה מודדת את הזכות </w:t>
      </w:r>
      <w:r w:rsidR="00CF0707" w:rsidRPr="001A267A">
        <w:rPr>
          <w:sz w:val="15"/>
          <w:rtl/>
        </w:rPr>
        <w:t xml:space="preserve">שלה </w:t>
      </w:r>
      <w:r w:rsidRPr="001A267A">
        <w:rPr>
          <w:sz w:val="15"/>
          <w:rtl/>
        </w:rPr>
        <w:t>בחברה הכלולה/בעסקה המשותפת בשווי הוגן בהתאם ל-</w:t>
      </w:r>
      <w:r w:rsidRPr="001A267A">
        <w:rPr>
          <w:sz w:val="15"/>
        </w:rPr>
        <w:t>IAS 28</w:t>
      </w:r>
      <w:r w:rsidRPr="001A267A">
        <w:rPr>
          <w:sz w:val="15"/>
          <w:rtl/>
        </w:rPr>
        <w:t xml:space="preserve">, וכן (ב) החברה הכלולה/העסקה המשותפת אינה מכינה דוחות כספיים לפי </w:t>
      </w:r>
      <w:r w:rsidR="00CF0707" w:rsidRPr="001A267A">
        <w:rPr>
          <w:sz w:val="15"/>
          <w:rtl/>
        </w:rPr>
        <w:t xml:space="preserve">תקני הדיווח הכספי הבינלאומיים החשבונאיים </w:t>
      </w:r>
      <w:r w:rsidRPr="001A267A">
        <w:rPr>
          <w:sz w:val="15"/>
          <w:rtl/>
        </w:rPr>
        <w:t xml:space="preserve">והכנת דוחות כספיים כאמור </w:t>
      </w:r>
      <w:r w:rsidR="00CF0707" w:rsidRPr="001A267A">
        <w:rPr>
          <w:sz w:val="15"/>
          <w:rtl/>
        </w:rPr>
        <w:t xml:space="preserve">היא לא </w:t>
      </w:r>
      <w:r w:rsidRPr="001A267A">
        <w:rPr>
          <w:sz w:val="15"/>
          <w:rtl/>
        </w:rPr>
        <w:t xml:space="preserve">מעשית או תגרום לעלות מופרזת. במקרה </w:t>
      </w:r>
      <w:r w:rsidR="00CF0707" w:rsidRPr="001A267A">
        <w:rPr>
          <w:sz w:val="15"/>
          <w:rtl/>
        </w:rPr>
        <w:t>ה</w:t>
      </w:r>
      <w:r w:rsidRPr="001A267A">
        <w:rPr>
          <w:sz w:val="15"/>
          <w:rtl/>
        </w:rPr>
        <w:t xml:space="preserve">זה, יינתן גילוי </w:t>
      </w:r>
      <w:r w:rsidR="00CF0707" w:rsidRPr="001A267A">
        <w:rPr>
          <w:sz w:val="15"/>
          <w:rtl/>
        </w:rPr>
        <w:t xml:space="preserve">לכללים </w:t>
      </w:r>
      <w:r w:rsidRPr="001A267A">
        <w:rPr>
          <w:sz w:val="15"/>
          <w:rtl/>
        </w:rPr>
        <w:t>שלפי</w:t>
      </w:r>
      <w:r w:rsidR="00CF0707" w:rsidRPr="001A267A">
        <w:rPr>
          <w:sz w:val="15"/>
          <w:rtl/>
        </w:rPr>
        <w:t>הם</w:t>
      </w:r>
      <w:r w:rsidRPr="001A267A">
        <w:rPr>
          <w:sz w:val="15"/>
          <w:rtl/>
        </w:rPr>
        <w:t xml:space="preserve"> הוכן המידע הפיננסי המתומצת.</w:t>
      </w:r>
    </w:p>
  </w:footnote>
  <w:footnote w:id="111">
    <w:p w14:paraId="4BB92010" w14:textId="19B69383" w:rsidR="00CF0707"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12.B14(a)</w:t>
      </w:r>
      <w:r w:rsidRPr="001A267A">
        <w:rPr>
          <w:sz w:val="15"/>
          <w:rtl/>
        </w:rPr>
        <w:t xml:space="preserve">, תיאומים כאמור כוללים תיאומי שווי הוגן </w:t>
      </w:r>
      <w:r w:rsidR="005E070D" w:rsidRPr="001A267A">
        <w:rPr>
          <w:sz w:val="15"/>
          <w:rtl/>
        </w:rPr>
        <w:t xml:space="preserve">שנעשו </w:t>
      </w:r>
      <w:r w:rsidRPr="001A267A">
        <w:rPr>
          <w:sz w:val="15"/>
          <w:rtl/>
        </w:rPr>
        <w:t xml:space="preserve">במועד הרכישה ותיאומים בגין הבדלים במדיניות </w:t>
      </w:r>
      <w:r w:rsidR="005E070D" w:rsidRPr="001A267A">
        <w:rPr>
          <w:sz w:val="15"/>
          <w:rtl/>
        </w:rPr>
        <w:t>ה</w:t>
      </w:r>
      <w:r w:rsidRPr="001A267A">
        <w:rPr>
          <w:sz w:val="15"/>
          <w:rtl/>
        </w:rPr>
        <w:t>חשבונאית.</w:t>
      </w:r>
    </w:p>
  </w:footnote>
  <w:footnote w:id="112">
    <w:p w14:paraId="158B82C9" w14:textId="3C0E8E72"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Pr="001A267A">
        <w:rPr>
          <w:sz w:val="15"/>
        </w:rPr>
        <w:t>IFRS 12</w:t>
      </w:r>
      <w:r w:rsidRPr="001A267A">
        <w:rPr>
          <w:sz w:val="15"/>
          <w:rtl/>
        </w:rPr>
        <w:t xml:space="preserve"> </w:t>
      </w:r>
      <w:r w:rsidR="00CF0707" w:rsidRPr="001A267A">
        <w:rPr>
          <w:sz w:val="15"/>
          <w:rtl/>
        </w:rPr>
        <w:t xml:space="preserve">אינו </w:t>
      </w:r>
      <w:r w:rsidRPr="001A267A">
        <w:rPr>
          <w:sz w:val="15"/>
          <w:rtl/>
        </w:rPr>
        <w:t>קובע כללים מפורטים כיצד להציג את המידע הפיננסי המתומצת לגבי חברות כלולות ועסקאות משותפות, בפרט בכל הקשור לעסקאות בין-חברתיות. על החברה לתת גילוי לאופן שבו היא מציגה מידע זה וליישמו בעקביות.</w:t>
      </w:r>
    </w:p>
  </w:footnote>
  <w:footnote w:id="113">
    <w:p w14:paraId="5BAE2FC1" w14:textId="77777777" w:rsidR="003C18E3" w:rsidRPr="001A267A" w:rsidRDefault="003C18E3"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גילוי זה נדרש רק לגבי חברות כלולות המטופלות תוך שימוש בשיטת השווי המאזני.</w:t>
      </w:r>
    </w:p>
  </w:footnote>
  <w:footnote w:id="114">
    <w:p w14:paraId="3F6832C3" w14:textId="20E646B4"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בהתאם לתקנה 23(ו) לתקנות ניירות ערך (דוחות כספיים שנתיים), </w:t>
      </w:r>
      <w:proofErr w:type="spellStart"/>
      <w:r w:rsidRPr="001A267A">
        <w:rPr>
          <w:sz w:val="15"/>
          <w:rtl/>
        </w:rPr>
        <w:t>התש"ע</w:t>
      </w:r>
      <w:proofErr w:type="spellEnd"/>
      <w:r w:rsidR="00B65990" w:rsidRPr="001A267A">
        <w:rPr>
          <w:sz w:val="15"/>
          <w:rtl/>
        </w:rPr>
        <w:t>–</w:t>
      </w:r>
      <w:r w:rsidRPr="001A267A">
        <w:rPr>
          <w:sz w:val="15"/>
          <w:rtl/>
        </w:rPr>
        <w:t xml:space="preserve">2010, אם הדוחות הכספיים של החברה הכלולה שנדרשים בצירוף מוצגים במטבע שונה ממטבע ההצגה של החברה, יש לציין את שער החליפין לסוף תקופת הדיווח בין שני המטבעות הללו ואת השינוי שחל בו בשנת הדיווח. </w:t>
      </w:r>
      <w:r w:rsidR="00215FAA" w:rsidRPr="001A267A">
        <w:rPr>
          <w:sz w:val="15"/>
          <w:rtl/>
        </w:rPr>
        <w:t>ראו</w:t>
      </w:r>
      <w:r w:rsidRPr="001A267A">
        <w:rPr>
          <w:sz w:val="15"/>
          <w:rtl/>
        </w:rPr>
        <w:t xml:space="preserve"> </w:t>
      </w:r>
      <w:r w:rsidR="001A716E">
        <w:rPr>
          <w:rFonts w:hint="cs"/>
          <w:sz w:val="15"/>
          <w:rtl/>
        </w:rPr>
        <w:t xml:space="preserve">נספח </w:t>
      </w:r>
      <w:r w:rsidR="001A716E">
        <w:rPr>
          <w:sz w:val="15"/>
          <w:rtl/>
        </w:rPr>
        <w:fldChar w:fldCharType="begin"/>
      </w:r>
      <w:r w:rsidR="001A716E">
        <w:rPr>
          <w:sz w:val="15"/>
          <w:rtl/>
        </w:rPr>
        <w:instrText xml:space="preserve"> </w:instrText>
      </w:r>
      <w:r w:rsidR="001A716E">
        <w:rPr>
          <w:rFonts w:hint="cs"/>
          <w:sz w:val="15"/>
        </w:rPr>
        <w:instrText>REF</w:instrText>
      </w:r>
      <w:r w:rsidR="001A716E">
        <w:rPr>
          <w:rFonts w:hint="cs"/>
          <w:sz w:val="15"/>
          <w:rtl/>
        </w:rPr>
        <w:instrText xml:space="preserve"> _</w:instrText>
      </w:r>
      <w:r w:rsidR="001A716E">
        <w:rPr>
          <w:rFonts w:hint="cs"/>
          <w:sz w:val="15"/>
        </w:rPr>
        <w:instrText>Ref226639516 \n \h</w:instrText>
      </w:r>
      <w:r w:rsidR="001A716E">
        <w:rPr>
          <w:sz w:val="15"/>
          <w:rtl/>
        </w:rPr>
        <w:instrText xml:space="preserve"> </w:instrText>
      </w:r>
      <w:r w:rsidR="001A716E">
        <w:rPr>
          <w:sz w:val="15"/>
          <w:rtl/>
        </w:rPr>
      </w:r>
      <w:r w:rsidR="001A716E">
        <w:rPr>
          <w:sz w:val="15"/>
          <w:rtl/>
        </w:rPr>
        <w:fldChar w:fldCharType="separate"/>
      </w:r>
      <w:r w:rsidR="001A716E">
        <w:rPr>
          <w:sz w:val="15"/>
          <w:cs/>
        </w:rPr>
        <w:t>‎</w:t>
      </w:r>
      <w:r w:rsidR="001A716E">
        <w:rPr>
          <w:sz w:val="15"/>
          <w:rtl/>
        </w:rPr>
        <w:t>ה</w:t>
      </w:r>
      <w:r w:rsidR="001A716E">
        <w:rPr>
          <w:sz w:val="15"/>
          <w:rtl/>
        </w:rPr>
        <w:fldChar w:fldCharType="end"/>
      </w:r>
      <w:r w:rsidR="001A716E">
        <w:rPr>
          <w:rFonts w:hint="cs"/>
          <w:sz w:val="15"/>
          <w:rtl/>
        </w:rPr>
        <w:t xml:space="preserve"> </w:t>
      </w:r>
      <w:r w:rsidRPr="001A267A">
        <w:rPr>
          <w:sz w:val="15"/>
          <w:rtl/>
        </w:rPr>
        <w:t xml:space="preserve">לעניין הוראות התקנות באשר לצירוף/לאי-צירוף דוחות כספיים של חברה כלולה מהותית או </w:t>
      </w:r>
      <w:r w:rsidR="00B65990" w:rsidRPr="001A267A">
        <w:rPr>
          <w:sz w:val="15"/>
          <w:rtl/>
        </w:rPr>
        <w:t xml:space="preserve">של </w:t>
      </w:r>
      <w:r w:rsidRPr="001A267A">
        <w:rPr>
          <w:sz w:val="15"/>
          <w:rtl/>
        </w:rPr>
        <w:t>עסקה משותפת מהותית.</w:t>
      </w:r>
    </w:p>
  </w:footnote>
  <w:footnote w:id="115">
    <w:p w14:paraId="2C9D8AFD" w14:textId="77777777" w:rsidR="0073039A" w:rsidRPr="001A267A" w:rsidRDefault="0073039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גילוי זה נדרש רק לגבי עסקאות משותפות המטופלות תוך שימוש בשיטת השווי המאזני.</w:t>
      </w:r>
    </w:p>
  </w:footnote>
  <w:footnote w:id="116">
    <w:p w14:paraId="59949EC7" w14:textId="4B6BA7A2" w:rsidR="006B77BC"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15.115</w:t>
      </w:r>
      <w:r w:rsidRPr="001A267A">
        <w:rPr>
          <w:sz w:val="15"/>
          <w:rtl/>
        </w:rPr>
        <w:t>, על הגילוי לאפשר למשתמשים בדוחות כספיים להבין את היחסים בין הגילוי של פיצול ההכנסות לבין המידע על הכנסות שניתן לו גילוי לכל מגזר בר דיווח. עם זאת, אין צורך לחזור על גילוי שניתן במסגרת הביאור על מגזרי פעילות.</w:t>
      </w:r>
    </w:p>
  </w:footnote>
  <w:footnote w:id="117">
    <w:p w14:paraId="79F4B684" w14:textId="0CB9FA2C" w:rsidR="006B77BC"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15.114</w:t>
      </w:r>
      <w:r w:rsidRPr="001A267A">
        <w:rPr>
          <w:sz w:val="15"/>
          <w:rtl/>
        </w:rPr>
        <w:t xml:space="preserve">, הכנסות מחוזים עם לקוחות תפוצלנה </w:t>
      </w:r>
      <w:r w:rsidR="006B77BC" w:rsidRPr="001A267A">
        <w:rPr>
          <w:sz w:val="15"/>
          <w:rtl/>
        </w:rPr>
        <w:t xml:space="preserve">לקטגוריות אשר </w:t>
      </w:r>
      <w:r w:rsidRPr="001A267A">
        <w:rPr>
          <w:sz w:val="15"/>
          <w:rtl/>
        </w:rPr>
        <w:t xml:space="preserve">מתארות את האופן שבו המהות, הסכום, העיתוי </w:t>
      </w:r>
      <w:r w:rsidR="006B77BC" w:rsidRPr="001A267A">
        <w:rPr>
          <w:sz w:val="15"/>
          <w:rtl/>
        </w:rPr>
        <w:t>ואי-</w:t>
      </w:r>
      <w:r w:rsidRPr="001A267A">
        <w:rPr>
          <w:sz w:val="15"/>
          <w:rtl/>
        </w:rPr>
        <w:t>הוודאות של הכנסות ושל תזרימי מזומנים מושפעים מגורמים כלכליים. בהתאם ל-</w:t>
      </w:r>
      <w:r w:rsidRPr="001A267A">
        <w:rPr>
          <w:sz w:val="15"/>
        </w:rPr>
        <w:t>IFRS 15.B87</w:t>
      </w:r>
      <w:r w:rsidR="00E322C2">
        <w:rPr>
          <w:sz w:val="15"/>
        </w:rPr>
        <w:t>–</w:t>
      </w:r>
      <w:r w:rsidRPr="001A267A">
        <w:rPr>
          <w:sz w:val="15"/>
        </w:rPr>
        <w:t>B88</w:t>
      </w:r>
      <w:r w:rsidRPr="001A267A">
        <w:rPr>
          <w:sz w:val="15"/>
          <w:rtl/>
        </w:rPr>
        <w:t>, מידת הפיצול תלויה בעובדות ובנסיבות הנוגעות לחוזים של החברה עם לקוחותיה, כך שעשוי להידרש פיצול ליותר מסוג אחד של</w:t>
      </w:r>
      <w:r w:rsidR="006B77BC" w:rsidRPr="001A267A">
        <w:rPr>
          <w:sz w:val="15"/>
          <w:rtl/>
        </w:rPr>
        <w:t xml:space="preserve"> קטגוריות</w:t>
      </w:r>
      <w:r w:rsidRPr="001A267A">
        <w:rPr>
          <w:sz w:val="15"/>
          <w:rtl/>
        </w:rPr>
        <w:t xml:space="preserve">, ובבחירה זו יש להביא בחשבון את האופן שבו מידע לגבי ההכנסות של החברה הוצג </w:t>
      </w:r>
      <w:r w:rsidR="006B77BC" w:rsidRPr="001A267A">
        <w:rPr>
          <w:sz w:val="15"/>
          <w:rtl/>
        </w:rPr>
        <w:t xml:space="preserve">לצרכים אחרים </w:t>
      </w:r>
      <w:r w:rsidRPr="001A267A">
        <w:rPr>
          <w:sz w:val="15"/>
          <w:rtl/>
        </w:rPr>
        <w:t xml:space="preserve">(לרבות גילויים שהוצגו מחוץ לדוחות הכספיים, מידע שנסקר באופן סדיר על ידי מקבל ההחלטות התפעוליות הראשי להערכת הביצועים הכספיים של מגזרי פעילות וכן מידע דומה אחר המשמש את החברה או את המשתמשים </w:t>
      </w:r>
      <w:r w:rsidR="006B77BC" w:rsidRPr="001A267A">
        <w:rPr>
          <w:sz w:val="15"/>
          <w:rtl/>
        </w:rPr>
        <w:t>ב</w:t>
      </w:r>
      <w:r w:rsidRPr="001A267A">
        <w:rPr>
          <w:sz w:val="15"/>
          <w:rtl/>
        </w:rPr>
        <w:t>דוחותיה הכספיים להערכת ביצועי</w:t>
      </w:r>
      <w:r w:rsidR="00E936A6">
        <w:rPr>
          <w:rFonts w:hint="cs"/>
          <w:sz w:val="15"/>
          <w:rtl/>
        </w:rPr>
        <w:t>ה</w:t>
      </w:r>
      <w:r w:rsidRPr="001A267A">
        <w:rPr>
          <w:sz w:val="15"/>
          <w:rtl/>
        </w:rPr>
        <w:t xml:space="preserve"> הכספיים או לקבלת החלטות לגבי הקצאת משאבים).</w:t>
      </w:r>
    </w:p>
  </w:footnote>
  <w:footnote w:id="118">
    <w:p w14:paraId="7048ED0E" w14:textId="77777777" w:rsidR="00AE5226" w:rsidRPr="001A267A" w:rsidRDefault="00AE5226" w:rsidP="00AE5226">
      <w:pPr>
        <w:pStyle w:val="FootnoteText"/>
        <w:ind w:left="284" w:hanging="284"/>
        <w:contextualSpacing w:val="0"/>
        <w:rPr>
          <w:sz w:val="15"/>
          <w:rtl/>
        </w:rPr>
      </w:pPr>
      <w:r w:rsidRPr="00652510">
        <w:rPr>
          <w:rStyle w:val="FootnoteReference"/>
          <w:sz w:val="15"/>
          <w:szCs w:val="15"/>
        </w:rPr>
        <w:footnoteRef/>
      </w:r>
      <w:r w:rsidRPr="00652510">
        <w:rPr>
          <w:sz w:val="15"/>
          <w:rtl/>
        </w:rPr>
        <w:t xml:space="preserve"> </w:t>
      </w:r>
      <w:r w:rsidRPr="00652510">
        <w:rPr>
          <w:sz w:val="15"/>
          <w:rtl/>
        </w:rPr>
        <w:tab/>
        <w:t xml:space="preserve">יש לנטרל הכנסות שאינן בתחולת </w:t>
      </w:r>
      <w:r w:rsidRPr="00652510">
        <w:rPr>
          <w:sz w:val="15"/>
        </w:rPr>
        <w:t>IFRS 15</w:t>
      </w:r>
      <w:r w:rsidRPr="00652510">
        <w:rPr>
          <w:sz w:val="15"/>
          <w:rtl/>
        </w:rPr>
        <w:t>.</w:t>
      </w:r>
    </w:p>
  </w:footnote>
  <w:footnote w:id="119">
    <w:p w14:paraId="17A5B7EB" w14:textId="77777777" w:rsidR="00AE5226" w:rsidRPr="001A267A" w:rsidRDefault="00AE5226" w:rsidP="00AE5226">
      <w:pPr>
        <w:pStyle w:val="FootnoteText"/>
        <w:keepN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15.B89</w:t>
      </w:r>
      <w:r w:rsidRPr="001A267A">
        <w:rPr>
          <w:sz w:val="15"/>
          <w:rtl/>
        </w:rPr>
        <w:t>, דוגמאות לקטגוריות שעשויות להיות מתאימות לפיצול הכנסות לקטגוריות המתארות את האופן שבו המהות, הסכום, העיתוי ואי-הוודאות של הכנסות ושל תזרימי מזומנים מושפעים מגורמים כלכליים הן: (א) סוג הסחורה/השירות (לדוגמה, קווי מוצר עיקריים); (ב) אזור גיאוגרפי (לדוגמה, מדינה או אזור); (ג) שוק או סוג לקוח (לדוגמה, לקוחות ממשלתיים ולא ממשלתיים); (ד) סוג החוזה (לדוגמה, חוזים במחיר קבוע וחוזי זמן וחומרים); (ה) משך החוזה (חוזים קצרי טווח וארוכי טווח); (ו) עיתוי העברת הסחורות/השירותים (לדוגמה, בנקודת זמן ולאורך זמן); וכן (ז) ערוצי מכירות (לדוגמה, סחורות שנמכרו במישרין לצרכנים וסחורות שנמכרו באמצעות מתווכים).</w:t>
      </w:r>
    </w:p>
  </w:footnote>
  <w:footnote w:id="120">
    <w:p w14:paraId="7D16A937" w14:textId="77777777" w:rsidR="00AE5226" w:rsidRPr="001A267A" w:rsidRDefault="00AE5226" w:rsidP="00AE5226">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בהתאם לעמדת סגל רשות ניירות ערך בדוח ריכוז ממצאי ביקורת רוחב בנושא רווח גולמי בענף קמעונאות מזון, שפורסם על ידי רשות ניירות ערך בינואר 2025, חוזים שבהם החברה פועלת כספק עיקרי וחוזים שבהם היא פועלת כסוכן הם חוזים </w:t>
      </w:r>
      <w:r w:rsidRPr="001A267A">
        <w:rPr>
          <w:b/>
          <w:bCs/>
          <w:sz w:val="15"/>
          <w:rtl/>
        </w:rPr>
        <w:t>מסוגים שונים</w:t>
      </w:r>
      <w:r w:rsidRPr="001A267A">
        <w:rPr>
          <w:sz w:val="15"/>
          <w:rtl/>
        </w:rPr>
        <w:t xml:space="preserve"> ולכן </w:t>
      </w:r>
      <w:r w:rsidRPr="001A267A">
        <w:rPr>
          <w:b/>
          <w:bCs/>
          <w:sz w:val="15"/>
          <w:rtl/>
        </w:rPr>
        <w:t>חזקה</w:t>
      </w:r>
      <w:r w:rsidRPr="001A267A">
        <w:rPr>
          <w:sz w:val="15"/>
          <w:rtl/>
        </w:rPr>
        <w:t xml:space="preserve"> כי נדרש פיצול ביניהם לפי 114-115</w:t>
      </w:r>
      <w:r w:rsidRPr="001A267A">
        <w:rPr>
          <w:sz w:val="15"/>
        </w:rPr>
        <w:t>IFRS 15.</w:t>
      </w:r>
      <w:r w:rsidRPr="001A267A">
        <w:rPr>
          <w:sz w:val="15"/>
          <w:rtl/>
        </w:rPr>
        <w:t>. יש לבחון את משמעות האמור בדוח בעניין זה לגבי הנסיבות הקיימות לחברה.</w:t>
      </w:r>
    </w:p>
  </w:footnote>
  <w:footnote w:id="121">
    <w:p w14:paraId="6F610B81" w14:textId="698330DD"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לעמדה משפטית מספר 105-25, אין צורך לתאר את ההסכמים לתשלום מבוסס מניות של אנשי מפתח בהנהלה הן בגילוי בביאור תשלום מבוסס מניות והן בביאור צדדים קשורים, אלא ניתן לכלול את תיאור ההסכמים רק באחד מביאורים אל</w:t>
      </w:r>
      <w:r w:rsidR="001C04CE" w:rsidRPr="001A267A">
        <w:rPr>
          <w:sz w:val="15"/>
          <w:rtl/>
        </w:rPr>
        <w:t>ו</w:t>
      </w:r>
      <w:r w:rsidRPr="001A267A">
        <w:rPr>
          <w:sz w:val="15"/>
          <w:rtl/>
        </w:rPr>
        <w:t xml:space="preserve"> ולהפנות מן הביאור האחר.</w:t>
      </w:r>
    </w:p>
  </w:footnote>
  <w:footnote w:id="122">
    <w:p w14:paraId="7DD752C6" w14:textId="7DB2C9EC" w:rsidR="00766D48" w:rsidRPr="001A267A" w:rsidRDefault="00766D48"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ראו גם החלטת אכיפה חשבונאית 25-3: מדידת מענק מורכב לנושאי משרה.</w:t>
      </w:r>
    </w:p>
  </w:footnote>
  <w:footnote w:id="123">
    <w:p w14:paraId="25A66EEC" w14:textId="6676F491" w:rsidR="008F14C9"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5.36, 42</w:t>
      </w:r>
      <w:r w:rsidRPr="001A267A">
        <w:rPr>
          <w:sz w:val="15"/>
          <w:rtl/>
        </w:rPr>
        <w:t>, אם חברה</w:t>
      </w:r>
      <w:r w:rsidR="008F14C9" w:rsidRPr="001A267A">
        <w:rPr>
          <w:sz w:val="15"/>
          <w:rtl/>
        </w:rPr>
        <w:t xml:space="preserve"> מפסיקה לסווג רכיב כמוחזק למכירה</w:t>
      </w:r>
      <w:r w:rsidRPr="001A267A">
        <w:rPr>
          <w:sz w:val="15"/>
          <w:rtl/>
        </w:rPr>
        <w:t>, יש להציג מחדש (</w:t>
      </w:r>
      <w:r w:rsidRPr="001A267A">
        <w:rPr>
          <w:sz w:val="15"/>
        </w:rPr>
        <w:t>re-present</w:t>
      </w:r>
      <w:r w:rsidRPr="001A267A">
        <w:rPr>
          <w:sz w:val="15"/>
          <w:rtl/>
        </w:rPr>
        <w:t xml:space="preserve">) את התוצאות שהוצגו לפני כן בפעילויות שהופסקו במסגרת הפעילויות הנמשכות </w:t>
      </w:r>
      <w:r w:rsidR="008F14C9" w:rsidRPr="001A267A">
        <w:rPr>
          <w:sz w:val="15"/>
          <w:rtl/>
        </w:rPr>
        <w:t>לכל התקופות המוצגות ולתת גילוי ל</w:t>
      </w:r>
      <w:r w:rsidRPr="001A267A">
        <w:rPr>
          <w:sz w:val="15"/>
          <w:rtl/>
        </w:rPr>
        <w:t xml:space="preserve">השפעה על תוצאות הפעילות </w:t>
      </w:r>
      <w:r w:rsidR="008F14C9" w:rsidRPr="001A267A">
        <w:rPr>
          <w:sz w:val="15"/>
          <w:rtl/>
        </w:rPr>
        <w:t>לתקופה ו</w:t>
      </w:r>
      <w:r w:rsidRPr="001A267A">
        <w:rPr>
          <w:sz w:val="15"/>
          <w:rtl/>
        </w:rPr>
        <w:t xml:space="preserve">לתקופות קודמות </w:t>
      </w:r>
      <w:r w:rsidR="008F14C9" w:rsidRPr="001A267A">
        <w:rPr>
          <w:sz w:val="15"/>
          <w:rtl/>
        </w:rPr>
        <w:t xml:space="preserve">שמוצגות </w:t>
      </w:r>
      <w:r w:rsidRPr="001A267A">
        <w:rPr>
          <w:sz w:val="15"/>
          <w:rtl/>
        </w:rPr>
        <w:t xml:space="preserve">וכן </w:t>
      </w:r>
      <w:r w:rsidR="008F14C9" w:rsidRPr="001A267A">
        <w:rPr>
          <w:sz w:val="15"/>
          <w:rtl/>
        </w:rPr>
        <w:t>ל</w:t>
      </w:r>
      <w:r w:rsidRPr="001A267A">
        <w:rPr>
          <w:sz w:val="15"/>
          <w:rtl/>
        </w:rPr>
        <w:t>תיאור של העובדות והנסיבות שהובילו להחלטה.</w:t>
      </w:r>
    </w:p>
  </w:footnote>
  <w:footnote w:id="124">
    <w:p w14:paraId="4B709DA0" w14:textId="20E3B70A" w:rsidR="000F767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5.5A</w:t>
      </w:r>
      <w:r w:rsidRPr="001A267A">
        <w:rPr>
          <w:sz w:val="15"/>
          <w:rtl/>
        </w:rPr>
        <w:t>, דרישות הסיווג, ההצגה והמדידה ב-</w:t>
      </w:r>
      <w:r w:rsidRPr="001A267A">
        <w:rPr>
          <w:sz w:val="15"/>
        </w:rPr>
        <w:t>IFRS 5</w:t>
      </w:r>
      <w:r w:rsidRPr="001A267A">
        <w:rPr>
          <w:sz w:val="15"/>
          <w:rtl/>
        </w:rPr>
        <w:t xml:space="preserve">, אשר חלות על קבוצות מימוש המסווגות כמוחזקות למכירה, חלות גם על קבוצות מימוש אשר מסווגות כמוחזקות לחלוקה לבעלים. לפיכך, הגילוי בביאור זה יינתן גם לגבי קבוצת מימוש המסווגת כמוחזקת לחלוקה לבעלים </w:t>
      </w:r>
      <w:r w:rsidR="000F767A" w:rsidRPr="001A267A">
        <w:rPr>
          <w:sz w:val="15"/>
          <w:rtl/>
        </w:rPr>
        <w:t xml:space="preserve">שהיא </w:t>
      </w:r>
      <w:r w:rsidRPr="001A267A">
        <w:rPr>
          <w:sz w:val="15"/>
          <w:rtl/>
        </w:rPr>
        <w:t>פעילות שהופסקה, בכפוף להתאמות הנדרשות.</w:t>
      </w:r>
    </w:p>
  </w:footnote>
  <w:footnote w:id="125">
    <w:p w14:paraId="37357659" w14:textId="350E4AA7" w:rsidR="008E17AF"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5.5B</w:t>
      </w:r>
      <w:r w:rsidRPr="001A267A">
        <w:rPr>
          <w:sz w:val="15"/>
          <w:rtl/>
        </w:rPr>
        <w:t xml:space="preserve">, לא תחולנה דרישות גילוי נוספות של תקנים אחרים על קבוצות מימוש המסווגות כמוחזקות למכירה ומטופלות כפעילות שהופסקה, אלא אם </w:t>
      </w:r>
      <w:r w:rsidR="008E17AF" w:rsidRPr="001A267A">
        <w:rPr>
          <w:sz w:val="15"/>
          <w:rtl/>
        </w:rPr>
        <w:t xml:space="preserve">כן </w:t>
      </w:r>
      <w:r w:rsidRPr="001A267A">
        <w:rPr>
          <w:sz w:val="15"/>
          <w:rtl/>
        </w:rPr>
        <w:t>הן נדרשות בהתאם להתייחסות ב-</w:t>
      </w:r>
      <w:r w:rsidRPr="001A267A">
        <w:rPr>
          <w:sz w:val="15"/>
        </w:rPr>
        <w:t>IFRS 5.5B</w:t>
      </w:r>
      <w:r w:rsidRPr="001A267A">
        <w:rPr>
          <w:sz w:val="15"/>
          <w:rtl/>
        </w:rPr>
        <w:t>.</w:t>
      </w:r>
      <w:r w:rsidRPr="001A267A">
        <w:rPr>
          <w:sz w:val="15"/>
        </w:rPr>
        <w:t xml:space="preserve"> </w:t>
      </w:r>
      <w:r w:rsidRPr="001A267A">
        <w:rPr>
          <w:sz w:val="15"/>
          <w:rtl/>
        </w:rPr>
        <w:t xml:space="preserve"> </w:t>
      </w:r>
      <w:r w:rsidRPr="001A267A">
        <w:rPr>
          <w:sz w:val="15"/>
          <w:rtl/>
        </w:rPr>
        <w:t xml:space="preserve">לעניין זה, </w:t>
      </w:r>
      <w:r w:rsidR="00215FAA" w:rsidRPr="001A267A">
        <w:rPr>
          <w:sz w:val="15"/>
          <w:rtl/>
        </w:rPr>
        <w:t>ראו</w:t>
      </w:r>
      <w:r w:rsidRPr="001A267A">
        <w:rPr>
          <w:sz w:val="15"/>
          <w:rtl/>
        </w:rPr>
        <w:t xml:space="preserve"> הערת שוליים </w:t>
      </w:r>
      <w:r w:rsidR="00E154D7" w:rsidRPr="001A267A">
        <w:rPr>
          <w:sz w:val="15"/>
          <w:rtl/>
        </w:rPr>
        <w:fldChar w:fldCharType="begin"/>
      </w:r>
      <w:r w:rsidR="00E154D7" w:rsidRPr="001A267A">
        <w:rPr>
          <w:sz w:val="15"/>
          <w:rtl/>
        </w:rPr>
        <w:instrText xml:space="preserve"> </w:instrText>
      </w:r>
      <w:r w:rsidR="00E154D7" w:rsidRPr="001A267A">
        <w:rPr>
          <w:sz w:val="15"/>
        </w:rPr>
        <w:instrText>NOTEREF</w:instrText>
      </w:r>
      <w:r w:rsidR="00E154D7" w:rsidRPr="001A267A">
        <w:rPr>
          <w:sz w:val="15"/>
          <w:rtl/>
        </w:rPr>
        <w:instrText xml:space="preserve"> _</w:instrText>
      </w:r>
      <w:r w:rsidR="00E154D7" w:rsidRPr="001A267A">
        <w:rPr>
          <w:sz w:val="15"/>
        </w:rPr>
        <w:instrText>Ref31908126 \h</w:instrText>
      </w:r>
      <w:r w:rsidR="00E154D7" w:rsidRPr="001A267A">
        <w:rPr>
          <w:sz w:val="15"/>
          <w:rtl/>
        </w:rPr>
        <w:instrText xml:space="preserve">  \* </w:instrText>
      </w:r>
      <w:r w:rsidR="00E154D7" w:rsidRPr="001A267A">
        <w:rPr>
          <w:sz w:val="15"/>
        </w:rPr>
        <w:instrText>MERGEFORMAT</w:instrText>
      </w:r>
      <w:r w:rsidR="00E154D7" w:rsidRPr="001A267A">
        <w:rPr>
          <w:sz w:val="15"/>
          <w:rtl/>
        </w:rPr>
        <w:instrText xml:space="preserve"> </w:instrText>
      </w:r>
      <w:r w:rsidR="00E154D7" w:rsidRPr="001A267A">
        <w:rPr>
          <w:sz w:val="15"/>
          <w:rtl/>
        </w:rPr>
      </w:r>
      <w:r w:rsidR="00E154D7" w:rsidRPr="001A267A">
        <w:rPr>
          <w:sz w:val="15"/>
          <w:rtl/>
        </w:rPr>
        <w:fldChar w:fldCharType="separate"/>
      </w:r>
      <w:r w:rsidR="00D3002D">
        <w:rPr>
          <w:sz w:val="15"/>
          <w:rtl/>
        </w:rPr>
        <w:t>180</w:t>
      </w:r>
      <w:r w:rsidR="00E154D7" w:rsidRPr="001A267A">
        <w:rPr>
          <w:sz w:val="15"/>
          <w:rtl/>
        </w:rPr>
        <w:fldChar w:fldCharType="end"/>
      </w:r>
      <w:r w:rsidRPr="001A267A">
        <w:rPr>
          <w:sz w:val="15"/>
          <w:rtl/>
        </w:rPr>
        <w:t xml:space="preserve"> </w:t>
      </w:r>
      <w:r w:rsidR="008E17AF" w:rsidRPr="001A267A">
        <w:rPr>
          <w:sz w:val="15"/>
          <w:rtl/>
        </w:rPr>
        <w:t>ב</w:t>
      </w:r>
      <w:r w:rsidRPr="001A267A">
        <w:rPr>
          <w:sz w:val="15"/>
          <w:rtl/>
        </w:rPr>
        <w:t xml:space="preserve">ביאור </w:t>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Ref31908157 \r \h</w:instrText>
      </w:r>
      <w:r w:rsidRPr="001A267A">
        <w:rPr>
          <w:sz w:val="15"/>
          <w:rtl/>
        </w:rPr>
        <w:instrText xml:space="preserve">  \* </w:instrText>
      </w:r>
      <w:r w:rsidRPr="001A267A">
        <w:rPr>
          <w:sz w:val="15"/>
        </w:rPr>
        <w:instrText>MERGEFORMAT</w:instrText>
      </w:r>
      <w:r w:rsidRPr="001A267A">
        <w:rPr>
          <w:sz w:val="15"/>
          <w:rtl/>
        </w:rPr>
        <w:instrText xml:space="preserve"> </w:instrText>
      </w:r>
      <w:r w:rsidRPr="001A267A">
        <w:rPr>
          <w:sz w:val="15"/>
          <w:rtl/>
        </w:rPr>
      </w:r>
      <w:r w:rsidRPr="001A267A">
        <w:rPr>
          <w:sz w:val="15"/>
          <w:rtl/>
        </w:rPr>
        <w:fldChar w:fldCharType="separate"/>
      </w:r>
      <w:r w:rsidR="00D3002D">
        <w:rPr>
          <w:sz w:val="15"/>
          <w:cs/>
        </w:rPr>
        <w:t>‎</w:t>
      </w:r>
      <w:r w:rsidR="00D3002D">
        <w:rPr>
          <w:sz w:val="15"/>
        </w:rPr>
        <w:t>13</w:t>
      </w:r>
      <w:r w:rsidRPr="001A267A">
        <w:rPr>
          <w:sz w:val="15"/>
          <w:rtl/>
        </w:rPr>
        <w:fldChar w:fldCharType="end"/>
      </w:r>
      <w:r w:rsidRPr="001A267A">
        <w:rPr>
          <w:sz w:val="15"/>
          <w:rtl/>
        </w:rPr>
        <w:t>.</w:t>
      </w:r>
    </w:p>
  </w:footnote>
  <w:footnote w:id="126">
    <w:p w14:paraId="216482DE" w14:textId="4AA62763" w:rsidR="008E17AF"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5.35</w:t>
      </w:r>
      <w:r w:rsidRPr="001A267A">
        <w:rPr>
          <w:sz w:val="15"/>
          <w:rtl/>
        </w:rPr>
        <w:t xml:space="preserve">, אם במהלך התקופה השוטפת נעשו תיאומים </w:t>
      </w:r>
      <w:r w:rsidR="008E17AF" w:rsidRPr="001A267A">
        <w:rPr>
          <w:sz w:val="15"/>
          <w:rtl/>
        </w:rPr>
        <w:t xml:space="preserve">אשר </w:t>
      </w:r>
      <w:r w:rsidRPr="001A267A">
        <w:rPr>
          <w:sz w:val="15"/>
          <w:rtl/>
        </w:rPr>
        <w:t xml:space="preserve">קשורים </w:t>
      </w:r>
      <w:r w:rsidR="008E17AF" w:rsidRPr="001A267A">
        <w:rPr>
          <w:sz w:val="15"/>
          <w:rtl/>
        </w:rPr>
        <w:t xml:space="preserve">באופן ישיר </w:t>
      </w:r>
      <w:r w:rsidRPr="001A267A">
        <w:rPr>
          <w:sz w:val="15"/>
          <w:rtl/>
        </w:rPr>
        <w:t xml:space="preserve">למימוש </w:t>
      </w:r>
      <w:r w:rsidR="008E17AF" w:rsidRPr="001A267A">
        <w:rPr>
          <w:sz w:val="15"/>
          <w:rtl/>
        </w:rPr>
        <w:t xml:space="preserve">של </w:t>
      </w:r>
      <w:r w:rsidRPr="001A267A">
        <w:rPr>
          <w:sz w:val="15"/>
          <w:rtl/>
        </w:rPr>
        <w:t xml:space="preserve">פעילות שהופסקה בתקופה קודמת, יש לתת גילוי </w:t>
      </w:r>
      <w:r w:rsidR="008E17AF" w:rsidRPr="001A267A">
        <w:rPr>
          <w:sz w:val="15"/>
          <w:rtl/>
        </w:rPr>
        <w:t xml:space="preserve">למהות </w:t>
      </w:r>
      <w:r w:rsidRPr="001A267A">
        <w:rPr>
          <w:sz w:val="15"/>
          <w:rtl/>
        </w:rPr>
        <w:t>ו</w:t>
      </w:r>
      <w:r w:rsidR="008E17AF" w:rsidRPr="001A267A">
        <w:rPr>
          <w:sz w:val="15"/>
          <w:rtl/>
        </w:rPr>
        <w:t>ל</w:t>
      </w:r>
      <w:r w:rsidRPr="001A267A">
        <w:rPr>
          <w:sz w:val="15"/>
          <w:rtl/>
        </w:rPr>
        <w:t xml:space="preserve">סכום </w:t>
      </w:r>
      <w:r w:rsidR="008E17AF" w:rsidRPr="001A267A">
        <w:rPr>
          <w:sz w:val="15"/>
          <w:rtl/>
        </w:rPr>
        <w:t xml:space="preserve">של </w:t>
      </w:r>
      <w:r w:rsidRPr="001A267A">
        <w:rPr>
          <w:sz w:val="15"/>
          <w:rtl/>
        </w:rPr>
        <w:t>תיאומים אל</w:t>
      </w:r>
      <w:r w:rsidR="001C04CE" w:rsidRPr="001A267A">
        <w:rPr>
          <w:sz w:val="15"/>
          <w:rtl/>
        </w:rPr>
        <w:t>ו</w:t>
      </w:r>
      <w:r w:rsidRPr="001A267A">
        <w:rPr>
          <w:sz w:val="15"/>
          <w:rtl/>
        </w:rPr>
        <w:t>.</w:t>
      </w:r>
    </w:p>
  </w:footnote>
  <w:footnote w:id="127">
    <w:p w14:paraId="55ACBE75" w14:textId="5D65EDD7" w:rsidR="008E17AF"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5.40</w:t>
      </w:r>
      <w:r w:rsidRPr="001A267A">
        <w:rPr>
          <w:sz w:val="15"/>
          <w:rtl/>
        </w:rPr>
        <w:t>, אין להציג מחדש (</w:t>
      </w:r>
      <w:r w:rsidRPr="001A267A">
        <w:rPr>
          <w:sz w:val="15"/>
        </w:rPr>
        <w:t>re-present</w:t>
      </w:r>
      <w:r w:rsidRPr="001A267A">
        <w:rPr>
          <w:sz w:val="15"/>
          <w:rtl/>
        </w:rPr>
        <w:t>) מספרי השוואה בדוח על המצב הכספי בגין פעילויות שהופסקו</w:t>
      </w:r>
      <w:r w:rsidR="008E17AF" w:rsidRPr="001A267A">
        <w:rPr>
          <w:sz w:val="15"/>
          <w:rtl/>
        </w:rPr>
        <w:t>,</w:t>
      </w:r>
      <w:r w:rsidRPr="001A267A">
        <w:rPr>
          <w:sz w:val="15"/>
          <w:rtl/>
        </w:rPr>
        <w:t xml:space="preserve"> ולכן ניתוח הרכב הנכסים וההתחייבויות כולל רק את תקופת הדיווח הנוכחית (בהנחה כי הסיווג כפעילות שהופסקה התרחש בתקופה הזו).</w:t>
      </w:r>
    </w:p>
  </w:footnote>
  <w:footnote w:id="128">
    <w:p w14:paraId="1CAEFD81" w14:textId="30A02B49"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r>
      <w:r w:rsidR="008E17AF" w:rsidRPr="001A267A">
        <w:rPr>
          <w:sz w:val="15"/>
          <w:rtl/>
        </w:rPr>
        <w:t>בהתאם ל-</w:t>
      </w:r>
      <w:r w:rsidR="008E17AF" w:rsidRPr="001A267A">
        <w:rPr>
          <w:sz w:val="15"/>
        </w:rPr>
        <w:t>IU-2016/01</w:t>
      </w:r>
      <w:r w:rsidR="008E17AF" w:rsidRPr="001A267A">
        <w:rPr>
          <w:sz w:val="15"/>
          <w:rtl/>
        </w:rPr>
        <w:t xml:space="preserve"> </w:t>
      </w:r>
      <w:r w:rsidR="00E41961" w:rsidRPr="001A267A">
        <w:rPr>
          <w:sz w:val="15"/>
          <w:rtl/>
        </w:rPr>
        <w:t xml:space="preserve">בקשר להצגת עסקאות </w:t>
      </w:r>
      <w:r w:rsidR="00FB4BCA" w:rsidRPr="001A267A">
        <w:rPr>
          <w:sz w:val="15"/>
          <w:rtl/>
        </w:rPr>
        <w:t xml:space="preserve">תוך-קבוצתיות </w:t>
      </w:r>
      <w:r w:rsidR="00E41961" w:rsidRPr="001A267A">
        <w:rPr>
          <w:sz w:val="15"/>
          <w:rtl/>
        </w:rPr>
        <w:t xml:space="preserve">בין </w:t>
      </w:r>
      <w:r w:rsidR="00FB4BCA" w:rsidRPr="001A267A">
        <w:rPr>
          <w:sz w:val="15"/>
          <w:rtl/>
        </w:rPr>
        <w:t>ה</w:t>
      </w:r>
      <w:r w:rsidR="00E41961" w:rsidRPr="001A267A">
        <w:rPr>
          <w:sz w:val="15"/>
          <w:rtl/>
        </w:rPr>
        <w:t xml:space="preserve">פעילות </w:t>
      </w:r>
      <w:r w:rsidR="00FB4BCA" w:rsidRPr="001A267A">
        <w:rPr>
          <w:sz w:val="15"/>
          <w:rtl/>
        </w:rPr>
        <w:t>ה</w:t>
      </w:r>
      <w:r w:rsidR="00E41961" w:rsidRPr="001A267A">
        <w:rPr>
          <w:sz w:val="15"/>
          <w:rtl/>
        </w:rPr>
        <w:t xml:space="preserve">נמשכת </w:t>
      </w:r>
      <w:r w:rsidR="00FB4BCA" w:rsidRPr="001A267A">
        <w:rPr>
          <w:sz w:val="15"/>
          <w:rtl/>
        </w:rPr>
        <w:t>לבין ה</w:t>
      </w:r>
      <w:r w:rsidR="00E41961" w:rsidRPr="001A267A">
        <w:rPr>
          <w:sz w:val="15"/>
          <w:rtl/>
        </w:rPr>
        <w:t>פעילו</w:t>
      </w:r>
      <w:r w:rsidR="00FB4BCA" w:rsidRPr="001A267A">
        <w:rPr>
          <w:sz w:val="15"/>
          <w:rtl/>
        </w:rPr>
        <w:t>יו</w:t>
      </w:r>
      <w:r w:rsidR="00E41961" w:rsidRPr="001A267A">
        <w:rPr>
          <w:sz w:val="15"/>
          <w:rtl/>
        </w:rPr>
        <w:t>ת</w:t>
      </w:r>
      <w:r w:rsidR="00FB4BCA" w:rsidRPr="001A267A">
        <w:rPr>
          <w:sz w:val="15"/>
          <w:rtl/>
        </w:rPr>
        <w:t xml:space="preserve"> שהופסקו</w:t>
      </w:r>
      <w:r w:rsidR="00E41961" w:rsidRPr="001A267A">
        <w:rPr>
          <w:sz w:val="15"/>
          <w:rtl/>
        </w:rPr>
        <w:t xml:space="preserve">, </w:t>
      </w:r>
      <w:r w:rsidR="00E41961" w:rsidRPr="001A267A">
        <w:rPr>
          <w:sz w:val="15"/>
        </w:rPr>
        <w:t>IFRS 5</w:t>
      </w:r>
      <w:r w:rsidR="00E41961" w:rsidRPr="001A267A">
        <w:rPr>
          <w:sz w:val="15"/>
          <w:rtl/>
        </w:rPr>
        <w:t xml:space="preserve"> ו-</w:t>
      </w:r>
      <w:r w:rsidR="00E41961" w:rsidRPr="001A267A">
        <w:rPr>
          <w:sz w:val="15"/>
        </w:rPr>
        <w:t>IAS 1</w:t>
      </w:r>
      <w:r w:rsidR="00E41961" w:rsidRPr="001A267A">
        <w:rPr>
          <w:sz w:val="15"/>
          <w:rtl/>
        </w:rPr>
        <w:t xml:space="preserve"> אינם כוללים דרישות </w:t>
      </w:r>
      <w:r w:rsidR="00FB4BCA" w:rsidRPr="001A267A">
        <w:rPr>
          <w:sz w:val="15"/>
          <w:rtl/>
        </w:rPr>
        <w:t xml:space="preserve">לגבי </w:t>
      </w:r>
      <w:r w:rsidR="00E41961" w:rsidRPr="001A267A">
        <w:rPr>
          <w:sz w:val="15"/>
          <w:rtl/>
        </w:rPr>
        <w:t xml:space="preserve">הצגה </w:t>
      </w:r>
      <w:r w:rsidR="00FB4BCA" w:rsidRPr="001A267A">
        <w:rPr>
          <w:sz w:val="15"/>
          <w:rtl/>
        </w:rPr>
        <w:t xml:space="preserve">של פעילויות שהופסקו </w:t>
      </w:r>
      <w:r w:rsidR="00E41961" w:rsidRPr="001A267A">
        <w:rPr>
          <w:sz w:val="15"/>
          <w:rtl/>
        </w:rPr>
        <w:t>אשר גוברות על דרישות האיחוד ב-</w:t>
      </w:r>
      <w:r w:rsidR="00E41961" w:rsidRPr="001A267A">
        <w:rPr>
          <w:sz w:val="15"/>
        </w:rPr>
        <w:t>IFRS 10</w:t>
      </w:r>
      <w:r w:rsidR="00E41961" w:rsidRPr="001A267A">
        <w:rPr>
          <w:sz w:val="15"/>
          <w:rtl/>
        </w:rPr>
        <w:t>.</w:t>
      </w:r>
    </w:p>
  </w:footnote>
  <w:footnote w:id="129">
    <w:p w14:paraId="17AC8146" w14:textId="70CEA50E" w:rsidR="008E17AF"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5.39</w:t>
      </w:r>
      <w:r w:rsidRPr="001A267A">
        <w:rPr>
          <w:sz w:val="15"/>
          <w:rtl/>
        </w:rPr>
        <w:t xml:space="preserve">, הגילוי אינו נדרש לגבי חברות בנות שנרכשו לאחרונה </w:t>
      </w:r>
      <w:r w:rsidR="008E17AF" w:rsidRPr="001A267A">
        <w:rPr>
          <w:sz w:val="15"/>
          <w:rtl/>
        </w:rPr>
        <w:t xml:space="preserve">אשר מקיימות </w:t>
      </w:r>
      <w:r w:rsidRPr="001A267A">
        <w:rPr>
          <w:sz w:val="15"/>
          <w:rtl/>
        </w:rPr>
        <w:t>את הקריטריונים לסיווג כמוחזק למכירה בעת הרכישה.</w:t>
      </w:r>
    </w:p>
  </w:footnote>
  <w:footnote w:id="130">
    <w:p w14:paraId="31289C1F" w14:textId="77777777"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5.34</w:t>
      </w:r>
      <w:r w:rsidRPr="001A267A">
        <w:rPr>
          <w:sz w:val="15"/>
          <w:rtl/>
        </w:rPr>
        <w:t>, יש להציג מחדש (</w:t>
      </w:r>
      <w:r w:rsidRPr="001A267A">
        <w:rPr>
          <w:sz w:val="15"/>
        </w:rPr>
        <w:t>re-present</w:t>
      </w:r>
      <w:r w:rsidRPr="001A267A">
        <w:rPr>
          <w:sz w:val="15"/>
          <w:rtl/>
        </w:rPr>
        <w:t>) את הנתונים לתקופות קודמות.</w:t>
      </w:r>
    </w:p>
  </w:footnote>
  <w:footnote w:id="131">
    <w:p w14:paraId="7DFA26E7" w14:textId="24A68A64"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5.33(b)</w:t>
      </w:r>
      <w:r w:rsidRPr="001A267A">
        <w:rPr>
          <w:sz w:val="15"/>
          <w:rtl/>
        </w:rPr>
        <w:t>, הגילוי לניתוח של הרווח או הפסד לתקופה מ</w:t>
      </w:r>
      <w:r w:rsidR="00CF623A" w:rsidRPr="001A267A">
        <w:rPr>
          <w:sz w:val="15"/>
          <w:rtl/>
        </w:rPr>
        <w:t>ה</w:t>
      </w:r>
      <w:r w:rsidRPr="001A267A">
        <w:rPr>
          <w:sz w:val="15"/>
          <w:rtl/>
        </w:rPr>
        <w:t xml:space="preserve">פעילות שהופסקה יינתן רק אם לא ניתן בדוח על </w:t>
      </w:r>
      <w:r w:rsidR="00560BA2" w:rsidRPr="001A267A">
        <w:rPr>
          <w:sz w:val="15"/>
          <w:rtl/>
        </w:rPr>
        <w:t>ה</w:t>
      </w:r>
      <w:r w:rsidRPr="001A267A">
        <w:rPr>
          <w:sz w:val="15"/>
          <w:rtl/>
        </w:rPr>
        <w:t>רווח או הפסד ו</w:t>
      </w:r>
      <w:r w:rsidR="00560BA2" w:rsidRPr="001A267A">
        <w:rPr>
          <w:sz w:val="15"/>
          <w:rtl/>
        </w:rPr>
        <w:t>ה</w:t>
      </w:r>
      <w:r w:rsidRPr="001A267A">
        <w:rPr>
          <w:sz w:val="15"/>
          <w:rtl/>
        </w:rPr>
        <w:t xml:space="preserve">רווח </w:t>
      </w:r>
      <w:r w:rsidR="00560BA2" w:rsidRPr="001A267A">
        <w:rPr>
          <w:sz w:val="15"/>
          <w:rtl/>
        </w:rPr>
        <w:t>ה</w:t>
      </w:r>
      <w:r w:rsidRPr="001A267A">
        <w:rPr>
          <w:sz w:val="15"/>
          <w:rtl/>
        </w:rPr>
        <w:t xml:space="preserve">כולל </w:t>
      </w:r>
      <w:r w:rsidR="00560BA2" w:rsidRPr="001A267A">
        <w:rPr>
          <w:sz w:val="15"/>
          <w:rtl/>
        </w:rPr>
        <w:t>ה</w:t>
      </w:r>
      <w:r w:rsidRPr="001A267A">
        <w:rPr>
          <w:sz w:val="15"/>
          <w:rtl/>
        </w:rPr>
        <w:t>אחר.</w:t>
      </w:r>
    </w:p>
  </w:footnote>
  <w:footnote w:id="132">
    <w:p w14:paraId="287585AA" w14:textId="0B8C6796" w:rsidR="00560BA2"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5.33(b)</w:t>
      </w:r>
      <w:r w:rsidRPr="001A267A">
        <w:rPr>
          <w:sz w:val="15"/>
          <w:rtl/>
        </w:rPr>
        <w:t xml:space="preserve">, הגילוי אינו נדרש לגבי חברות בנות שנרכשו לאחרונה </w:t>
      </w:r>
      <w:r w:rsidR="00CF623A" w:rsidRPr="001A267A">
        <w:rPr>
          <w:sz w:val="15"/>
          <w:rtl/>
        </w:rPr>
        <w:t xml:space="preserve">אשר מקיימות </w:t>
      </w:r>
      <w:r w:rsidRPr="001A267A">
        <w:rPr>
          <w:sz w:val="15"/>
          <w:rtl/>
        </w:rPr>
        <w:t>את הקריטריונים לסיווג כמוחזק למכירה בעת הרכישה.</w:t>
      </w:r>
    </w:p>
  </w:footnote>
  <w:footnote w:id="133">
    <w:p w14:paraId="784E0280" w14:textId="11955288"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5.33(d)</w:t>
      </w:r>
      <w:r w:rsidRPr="001A267A">
        <w:rPr>
          <w:sz w:val="15"/>
          <w:rtl/>
        </w:rPr>
        <w:t>, ניתן להציג את הגילוי בביאורים (</w:t>
      </w:r>
      <w:r w:rsidR="008A12D0" w:rsidRPr="001A267A">
        <w:rPr>
          <w:sz w:val="15"/>
          <w:rtl/>
        </w:rPr>
        <w:t>כ</w:t>
      </w:r>
      <w:r w:rsidRPr="001A267A">
        <w:rPr>
          <w:sz w:val="15"/>
          <w:rtl/>
        </w:rPr>
        <w:t xml:space="preserve">מוצג בדוח לדוגמה זה) או בדוח על </w:t>
      </w:r>
      <w:r w:rsidR="00CF623A" w:rsidRPr="001A267A">
        <w:rPr>
          <w:sz w:val="15"/>
          <w:rtl/>
        </w:rPr>
        <w:t>ה</w:t>
      </w:r>
      <w:r w:rsidRPr="001A267A">
        <w:rPr>
          <w:sz w:val="15"/>
          <w:rtl/>
        </w:rPr>
        <w:t>רווח או הפסד ו</w:t>
      </w:r>
      <w:r w:rsidR="00CF623A" w:rsidRPr="001A267A">
        <w:rPr>
          <w:sz w:val="15"/>
          <w:rtl/>
        </w:rPr>
        <w:t>ה</w:t>
      </w:r>
      <w:r w:rsidRPr="001A267A">
        <w:rPr>
          <w:sz w:val="15"/>
          <w:rtl/>
        </w:rPr>
        <w:t xml:space="preserve">רווח </w:t>
      </w:r>
      <w:r w:rsidR="00CF623A" w:rsidRPr="001A267A">
        <w:rPr>
          <w:sz w:val="15"/>
          <w:rtl/>
        </w:rPr>
        <w:t>ה</w:t>
      </w:r>
      <w:r w:rsidRPr="001A267A">
        <w:rPr>
          <w:sz w:val="15"/>
          <w:rtl/>
        </w:rPr>
        <w:t xml:space="preserve">כולל </w:t>
      </w:r>
      <w:r w:rsidR="00CF623A" w:rsidRPr="001A267A">
        <w:rPr>
          <w:sz w:val="15"/>
          <w:rtl/>
        </w:rPr>
        <w:t>ה</w:t>
      </w:r>
      <w:r w:rsidRPr="001A267A">
        <w:rPr>
          <w:sz w:val="15"/>
          <w:rtl/>
        </w:rPr>
        <w:t>אחר.</w:t>
      </w:r>
    </w:p>
  </w:footnote>
  <w:footnote w:id="134">
    <w:p w14:paraId="63C2DE83" w14:textId="20988414"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5.33(c)</w:t>
      </w:r>
      <w:r w:rsidRPr="001A267A">
        <w:rPr>
          <w:sz w:val="15"/>
          <w:rtl/>
        </w:rPr>
        <w:t>, הגילוי לניתוח של תזרימי המזומנים מ</w:t>
      </w:r>
      <w:r w:rsidR="00CF623A" w:rsidRPr="001A267A">
        <w:rPr>
          <w:sz w:val="15"/>
          <w:rtl/>
        </w:rPr>
        <w:t>ה</w:t>
      </w:r>
      <w:r w:rsidRPr="001A267A">
        <w:rPr>
          <w:sz w:val="15"/>
          <w:rtl/>
        </w:rPr>
        <w:t>פעילות שהופסקה יינתן רק אם לא ניתן בדוח על תזרימי המזומנים.</w:t>
      </w:r>
    </w:p>
  </w:footnote>
  <w:footnote w:id="135">
    <w:p w14:paraId="5A8FD00A" w14:textId="4988F93B" w:rsidR="00560BA2"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IFRS 5.33(c)</w:t>
      </w:r>
      <w:r w:rsidRPr="001A267A">
        <w:rPr>
          <w:sz w:val="15"/>
          <w:rtl/>
        </w:rPr>
        <w:t xml:space="preserve">, הגילוי אינו נדרש לגבי חברות בנות שנרכשו לאחרונה </w:t>
      </w:r>
      <w:r w:rsidR="00560BA2" w:rsidRPr="001A267A">
        <w:rPr>
          <w:sz w:val="15"/>
          <w:rtl/>
        </w:rPr>
        <w:t xml:space="preserve">אשר מקיימות </w:t>
      </w:r>
      <w:r w:rsidRPr="001A267A">
        <w:rPr>
          <w:sz w:val="15"/>
          <w:rtl/>
        </w:rPr>
        <w:t>את הקריטריונים לסיווג כמוחזק למכירה בעת הרכישה.</w:t>
      </w:r>
    </w:p>
  </w:footnote>
  <w:footnote w:id="136">
    <w:p w14:paraId="5906ADE2" w14:textId="0ADBEE74" w:rsidR="00A11084" w:rsidRPr="001A267A" w:rsidRDefault="00A11084" w:rsidP="001A267A">
      <w:pPr>
        <w:pStyle w:val="FootnoteText"/>
        <w:ind w:left="284" w:hanging="284"/>
        <w:contextualSpacing w:val="0"/>
        <w:rPr>
          <w:sz w:val="15"/>
        </w:rPr>
      </w:pPr>
      <w:r w:rsidRPr="001A267A">
        <w:rPr>
          <w:rStyle w:val="FootnoteReference"/>
          <w:sz w:val="15"/>
          <w:szCs w:val="15"/>
        </w:rPr>
        <w:footnoteRef/>
      </w:r>
      <w:r w:rsidRPr="001A267A">
        <w:rPr>
          <w:sz w:val="15"/>
          <w:rtl/>
        </w:rPr>
        <w:tab/>
      </w:r>
      <w:r w:rsidRPr="001A267A">
        <w:rPr>
          <w:sz w:val="15"/>
          <w:rtl/>
        </w:rPr>
        <w:t>ראו הערות שוליים</w:t>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Ref6339022 \p \h</w:instrText>
      </w:r>
      <w:r w:rsidRPr="001A267A">
        <w:rPr>
          <w:sz w:val="15"/>
          <w:rtl/>
        </w:rPr>
        <w:instrText xml:space="preserve"> </w:instrText>
      </w:r>
      <w:r w:rsidR="00A046DA" w:rsidRPr="001A267A">
        <w:rPr>
          <w:sz w:val="15"/>
          <w:rtl/>
        </w:rPr>
        <w:instrText xml:space="preserve"> \* </w:instrText>
      </w:r>
      <w:r w:rsidR="00A046DA" w:rsidRPr="001A267A">
        <w:rPr>
          <w:sz w:val="15"/>
        </w:rPr>
        <w:instrText>MERGEFORMAT</w:instrText>
      </w:r>
      <w:r w:rsidR="00A046DA" w:rsidRPr="001A267A">
        <w:rPr>
          <w:sz w:val="15"/>
          <w:rtl/>
        </w:rPr>
        <w:instrText xml:space="preserve"> </w:instrText>
      </w:r>
      <w:r w:rsidRPr="001A267A">
        <w:rPr>
          <w:sz w:val="15"/>
          <w:rtl/>
        </w:rPr>
      </w:r>
      <w:r w:rsidRPr="001A267A">
        <w:rPr>
          <w:sz w:val="15"/>
          <w:rtl/>
        </w:rPr>
        <w:fldChar w:fldCharType="end"/>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Ref6339022 \p \h</w:instrText>
      </w:r>
      <w:r w:rsidRPr="001A267A">
        <w:rPr>
          <w:sz w:val="15"/>
          <w:rtl/>
        </w:rPr>
        <w:instrText xml:space="preserve"> </w:instrText>
      </w:r>
      <w:r w:rsidR="00A046DA" w:rsidRPr="001A267A">
        <w:rPr>
          <w:sz w:val="15"/>
          <w:rtl/>
        </w:rPr>
        <w:instrText xml:space="preserve"> \* </w:instrText>
      </w:r>
      <w:r w:rsidR="00A046DA" w:rsidRPr="001A267A">
        <w:rPr>
          <w:sz w:val="15"/>
        </w:rPr>
        <w:instrText>MERGEFORMAT</w:instrText>
      </w:r>
      <w:r w:rsidR="00A046DA" w:rsidRPr="001A267A">
        <w:rPr>
          <w:sz w:val="15"/>
          <w:rtl/>
        </w:rPr>
        <w:instrText xml:space="preserve"> </w:instrText>
      </w:r>
      <w:r w:rsidRPr="001A267A">
        <w:rPr>
          <w:sz w:val="15"/>
          <w:rtl/>
        </w:rPr>
      </w:r>
      <w:r w:rsidRPr="001A267A">
        <w:rPr>
          <w:sz w:val="15"/>
          <w:rtl/>
        </w:rPr>
        <w:fldChar w:fldCharType="end"/>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Ref6339022 \p \h</w:instrText>
      </w:r>
      <w:r w:rsidRPr="001A267A">
        <w:rPr>
          <w:sz w:val="15"/>
          <w:rtl/>
        </w:rPr>
        <w:instrText xml:space="preserve"> </w:instrText>
      </w:r>
      <w:r w:rsidR="00A046DA" w:rsidRPr="001A267A">
        <w:rPr>
          <w:sz w:val="15"/>
          <w:rtl/>
        </w:rPr>
        <w:instrText xml:space="preserve"> \* </w:instrText>
      </w:r>
      <w:r w:rsidR="00A046DA" w:rsidRPr="001A267A">
        <w:rPr>
          <w:sz w:val="15"/>
        </w:rPr>
        <w:instrText>MERGEFORMAT</w:instrText>
      </w:r>
      <w:r w:rsidR="00A046DA" w:rsidRPr="001A267A">
        <w:rPr>
          <w:sz w:val="15"/>
          <w:rtl/>
        </w:rPr>
        <w:instrText xml:space="preserve"> </w:instrText>
      </w:r>
      <w:r w:rsidRPr="001A267A">
        <w:rPr>
          <w:sz w:val="15"/>
          <w:rtl/>
        </w:rPr>
      </w:r>
      <w:r w:rsidRPr="001A267A">
        <w:rPr>
          <w:sz w:val="15"/>
          <w:rtl/>
        </w:rPr>
        <w:fldChar w:fldCharType="end"/>
      </w:r>
      <w:r w:rsidRPr="001A267A">
        <w:rPr>
          <w:sz w:val="15"/>
          <w:rtl/>
        </w:rPr>
        <w:t xml:space="preserve"> </w:t>
      </w:r>
      <w:r w:rsidR="000B229C" w:rsidRPr="001A267A">
        <w:rPr>
          <w:sz w:val="15"/>
          <w:rtl/>
        </w:rPr>
        <w:fldChar w:fldCharType="begin"/>
      </w:r>
      <w:r w:rsidR="000B229C" w:rsidRPr="001A267A">
        <w:rPr>
          <w:sz w:val="15"/>
          <w:rtl/>
        </w:rPr>
        <w:instrText xml:space="preserve"> </w:instrText>
      </w:r>
      <w:r w:rsidR="000B229C" w:rsidRPr="001A267A">
        <w:rPr>
          <w:sz w:val="15"/>
        </w:rPr>
        <w:instrText>NOTEREF</w:instrText>
      </w:r>
      <w:r w:rsidR="000B229C" w:rsidRPr="001A267A">
        <w:rPr>
          <w:sz w:val="15"/>
          <w:rtl/>
        </w:rPr>
        <w:instrText xml:space="preserve"> _</w:instrText>
      </w:r>
      <w:r w:rsidR="000B229C" w:rsidRPr="001A267A">
        <w:rPr>
          <w:sz w:val="15"/>
        </w:rPr>
        <w:instrText>Ref6339022 \h</w:instrText>
      </w:r>
      <w:r w:rsidR="000B229C" w:rsidRPr="001A267A">
        <w:rPr>
          <w:sz w:val="15"/>
          <w:rtl/>
        </w:rPr>
        <w:instrText xml:space="preserve">  \* </w:instrText>
      </w:r>
      <w:r w:rsidR="000B229C" w:rsidRPr="001A267A">
        <w:rPr>
          <w:sz w:val="15"/>
        </w:rPr>
        <w:instrText>MERGEFORMAT</w:instrText>
      </w:r>
      <w:r w:rsidR="000B229C" w:rsidRPr="001A267A">
        <w:rPr>
          <w:sz w:val="15"/>
          <w:rtl/>
        </w:rPr>
        <w:instrText xml:space="preserve"> </w:instrText>
      </w:r>
      <w:r w:rsidR="000B229C" w:rsidRPr="001A267A">
        <w:rPr>
          <w:sz w:val="15"/>
          <w:rtl/>
        </w:rPr>
      </w:r>
      <w:r w:rsidR="000B229C" w:rsidRPr="001A267A">
        <w:rPr>
          <w:sz w:val="15"/>
          <w:rtl/>
        </w:rPr>
        <w:fldChar w:fldCharType="separate"/>
      </w:r>
      <w:r w:rsidR="00D3002D">
        <w:rPr>
          <w:sz w:val="15"/>
          <w:rtl/>
        </w:rPr>
        <w:t>160</w:t>
      </w:r>
      <w:r w:rsidR="000B229C" w:rsidRPr="001A267A">
        <w:rPr>
          <w:sz w:val="15"/>
          <w:rtl/>
        </w:rPr>
        <w:fldChar w:fldCharType="end"/>
      </w:r>
      <w:r w:rsidR="000B229C" w:rsidRPr="001A267A">
        <w:rPr>
          <w:sz w:val="15"/>
          <w:rtl/>
        </w:rPr>
        <w:t>–</w:t>
      </w:r>
      <w:r w:rsidRPr="001A267A">
        <w:rPr>
          <w:sz w:val="15"/>
          <w:rtl/>
        </w:rPr>
        <w:fldChar w:fldCharType="begin"/>
      </w:r>
      <w:r w:rsidRPr="001A267A">
        <w:rPr>
          <w:sz w:val="15"/>
          <w:rtl/>
        </w:rPr>
        <w:instrText xml:space="preserve"> </w:instrText>
      </w:r>
      <w:r w:rsidRPr="001A267A">
        <w:rPr>
          <w:sz w:val="15"/>
        </w:rPr>
        <w:instrText>NOTEREF</w:instrText>
      </w:r>
      <w:r w:rsidRPr="001A267A">
        <w:rPr>
          <w:sz w:val="15"/>
          <w:rtl/>
        </w:rPr>
        <w:instrText xml:space="preserve"> _</w:instrText>
      </w:r>
      <w:r w:rsidRPr="001A267A">
        <w:rPr>
          <w:sz w:val="15"/>
        </w:rPr>
        <w:instrText>Ref6339052 \h</w:instrText>
      </w:r>
      <w:r w:rsidRPr="001A267A">
        <w:rPr>
          <w:sz w:val="15"/>
          <w:rtl/>
        </w:rPr>
        <w:instrText xml:space="preserve">  \* </w:instrText>
      </w:r>
      <w:r w:rsidRPr="001A267A">
        <w:rPr>
          <w:sz w:val="15"/>
        </w:rPr>
        <w:instrText>MERGEFORMAT</w:instrText>
      </w:r>
      <w:r w:rsidRPr="001A267A">
        <w:rPr>
          <w:sz w:val="15"/>
          <w:rtl/>
        </w:rPr>
        <w:instrText xml:space="preserve"> </w:instrText>
      </w:r>
      <w:r w:rsidRPr="001A267A">
        <w:rPr>
          <w:sz w:val="15"/>
          <w:rtl/>
        </w:rPr>
      </w:r>
      <w:r w:rsidRPr="001A267A">
        <w:rPr>
          <w:sz w:val="15"/>
          <w:rtl/>
        </w:rPr>
        <w:fldChar w:fldCharType="separate"/>
      </w:r>
      <w:r w:rsidR="00D3002D">
        <w:rPr>
          <w:sz w:val="15"/>
          <w:rtl/>
        </w:rPr>
        <w:t>163</w:t>
      </w:r>
      <w:r w:rsidRPr="001A267A">
        <w:rPr>
          <w:sz w:val="15"/>
          <w:rtl/>
        </w:rPr>
        <w:fldChar w:fldCharType="end"/>
      </w:r>
      <w:r w:rsidR="000B229C" w:rsidRPr="001A267A">
        <w:rPr>
          <w:sz w:val="15"/>
          <w:rtl/>
        </w:rPr>
        <w:t xml:space="preserve"> </w:t>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Ref6339022 \p \h</w:instrText>
      </w:r>
      <w:r w:rsidRPr="001A267A">
        <w:rPr>
          <w:sz w:val="15"/>
          <w:rtl/>
        </w:rPr>
        <w:instrText xml:space="preserve"> </w:instrText>
      </w:r>
      <w:r w:rsidR="00A046DA" w:rsidRPr="001A267A">
        <w:rPr>
          <w:sz w:val="15"/>
          <w:rtl/>
        </w:rPr>
        <w:instrText xml:space="preserve"> \* </w:instrText>
      </w:r>
      <w:r w:rsidR="00A046DA" w:rsidRPr="001A267A">
        <w:rPr>
          <w:sz w:val="15"/>
        </w:rPr>
        <w:instrText>MERGEFORMAT</w:instrText>
      </w:r>
      <w:r w:rsidR="00A046DA" w:rsidRPr="001A267A">
        <w:rPr>
          <w:sz w:val="15"/>
          <w:rtl/>
        </w:rPr>
        <w:instrText xml:space="preserve"> </w:instrText>
      </w:r>
      <w:r w:rsidRPr="001A267A">
        <w:rPr>
          <w:sz w:val="15"/>
          <w:rtl/>
        </w:rPr>
      </w:r>
      <w:r w:rsidRPr="001A267A">
        <w:rPr>
          <w:sz w:val="15"/>
          <w:rtl/>
        </w:rPr>
        <w:fldChar w:fldCharType="end"/>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Ref6339022 \p \h</w:instrText>
      </w:r>
      <w:r w:rsidRPr="001A267A">
        <w:rPr>
          <w:sz w:val="15"/>
          <w:rtl/>
        </w:rPr>
        <w:instrText xml:space="preserve"> </w:instrText>
      </w:r>
      <w:r w:rsidR="00A046DA" w:rsidRPr="001A267A">
        <w:rPr>
          <w:sz w:val="15"/>
          <w:rtl/>
        </w:rPr>
        <w:instrText xml:space="preserve"> \* </w:instrText>
      </w:r>
      <w:r w:rsidR="00A046DA" w:rsidRPr="001A267A">
        <w:rPr>
          <w:sz w:val="15"/>
        </w:rPr>
        <w:instrText>MERGEFORMAT</w:instrText>
      </w:r>
      <w:r w:rsidR="00A046DA" w:rsidRPr="001A267A">
        <w:rPr>
          <w:sz w:val="15"/>
          <w:rtl/>
        </w:rPr>
        <w:instrText xml:space="preserve"> </w:instrText>
      </w:r>
      <w:r w:rsidRPr="001A267A">
        <w:rPr>
          <w:sz w:val="15"/>
          <w:rtl/>
        </w:rPr>
      </w:r>
      <w:r w:rsidRPr="001A267A">
        <w:rPr>
          <w:sz w:val="15"/>
          <w:rtl/>
        </w:rPr>
        <w:fldChar w:fldCharType="end"/>
      </w:r>
      <w:r w:rsidRPr="001A267A">
        <w:rPr>
          <w:sz w:val="15"/>
          <w:rtl/>
        </w:rPr>
        <w:fldChar w:fldCharType="begin"/>
      </w:r>
      <w:r w:rsidRPr="001A267A">
        <w:rPr>
          <w:sz w:val="15"/>
          <w:rtl/>
        </w:rPr>
        <w:instrText xml:space="preserve"> </w:instrText>
      </w:r>
      <w:r w:rsidRPr="001A267A">
        <w:rPr>
          <w:sz w:val="15"/>
        </w:rPr>
        <w:instrText>REF</w:instrText>
      </w:r>
      <w:r w:rsidRPr="001A267A">
        <w:rPr>
          <w:sz w:val="15"/>
          <w:rtl/>
        </w:rPr>
        <w:instrText xml:space="preserve"> _</w:instrText>
      </w:r>
      <w:r w:rsidRPr="001A267A">
        <w:rPr>
          <w:sz w:val="15"/>
        </w:rPr>
        <w:instrText>Ref6339022 \p \h</w:instrText>
      </w:r>
      <w:r w:rsidRPr="001A267A">
        <w:rPr>
          <w:sz w:val="15"/>
          <w:rtl/>
        </w:rPr>
        <w:instrText xml:space="preserve"> </w:instrText>
      </w:r>
      <w:r w:rsidR="00A046DA" w:rsidRPr="001A267A">
        <w:rPr>
          <w:sz w:val="15"/>
          <w:rtl/>
        </w:rPr>
        <w:instrText xml:space="preserve"> \* </w:instrText>
      </w:r>
      <w:r w:rsidR="00A046DA" w:rsidRPr="001A267A">
        <w:rPr>
          <w:sz w:val="15"/>
        </w:rPr>
        <w:instrText>MERGEFORMAT</w:instrText>
      </w:r>
      <w:r w:rsidR="00A046DA" w:rsidRPr="001A267A">
        <w:rPr>
          <w:sz w:val="15"/>
          <w:rtl/>
        </w:rPr>
        <w:instrText xml:space="preserve"> </w:instrText>
      </w:r>
      <w:r w:rsidRPr="001A267A">
        <w:rPr>
          <w:sz w:val="15"/>
          <w:rtl/>
        </w:rPr>
      </w:r>
      <w:r w:rsidRPr="001A267A">
        <w:rPr>
          <w:sz w:val="15"/>
          <w:rtl/>
        </w:rPr>
        <w:fldChar w:fldCharType="end"/>
      </w:r>
      <w:r w:rsidRPr="001A267A">
        <w:rPr>
          <w:sz w:val="15"/>
          <w:rtl/>
        </w:rPr>
        <w:t xml:space="preserve">בביאור </w:t>
      </w:r>
      <w:r w:rsidR="004B4619">
        <w:rPr>
          <w:sz w:val="15"/>
          <w:rtl/>
        </w:rPr>
        <w:fldChar w:fldCharType="begin"/>
      </w:r>
      <w:r w:rsidR="004B4619">
        <w:rPr>
          <w:sz w:val="15"/>
          <w:rtl/>
        </w:rPr>
        <w:instrText xml:space="preserve"> </w:instrText>
      </w:r>
      <w:r w:rsidR="004B4619">
        <w:rPr>
          <w:sz w:val="15"/>
        </w:rPr>
        <w:instrText>REF</w:instrText>
      </w:r>
      <w:r w:rsidR="004B4619">
        <w:rPr>
          <w:sz w:val="15"/>
          <w:rtl/>
        </w:rPr>
        <w:instrText xml:space="preserve"> _</w:instrText>
      </w:r>
      <w:r w:rsidR="004B4619">
        <w:rPr>
          <w:sz w:val="15"/>
        </w:rPr>
        <w:instrText>Ref226640495 \n \h</w:instrText>
      </w:r>
      <w:r w:rsidR="004B4619">
        <w:rPr>
          <w:sz w:val="15"/>
          <w:rtl/>
        </w:rPr>
        <w:instrText xml:space="preserve"> </w:instrText>
      </w:r>
      <w:r w:rsidR="004B4619">
        <w:rPr>
          <w:sz w:val="15"/>
          <w:rtl/>
        </w:rPr>
      </w:r>
      <w:r w:rsidR="004B4619">
        <w:rPr>
          <w:sz w:val="15"/>
          <w:rtl/>
        </w:rPr>
        <w:fldChar w:fldCharType="separate"/>
      </w:r>
      <w:r w:rsidR="004B4619">
        <w:rPr>
          <w:sz w:val="15"/>
          <w:cs/>
        </w:rPr>
        <w:t>‎</w:t>
      </w:r>
      <w:r w:rsidR="004B4619">
        <w:rPr>
          <w:sz w:val="15"/>
        </w:rPr>
        <w:t>9.4</w:t>
      </w:r>
      <w:r w:rsidR="004B4619">
        <w:rPr>
          <w:sz w:val="15"/>
          <w:rtl/>
        </w:rPr>
        <w:fldChar w:fldCharType="end"/>
      </w:r>
      <w:r w:rsidRPr="001A267A">
        <w:rPr>
          <w:sz w:val="15"/>
          <w:rtl/>
        </w:rPr>
        <w:t xml:space="preserve"> להנחיות בדבר אופן הצגת הגילויים לגבי שווי הוגן.</w:t>
      </w:r>
    </w:p>
  </w:footnote>
  <w:footnote w:id="137">
    <w:p w14:paraId="78E0356D" w14:textId="5474EB8B" w:rsidR="00C77DCA" w:rsidRPr="001A267A" w:rsidRDefault="00C77DCA" w:rsidP="001A267A">
      <w:pPr>
        <w:pStyle w:val="FootnoteText"/>
        <w:ind w:left="284" w:hanging="284"/>
        <w:contextualSpacing w:val="0"/>
        <w:rPr>
          <w:sz w:val="15"/>
          <w:rtl/>
        </w:rPr>
      </w:pPr>
      <w:r w:rsidRPr="00327214">
        <w:rPr>
          <w:rStyle w:val="FootnoteReference"/>
          <w:sz w:val="15"/>
          <w:szCs w:val="15"/>
        </w:rPr>
        <w:footnoteRef/>
      </w:r>
      <w:r w:rsidRPr="00327214">
        <w:rPr>
          <w:sz w:val="15"/>
          <w:rtl/>
        </w:rPr>
        <w:tab/>
        <w:t>בהתאם ל-</w:t>
      </w:r>
      <w:r w:rsidRPr="00327214">
        <w:rPr>
          <w:sz w:val="15"/>
        </w:rPr>
        <w:t>IFRS 3.B65</w:t>
      </w:r>
      <w:r w:rsidR="000B229C" w:rsidRPr="00327214">
        <w:rPr>
          <w:sz w:val="15"/>
        </w:rPr>
        <w:t>, B67</w:t>
      </w:r>
      <w:r w:rsidRPr="00327214">
        <w:rPr>
          <w:sz w:val="15"/>
          <w:rtl/>
        </w:rPr>
        <w:t xml:space="preserve">, </w:t>
      </w:r>
      <w:r w:rsidR="000B229C" w:rsidRPr="00327214">
        <w:rPr>
          <w:sz w:val="15"/>
          <w:rtl/>
        </w:rPr>
        <w:t xml:space="preserve">לגבי </w:t>
      </w:r>
      <w:r w:rsidRPr="00327214">
        <w:rPr>
          <w:sz w:val="15"/>
          <w:rtl/>
        </w:rPr>
        <w:t xml:space="preserve">צירופי עסקים, שבפני עצמם אינם מהותיים אך הם מהותיים ביחד, יינתן גילוי מצרפי למידע שנדרש לפי </w:t>
      </w:r>
      <w:r w:rsidRPr="00327214">
        <w:rPr>
          <w:sz w:val="15"/>
        </w:rPr>
        <w:t>IFRS 3.B64(e)</w:t>
      </w:r>
      <w:r w:rsidR="00A56560">
        <w:rPr>
          <w:sz w:val="15"/>
        </w:rPr>
        <w:t>–</w:t>
      </w:r>
      <w:r w:rsidRPr="00327214">
        <w:rPr>
          <w:sz w:val="15"/>
        </w:rPr>
        <w:t>(q)</w:t>
      </w:r>
      <w:r w:rsidR="000B229C" w:rsidRPr="00327214">
        <w:rPr>
          <w:sz w:val="15"/>
          <w:rtl/>
        </w:rPr>
        <w:t xml:space="preserve"> ולפי </w:t>
      </w:r>
      <w:r w:rsidR="000B229C" w:rsidRPr="00327214">
        <w:rPr>
          <w:sz w:val="15"/>
        </w:rPr>
        <w:t>IFRS</w:t>
      </w:r>
      <w:r w:rsidR="00327214" w:rsidRPr="00327214">
        <w:rPr>
          <w:sz w:val="15"/>
        </w:rPr>
        <w:t> </w:t>
      </w:r>
      <w:r w:rsidR="000B229C" w:rsidRPr="00327214">
        <w:rPr>
          <w:sz w:val="15"/>
        </w:rPr>
        <w:t>3.B67</w:t>
      </w:r>
      <w:r w:rsidRPr="00327214">
        <w:rPr>
          <w:sz w:val="15"/>
          <w:rtl/>
        </w:rPr>
        <w:t>.</w:t>
      </w:r>
    </w:p>
  </w:footnote>
  <w:footnote w:id="138">
    <w:p w14:paraId="44C930C9" w14:textId="77777777"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יש לבחון את הטיפול בתמורה המועברת בהתאם ל-</w:t>
      </w:r>
      <w:r w:rsidRPr="001A267A">
        <w:rPr>
          <w:sz w:val="15"/>
        </w:rPr>
        <w:t>IFRS 3.38</w:t>
      </w:r>
      <w:r w:rsidRPr="001A267A">
        <w:rPr>
          <w:sz w:val="15"/>
          <w:rtl/>
        </w:rPr>
        <w:t xml:space="preserve"> כאשר נכסים או התחייבויות שהועברו נותרים בתוך הישות המשולבת לאחר צירוף העסקים.</w:t>
      </w:r>
    </w:p>
  </w:footnote>
  <w:footnote w:id="139">
    <w:p w14:paraId="14107BF7" w14:textId="7437CCB7" w:rsidR="00F04B75" w:rsidRPr="001A267A" w:rsidRDefault="00F04B75" w:rsidP="00A91B44">
      <w:pPr>
        <w:pStyle w:val="FootnoteText"/>
        <w:ind w:left="284" w:hanging="284"/>
        <w:contextualSpacing w:val="0"/>
        <w:rPr>
          <w:sz w:val="15"/>
          <w:rtl/>
        </w:rPr>
      </w:pPr>
      <w:r w:rsidRPr="001A267A">
        <w:rPr>
          <w:rStyle w:val="FootnoteReference"/>
          <w:sz w:val="15"/>
          <w:szCs w:val="15"/>
        </w:rPr>
        <w:footnoteRef/>
      </w:r>
      <w:r w:rsidRPr="001A267A">
        <w:rPr>
          <w:sz w:val="15"/>
          <w:rtl/>
        </w:rPr>
        <w:tab/>
      </w:r>
      <w:r>
        <w:rPr>
          <w:rFonts w:hint="cs"/>
          <w:sz w:val="15"/>
          <w:rtl/>
        </w:rPr>
        <w:t xml:space="preserve">כאשר רלוונטי: (א) התמורה שהועברה עשויה לכלול גם מענקי תשלום מבוסס מניות של הרוכש שהחליפו מענקים שהוחזקו על ידי עובדי הנרכש (ראו </w:t>
      </w:r>
      <w:r>
        <w:rPr>
          <w:sz w:val="15"/>
        </w:rPr>
        <w:t>IFRS 3.B56</w:t>
      </w:r>
      <w:r w:rsidR="00A56560">
        <w:rPr>
          <w:sz w:val="15"/>
        </w:rPr>
        <w:t>–</w:t>
      </w:r>
      <w:r>
        <w:rPr>
          <w:sz w:val="15"/>
        </w:rPr>
        <w:t>B62</w:t>
      </w:r>
      <w:r>
        <w:rPr>
          <w:rFonts w:hint="cs"/>
          <w:sz w:val="15"/>
          <w:rtl/>
        </w:rPr>
        <w:t>); וכן (ב)</w:t>
      </w:r>
      <w:r>
        <w:rPr>
          <w:rFonts w:hint="eastAsia"/>
          <w:sz w:val="15"/>
          <w:rtl/>
        </w:rPr>
        <w:t> </w:t>
      </w:r>
      <w:r>
        <w:rPr>
          <w:rFonts w:hint="cs"/>
          <w:sz w:val="15"/>
          <w:rtl/>
        </w:rPr>
        <w:t xml:space="preserve">יש להתאים את התמורה שהועברה בגין סילוק למעשה של יחסים קודמים בין הרוכש לבין הנרכש (ראו </w:t>
      </w:r>
      <w:r>
        <w:rPr>
          <w:sz w:val="15"/>
        </w:rPr>
        <w:t>IFRS 3.B51</w:t>
      </w:r>
      <w:r w:rsidR="00E322C2">
        <w:rPr>
          <w:sz w:val="15"/>
        </w:rPr>
        <w:t>–</w:t>
      </w:r>
      <w:r>
        <w:rPr>
          <w:sz w:val="15"/>
        </w:rPr>
        <w:t>B53</w:t>
      </w:r>
      <w:r>
        <w:rPr>
          <w:rFonts w:hint="cs"/>
          <w:sz w:val="15"/>
          <w:rtl/>
        </w:rPr>
        <w:t>).</w:t>
      </w:r>
    </w:p>
  </w:footnote>
  <w:footnote w:id="140">
    <w:p w14:paraId="69AED628" w14:textId="77777777" w:rsidR="00F04B75" w:rsidRPr="001A267A" w:rsidRDefault="00F04B75"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בביאור זה לא ניתן ביטוי לדרישות הגילוי לגבי נכסי שיפוי (ראו </w:t>
      </w:r>
      <w:r w:rsidRPr="001A267A">
        <w:rPr>
          <w:sz w:val="15"/>
        </w:rPr>
        <w:t>IFRS 3.B64(g)</w:t>
      </w:r>
      <w:r w:rsidRPr="001A267A">
        <w:rPr>
          <w:sz w:val="15"/>
          <w:rtl/>
        </w:rPr>
        <w:t>).</w:t>
      </w:r>
    </w:p>
  </w:footnote>
  <w:footnote w:id="141">
    <w:p w14:paraId="7C424F24" w14:textId="77777777" w:rsidR="00071CD5" w:rsidRPr="001A267A" w:rsidRDefault="00071CD5"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tl/>
        </w:rPr>
        <w:noBreakHyphen/>
      </w:r>
      <w:r w:rsidRPr="001A267A">
        <w:rPr>
          <w:sz w:val="15"/>
        </w:rPr>
        <w:t>IFRS 3.B64(g)(iii)</w:t>
      </w:r>
      <w:r w:rsidRPr="001A267A">
        <w:rPr>
          <w:sz w:val="15"/>
          <w:rtl/>
        </w:rPr>
        <w:t xml:space="preserve">, אם רלוונטי, יינתן גילוי </w:t>
      </w:r>
      <w:proofErr w:type="spellStart"/>
      <w:r w:rsidRPr="001A267A">
        <w:rPr>
          <w:sz w:val="15"/>
          <w:rtl/>
        </w:rPr>
        <w:t>לאומדן</w:t>
      </w:r>
      <w:proofErr w:type="spellEnd"/>
      <w:r w:rsidRPr="001A267A">
        <w:rPr>
          <w:sz w:val="15"/>
          <w:rtl/>
        </w:rPr>
        <w:t xml:space="preserve"> של טווח התוצאות (לא מהוונות) או, אם לא ניתן לאמוד טווח, לעובדה זו ולסיבות לכך, וכן אם הסכום המקסימלי של התשלום אינו מוגבל, יינתן גילוי לעובדה זו.</w:t>
      </w:r>
    </w:p>
  </w:footnote>
  <w:footnote w:id="142">
    <w:p w14:paraId="16E322B3" w14:textId="77777777" w:rsidR="00071CD5" w:rsidRPr="001A267A" w:rsidRDefault="00071CD5"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3.B67(b)</w:t>
      </w:r>
      <w:r w:rsidRPr="001A267A">
        <w:rPr>
          <w:sz w:val="15"/>
          <w:rtl/>
        </w:rPr>
        <w:t>, גילוי זה יינתן לכל תקופת דיווח לאחר מועד הרכישה עד לסילוק התחייבות התמורה המותנית, לביטולה או לפקיעתה (או לגבי נכס תמורה מותנית, עד לגבייתו, למכירתו או לאיבוד הזכות לקבלו בדרך אחרת), לרבות הגילוי לטכניקות הערכה ולנתוני המפתח במודל ששימשו למדידת התמורה המותנית.</w:t>
      </w:r>
    </w:p>
  </w:footnote>
  <w:footnote w:id="143">
    <w:p w14:paraId="22B6E201" w14:textId="77777777" w:rsidR="00071CD5" w:rsidRPr="001A267A" w:rsidRDefault="00071CD5"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אם התמורה המותנית אינה מכשיר פיננסי, יש לתת בביאור המתאים את הגילויים הנדרשים על ידי </w:t>
      </w:r>
      <w:r w:rsidRPr="001A267A">
        <w:rPr>
          <w:sz w:val="15"/>
        </w:rPr>
        <w:t>IFRS 13.93</w:t>
      </w:r>
      <w:r w:rsidRPr="001A267A">
        <w:rPr>
          <w:sz w:val="15"/>
          <w:rtl/>
        </w:rPr>
        <w:t>, אשר רלוונטיים לפריטים לא פיננסיים הנמדדים בשווי הוגן על בסיס עיתי.</w:t>
      </w:r>
    </w:p>
  </w:footnote>
  <w:footnote w:id="144">
    <w:p w14:paraId="36BE1D8D" w14:textId="77777777" w:rsidR="00F04B75" w:rsidRPr="001A267A" w:rsidRDefault="00F04B7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3.28B</w:t>
      </w:r>
      <w:r w:rsidRPr="001A267A">
        <w:rPr>
          <w:sz w:val="15"/>
          <w:rtl/>
        </w:rPr>
        <w:t>, הרוכש ימדוד את נכס זכות השימוש באותו סכום כמו התחייבות החכירה, מותאם כדי לשקף תנאים עדיפים או תנאים נחותים של החכירה בהשוואה לתנאי שוק.</w:t>
      </w:r>
    </w:p>
  </w:footnote>
  <w:footnote w:id="145">
    <w:p w14:paraId="36806ABD" w14:textId="77777777" w:rsidR="00D218AE" w:rsidRPr="001A267A" w:rsidRDefault="00D218AE"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3.28B</w:t>
      </w:r>
      <w:r w:rsidRPr="001A267A">
        <w:rPr>
          <w:sz w:val="15"/>
          <w:rtl/>
        </w:rPr>
        <w:t xml:space="preserve">, הרוכש ימדוד את התחייבות החכירה בערך הנוכחי של תשלומי החכירה שנותרו, כאילו החכירה שנרכשה הייתה חכירה חדשה במועד הרכישה. </w:t>
      </w:r>
    </w:p>
  </w:footnote>
  <w:footnote w:id="146">
    <w:p w14:paraId="778B9732" w14:textId="77777777" w:rsidR="00D218AE" w:rsidRPr="001A267A" w:rsidRDefault="00D218AE"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עמדת רשת </w:t>
      </w:r>
      <w:r w:rsidRPr="001A267A">
        <w:rPr>
          <w:sz w:val="15"/>
        </w:rPr>
        <w:t>BDO</w:t>
      </w:r>
      <w:r w:rsidRPr="001A267A">
        <w:rPr>
          <w:sz w:val="15"/>
          <w:rtl/>
        </w:rPr>
        <w:t xml:space="preserve"> היא כי בצירוף עסקים המתבצע באמצעות רכישת ישות משפטית נפרדת (למשל חברה) בעת מדידת התחייבות החכירה בהתאם ל-</w:t>
      </w:r>
      <w:r w:rsidRPr="001A267A">
        <w:rPr>
          <w:sz w:val="15"/>
        </w:rPr>
        <w:t>IFRS 3.28B</w:t>
      </w:r>
      <w:r w:rsidRPr="001A267A">
        <w:rPr>
          <w:sz w:val="15"/>
          <w:rtl/>
        </w:rPr>
        <w:t xml:space="preserve">, שיעור הריבית התוספתי של הרוכש בדרך כלל לא יהיה רלוונטי בקביעת שיעור ההיוון המתאים לחכירות שנרכשו, אולם ייתכנו מקרים מסוימים שבהם יידרש לקחת שיעור זה בחשבון. </w:t>
      </w:r>
    </w:p>
  </w:footnote>
  <w:footnote w:id="147">
    <w:p w14:paraId="41343E64" w14:textId="62FDFDA7"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בנוסף, </w:t>
      </w:r>
      <w:r w:rsidR="00215FAA" w:rsidRPr="001A267A">
        <w:rPr>
          <w:sz w:val="15"/>
          <w:rtl/>
        </w:rPr>
        <w:t>ראו</w:t>
      </w:r>
      <w:r w:rsidRPr="001A267A">
        <w:rPr>
          <w:sz w:val="15"/>
          <w:rtl/>
        </w:rPr>
        <w:t xml:space="preserve"> </w:t>
      </w:r>
      <w:r w:rsidR="00E228A3" w:rsidRPr="001A267A">
        <w:rPr>
          <w:sz w:val="15"/>
        </w:rPr>
        <w:t>IFRS 3.19</w:t>
      </w:r>
    </w:p>
  </w:footnote>
  <w:footnote w:id="148">
    <w:p w14:paraId="0C4A6B75" w14:textId="0787061A"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הגילוי יינתן </w:t>
      </w:r>
      <w:r w:rsidR="00F26F74" w:rsidRPr="001A267A">
        <w:rPr>
          <w:sz w:val="15"/>
          <w:rtl/>
        </w:rPr>
        <w:t xml:space="preserve">לגבי </w:t>
      </w:r>
      <w:r w:rsidRPr="001A267A">
        <w:rPr>
          <w:sz w:val="15"/>
          <w:rtl/>
        </w:rPr>
        <w:t xml:space="preserve">כל סוג של התחייבות תלויה שהוכרה כהפרשה </w:t>
      </w:r>
      <w:r w:rsidR="00F26F74" w:rsidRPr="001A267A">
        <w:rPr>
          <w:sz w:val="15"/>
          <w:rtl/>
        </w:rPr>
        <w:t xml:space="preserve">ולגבי </w:t>
      </w:r>
      <w:r w:rsidRPr="001A267A">
        <w:rPr>
          <w:sz w:val="15"/>
          <w:rtl/>
        </w:rPr>
        <w:t>כל סוג של התחייבות תלויה שלא הוכרה.</w:t>
      </w:r>
    </w:p>
  </w:footnote>
  <w:footnote w:id="149">
    <w:p w14:paraId="1E0914EA" w14:textId="4A5B81D1"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3.B67(c)</w:t>
      </w:r>
      <w:r w:rsidRPr="001A267A">
        <w:rPr>
          <w:sz w:val="15"/>
          <w:rtl/>
        </w:rPr>
        <w:t xml:space="preserve">, </w:t>
      </w:r>
      <w:r w:rsidR="00F26F74" w:rsidRPr="001A267A">
        <w:rPr>
          <w:sz w:val="15"/>
          <w:rtl/>
        </w:rPr>
        <w:t xml:space="preserve">לגבי </w:t>
      </w:r>
      <w:r w:rsidRPr="001A267A">
        <w:rPr>
          <w:sz w:val="15"/>
          <w:rtl/>
        </w:rPr>
        <w:t>התחייבויות תלויות שהוכרו בצירופי עסקים בתקופות קודמות, יינתן גילוי בהתאם ל-</w:t>
      </w:r>
      <w:r w:rsidRPr="001A267A">
        <w:rPr>
          <w:sz w:val="15"/>
        </w:rPr>
        <w:t>IAS 37.84</w:t>
      </w:r>
      <w:r w:rsidR="00E322C2">
        <w:rPr>
          <w:sz w:val="15"/>
        </w:rPr>
        <w:t>–</w:t>
      </w:r>
      <w:r w:rsidRPr="001A267A">
        <w:rPr>
          <w:sz w:val="15"/>
        </w:rPr>
        <w:t>85</w:t>
      </w:r>
      <w:r w:rsidRPr="001A267A">
        <w:rPr>
          <w:sz w:val="15"/>
          <w:rtl/>
        </w:rPr>
        <w:t>.</w:t>
      </w:r>
    </w:p>
  </w:footnote>
  <w:footnote w:id="150">
    <w:p w14:paraId="5D740B54" w14:textId="0218C5BB"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במקרים של ירידת ערך במהלך התקופה, </w:t>
      </w:r>
      <w:r w:rsidR="00215FAA" w:rsidRPr="001A267A">
        <w:rPr>
          <w:sz w:val="15"/>
          <w:rtl/>
        </w:rPr>
        <w:t>ראו</w:t>
      </w:r>
      <w:r w:rsidRPr="001A267A">
        <w:rPr>
          <w:sz w:val="15"/>
          <w:rtl/>
        </w:rPr>
        <w:t xml:space="preserve"> בנוסף דרישות הגילוי בהתאם ל-36 </w:t>
      </w:r>
      <w:r w:rsidRPr="001A267A">
        <w:rPr>
          <w:sz w:val="15"/>
        </w:rPr>
        <w:t>IAS</w:t>
      </w:r>
      <w:r w:rsidRPr="001A267A">
        <w:rPr>
          <w:sz w:val="15"/>
          <w:rtl/>
        </w:rPr>
        <w:t>.</w:t>
      </w:r>
    </w:p>
  </w:footnote>
  <w:footnote w:id="151">
    <w:p w14:paraId="30804EF4" w14:textId="5A6633D2" w:rsidR="00821E08" w:rsidRPr="001A267A" w:rsidRDefault="00821E08" w:rsidP="00821E08">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לדוגמה, עקב מכירה כפויה או עקב הפחתה במחיר הרכישה כתוצאה מציפייה לעלויות ארגון מחדש שלא הוכרו כהתחייבות במועד צירוף העסקים (כיוון שלא עמדו בתנאי </w:t>
      </w:r>
      <w:r w:rsidRPr="001A267A">
        <w:rPr>
          <w:sz w:val="15"/>
        </w:rPr>
        <w:t>IFRS</w:t>
      </w:r>
      <w:r w:rsidR="00672EDF">
        <w:rPr>
          <w:sz w:val="15"/>
        </w:rPr>
        <w:t> </w:t>
      </w:r>
      <w:r w:rsidRPr="001A267A">
        <w:rPr>
          <w:sz w:val="15"/>
        </w:rPr>
        <w:t>3.23</w:t>
      </w:r>
      <w:r w:rsidRPr="001A267A">
        <w:rPr>
          <w:sz w:val="15"/>
          <w:rtl/>
        </w:rPr>
        <w:t xml:space="preserve"> לצורך הכרה).</w:t>
      </w:r>
    </w:p>
  </w:footnote>
  <w:footnote w:id="152">
    <w:p w14:paraId="7F2A7A13" w14:textId="14E1D404"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אם הגילוי </w:t>
      </w:r>
      <w:r w:rsidR="00E70A9A" w:rsidRPr="001A267A">
        <w:rPr>
          <w:sz w:val="15"/>
          <w:rtl/>
        </w:rPr>
        <w:t xml:space="preserve">הוא לא </w:t>
      </w:r>
      <w:r w:rsidRPr="001A267A">
        <w:rPr>
          <w:sz w:val="15"/>
          <w:rtl/>
        </w:rPr>
        <w:t>מעשי (כמוגדר ב-</w:t>
      </w:r>
      <w:r w:rsidRPr="001A267A">
        <w:rPr>
          <w:sz w:val="15"/>
        </w:rPr>
        <w:t>IAS 8</w:t>
      </w:r>
      <w:r w:rsidRPr="001A267A">
        <w:rPr>
          <w:sz w:val="15"/>
          <w:rtl/>
        </w:rPr>
        <w:t>), יינתן גילוי לעובדה זו ולסיב</w:t>
      </w:r>
      <w:r w:rsidR="00E70A9A" w:rsidRPr="001A267A">
        <w:rPr>
          <w:sz w:val="15"/>
          <w:rtl/>
        </w:rPr>
        <w:t>ה</w:t>
      </w:r>
      <w:r w:rsidRPr="001A267A">
        <w:rPr>
          <w:sz w:val="15"/>
          <w:rtl/>
        </w:rPr>
        <w:t xml:space="preserve"> </w:t>
      </w:r>
      <w:r w:rsidR="00E70A9A" w:rsidRPr="001A267A">
        <w:rPr>
          <w:sz w:val="15"/>
          <w:rtl/>
        </w:rPr>
        <w:t>לכך ש</w:t>
      </w:r>
      <w:r w:rsidRPr="001A267A">
        <w:rPr>
          <w:sz w:val="15"/>
          <w:rtl/>
        </w:rPr>
        <w:t xml:space="preserve">הגילוי </w:t>
      </w:r>
      <w:r w:rsidR="00E70A9A" w:rsidRPr="001A267A">
        <w:rPr>
          <w:sz w:val="15"/>
          <w:rtl/>
        </w:rPr>
        <w:t xml:space="preserve">הוא לא </w:t>
      </w:r>
      <w:r w:rsidRPr="001A267A">
        <w:rPr>
          <w:sz w:val="15"/>
          <w:rtl/>
        </w:rPr>
        <w:t>מעשי.</w:t>
      </w:r>
    </w:p>
  </w:footnote>
  <w:footnote w:id="153">
    <w:p w14:paraId="1B9A2DBB" w14:textId="3F0D503D"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009857C6" w:rsidRPr="001A267A">
        <w:rPr>
          <w:sz w:val="15"/>
          <w:rtl/>
        </w:rPr>
        <w:t>לא בהכרח יתאים לרווח או הפסד כפי שייכלל בדוח פרופורמה בגין עסקה זו, אם יפורסם דוח כזה.</w:t>
      </w:r>
    </w:p>
  </w:footnote>
  <w:footnote w:id="154">
    <w:p w14:paraId="04D9181C" w14:textId="709F7E92"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Pr="001A267A">
        <w:rPr>
          <w:sz w:val="15"/>
          <w:rtl/>
        </w:rPr>
        <w:t>הגילוי בטבלה זו כולל התייחסות לתקופה של שלושה חודשים שהסתיימ</w:t>
      </w:r>
      <w:r w:rsidR="004402E7" w:rsidRPr="001A267A">
        <w:rPr>
          <w:sz w:val="15"/>
          <w:rtl/>
        </w:rPr>
        <w:t>ה</w:t>
      </w:r>
      <w:r w:rsidRPr="001A267A">
        <w:rPr>
          <w:sz w:val="15"/>
          <w:rtl/>
        </w:rPr>
        <w:t xml:space="preserve"> ביום 30 ביוני </w:t>
      </w:r>
      <w:r w:rsidRPr="001A267A">
        <w:rPr>
          <w:sz w:val="15"/>
          <w:lang w:val="en-GB"/>
        </w:rPr>
        <w:fldChar w:fldCharType="begin"/>
      </w:r>
      <w:r w:rsidRPr="001A267A">
        <w:rPr>
          <w:sz w:val="15"/>
          <w:lang w:val="en-GB"/>
        </w:rPr>
        <w:instrText xml:space="preserve"> DOCPROPERTY  CY  \* MERGEFORMAT </w:instrText>
      </w:r>
      <w:r w:rsidRPr="001A267A">
        <w:rPr>
          <w:sz w:val="15"/>
          <w:lang w:val="en-GB"/>
        </w:rPr>
        <w:fldChar w:fldCharType="separate"/>
      </w:r>
      <w:r w:rsidR="00D3002D">
        <w:rPr>
          <w:sz w:val="15"/>
          <w:lang w:val="en-GB"/>
        </w:rPr>
        <w:t>2026</w:t>
      </w:r>
      <w:r w:rsidRPr="001A267A">
        <w:rPr>
          <w:sz w:val="15"/>
        </w:rPr>
        <w:fldChar w:fldCharType="end"/>
      </w:r>
      <w:r w:rsidRPr="001A267A">
        <w:rPr>
          <w:sz w:val="15"/>
          <w:rtl/>
        </w:rPr>
        <w:t xml:space="preserve"> במטרה להציג גילוי מלא שיהיה רלוונטי במצבים מסוימים. במצב שבו האירוע התרחש ברבעון הראשון של השנה (כמו בדוגמה הכלולה בביאור זה) אין משמעות להצגת הנתונים לתקופה זו, כיוון שהם זהים למוצג בדוחות.</w:t>
      </w:r>
    </w:p>
  </w:footnote>
  <w:footnote w:id="155">
    <w:p w14:paraId="177E8DFE" w14:textId="74DD4374"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מידע זה יינתן גם לגבי צירופי עסקים שבוצעו בתקופת הדיווח הקודמת.</w:t>
      </w:r>
    </w:p>
  </w:footnote>
  <w:footnote w:id="156">
    <w:p w14:paraId="2736D0D5" w14:textId="7236400F" w:rsidR="004255FE" w:rsidRPr="001A267A" w:rsidRDefault="004255FE" w:rsidP="004255FE">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FA6ACA">
        <w:rPr>
          <w:rFonts w:hint="cs"/>
          <w:sz w:val="15"/>
          <w:rtl/>
        </w:rPr>
        <w:t>לגבי צירוף עסקים ארעי שארע ברבעון קודם והושלם ברבעון עוקב של אותה השנה, יש להתאים את הגילוי</w:t>
      </w:r>
      <w:r w:rsidRPr="001A267A">
        <w:rPr>
          <w:sz w:val="15"/>
          <w:rtl/>
        </w:rPr>
        <w:t>.</w:t>
      </w:r>
    </w:p>
  </w:footnote>
  <w:footnote w:id="157">
    <w:p w14:paraId="17FF6F10" w14:textId="1FA14E9A"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לרבות סיכו</w:t>
      </w:r>
      <w:r w:rsidR="00833B7A" w:rsidRPr="001A267A">
        <w:rPr>
          <w:sz w:val="15"/>
          <w:rtl/>
        </w:rPr>
        <w:t>מי</w:t>
      </w:r>
      <w:r w:rsidRPr="001A267A">
        <w:rPr>
          <w:sz w:val="15"/>
          <w:rtl/>
        </w:rPr>
        <w:t>ם וסיכומי</w:t>
      </w:r>
      <w:r w:rsidR="00833B7A" w:rsidRPr="001A267A">
        <w:rPr>
          <w:sz w:val="15"/>
          <w:rtl/>
        </w:rPr>
        <w:t xml:space="preserve"> ביניים</w:t>
      </w:r>
      <w:r w:rsidRPr="001A267A">
        <w:rPr>
          <w:sz w:val="15"/>
          <w:rtl/>
        </w:rPr>
        <w:t xml:space="preserve"> (למשל, "סה"כ נכסים שוטפים" וכדומה).</w:t>
      </w:r>
    </w:p>
  </w:footnote>
  <w:footnote w:id="158">
    <w:p w14:paraId="58516053" w14:textId="77777777" w:rsidR="00384F5D" w:rsidRPr="001A267A" w:rsidRDefault="00384F5D" w:rsidP="00384F5D">
      <w:pPr>
        <w:pStyle w:val="FootnoteText"/>
        <w:ind w:left="284" w:hanging="284"/>
        <w:contextualSpacing w:val="0"/>
        <w:rPr>
          <w:sz w:val="15"/>
          <w:rtl/>
        </w:rPr>
      </w:pPr>
      <w:r w:rsidRPr="001A267A">
        <w:rPr>
          <w:rStyle w:val="FootnoteReference"/>
          <w:sz w:val="15"/>
          <w:szCs w:val="15"/>
        </w:rPr>
        <w:footnoteRef/>
      </w:r>
      <w:r w:rsidRPr="001A267A">
        <w:rPr>
          <w:sz w:val="15"/>
          <w:rtl/>
        </w:rPr>
        <w:tab/>
        <w:t>לרבות סיכומים וסיכומי ביניים (למשל, "רווח מפעולות רגילות" וכדומה).</w:t>
      </w:r>
    </w:p>
  </w:footnote>
  <w:footnote w:id="159">
    <w:p w14:paraId="081C2F65" w14:textId="3DCA0F96" w:rsidR="00861AA9" w:rsidRPr="001A267A" w:rsidRDefault="00861AA9"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00E13F91" w:rsidRPr="001A267A">
        <w:rPr>
          <w:sz w:val="15"/>
          <w:rtl/>
        </w:rPr>
        <w:tab/>
      </w:r>
      <w:r w:rsidR="00F116DF" w:rsidRPr="001A267A">
        <w:rPr>
          <w:sz w:val="15"/>
          <w:rtl/>
        </w:rPr>
        <w:t xml:space="preserve">מופנית תשומת הלב </w:t>
      </w:r>
      <w:r w:rsidR="00796837" w:rsidRPr="001A267A">
        <w:rPr>
          <w:sz w:val="15"/>
          <w:rtl/>
        </w:rPr>
        <w:t>ל</w:t>
      </w:r>
      <w:r w:rsidR="00A636B2" w:rsidRPr="001A267A">
        <w:rPr>
          <w:sz w:val="15"/>
          <w:rtl/>
        </w:rPr>
        <w:t>עמדת סגל חשבונאית מספר 13-8:</w:t>
      </w:r>
      <w:r w:rsidR="00164AD6" w:rsidRPr="001A267A">
        <w:rPr>
          <w:sz w:val="15"/>
          <w:rtl/>
        </w:rPr>
        <w:t xml:space="preserve"> הגילוי הנדרש על סיכון אשראי בדוחות הכספיים של תאגידים </w:t>
      </w:r>
      <w:r w:rsidR="009734D0" w:rsidRPr="001A267A">
        <w:rPr>
          <w:sz w:val="15"/>
          <w:rtl/>
        </w:rPr>
        <w:t>הפועלים בתחום האשראי החוץ בנקאי</w:t>
      </w:r>
      <w:r w:rsidR="00796837" w:rsidRPr="001A267A">
        <w:rPr>
          <w:sz w:val="15"/>
          <w:rtl/>
        </w:rPr>
        <w:t xml:space="preserve">, </w:t>
      </w:r>
      <w:r w:rsidR="004D6547" w:rsidRPr="001A267A">
        <w:rPr>
          <w:sz w:val="15"/>
          <w:rtl/>
        </w:rPr>
        <w:t xml:space="preserve">שפורסמה </w:t>
      </w:r>
      <w:r w:rsidR="00433184" w:rsidRPr="001A267A">
        <w:rPr>
          <w:sz w:val="15"/>
          <w:rtl/>
        </w:rPr>
        <w:t xml:space="preserve">בחודש דצמבר 2022, </w:t>
      </w:r>
      <w:r w:rsidR="00796837" w:rsidRPr="001A267A">
        <w:rPr>
          <w:sz w:val="15"/>
          <w:rtl/>
        </w:rPr>
        <w:t>לעניין הגילויים הנדרשים בדוחות ביניים</w:t>
      </w:r>
      <w:r w:rsidR="00761516" w:rsidRPr="001A267A">
        <w:rPr>
          <w:sz w:val="15"/>
          <w:rtl/>
        </w:rPr>
        <w:t xml:space="preserve"> </w:t>
      </w:r>
      <w:r w:rsidR="00845C40" w:rsidRPr="001A267A">
        <w:rPr>
          <w:sz w:val="15"/>
          <w:rtl/>
        </w:rPr>
        <w:t>לגבי</w:t>
      </w:r>
      <w:r w:rsidR="00B758BE" w:rsidRPr="001A267A">
        <w:rPr>
          <w:sz w:val="15"/>
          <w:rtl/>
        </w:rPr>
        <w:t xml:space="preserve"> סיכון האשראי של</w:t>
      </w:r>
      <w:r w:rsidR="0038772A" w:rsidRPr="001A267A">
        <w:rPr>
          <w:sz w:val="15"/>
          <w:rtl/>
        </w:rPr>
        <w:t>הם</w:t>
      </w:r>
      <w:r w:rsidR="00B758BE" w:rsidRPr="001A267A">
        <w:rPr>
          <w:sz w:val="15"/>
          <w:rtl/>
        </w:rPr>
        <w:t xml:space="preserve"> ואופן ניהול סיכון זה, לרבות תיאור ההנחות, האומדנים ושיקול הדעת שהופעל בעת הערכת הפסדי האשראי</w:t>
      </w:r>
      <w:r w:rsidR="00845C40" w:rsidRPr="001A267A">
        <w:rPr>
          <w:sz w:val="15"/>
          <w:rtl/>
        </w:rPr>
        <w:t xml:space="preserve"> החזויים.</w:t>
      </w:r>
    </w:p>
  </w:footnote>
  <w:footnote w:id="160">
    <w:p w14:paraId="1D4230A6" w14:textId="77777777" w:rsidR="00DF6438" w:rsidRPr="001A267A" w:rsidRDefault="00DF6438" w:rsidP="00DF6438">
      <w:pPr>
        <w:pStyle w:val="FootnoteText"/>
        <w:ind w:left="284" w:hanging="284"/>
        <w:contextualSpacing w:val="0"/>
        <w:rPr>
          <w:sz w:val="15"/>
        </w:rPr>
      </w:pPr>
      <w:r w:rsidRPr="001A267A">
        <w:rPr>
          <w:rStyle w:val="FootnoteReference"/>
          <w:sz w:val="15"/>
          <w:szCs w:val="15"/>
        </w:rPr>
        <w:footnoteRef/>
      </w:r>
      <w:r w:rsidRPr="001A267A">
        <w:rPr>
          <w:sz w:val="15"/>
          <w:rtl/>
        </w:rPr>
        <w:tab/>
        <w:t>לדוגמה: השפעת שינויים בשער החליפין, בריבית השוק, בפרמיית הסיכון של החברה, בשער השוק המצוטט של מכשיר פיננסי וכדומה, אשר השפיעו על השווי ההוגן של נכסים פיננסיים ושל התחייבויות פיננסיות המוצגים בשווי הוגן או בעלות מופחתת.</w:t>
      </w:r>
    </w:p>
  </w:footnote>
  <w:footnote w:id="161">
    <w:p w14:paraId="6FC03701" w14:textId="4F648E61" w:rsidR="00D80D07"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13.91</w:t>
      </w:r>
      <w:r w:rsidR="00E322C2">
        <w:rPr>
          <w:sz w:val="15"/>
        </w:rPr>
        <w:t>–</w:t>
      </w:r>
      <w:r w:rsidRPr="001A267A">
        <w:rPr>
          <w:sz w:val="15"/>
        </w:rPr>
        <w:t>92</w:t>
      </w:r>
      <w:r w:rsidRPr="001A267A">
        <w:rPr>
          <w:sz w:val="15"/>
          <w:rtl/>
        </w:rPr>
        <w:t>, על החברה לתת גילוי למידע שיסייע למשתמשים בדוחות</w:t>
      </w:r>
      <w:r w:rsidR="00047B79" w:rsidRPr="001A267A">
        <w:rPr>
          <w:sz w:val="15"/>
          <w:rtl/>
        </w:rPr>
        <w:t>יה</w:t>
      </w:r>
      <w:r w:rsidRPr="001A267A">
        <w:rPr>
          <w:sz w:val="15"/>
          <w:rtl/>
        </w:rPr>
        <w:t xml:space="preserve"> הכספיים </w:t>
      </w:r>
      <w:r w:rsidR="00047B79" w:rsidRPr="001A267A">
        <w:rPr>
          <w:sz w:val="15"/>
          <w:rtl/>
        </w:rPr>
        <w:t xml:space="preserve">לבחון </w:t>
      </w:r>
      <w:r w:rsidRPr="001A267A">
        <w:rPr>
          <w:sz w:val="15"/>
          <w:rtl/>
        </w:rPr>
        <w:t>את: (</w:t>
      </w:r>
      <w:r w:rsidRPr="001A267A">
        <w:rPr>
          <w:sz w:val="15"/>
        </w:rPr>
        <w:t>i</w:t>
      </w:r>
      <w:r w:rsidRPr="001A267A">
        <w:rPr>
          <w:sz w:val="15"/>
          <w:rtl/>
        </w:rPr>
        <w:t>) טכניקות ההערכה והנתונים ששימשו לפיתוח מדידות של נכסים ושל התחייבויות הנמדדים בשווי הוגן על בסיס עיתי ועל בסיס שאינו עיתי בדוח על המצב הכספי לאחר ההכרה לראשונה, וכן (</w:t>
      </w:r>
      <w:r w:rsidRPr="001A267A">
        <w:rPr>
          <w:sz w:val="15"/>
        </w:rPr>
        <w:t>ii</w:t>
      </w:r>
      <w:r w:rsidRPr="001A267A">
        <w:rPr>
          <w:sz w:val="15"/>
          <w:rtl/>
        </w:rPr>
        <w:t xml:space="preserve">) ההשפעה על רווח או הפסד או על רווח כולל אחר לתקופה של מדידות שווי הוגן עיתיות שנעשה בהן שימוש בנתונים משמעותיים שאינם ניתנים לצפייה (רמה 3 במדרג השווי ההוגן). לשם כך, יש </w:t>
      </w:r>
      <w:r w:rsidR="00047B79" w:rsidRPr="001A267A">
        <w:rPr>
          <w:sz w:val="15"/>
          <w:rtl/>
        </w:rPr>
        <w:t xml:space="preserve">לשקול את </w:t>
      </w:r>
      <w:r w:rsidRPr="001A267A">
        <w:rPr>
          <w:sz w:val="15"/>
          <w:rtl/>
        </w:rPr>
        <w:t xml:space="preserve">כל הבאים: (א) רמת הפירוט </w:t>
      </w:r>
      <w:r w:rsidR="00917AC5" w:rsidRPr="001A267A">
        <w:rPr>
          <w:sz w:val="15"/>
          <w:rtl/>
        </w:rPr>
        <w:t xml:space="preserve">הדרושה </w:t>
      </w:r>
      <w:r w:rsidRPr="001A267A">
        <w:rPr>
          <w:sz w:val="15"/>
          <w:rtl/>
        </w:rPr>
        <w:t xml:space="preserve">כדי </w:t>
      </w:r>
      <w:r w:rsidR="00047B79" w:rsidRPr="001A267A">
        <w:rPr>
          <w:sz w:val="15"/>
          <w:rtl/>
        </w:rPr>
        <w:t xml:space="preserve">לקיים </w:t>
      </w:r>
      <w:r w:rsidRPr="001A267A">
        <w:rPr>
          <w:sz w:val="15"/>
          <w:rtl/>
        </w:rPr>
        <w:t xml:space="preserve">את דרישות הגילוי, (ב) </w:t>
      </w:r>
      <w:r w:rsidR="00047B79" w:rsidRPr="001A267A">
        <w:rPr>
          <w:sz w:val="15"/>
          <w:rtl/>
        </w:rPr>
        <w:t>מידת ה</w:t>
      </w:r>
      <w:r w:rsidRPr="001A267A">
        <w:rPr>
          <w:sz w:val="15"/>
          <w:rtl/>
        </w:rPr>
        <w:t xml:space="preserve">דגש </w:t>
      </w:r>
      <w:r w:rsidR="00047B79" w:rsidRPr="001A267A">
        <w:rPr>
          <w:sz w:val="15"/>
          <w:rtl/>
        </w:rPr>
        <w:t>שיש לתת ל</w:t>
      </w:r>
      <w:r w:rsidRPr="001A267A">
        <w:rPr>
          <w:sz w:val="15"/>
          <w:rtl/>
        </w:rPr>
        <w:t xml:space="preserve">כל אחת מדרישות הגילוי, (ג) </w:t>
      </w:r>
      <w:r w:rsidR="00047B79" w:rsidRPr="001A267A">
        <w:rPr>
          <w:sz w:val="15"/>
          <w:rtl/>
        </w:rPr>
        <w:t xml:space="preserve">מידת הקיבוץ </w:t>
      </w:r>
      <w:r w:rsidRPr="001A267A">
        <w:rPr>
          <w:sz w:val="15"/>
          <w:rtl/>
        </w:rPr>
        <w:t>או הפיצול</w:t>
      </w:r>
      <w:r w:rsidR="00047B79" w:rsidRPr="001A267A">
        <w:rPr>
          <w:sz w:val="15"/>
          <w:rtl/>
        </w:rPr>
        <w:t xml:space="preserve"> של המידע</w:t>
      </w:r>
      <w:r w:rsidRPr="001A267A">
        <w:rPr>
          <w:sz w:val="15"/>
          <w:rtl/>
        </w:rPr>
        <w:t>, וכן (ד) אם משתמשים בדוחות כספיים צריכים מידע נוסף כדי להעריך את המידע הכמותי שניתן לו גילוי.</w:t>
      </w:r>
    </w:p>
  </w:footnote>
  <w:footnote w:id="162">
    <w:p w14:paraId="509F840B" w14:textId="355F993F" w:rsidR="00591469"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כדי לקיים את דרישות הגילוי של ביאור זה, על החברה לקבוע </w:t>
      </w:r>
      <w:r w:rsidR="00591469" w:rsidRPr="001A267A">
        <w:rPr>
          <w:sz w:val="15"/>
          <w:rtl/>
        </w:rPr>
        <w:t xml:space="preserve">סוגים מתאימים </w:t>
      </w:r>
      <w:r w:rsidRPr="001A267A">
        <w:rPr>
          <w:sz w:val="15"/>
          <w:rtl/>
        </w:rPr>
        <w:t xml:space="preserve">של נכסים ושל התחייבויות </w:t>
      </w:r>
      <w:r w:rsidR="00591469" w:rsidRPr="001A267A">
        <w:rPr>
          <w:sz w:val="15"/>
          <w:rtl/>
        </w:rPr>
        <w:t>ש</w:t>
      </w:r>
      <w:r w:rsidRPr="001A267A">
        <w:rPr>
          <w:sz w:val="15"/>
          <w:rtl/>
        </w:rPr>
        <w:t xml:space="preserve">לגביהם יש לספק </w:t>
      </w:r>
      <w:r w:rsidR="00591469" w:rsidRPr="001A267A">
        <w:rPr>
          <w:sz w:val="15"/>
          <w:rtl/>
        </w:rPr>
        <w:t>את ה</w:t>
      </w:r>
      <w:r w:rsidRPr="001A267A">
        <w:rPr>
          <w:sz w:val="15"/>
          <w:rtl/>
        </w:rPr>
        <w:t xml:space="preserve">גילויים בדבר מדידות </w:t>
      </w:r>
      <w:r w:rsidR="00591469" w:rsidRPr="001A267A">
        <w:rPr>
          <w:sz w:val="15"/>
          <w:rtl/>
        </w:rPr>
        <w:t>ה</w:t>
      </w:r>
      <w:r w:rsidRPr="001A267A">
        <w:rPr>
          <w:sz w:val="15"/>
          <w:rtl/>
        </w:rPr>
        <w:t xml:space="preserve">שווי </w:t>
      </w:r>
      <w:r w:rsidR="00591469" w:rsidRPr="001A267A">
        <w:rPr>
          <w:sz w:val="15"/>
          <w:rtl/>
        </w:rPr>
        <w:t>ה</w:t>
      </w:r>
      <w:r w:rsidRPr="001A267A">
        <w:rPr>
          <w:sz w:val="15"/>
          <w:rtl/>
        </w:rPr>
        <w:t>הוגן. בהתאם ל</w:t>
      </w:r>
      <w:r w:rsidRPr="001A267A">
        <w:rPr>
          <w:sz w:val="15"/>
          <w:rtl/>
        </w:rPr>
        <w:noBreakHyphen/>
      </w:r>
      <w:r w:rsidRPr="001A267A">
        <w:rPr>
          <w:sz w:val="15"/>
        </w:rPr>
        <w:t>IFRS 13.94</w:t>
      </w:r>
      <w:r w:rsidRPr="001A267A">
        <w:rPr>
          <w:sz w:val="15"/>
          <w:rtl/>
        </w:rPr>
        <w:t xml:space="preserve">, החברה תקבע </w:t>
      </w:r>
      <w:r w:rsidR="00591469" w:rsidRPr="001A267A">
        <w:rPr>
          <w:sz w:val="15"/>
          <w:rtl/>
        </w:rPr>
        <w:t xml:space="preserve">סוגים מתאימים </w:t>
      </w:r>
      <w:r w:rsidRPr="001A267A">
        <w:rPr>
          <w:sz w:val="15"/>
          <w:rtl/>
        </w:rPr>
        <w:t>על בסיס המהות, המאפיינים והסיכונים של הנכס או של ההתחייבות, וכן על בסיס הרמה של מדרג השווי ההוגן שבה מדידת השווי ההוגן</w:t>
      </w:r>
      <w:r w:rsidR="00591469" w:rsidRPr="001A267A">
        <w:rPr>
          <w:sz w:val="15"/>
          <w:rtl/>
        </w:rPr>
        <w:t xml:space="preserve"> מסווגת</w:t>
      </w:r>
      <w:r w:rsidRPr="001A267A">
        <w:rPr>
          <w:sz w:val="15"/>
          <w:rtl/>
        </w:rPr>
        <w:t xml:space="preserve">. ייתכן שיהיה צורך במספר </w:t>
      </w:r>
      <w:r w:rsidR="00591469" w:rsidRPr="001A267A">
        <w:rPr>
          <w:sz w:val="15"/>
          <w:rtl/>
        </w:rPr>
        <w:t xml:space="preserve">סוגים </w:t>
      </w:r>
      <w:r w:rsidRPr="001A267A">
        <w:rPr>
          <w:sz w:val="15"/>
          <w:rtl/>
        </w:rPr>
        <w:t xml:space="preserve">גדול יותר למדידות שווי הוגן המסווגות ברמה 3, מאחר </w:t>
      </w:r>
      <w:r w:rsidR="00591469" w:rsidRPr="001A267A">
        <w:rPr>
          <w:sz w:val="15"/>
          <w:rtl/>
        </w:rPr>
        <w:t>ש</w:t>
      </w:r>
      <w:r w:rsidRPr="001A267A">
        <w:rPr>
          <w:sz w:val="15"/>
          <w:rtl/>
        </w:rPr>
        <w:t xml:space="preserve">הן כרוכות במידה רבה יותר של </w:t>
      </w:r>
      <w:r w:rsidR="00591469" w:rsidRPr="001A267A">
        <w:rPr>
          <w:sz w:val="15"/>
          <w:rtl/>
        </w:rPr>
        <w:t>אי-</w:t>
      </w:r>
      <w:r w:rsidRPr="001A267A">
        <w:rPr>
          <w:sz w:val="15"/>
          <w:rtl/>
        </w:rPr>
        <w:t xml:space="preserve">ודאות וסובייקטיביות. קביעת </w:t>
      </w:r>
      <w:r w:rsidR="00591469" w:rsidRPr="001A267A">
        <w:rPr>
          <w:sz w:val="15"/>
          <w:rtl/>
        </w:rPr>
        <w:t>סוגים מתאימים ש</w:t>
      </w:r>
      <w:r w:rsidRPr="001A267A">
        <w:rPr>
          <w:sz w:val="15"/>
          <w:rtl/>
        </w:rPr>
        <w:t xml:space="preserve">יש לספק גילויים לגבי מדידות </w:t>
      </w:r>
      <w:r w:rsidR="00591469" w:rsidRPr="001A267A">
        <w:rPr>
          <w:sz w:val="15"/>
          <w:rtl/>
        </w:rPr>
        <w:t>ה</w:t>
      </w:r>
      <w:r w:rsidRPr="001A267A">
        <w:rPr>
          <w:sz w:val="15"/>
          <w:rtl/>
        </w:rPr>
        <w:t xml:space="preserve">שווי </w:t>
      </w:r>
      <w:r w:rsidR="00591469" w:rsidRPr="001A267A">
        <w:rPr>
          <w:sz w:val="15"/>
          <w:rtl/>
        </w:rPr>
        <w:t>ה</w:t>
      </w:r>
      <w:r w:rsidRPr="001A267A">
        <w:rPr>
          <w:sz w:val="15"/>
          <w:rtl/>
        </w:rPr>
        <w:t xml:space="preserve">הוגן </w:t>
      </w:r>
      <w:r w:rsidR="00591469" w:rsidRPr="001A267A">
        <w:rPr>
          <w:sz w:val="15"/>
          <w:rtl/>
        </w:rPr>
        <w:t xml:space="preserve">שלהם </w:t>
      </w:r>
      <w:r w:rsidRPr="001A267A">
        <w:rPr>
          <w:sz w:val="15"/>
          <w:rtl/>
        </w:rPr>
        <w:t>דורשת שיקול דעת, ולע</w:t>
      </w:r>
      <w:r w:rsidR="00591469" w:rsidRPr="001A267A">
        <w:rPr>
          <w:sz w:val="15"/>
          <w:rtl/>
        </w:rPr>
        <w:t>י</w:t>
      </w:r>
      <w:r w:rsidRPr="001A267A">
        <w:rPr>
          <w:sz w:val="15"/>
          <w:rtl/>
        </w:rPr>
        <w:t>תים קרובות דרוש פיצול גדול יותר מ</w:t>
      </w:r>
      <w:r w:rsidR="00591469" w:rsidRPr="001A267A">
        <w:rPr>
          <w:sz w:val="15"/>
          <w:rtl/>
        </w:rPr>
        <w:t xml:space="preserve">אשר </w:t>
      </w:r>
      <w:r w:rsidRPr="001A267A">
        <w:rPr>
          <w:sz w:val="15"/>
          <w:rtl/>
        </w:rPr>
        <w:t>הסעיפים המוצגים בדוח על המצב הכספי. במצבים כאמור, יש לספק מידע מספיק כדי לאפשר התאמה לסעיפים המוצגים בדוח על המצב הכספי.</w:t>
      </w:r>
    </w:p>
  </w:footnote>
  <w:footnote w:id="163">
    <w:p w14:paraId="7CD4C7F7" w14:textId="5C5E19FB"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IFRS 13.99</w:t>
      </w:r>
      <w:r w:rsidRPr="001A267A">
        <w:rPr>
          <w:sz w:val="15"/>
          <w:rtl/>
        </w:rPr>
        <w:t xml:space="preserve">, הגילויים הכמותיים הנדרשים בביאור זה יינתנו </w:t>
      </w:r>
      <w:r w:rsidR="00AF56C7" w:rsidRPr="001A267A">
        <w:rPr>
          <w:sz w:val="15"/>
          <w:rtl/>
        </w:rPr>
        <w:t xml:space="preserve">בפורמט של </w:t>
      </w:r>
      <w:r w:rsidRPr="001A267A">
        <w:rPr>
          <w:sz w:val="15"/>
          <w:rtl/>
        </w:rPr>
        <w:t xml:space="preserve">טבלה, אלא אם </w:t>
      </w:r>
      <w:r w:rsidR="00AF56C7" w:rsidRPr="001A267A">
        <w:rPr>
          <w:sz w:val="15"/>
          <w:rtl/>
        </w:rPr>
        <w:t xml:space="preserve">כן פורמט </w:t>
      </w:r>
      <w:r w:rsidRPr="001A267A">
        <w:rPr>
          <w:sz w:val="15"/>
          <w:rtl/>
        </w:rPr>
        <w:t>אחר מתאי</w:t>
      </w:r>
      <w:r w:rsidR="00AF56C7" w:rsidRPr="001A267A">
        <w:rPr>
          <w:sz w:val="15"/>
          <w:rtl/>
        </w:rPr>
        <w:t>ם</w:t>
      </w:r>
      <w:r w:rsidRPr="001A267A">
        <w:rPr>
          <w:sz w:val="15"/>
          <w:rtl/>
        </w:rPr>
        <w:t xml:space="preserve"> יותר.</w:t>
      </w:r>
      <w:r w:rsidRPr="001A267A">
        <w:rPr>
          <w:sz w:val="15"/>
        </w:rPr>
        <w:t xml:space="preserve"> </w:t>
      </w:r>
    </w:p>
  </w:footnote>
  <w:footnote w:id="164">
    <w:p w14:paraId="0A083FA7" w14:textId="1F14783B"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13.96</w:t>
      </w:r>
      <w:r w:rsidRPr="001A267A">
        <w:rPr>
          <w:sz w:val="15"/>
          <w:rtl/>
        </w:rPr>
        <w:t>, חברה שקיבלה החלטת מדיניות חשבונאית לשימוש בחריג שב-</w:t>
      </w:r>
      <w:r w:rsidRPr="001A267A">
        <w:rPr>
          <w:sz w:val="15"/>
        </w:rPr>
        <w:t>IFRS 13.48</w:t>
      </w:r>
      <w:r w:rsidRPr="001A267A">
        <w:rPr>
          <w:sz w:val="15"/>
          <w:rtl/>
        </w:rPr>
        <w:t>, בדבר מדידת שווי הוגן של קבוצ</w:t>
      </w:r>
      <w:r w:rsidR="00AF56C7" w:rsidRPr="001A267A">
        <w:rPr>
          <w:sz w:val="15"/>
          <w:rtl/>
        </w:rPr>
        <w:t>ה</w:t>
      </w:r>
      <w:r w:rsidRPr="001A267A">
        <w:rPr>
          <w:sz w:val="15"/>
          <w:rtl/>
        </w:rPr>
        <w:t xml:space="preserve"> </w:t>
      </w:r>
      <w:r w:rsidR="00AF56C7" w:rsidRPr="001A267A">
        <w:rPr>
          <w:sz w:val="15"/>
          <w:rtl/>
        </w:rPr>
        <w:t xml:space="preserve">של </w:t>
      </w:r>
      <w:r w:rsidRPr="001A267A">
        <w:rPr>
          <w:sz w:val="15"/>
          <w:rtl/>
        </w:rPr>
        <w:t>נכסים פיננסיים ו</w:t>
      </w:r>
      <w:r w:rsidR="00AF56C7" w:rsidRPr="001A267A">
        <w:rPr>
          <w:sz w:val="15"/>
          <w:rtl/>
        </w:rPr>
        <w:t xml:space="preserve">של </w:t>
      </w:r>
      <w:r w:rsidRPr="001A267A">
        <w:rPr>
          <w:sz w:val="15"/>
          <w:rtl/>
        </w:rPr>
        <w:t xml:space="preserve">התחייבויות פיננסיות בעלי </w:t>
      </w:r>
      <w:r w:rsidR="00694666" w:rsidRPr="001A267A">
        <w:rPr>
          <w:sz w:val="15"/>
          <w:rtl/>
        </w:rPr>
        <w:t xml:space="preserve">חשיפות </w:t>
      </w:r>
      <w:r w:rsidRPr="001A267A">
        <w:rPr>
          <w:sz w:val="15"/>
          <w:rtl/>
        </w:rPr>
        <w:t xml:space="preserve">מקזזות </w:t>
      </w:r>
      <w:r w:rsidR="00694666" w:rsidRPr="001A267A">
        <w:rPr>
          <w:sz w:val="15"/>
          <w:rtl/>
        </w:rPr>
        <w:t>ל</w:t>
      </w:r>
      <w:r w:rsidRPr="001A267A">
        <w:rPr>
          <w:sz w:val="15"/>
          <w:rtl/>
        </w:rPr>
        <w:t xml:space="preserve">סיכוני שוק או </w:t>
      </w:r>
      <w:r w:rsidR="00694666" w:rsidRPr="001A267A">
        <w:rPr>
          <w:sz w:val="15"/>
          <w:rtl/>
        </w:rPr>
        <w:t>ל</w:t>
      </w:r>
      <w:r w:rsidRPr="001A267A">
        <w:rPr>
          <w:sz w:val="15"/>
          <w:rtl/>
        </w:rPr>
        <w:t>סיכון אשראי על בסיס חשיפה נטו, תיתן גילוי לעובדה זו.</w:t>
      </w:r>
    </w:p>
  </w:footnote>
  <w:footnote w:id="165">
    <w:p w14:paraId="797E92F3" w14:textId="77777777"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לעמדה משפטית מספר 105-25, כאשר הסכומים בדוח על המצב הכספי יחד עם ההסברים שבביאור המדיניות החשבונאית ותיאור מאפייני הנכסים וההתחייבויות בביאורים אחרים מאפשרים להסיק בצורה פשוטה את הרמות של מדרג השווי ההוגן שבהן מסווגות מדידות השווי ההוגן של אותם נכסים ושל אותן התחייבויות, אין צורך לפרטן בטבלה נפרדת. כמו כן, כאשר מתאים, ניתן במקום הטבלה לכלול תיאור מילולי קצר.</w:t>
      </w:r>
    </w:p>
  </w:footnote>
  <w:footnote w:id="166">
    <w:p w14:paraId="07D877B5" w14:textId="3086BE11"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E44BD4" w:rsidRPr="001A267A">
        <w:rPr>
          <w:sz w:val="15"/>
          <w:rtl/>
        </w:rPr>
        <w:t>בהתאם ל-</w:t>
      </w:r>
      <w:r w:rsidR="00E44BD4" w:rsidRPr="001A267A">
        <w:rPr>
          <w:sz w:val="15"/>
        </w:rPr>
        <w:t>IFRS 13.93(c),(e)(iv)</w:t>
      </w:r>
      <w:r w:rsidR="00E44BD4" w:rsidRPr="001A267A">
        <w:rPr>
          <w:sz w:val="15"/>
          <w:rtl/>
        </w:rPr>
        <w:t xml:space="preserve">, </w:t>
      </w:r>
      <w:r w:rsidRPr="001A267A">
        <w:rPr>
          <w:sz w:val="15"/>
          <w:rtl/>
        </w:rPr>
        <w:t xml:space="preserve">להעברות לתוך כל רמה יינתנו גילוי ודיון </w:t>
      </w:r>
      <w:r w:rsidR="00B65782" w:rsidRPr="001A267A">
        <w:rPr>
          <w:sz w:val="15"/>
          <w:rtl/>
        </w:rPr>
        <w:t xml:space="preserve">בנפרד </w:t>
      </w:r>
      <w:r w:rsidRPr="001A267A">
        <w:rPr>
          <w:sz w:val="15"/>
          <w:rtl/>
        </w:rPr>
        <w:t>מהעברות מחוץ לכל רמה.</w:t>
      </w:r>
    </w:p>
  </w:footnote>
  <w:footnote w:id="167">
    <w:p w14:paraId="1674FEF2" w14:textId="61D6F64A"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לעמדה משפטית מספר 105-25, כאשר נדרש לתת גילוי להתאמה בין הערך בספרים בתחילת התקופה ובסופה, אך התנועה אינה נובעת מרכיבים מהותיים, אין צורך להציג את הרכב התנועה</w:t>
      </w:r>
      <w:r w:rsidR="00814FC5" w:rsidRPr="001A267A">
        <w:rPr>
          <w:sz w:val="15"/>
          <w:rtl/>
        </w:rPr>
        <w:t>,</w:t>
      </w:r>
      <w:r w:rsidRPr="001A267A">
        <w:rPr>
          <w:sz w:val="15"/>
          <w:rtl/>
        </w:rPr>
        <w:t xml:space="preserve">. </w:t>
      </w:r>
      <w:r w:rsidR="00814FC5" w:rsidRPr="001A267A">
        <w:rPr>
          <w:sz w:val="15"/>
          <w:rtl/>
        </w:rPr>
        <w:t>ו</w:t>
      </w:r>
      <w:r w:rsidRPr="001A267A">
        <w:rPr>
          <w:sz w:val="15"/>
          <w:rtl/>
        </w:rPr>
        <w:t>כן אם התנועה מורכבת מרכיבים רבים שרק אחד מהם מהותי, מספיק לפרט את אותו רכיב.</w:t>
      </w:r>
    </w:p>
  </w:footnote>
  <w:footnote w:id="168">
    <w:p w14:paraId="1765B164" w14:textId="45ECA0F9"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00994B11" w:rsidRPr="001A267A">
        <w:rPr>
          <w:sz w:val="15"/>
        </w:rPr>
        <w:t>IFRS</w:t>
      </w:r>
      <w:r w:rsidRPr="001A267A">
        <w:rPr>
          <w:sz w:val="15"/>
        </w:rPr>
        <w:t xml:space="preserve"> 13.93(d)</w:t>
      </w:r>
      <w:r w:rsidRPr="001A267A">
        <w:rPr>
          <w:sz w:val="15"/>
          <w:rtl/>
        </w:rPr>
        <w:t>, החברה אינה נדרשת ליצור מידע כמותי כדי לציית לדרישת הגילוי בביאור זה, אם נתונים כמותיים שאינם ניתנים לצפייה אינם מפותחים על ידה בעת מדידת השווי ההוגן (למשל, כאשר החברה משתמשת במידע לגבי המחרה של צד שלישי ללא תיאום). עם זאת, החברה לא תתעלם מנתונים כמותיים שאינם ניתנים לצפייה שהם משמעותיים למדידת שווי הוגן ושהם ניתנים להשגה באופן סביר על ידי החברה.</w:t>
      </w:r>
    </w:p>
  </w:footnote>
  <w:footnote w:id="169">
    <w:p w14:paraId="13CA24B7" w14:textId="54A7512C"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בהתאם לעמדה משפטית מספר 105-25, אין צורך </w:t>
      </w:r>
      <w:r w:rsidR="00992955" w:rsidRPr="001A267A">
        <w:rPr>
          <w:sz w:val="15"/>
          <w:rtl/>
        </w:rPr>
        <w:t>לתת גילוי ל</w:t>
      </w:r>
      <w:r w:rsidRPr="001A267A">
        <w:rPr>
          <w:sz w:val="15"/>
          <w:rtl/>
        </w:rPr>
        <w:t>תיאור מילולי של השפעת שינויים בנתונים שאינם ניתנים לצפייה על השווי ההוגן, אם השפעות אלו ברורות.</w:t>
      </w:r>
    </w:p>
  </w:footnote>
  <w:footnote w:id="170">
    <w:p w14:paraId="4CEF3C7F" w14:textId="09EB9CA7" w:rsidR="004701C2" w:rsidRPr="001A267A" w:rsidRDefault="004701C2"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13.93(h)(ii)</w:t>
      </w:r>
      <w:r w:rsidRPr="001A267A">
        <w:rPr>
          <w:sz w:val="15"/>
          <w:rtl/>
        </w:rPr>
        <w:t>, משמעותיות תישקל ביחס לרווח או הפסד, ביחס לסך הנכסים או לסך ההתחייבויות, או כאשר שינויים בשווי ההוגן מוכרים ברווח כולל אחר, ביחס לסך ההון.</w:t>
      </w:r>
    </w:p>
  </w:footnote>
  <w:footnote w:id="171">
    <w:p w14:paraId="10F0C0F0" w14:textId="0ED7A4C6"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IFRS 7.29(d)</w:t>
      </w:r>
      <w:r w:rsidRPr="001A267A">
        <w:rPr>
          <w:sz w:val="15"/>
          <w:rtl/>
        </w:rPr>
        <w:t xml:space="preserve">, הגילוי אינו נדרש </w:t>
      </w:r>
      <w:r w:rsidR="00DE3349" w:rsidRPr="001A267A">
        <w:rPr>
          <w:sz w:val="15"/>
          <w:rtl/>
        </w:rPr>
        <w:t xml:space="preserve">לגבי </w:t>
      </w:r>
      <w:r w:rsidRPr="001A267A">
        <w:rPr>
          <w:sz w:val="15"/>
          <w:rtl/>
        </w:rPr>
        <w:t>התחייבויות חכירה.</w:t>
      </w:r>
    </w:p>
  </w:footnote>
  <w:footnote w:id="172">
    <w:p w14:paraId="7F2660C5" w14:textId="77777777"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לעמדה משפטית מספר 105-25, באשר לתיאור של שעבודים וביטחונות, יש להקפיד לתאר את הביטחונות ואת השעבודים באופן מובן למשקיע ולא בדרך של העתקת הסכמים.</w:t>
      </w:r>
    </w:p>
  </w:footnote>
  <w:footnote w:id="173">
    <w:p w14:paraId="7E5B5E7F" w14:textId="77777777"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לעמדה משפטית מספר 105-25, בתיאור הליך משפטי מהותי, יש להימנע מלתאר כל שלב ושלב בהליך הפורמלי המשפטי, כשאין לכך חשיבות בהבנת הסיכון או הסיכוי של החברה כתוצאה מהליך זה. כמו כן, הגילוי הנדרש צריך להיות הגילוי הרלוונטי למועד פרסום הדוח.</w:t>
      </w:r>
    </w:p>
  </w:footnote>
  <w:footnote w:id="174">
    <w:p w14:paraId="5750D785" w14:textId="3501758F" w:rsidR="00B014DF"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בהתאם </w:t>
      </w:r>
      <w:r w:rsidR="00706D82" w:rsidRPr="001A267A">
        <w:rPr>
          <w:sz w:val="15"/>
          <w:rtl/>
        </w:rPr>
        <w:t>ל</w:t>
      </w:r>
      <w:r w:rsidR="00B014DF" w:rsidRPr="001A267A">
        <w:rPr>
          <w:sz w:val="15"/>
          <w:rtl/>
        </w:rPr>
        <w:t>-</w:t>
      </w:r>
      <w:r w:rsidR="00B014DF" w:rsidRPr="001A267A">
        <w:rPr>
          <w:sz w:val="15"/>
        </w:rPr>
        <w:t>IU-01/2019</w:t>
      </w:r>
      <w:r w:rsidR="00B014DF" w:rsidRPr="001A267A">
        <w:rPr>
          <w:sz w:val="15"/>
          <w:rtl/>
        </w:rPr>
        <w:t xml:space="preserve">, </w:t>
      </w:r>
      <w:r w:rsidR="00476075" w:rsidRPr="001A267A">
        <w:rPr>
          <w:sz w:val="15"/>
          <w:rtl/>
        </w:rPr>
        <w:t>ב</w:t>
      </w:r>
      <w:r w:rsidRPr="001A267A">
        <w:rPr>
          <w:sz w:val="15"/>
          <w:rtl/>
        </w:rPr>
        <w:t xml:space="preserve">מצב </w:t>
      </w:r>
      <w:r w:rsidR="00476075" w:rsidRPr="001A267A">
        <w:rPr>
          <w:sz w:val="15"/>
          <w:rtl/>
        </w:rPr>
        <w:t>ש</w:t>
      </w:r>
      <w:r w:rsidRPr="001A267A">
        <w:rPr>
          <w:sz w:val="15"/>
          <w:rtl/>
        </w:rPr>
        <w:t xml:space="preserve">בו </w:t>
      </w:r>
      <w:r w:rsidR="00476075" w:rsidRPr="001A267A">
        <w:rPr>
          <w:sz w:val="15"/>
          <w:rtl/>
        </w:rPr>
        <w:t xml:space="preserve">הפקידה </w:t>
      </w:r>
      <w:r w:rsidRPr="001A267A">
        <w:rPr>
          <w:sz w:val="15"/>
          <w:rtl/>
        </w:rPr>
        <w:t xml:space="preserve">חברה ברשות מס פיקדון בקשר למחלוקת לגבי תשלום מס שאינו בתחולת </w:t>
      </w:r>
      <w:r w:rsidRPr="001A267A">
        <w:rPr>
          <w:sz w:val="15"/>
        </w:rPr>
        <w:t>IAS 12</w:t>
      </w:r>
      <w:r w:rsidRPr="001A267A">
        <w:rPr>
          <w:sz w:val="15"/>
          <w:rtl/>
        </w:rPr>
        <w:t xml:space="preserve"> (ולכן הוא בתחולת </w:t>
      </w:r>
      <w:r w:rsidRPr="001A267A">
        <w:rPr>
          <w:sz w:val="15"/>
        </w:rPr>
        <w:t>IAS 37</w:t>
      </w:r>
      <w:r w:rsidRPr="001A267A">
        <w:rPr>
          <w:sz w:val="15"/>
          <w:rtl/>
        </w:rPr>
        <w:t xml:space="preserve">) והמחלוקת </w:t>
      </w:r>
      <w:r w:rsidR="00476075" w:rsidRPr="001A267A">
        <w:rPr>
          <w:sz w:val="15"/>
          <w:rtl/>
        </w:rPr>
        <w:t xml:space="preserve">מטופלת </w:t>
      </w:r>
      <w:r w:rsidRPr="001A267A">
        <w:rPr>
          <w:sz w:val="15"/>
          <w:rtl/>
        </w:rPr>
        <w:t xml:space="preserve">כהתחייבות תלויה, הפיקדון </w:t>
      </w:r>
      <w:r w:rsidR="00476075" w:rsidRPr="001A267A">
        <w:rPr>
          <w:sz w:val="15"/>
          <w:rtl/>
        </w:rPr>
        <w:t xml:space="preserve">עצמו הוא </w:t>
      </w:r>
      <w:r w:rsidRPr="001A267A">
        <w:rPr>
          <w:sz w:val="15"/>
          <w:rtl/>
        </w:rPr>
        <w:t xml:space="preserve">נכס ואינו נכס תלוי לפי </w:t>
      </w:r>
      <w:r w:rsidRPr="001A267A">
        <w:rPr>
          <w:sz w:val="15"/>
        </w:rPr>
        <w:t>IAS 37</w:t>
      </w:r>
      <w:r w:rsidRPr="001A267A">
        <w:rPr>
          <w:sz w:val="15"/>
          <w:rtl/>
        </w:rPr>
        <w:t>.</w:t>
      </w:r>
    </w:p>
  </w:footnote>
  <w:footnote w:id="175">
    <w:p w14:paraId="040C85FA" w14:textId="400DAB20"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בהתאם לעמדה משפטית מספר 105-25, אין צורך לפרט ערבויות בנקאיות סטנדרטיות שהעמידה החברה לצורך הבטחת תשלום חובותיה (כגון </w:t>
      </w:r>
      <w:r w:rsidRPr="001A267A">
        <w:rPr>
          <w:sz w:val="15"/>
        </w:rPr>
        <w:t>LC</w:t>
      </w:r>
      <w:r w:rsidRPr="001A267A">
        <w:rPr>
          <w:sz w:val="15"/>
          <w:rtl/>
        </w:rPr>
        <w:t xml:space="preserve">), אלא אם </w:t>
      </w:r>
      <w:r w:rsidR="0044729B" w:rsidRPr="001A267A">
        <w:rPr>
          <w:sz w:val="15"/>
          <w:rtl/>
        </w:rPr>
        <w:t xml:space="preserve">כן </w:t>
      </w:r>
      <w:r w:rsidRPr="001A267A">
        <w:rPr>
          <w:sz w:val="15"/>
          <w:rtl/>
        </w:rPr>
        <w:t>יש בכך כדי לסייע להבנת סיכון האשראי של החברה.</w:t>
      </w:r>
    </w:p>
  </w:footnote>
  <w:footnote w:id="176">
    <w:p w14:paraId="6F7C706E" w14:textId="0204BABC"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בהתאם לעמדה משפטית מספר 105-25, בדרך כלל אין מקום להעתיק הוראות מן ההסכמים כלשונן, אלא </w:t>
      </w:r>
      <w:r w:rsidR="00476075" w:rsidRPr="001A267A">
        <w:rPr>
          <w:sz w:val="15"/>
          <w:rtl/>
        </w:rPr>
        <w:t xml:space="preserve">יש </w:t>
      </w:r>
      <w:r w:rsidRPr="001A267A">
        <w:rPr>
          <w:sz w:val="15"/>
          <w:rtl/>
        </w:rPr>
        <w:t>לתארם בצורה מובנת תוך דגש על המהות העסקית ו</w:t>
      </w:r>
      <w:r w:rsidR="00476075" w:rsidRPr="001A267A">
        <w:rPr>
          <w:sz w:val="15"/>
          <w:rtl/>
        </w:rPr>
        <w:t xml:space="preserve">על </w:t>
      </w:r>
      <w:r w:rsidRPr="001A267A">
        <w:rPr>
          <w:sz w:val="15"/>
          <w:rtl/>
        </w:rPr>
        <w:t xml:space="preserve">השלכות ההסכמים על החברה. אין צורך לפרט </w:t>
      </w:r>
      <w:proofErr w:type="spellStart"/>
      <w:r w:rsidRPr="001A267A">
        <w:rPr>
          <w:sz w:val="15"/>
          <w:rtl/>
        </w:rPr>
        <w:t>תניות</w:t>
      </w:r>
      <w:proofErr w:type="spellEnd"/>
      <w:r w:rsidRPr="001A267A">
        <w:rPr>
          <w:sz w:val="15"/>
          <w:rtl/>
        </w:rPr>
        <w:t xml:space="preserve"> וסעדים סטנדרטיים המקובלים בהסכמים המיועדים להגן על זכויות הצדדים ולמנוע את חשיפתם לסיכונים. כמו כן, יש להתמקד בחלקי ההסכם שיש להם השלכות על תקופות הד</w:t>
      </w:r>
      <w:r w:rsidR="00476075" w:rsidRPr="001A267A">
        <w:rPr>
          <w:sz w:val="15"/>
          <w:rtl/>
        </w:rPr>
        <w:t>יו</w:t>
      </w:r>
      <w:r w:rsidRPr="001A267A">
        <w:rPr>
          <w:sz w:val="15"/>
          <w:rtl/>
        </w:rPr>
        <w:t>וח ועל תקופות עתיד</w:t>
      </w:r>
      <w:r w:rsidR="00476075" w:rsidRPr="001A267A">
        <w:rPr>
          <w:sz w:val="15"/>
          <w:rtl/>
        </w:rPr>
        <w:t>יות</w:t>
      </w:r>
      <w:r w:rsidRPr="001A267A">
        <w:rPr>
          <w:sz w:val="15"/>
          <w:rtl/>
        </w:rPr>
        <w:t>. אין צורך לתאר את חלקי ההסכם המשליכים על תקופות קודמות, אלא רק ככל שהדבר נדרש להבנת ההקשר.</w:t>
      </w:r>
    </w:p>
  </w:footnote>
  <w:footnote w:id="177">
    <w:p w14:paraId="7506DED1" w14:textId="77A1160C" w:rsidR="00D64AFE"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24.23</w:t>
      </w:r>
      <w:r w:rsidRPr="001A267A">
        <w:rPr>
          <w:sz w:val="15"/>
          <w:rtl/>
        </w:rPr>
        <w:t>, גילויים לפיהם עסקאות צד קשור בוצעו בתנאים שווי ערך לאל</w:t>
      </w:r>
      <w:r w:rsidR="001C04CE" w:rsidRPr="001A267A">
        <w:rPr>
          <w:sz w:val="15"/>
          <w:rtl/>
        </w:rPr>
        <w:t>ו</w:t>
      </w:r>
      <w:r w:rsidRPr="001A267A">
        <w:rPr>
          <w:sz w:val="15"/>
          <w:rtl/>
        </w:rPr>
        <w:t xml:space="preserve"> השוררים בעסקאות בין צדדים שאינם קשורים, יינתנו רק אם תנאים כאלה ניתנים לאימות.</w:t>
      </w:r>
    </w:p>
  </w:footnote>
  <w:footnote w:id="178">
    <w:p w14:paraId="155C768F" w14:textId="725B338C"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24.24</w:t>
      </w:r>
      <w:r w:rsidRPr="001A267A">
        <w:rPr>
          <w:sz w:val="15"/>
          <w:rtl/>
        </w:rPr>
        <w:t xml:space="preserve">, ניתן לתת גילוי </w:t>
      </w:r>
      <w:r w:rsidR="00D64AFE" w:rsidRPr="001A267A">
        <w:rPr>
          <w:sz w:val="15"/>
          <w:rtl/>
        </w:rPr>
        <w:t xml:space="preserve">מצרפי </w:t>
      </w:r>
      <w:r w:rsidRPr="001A267A">
        <w:rPr>
          <w:sz w:val="15"/>
          <w:rtl/>
        </w:rPr>
        <w:t xml:space="preserve">לפריטים בעלי </w:t>
      </w:r>
      <w:r w:rsidR="00D64AFE" w:rsidRPr="001A267A">
        <w:rPr>
          <w:sz w:val="15"/>
          <w:rtl/>
        </w:rPr>
        <w:t xml:space="preserve">מהות </w:t>
      </w:r>
      <w:r w:rsidRPr="001A267A">
        <w:rPr>
          <w:sz w:val="15"/>
          <w:rtl/>
        </w:rPr>
        <w:t>דומה</w:t>
      </w:r>
      <w:r w:rsidR="00D64AFE" w:rsidRPr="001A267A">
        <w:rPr>
          <w:sz w:val="15"/>
          <w:rtl/>
        </w:rPr>
        <w:t>,</w:t>
      </w:r>
      <w:r w:rsidRPr="001A267A">
        <w:rPr>
          <w:sz w:val="15"/>
          <w:rtl/>
        </w:rPr>
        <w:t xml:space="preserve"> למעט כאשר גילוי נפרד </w:t>
      </w:r>
      <w:r w:rsidR="00D64AFE" w:rsidRPr="001A267A">
        <w:rPr>
          <w:sz w:val="15"/>
          <w:rtl/>
        </w:rPr>
        <w:t xml:space="preserve">הוא נחוץ </w:t>
      </w:r>
      <w:r w:rsidRPr="001A267A">
        <w:rPr>
          <w:sz w:val="15"/>
          <w:rtl/>
        </w:rPr>
        <w:t>לצורך הבנת ההשפעות של עסקאות צד קשור על הדוחות הכספיים של החברה.</w:t>
      </w:r>
    </w:p>
  </w:footnote>
  <w:footnote w:id="179">
    <w:p w14:paraId="74745F91" w14:textId="5A28C15B" w:rsidR="00D64AFE"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24.22</w:t>
      </w:r>
      <w:r w:rsidRPr="001A267A">
        <w:rPr>
          <w:sz w:val="15"/>
          <w:rtl/>
        </w:rPr>
        <w:t xml:space="preserve">, השתתפות </w:t>
      </w:r>
      <w:r w:rsidR="00D64AFE" w:rsidRPr="001A267A">
        <w:rPr>
          <w:sz w:val="15"/>
          <w:rtl/>
        </w:rPr>
        <w:t xml:space="preserve">של </w:t>
      </w:r>
      <w:r w:rsidRPr="001A267A">
        <w:rPr>
          <w:sz w:val="15"/>
          <w:rtl/>
        </w:rPr>
        <w:t xml:space="preserve">חברה אם או </w:t>
      </w:r>
      <w:r w:rsidR="00D64AFE" w:rsidRPr="001A267A">
        <w:rPr>
          <w:sz w:val="15"/>
          <w:rtl/>
        </w:rPr>
        <w:t xml:space="preserve">של </w:t>
      </w:r>
      <w:r w:rsidRPr="001A267A">
        <w:rPr>
          <w:sz w:val="15"/>
          <w:rtl/>
        </w:rPr>
        <w:t xml:space="preserve">חברה בת בתוכנית הטבה מוגדרת, </w:t>
      </w:r>
      <w:r w:rsidR="00D64AFE" w:rsidRPr="001A267A">
        <w:rPr>
          <w:sz w:val="15"/>
          <w:rtl/>
        </w:rPr>
        <w:t xml:space="preserve">אשר </w:t>
      </w:r>
      <w:r w:rsidRPr="001A267A">
        <w:rPr>
          <w:sz w:val="15"/>
          <w:rtl/>
        </w:rPr>
        <w:t>חולקת סיכונים בין חברות בקבוצה, היא עסקה בין צדדים קשורים.</w:t>
      </w:r>
    </w:p>
  </w:footnote>
  <w:footnote w:id="180">
    <w:p w14:paraId="030F23A0" w14:textId="54399DC1" w:rsidR="007E35FF" w:rsidRPr="001A267A" w:rsidRDefault="007E35FF" w:rsidP="007E35FF">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r>
      <w:r w:rsidRPr="001A267A">
        <w:rPr>
          <w:sz w:val="15"/>
          <w:rtl/>
        </w:rPr>
        <w:t xml:space="preserve">ניתן להיעזר גם בביאור 42 לדוחות הכספיים השנתיים לדוגמה ליום 31 בדצמבר </w:t>
      </w:r>
      <w:r w:rsidRPr="001A267A">
        <w:rPr>
          <w:sz w:val="15"/>
          <w:rtl/>
        </w:rPr>
        <w:fldChar w:fldCharType="begin"/>
      </w:r>
      <w:r w:rsidRPr="001A267A">
        <w:rPr>
          <w:sz w:val="15"/>
          <w:rtl/>
        </w:rPr>
        <w:instrText xml:space="preserve"> </w:instrText>
      </w:r>
      <w:r w:rsidRPr="001A267A">
        <w:rPr>
          <w:sz w:val="15"/>
        </w:rPr>
        <w:instrText>DOCPROPERTY  PY  \* MERGEFORMAT</w:instrText>
      </w:r>
      <w:r w:rsidRPr="001A267A">
        <w:rPr>
          <w:sz w:val="15"/>
          <w:rtl/>
        </w:rPr>
        <w:instrText xml:space="preserve"> </w:instrText>
      </w:r>
      <w:r w:rsidRPr="001A267A">
        <w:rPr>
          <w:sz w:val="15"/>
          <w:rtl/>
        </w:rPr>
        <w:fldChar w:fldCharType="separate"/>
      </w:r>
      <w:r w:rsidR="00D3002D">
        <w:rPr>
          <w:sz w:val="15"/>
          <w:rtl/>
        </w:rPr>
        <w:t>2025</w:t>
      </w:r>
      <w:r w:rsidRPr="001A267A">
        <w:rPr>
          <w:sz w:val="15"/>
          <w:rtl/>
        </w:rPr>
        <w:fldChar w:fldCharType="end"/>
      </w:r>
      <w:r w:rsidRPr="001A267A">
        <w:rPr>
          <w:sz w:val="15"/>
          <w:rtl/>
        </w:rPr>
        <w:t>.</w:t>
      </w:r>
    </w:p>
  </w:footnote>
  <w:footnote w:id="181">
    <w:p w14:paraId="7FB80FB1" w14:textId="0EAD628C"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עמדת רשת </w:t>
      </w:r>
      <w:r w:rsidRPr="001A267A">
        <w:rPr>
          <w:sz w:val="15"/>
        </w:rPr>
        <w:t>BDO</w:t>
      </w:r>
      <w:r w:rsidRPr="001A267A">
        <w:rPr>
          <w:sz w:val="15"/>
          <w:rtl/>
        </w:rPr>
        <w:t xml:space="preserve"> היא כי בהתאם ל-</w:t>
      </w:r>
      <w:r w:rsidRPr="001A267A">
        <w:rPr>
          <w:sz w:val="15"/>
        </w:rPr>
        <w:t>IFRS 5.5B</w:t>
      </w:r>
      <w:r w:rsidRPr="001A267A">
        <w:rPr>
          <w:sz w:val="15"/>
          <w:rtl/>
        </w:rPr>
        <w:t xml:space="preserve">, </w:t>
      </w:r>
      <w:r w:rsidR="005664E9" w:rsidRPr="001A267A">
        <w:rPr>
          <w:sz w:val="15"/>
          <w:rtl/>
        </w:rPr>
        <w:t>לא נדרש לתת גילוי ל</w:t>
      </w:r>
      <w:r w:rsidRPr="001A267A">
        <w:rPr>
          <w:sz w:val="15"/>
          <w:rtl/>
        </w:rPr>
        <w:t xml:space="preserve">פעילות </w:t>
      </w:r>
      <w:r w:rsidR="00E80FF8" w:rsidRPr="001A267A">
        <w:rPr>
          <w:sz w:val="15"/>
          <w:rtl/>
        </w:rPr>
        <w:t xml:space="preserve">שהופסקה </w:t>
      </w:r>
      <w:r w:rsidRPr="001A267A">
        <w:rPr>
          <w:sz w:val="15"/>
          <w:rtl/>
        </w:rPr>
        <w:t>העומדת בהגדרת מגזר בר</w:t>
      </w:r>
      <w:r w:rsidR="005664E9" w:rsidRPr="001A267A">
        <w:rPr>
          <w:sz w:val="15"/>
          <w:rtl/>
        </w:rPr>
        <w:t xml:space="preserve"> </w:t>
      </w:r>
      <w:r w:rsidRPr="001A267A">
        <w:rPr>
          <w:sz w:val="15"/>
          <w:rtl/>
        </w:rPr>
        <w:t>דיווח בביאור מגזרי פעילות</w:t>
      </w:r>
      <w:r w:rsidR="005664E9" w:rsidRPr="001A267A">
        <w:rPr>
          <w:sz w:val="15"/>
          <w:rtl/>
        </w:rPr>
        <w:t>,</w:t>
      </w:r>
      <w:r w:rsidRPr="001A267A">
        <w:rPr>
          <w:sz w:val="15"/>
          <w:rtl/>
        </w:rPr>
        <w:t xml:space="preserve"> אולם </w:t>
      </w:r>
      <w:r w:rsidR="005664E9" w:rsidRPr="001A267A">
        <w:rPr>
          <w:sz w:val="15"/>
          <w:rtl/>
        </w:rPr>
        <w:t xml:space="preserve">אין מניעה </w:t>
      </w:r>
      <w:r w:rsidRPr="001A267A">
        <w:rPr>
          <w:sz w:val="15"/>
          <w:rtl/>
        </w:rPr>
        <w:t xml:space="preserve">מלעשות </w:t>
      </w:r>
      <w:proofErr w:type="spellStart"/>
      <w:r w:rsidRPr="001A267A">
        <w:rPr>
          <w:sz w:val="15"/>
          <w:rtl/>
        </w:rPr>
        <w:t>זאתכמידע</w:t>
      </w:r>
      <w:proofErr w:type="spellEnd"/>
      <w:r w:rsidRPr="001A267A">
        <w:rPr>
          <w:sz w:val="15"/>
          <w:rtl/>
        </w:rPr>
        <w:t xml:space="preserve"> נוסף.</w:t>
      </w:r>
    </w:p>
  </w:footnote>
  <w:footnote w:id="182">
    <w:p w14:paraId="533F06B1" w14:textId="77777777"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המדידה של הנתונים המוצגים במסגרת ביאור מגזרים צריכה להיות בהתאם למוצג בפני מקבל ההחלטות התפעוליות הראשי (</w:t>
      </w:r>
      <w:r w:rsidRPr="001A267A">
        <w:rPr>
          <w:sz w:val="15"/>
        </w:rPr>
        <w:t>CODM</w:t>
      </w:r>
      <w:r w:rsidRPr="001A267A">
        <w:rPr>
          <w:sz w:val="15"/>
          <w:rtl/>
        </w:rPr>
        <w:t>) והיא יכולה להיות שונה מהמדידה בהתאם לכללי חשבונאות מקובלים.</w:t>
      </w:r>
    </w:p>
  </w:footnote>
  <w:footnote w:id="183">
    <w:p w14:paraId="7A176F10" w14:textId="5E187264" w:rsidR="00BA67DB" w:rsidRPr="001A267A" w:rsidRDefault="00BA67DB"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5F147F" w:rsidRPr="001A267A">
        <w:rPr>
          <w:sz w:val="15"/>
          <w:rtl/>
        </w:rPr>
        <w:t>בתשובה לפנייה מקדמית בנושא שינוי מגזרי פעילות של חברת דלתא גליל תעשיות בע"מ</w:t>
      </w:r>
      <w:r w:rsidR="00A7055A" w:rsidRPr="001A267A">
        <w:rPr>
          <w:sz w:val="15"/>
          <w:rtl/>
        </w:rPr>
        <w:t xml:space="preserve"> </w:t>
      </w:r>
      <w:r w:rsidR="00F352B1" w:rsidRPr="001A267A">
        <w:rPr>
          <w:sz w:val="15"/>
          <w:rtl/>
        </w:rPr>
        <w:t xml:space="preserve">מיום 18 בספטמבר 2022 </w:t>
      </w:r>
      <w:r w:rsidR="00974D87" w:rsidRPr="001A267A">
        <w:rPr>
          <w:sz w:val="15"/>
          <w:rtl/>
        </w:rPr>
        <w:t>צ</w:t>
      </w:r>
      <w:r w:rsidR="006E4FE1" w:rsidRPr="001A267A">
        <w:rPr>
          <w:sz w:val="15"/>
          <w:rtl/>
        </w:rPr>
        <w:t>וין</w:t>
      </w:r>
      <w:r w:rsidR="00A7055A" w:rsidRPr="001A267A">
        <w:rPr>
          <w:sz w:val="15"/>
          <w:rtl/>
        </w:rPr>
        <w:t>,</w:t>
      </w:r>
      <w:r w:rsidR="005C6788" w:rsidRPr="001A267A">
        <w:rPr>
          <w:sz w:val="15"/>
          <w:rtl/>
        </w:rPr>
        <w:t xml:space="preserve"> כי לעמדת סגל רשות ניירות ערך</w:t>
      </w:r>
      <w:r w:rsidR="00A7055A" w:rsidRPr="001A267A">
        <w:rPr>
          <w:sz w:val="15"/>
          <w:rtl/>
        </w:rPr>
        <w:t xml:space="preserve">, במקרים </w:t>
      </w:r>
      <w:r w:rsidR="00B6340C" w:rsidRPr="001A267A">
        <w:rPr>
          <w:sz w:val="15"/>
          <w:rtl/>
        </w:rPr>
        <w:t>שבהם נעשה שינוי במגזרי הפעילות</w:t>
      </w:r>
      <w:r w:rsidR="003A5128" w:rsidRPr="001A267A">
        <w:rPr>
          <w:sz w:val="15"/>
          <w:rtl/>
        </w:rPr>
        <w:t xml:space="preserve"> של החברה בדוחות ביניים, יש לכלול במסגרת נתוני ההשוואה גם מידע </w:t>
      </w:r>
      <w:r w:rsidR="00397A54" w:rsidRPr="001A267A">
        <w:rPr>
          <w:sz w:val="15"/>
          <w:rtl/>
        </w:rPr>
        <w:t>דומה לפי הפילוח החדש לא רק לדוח הביניים המקביל ולדוח השנתי האחרון</w:t>
      </w:r>
      <w:r w:rsidR="00E433C0" w:rsidRPr="001A267A">
        <w:rPr>
          <w:sz w:val="15"/>
          <w:rtl/>
        </w:rPr>
        <w:t xml:space="preserve">, </w:t>
      </w:r>
      <w:r w:rsidR="00E433C0" w:rsidRPr="001A267A">
        <w:rPr>
          <w:b/>
          <w:bCs/>
          <w:sz w:val="15"/>
          <w:rtl/>
        </w:rPr>
        <w:t>אלא גם עבור הדוח השנתי שקדם לו</w:t>
      </w:r>
      <w:r w:rsidR="00E433C0" w:rsidRPr="001A267A">
        <w:rPr>
          <w:sz w:val="15"/>
          <w:rtl/>
        </w:rPr>
        <w:t xml:space="preserve">, באופן שיאפשר כבר בנקודת זמן זו השוואה </w:t>
      </w:r>
      <w:r w:rsidR="005F7E70" w:rsidRPr="001A267A">
        <w:rPr>
          <w:sz w:val="15"/>
          <w:rtl/>
        </w:rPr>
        <w:t>לפי הפילוח החדש על פני השנים שקדמו לשינוי.</w:t>
      </w:r>
    </w:p>
  </w:footnote>
  <w:footnote w:id="184">
    <w:p w14:paraId="33F084DA" w14:textId="76C1827C"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008938BE" w:rsidRPr="001A267A">
        <w:rPr>
          <w:sz w:val="15"/>
          <w:rtl/>
        </w:rPr>
        <w:t xml:space="preserve">בהתאם </w:t>
      </w:r>
      <w:r w:rsidR="00407476" w:rsidRPr="001A267A">
        <w:rPr>
          <w:sz w:val="15"/>
          <w:rtl/>
        </w:rPr>
        <w:t>ל-</w:t>
      </w:r>
      <w:r w:rsidR="00407476" w:rsidRPr="001A267A">
        <w:rPr>
          <w:sz w:val="15"/>
        </w:rPr>
        <w:t>IAS 34.16A(g)</w:t>
      </w:r>
      <w:r w:rsidR="00504239" w:rsidRPr="001A267A">
        <w:rPr>
          <w:sz w:val="15"/>
        </w:rPr>
        <w:t>(i)</w:t>
      </w:r>
      <w:r w:rsidR="00E322C2">
        <w:rPr>
          <w:sz w:val="15"/>
        </w:rPr>
        <w:t>–</w:t>
      </w:r>
      <w:r w:rsidR="00504239" w:rsidRPr="001A267A">
        <w:rPr>
          <w:sz w:val="15"/>
        </w:rPr>
        <w:t>(</w:t>
      </w:r>
      <w:r w:rsidR="00F66BD0" w:rsidRPr="001A267A">
        <w:rPr>
          <w:sz w:val="15"/>
        </w:rPr>
        <w:t>ii)</w:t>
      </w:r>
      <w:r w:rsidR="00AD6179" w:rsidRPr="001A267A">
        <w:rPr>
          <w:sz w:val="15"/>
          <w:rtl/>
        </w:rPr>
        <w:t>,</w:t>
      </w:r>
      <w:r w:rsidR="00013B44" w:rsidRPr="001A267A">
        <w:rPr>
          <w:sz w:val="15"/>
          <w:rtl/>
        </w:rPr>
        <w:t xml:space="preserve"> </w:t>
      </w:r>
      <w:r w:rsidRPr="001A267A">
        <w:rPr>
          <w:sz w:val="15"/>
          <w:rtl/>
        </w:rPr>
        <w:t>החברה נדרשת לתת גילוי לסכומים אל</w:t>
      </w:r>
      <w:r w:rsidR="001C04CE" w:rsidRPr="001A267A">
        <w:rPr>
          <w:sz w:val="15"/>
          <w:rtl/>
        </w:rPr>
        <w:t>ו</w:t>
      </w:r>
      <w:r w:rsidRPr="001A267A">
        <w:rPr>
          <w:sz w:val="15"/>
          <w:rtl/>
        </w:rPr>
        <w:t xml:space="preserve"> </w:t>
      </w:r>
      <w:r w:rsidR="00F635D5" w:rsidRPr="001A267A">
        <w:rPr>
          <w:sz w:val="15"/>
          <w:rtl/>
        </w:rPr>
        <w:t xml:space="preserve">לגבי </w:t>
      </w:r>
      <w:r w:rsidRPr="001A267A">
        <w:rPr>
          <w:sz w:val="15"/>
          <w:rtl/>
        </w:rPr>
        <w:t>כל מגזר בר דיווח, אם סכומים אל</w:t>
      </w:r>
      <w:r w:rsidR="001C04CE" w:rsidRPr="001A267A">
        <w:rPr>
          <w:sz w:val="15"/>
          <w:rtl/>
        </w:rPr>
        <w:t>ו</w:t>
      </w:r>
      <w:r w:rsidRPr="001A267A">
        <w:rPr>
          <w:sz w:val="15"/>
          <w:rtl/>
        </w:rPr>
        <w:t xml:space="preserve"> </w:t>
      </w:r>
      <w:r w:rsidR="00A9175D" w:rsidRPr="001A267A">
        <w:rPr>
          <w:sz w:val="15"/>
          <w:rtl/>
        </w:rPr>
        <w:t>נכללים</w:t>
      </w:r>
      <w:r w:rsidRPr="001A267A">
        <w:rPr>
          <w:sz w:val="15"/>
          <w:rtl/>
        </w:rPr>
        <w:t xml:space="preserve"> במ</w:t>
      </w:r>
      <w:r w:rsidR="004D79FC" w:rsidRPr="001A267A">
        <w:rPr>
          <w:sz w:val="15"/>
          <w:rtl/>
        </w:rPr>
        <w:t>י</w:t>
      </w:r>
      <w:r w:rsidRPr="001A267A">
        <w:rPr>
          <w:sz w:val="15"/>
          <w:rtl/>
        </w:rPr>
        <w:t>ד</w:t>
      </w:r>
      <w:r w:rsidR="004D79FC" w:rsidRPr="001A267A">
        <w:rPr>
          <w:sz w:val="15"/>
          <w:rtl/>
        </w:rPr>
        <w:t>ה</w:t>
      </w:r>
      <w:r w:rsidRPr="001A267A">
        <w:rPr>
          <w:sz w:val="15"/>
          <w:rtl/>
        </w:rPr>
        <w:t xml:space="preserve"> </w:t>
      </w:r>
      <w:r w:rsidR="004D79FC" w:rsidRPr="001A267A">
        <w:rPr>
          <w:sz w:val="15"/>
          <w:rtl/>
        </w:rPr>
        <w:t xml:space="preserve">של </w:t>
      </w:r>
      <w:r w:rsidRPr="001A267A">
        <w:rPr>
          <w:sz w:val="15"/>
          <w:rtl/>
        </w:rPr>
        <w:t>הרווח או הפסד המגזרי שנסקר</w:t>
      </w:r>
      <w:r w:rsidR="00927846" w:rsidRPr="001A267A">
        <w:rPr>
          <w:sz w:val="15"/>
          <w:rtl/>
        </w:rPr>
        <w:t>ת</w:t>
      </w:r>
      <w:r w:rsidRPr="001A267A">
        <w:rPr>
          <w:sz w:val="15"/>
          <w:rtl/>
        </w:rPr>
        <w:t xml:space="preserve"> על ידי ה-</w:t>
      </w:r>
      <w:r w:rsidRPr="001A267A">
        <w:rPr>
          <w:sz w:val="15"/>
        </w:rPr>
        <w:t>CODM</w:t>
      </w:r>
      <w:r w:rsidRPr="001A267A">
        <w:rPr>
          <w:sz w:val="15"/>
          <w:rtl/>
        </w:rPr>
        <w:t xml:space="preserve"> או אם סכומים אל</w:t>
      </w:r>
      <w:r w:rsidR="001C04CE" w:rsidRPr="001A267A">
        <w:rPr>
          <w:sz w:val="15"/>
          <w:rtl/>
        </w:rPr>
        <w:t>ו</w:t>
      </w:r>
      <w:r w:rsidRPr="001A267A">
        <w:rPr>
          <w:sz w:val="15"/>
          <w:rtl/>
        </w:rPr>
        <w:t xml:space="preserve"> מסופקים בדרך אחרת באופן סדיר ל-</w:t>
      </w:r>
      <w:r w:rsidRPr="001A267A">
        <w:rPr>
          <w:sz w:val="15"/>
        </w:rPr>
        <w:t>CODM</w:t>
      </w:r>
      <w:r w:rsidR="00770AA7" w:rsidRPr="001A267A">
        <w:rPr>
          <w:sz w:val="15"/>
          <w:rtl/>
        </w:rPr>
        <w:t>.</w:t>
      </w:r>
      <w:r w:rsidR="004A63C4" w:rsidRPr="001A267A">
        <w:rPr>
          <w:sz w:val="15"/>
          <w:rtl/>
        </w:rPr>
        <w:t xml:space="preserve"> לעניין זה</w:t>
      </w:r>
      <w:r w:rsidR="00927846" w:rsidRPr="001A267A">
        <w:rPr>
          <w:sz w:val="15"/>
          <w:rtl/>
        </w:rPr>
        <w:t>,</w:t>
      </w:r>
      <w:r w:rsidR="004A63C4" w:rsidRPr="001A267A">
        <w:rPr>
          <w:sz w:val="15"/>
          <w:rtl/>
        </w:rPr>
        <w:t xml:space="preserve"> ראו גם</w:t>
      </w:r>
      <w:r w:rsidR="00AD6179" w:rsidRPr="001A267A">
        <w:rPr>
          <w:sz w:val="15"/>
          <w:rtl/>
        </w:rPr>
        <w:t xml:space="preserve"> </w:t>
      </w:r>
      <w:r w:rsidR="00AD6179" w:rsidRPr="001A267A">
        <w:rPr>
          <w:sz w:val="15"/>
        </w:rPr>
        <w:t>IU-06/2024</w:t>
      </w:r>
      <w:r w:rsidR="004A63C4" w:rsidRPr="001A267A">
        <w:rPr>
          <w:sz w:val="15"/>
          <w:rtl/>
        </w:rPr>
        <w:t>.</w:t>
      </w:r>
    </w:p>
  </w:footnote>
  <w:footnote w:id="185">
    <w:p w14:paraId="153A1840" w14:textId="168B4F80" w:rsidR="00E829A4" w:rsidRPr="001A267A" w:rsidRDefault="00E829A4"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00C822A9" w:rsidRPr="001A267A">
        <w:rPr>
          <w:sz w:val="15"/>
          <w:rtl/>
        </w:rPr>
        <w:tab/>
        <w:t>ראו גם החלטת אכיפה חשבונאית 23-7: הצגת פילוח הכנסות לפי מגזרי פעילות שפורסמה על ידי רשות ניירות ערך באוגוסט 2023.</w:t>
      </w:r>
    </w:p>
  </w:footnote>
  <w:footnote w:id="186">
    <w:p w14:paraId="374869F1" w14:textId="77777777" w:rsidR="00921C5A" w:rsidRPr="001A267A" w:rsidRDefault="00921C5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34.16A(g)(iv)</w:t>
      </w:r>
      <w:r w:rsidRPr="001A267A">
        <w:rPr>
          <w:sz w:val="15"/>
          <w:rtl/>
        </w:rPr>
        <w:t>, נדרש לתת גילוי למידה של סך הנכסים ולמידה של סך ההתחייבויות לגבי מגזר בר דיווח מסוים, אם הסכום מסופק באופן סדיר ל-</w:t>
      </w:r>
      <w:r w:rsidRPr="001A267A">
        <w:rPr>
          <w:sz w:val="15"/>
        </w:rPr>
        <w:t>CODM</w:t>
      </w:r>
      <w:r w:rsidRPr="001A267A">
        <w:rPr>
          <w:sz w:val="15"/>
          <w:rtl/>
        </w:rPr>
        <w:t xml:space="preserve"> ואם חל שינוי מהותי מהסכום שניתן לו גילוי בדוחות הכספיים השנתיים האחרונים לגבי מגזר בר דיווח זה.</w:t>
      </w:r>
    </w:p>
  </w:footnote>
  <w:footnote w:id="187">
    <w:p w14:paraId="568F742F" w14:textId="77777777" w:rsidR="00C70F3B" w:rsidRPr="001A267A" w:rsidRDefault="00C70F3B" w:rsidP="00C70F3B">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34.16A(g)(vi)</w:t>
      </w:r>
      <w:r w:rsidRPr="001A267A">
        <w:rPr>
          <w:sz w:val="15"/>
          <w:rtl/>
        </w:rPr>
        <w:t xml:space="preserve">, אם החברה מקצה למגזרים בני דיווח פריטים כמו הוצאות </w:t>
      </w:r>
      <w:proofErr w:type="spellStart"/>
      <w:r w:rsidRPr="001A267A">
        <w:rPr>
          <w:sz w:val="15"/>
          <w:rtl/>
        </w:rPr>
        <w:t>מסים</w:t>
      </w:r>
      <w:proofErr w:type="spellEnd"/>
      <w:r w:rsidRPr="001A267A">
        <w:rPr>
          <w:sz w:val="15"/>
          <w:rtl/>
        </w:rPr>
        <w:t xml:space="preserve"> (הכנסות </w:t>
      </w:r>
      <w:proofErr w:type="spellStart"/>
      <w:r w:rsidRPr="001A267A">
        <w:rPr>
          <w:sz w:val="15"/>
          <w:rtl/>
        </w:rPr>
        <w:t>מסים</w:t>
      </w:r>
      <w:proofErr w:type="spellEnd"/>
      <w:r w:rsidRPr="001A267A">
        <w:rPr>
          <w:sz w:val="15"/>
          <w:rtl/>
        </w:rPr>
        <w:t>), החברה רשאית לבצע התאמה בין סך המידות של הרווח או הפסד של המגזרים לבין הרווח או הפסד לאחר פריטים אלו.</w:t>
      </w:r>
    </w:p>
  </w:footnote>
  <w:footnote w:id="188">
    <w:p w14:paraId="56F4B97F" w14:textId="77777777" w:rsidR="005353D6" w:rsidRPr="001A267A" w:rsidRDefault="005353D6" w:rsidP="005353D6">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34.16A(g)(vi)</w:t>
      </w:r>
      <w:r w:rsidRPr="001A267A">
        <w:rPr>
          <w:sz w:val="15"/>
          <w:rtl/>
        </w:rPr>
        <w:t>, פריטי התאמה מהותיים יזוהו בנפרד ויתוארו בהתאמה זו.</w:t>
      </w:r>
    </w:p>
  </w:footnote>
  <w:footnote w:id="189">
    <w:p w14:paraId="3FC6D902" w14:textId="3113B3A9" w:rsidR="00FC7CF6" w:rsidRPr="001A267A" w:rsidRDefault="00FC7CF6" w:rsidP="00FC7CF6">
      <w:pPr>
        <w:pStyle w:val="FootnoteText"/>
        <w:ind w:left="284" w:hanging="284"/>
        <w:contextualSpacing w:val="0"/>
        <w:rPr>
          <w:sz w:val="15"/>
          <w:rtl/>
        </w:rPr>
      </w:pPr>
      <w:r w:rsidRPr="001A267A">
        <w:rPr>
          <w:rStyle w:val="FootnoteReference"/>
          <w:sz w:val="15"/>
          <w:szCs w:val="15"/>
        </w:rPr>
        <w:footnoteRef/>
      </w:r>
      <w:r w:rsidRPr="001A267A">
        <w:rPr>
          <w:sz w:val="15"/>
          <w:rtl/>
        </w:rPr>
        <w:tab/>
      </w:r>
      <w:r>
        <w:rPr>
          <w:rFonts w:hint="cs"/>
          <w:sz w:val="15"/>
          <w:rtl/>
        </w:rPr>
        <w:t xml:space="preserve">גילוי זה מבוסס על דרישות הגילוי של </w:t>
      </w:r>
      <w:r>
        <w:rPr>
          <w:sz w:val="15"/>
        </w:rPr>
        <w:t>IFRS 5.12, 41</w:t>
      </w:r>
      <w:r>
        <w:rPr>
          <w:rFonts w:hint="cs"/>
          <w:sz w:val="15"/>
          <w:rtl/>
        </w:rPr>
        <w:t>. כאשר הקריטריונים לסיווג כמוחזק למכירה אינם מתקיימים, יש לשקול את היקף הגילוי.</w:t>
      </w:r>
    </w:p>
  </w:footnote>
  <w:footnote w:id="190">
    <w:p w14:paraId="5A84CA79" w14:textId="3082CEA0" w:rsidR="00045DB7"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תשומת לב מופנית </w:t>
      </w:r>
      <w:r w:rsidR="00045DB7" w:rsidRPr="001A267A">
        <w:rPr>
          <w:sz w:val="15"/>
          <w:rtl/>
        </w:rPr>
        <w:t xml:space="preserve">לדרישות </w:t>
      </w:r>
      <w:r w:rsidRPr="001A267A">
        <w:rPr>
          <w:sz w:val="15"/>
          <w:rtl/>
        </w:rPr>
        <w:t xml:space="preserve">הגילוי </w:t>
      </w:r>
      <w:r w:rsidR="00045DB7" w:rsidRPr="001A267A">
        <w:rPr>
          <w:sz w:val="15"/>
          <w:rtl/>
        </w:rPr>
        <w:t xml:space="preserve">של </w:t>
      </w:r>
      <w:r w:rsidRPr="001A267A">
        <w:rPr>
          <w:sz w:val="15"/>
        </w:rPr>
        <w:t>IFRIC 17.17</w:t>
      </w:r>
      <w:r w:rsidRPr="001A267A">
        <w:rPr>
          <w:sz w:val="15"/>
          <w:rtl/>
        </w:rPr>
        <w:t xml:space="preserve"> </w:t>
      </w:r>
      <w:r w:rsidR="00045DB7" w:rsidRPr="001A267A">
        <w:rPr>
          <w:sz w:val="15"/>
          <w:rtl/>
        </w:rPr>
        <w:t xml:space="preserve">אשר חלות </w:t>
      </w:r>
      <w:r w:rsidRPr="001A267A">
        <w:rPr>
          <w:sz w:val="15"/>
          <w:rtl/>
        </w:rPr>
        <w:t>אם חברה מכריזה על חלוקת נכס שאינו מזומן כדיבידנד</w:t>
      </w:r>
      <w:r w:rsidR="003C7CE2" w:rsidRPr="003C7CE2">
        <w:rPr>
          <w:sz w:val="15"/>
          <w:rtl/>
        </w:rPr>
        <w:t xml:space="preserve"> </w:t>
      </w:r>
      <w:r w:rsidR="003C7CE2" w:rsidRPr="001A267A">
        <w:rPr>
          <w:sz w:val="15"/>
          <w:rtl/>
        </w:rPr>
        <w:t>לאחר סוף תקופת הדיווח אך לפני שהדוחות הכספיים מאושרים לפרסום</w:t>
      </w:r>
      <w:r w:rsidRPr="001A267A">
        <w:rPr>
          <w:sz w:val="15"/>
          <w:rtl/>
        </w:rPr>
        <w:t>.</w:t>
      </w:r>
    </w:p>
  </w:footnote>
  <w:footnote w:id="191">
    <w:p w14:paraId="1737A10C" w14:textId="205124F0" w:rsidR="007F00E4"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1.76</w:t>
      </w:r>
      <w:r w:rsidRPr="001A267A">
        <w:rPr>
          <w:sz w:val="15"/>
          <w:rtl/>
        </w:rPr>
        <w:t xml:space="preserve">, </w:t>
      </w:r>
      <w:r w:rsidR="007F00E4" w:rsidRPr="001A267A">
        <w:rPr>
          <w:sz w:val="15"/>
          <w:rtl/>
        </w:rPr>
        <w:t xml:space="preserve">יינתן גילוי לאירועים הבאים כאירועים שאינם </w:t>
      </w:r>
      <w:r w:rsidR="00AD74F3" w:rsidRPr="001A267A">
        <w:rPr>
          <w:sz w:val="15"/>
          <w:rtl/>
        </w:rPr>
        <w:t>מ</w:t>
      </w:r>
      <w:r w:rsidR="007F00E4" w:rsidRPr="001A267A">
        <w:rPr>
          <w:sz w:val="15"/>
          <w:rtl/>
        </w:rPr>
        <w:t>חייבי תיאום, אם הם מתרחשים בין סוף תקופת הדיווח לבין המועד שבו הדוחות הכספיים מאושרים לפרסום: (א)</w:t>
      </w:r>
      <w:r w:rsidR="00AD74F3" w:rsidRPr="001A267A">
        <w:rPr>
          <w:sz w:val="15"/>
          <w:rtl/>
        </w:rPr>
        <w:t> </w:t>
      </w:r>
      <w:r w:rsidRPr="001A267A">
        <w:rPr>
          <w:sz w:val="15"/>
          <w:rtl/>
        </w:rPr>
        <w:t>מחזור</w:t>
      </w:r>
      <w:r w:rsidR="007F00E4" w:rsidRPr="001A267A">
        <w:rPr>
          <w:sz w:val="15"/>
          <w:rtl/>
        </w:rPr>
        <w:t xml:space="preserve"> לזמן ארוך</w:t>
      </w:r>
      <w:r w:rsidR="00AD74F3" w:rsidRPr="001A267A">
        <w:rPr>
          <w:sz w:val="15"/>
          <w:rtl/>
        </w:rPr>
        <w:t xml:space="preserve"> של התחייבות המסווגת כשוטפת;</w:t>
      </w:r>
      <w:r w:rsidRPr="001A267A">
        <w:rPr>
          <w:sz w:val="15"/>
          <w:rtl/>
        </w:rPr>
        <w:t xml:space="preserve"> </w:t>
      </w:r>
      <w:r w:rsidR="00AD74F3" w:rsidRPr="001A267A">
        <w:rPr>
          <w:sz w:val="15"/>
          <w:rtl/>
        </w:rPr>
        <w:t xml:space="preserve">(ב) </w:t>
      </w:r>
      <w:r w:rsidRPr="001A267A">
        <w:rPr>
          <w:sz w:val="15"/>
          <w:rtl/>
        </w:rPr>
        <w:t xml:space="preserve">תיקון </w:t>
      </w:r>
      <w:r w:rsidR="007F00E4" w:rsidRPr="001A267A">
        <w:rPr>
          <w:sz w:val="15"/>
          <w:rtl/>
        </w:rPr>
        <w:t xml:space="preserve">של </w:t>
      </w:r>
      <w:r w:rsidRPr="001A267A">
        <w:rPr>
          <w:sz w:val="15"/>
          <w:rtl/>
        </w:rPr>
        <w:t xml:space="preserve">הפרה </w:t>
      </w:r>
      <w:r w:rsidR="00AD74F3" w:rsidRPr="001A267A">
        <w:rPr>
          <w:sz w:val="15"/>
          <w:rtl/>
        </w:rPr>
        <w:t xml:space="preserve">של הסדר הלוואה לזמן ארוך המסווג כשוטף; (ג) </w:t>
      </w:r>
      <w:r w:rsidRPr="001A267A">
        <w:rPr>
          <w:sz w:val="15"/>
          <w:rtl/>
        </w:rPr>
        <w:t xml:space="preserve">הענקת </w:t>
      </w:r>
      <w:r w:rsidR="007F00E4" w:rsidRPr="001A267A">
        <w:rPr>
          <w:sz w:val="15"/>
          <w:rtl/>
        </w:rPr>
        <w:t xml:space="preserve">תקופת </w:t>
      </w:r>
      <w:proofErr w:type="spellStart"/>
      <w:r w:rsidR="00160718" w:rsidRPr="001A267A">
        <w:rPr>
          <w:sz w:val="15"/>
          <w:rtl/>
        </w:rPr>
        <w:t>ארכה</w:t>
      </w:r>
      <w:r w:rsidR="00AD74F3" w:rsidRPr="001A267A">
        <w:rPr>
          <w:sz w:val="15"/>
          <w:rtl/>
        </w:rPr>
        <w:t>על</w:t>
      </w:r>
      <w:proofErr w:type="spellEnd"/>
      <w:r w:rsidR="00AD74F3" w:rsidRPr="001A267A">
        <w:rPr>
          <w:sz w:val="15"/>
          <w:rtl/>
        </w:rPr>
        <w:t xml:space="preserve"> ידי המלווה כדי לתקן הפרה של הסדר הלוואה לזמן ארוך המסווג כשוטף;</w:t>
      </w:r>
      <w:r w:rsidR="009811F5" w:rsidRPr="001A267A">
        <w:rPr>
          <w:sz w:val="15"/>
          <w:rtl/>
        </w:rPr>
        <w:t xml:space="preserve"> וכן </w:t>
      </w:r>
      <w:r w:rsidR="00AD74F3" w:rsidRPr="001A267A">
        <w:rPr>
          <w:sz w:val="15"/>
          <w:rtl/>
        </w:rPr>
        <w:t xml:space="preserve">(ד) </w:t>
      </w:r>
      <w:r w:rsidR="009811F5" w:rsidRPr="001A267A">
        <w:rPr>
          <w:sz w:val="15"/>
          <w:rtl/>
        </w:rPr>
        <w:t xml:space="preserve">סילוק של </w:t>
      </w:r>
      <w:r w:rsidR="00AD74F3" w:rsidRPr="001A267A">
        <w:rPr>
          <w:sz w:val="15"/>
          <w:rtl/>
        </w:rPr>
        <w:t xml:space="preserve">התחייבות המסווגת </w:t>
      </w:r>
      <w:r w:rsidR="009811F5" w:rsidRPr="001A267A">
        <w:rPr>
          <w:sz w:val="15"/>
          <w:rtl/>
        </w:rPr>
        <w:t>כלא שוטפת</w:t>
      </w:r>
      <w:r w:rsidRPr="001A267A">
        <w:rPr>
          <w:sz w:val="15"/>
          <w:rtl/>
        </w:rPr>
        <w:t>.</w:t>
      </w:r>
    </w:p>
  </w:footnote>
  <w:footnote w:id="192">
    <w:p w14:paraId="1C75169C" w14:textId="77777777"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אם אכן כך המצב, ינוסח בהתאם למקרה.</w:t>
      </w:r>
    </w:p>
  </w:footnote>
  <w:footnote w:id="193">
    <w:p w14:paraId="53F88856" w14:textId="3EA9C50C" w:rsidR="00E66DA1"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w:t>
      </w:r>
      <w:r w:rsidRPr="001A267A">
        <w:rPr>
          <w:sz w:val="15"/>
        </w:rPr>
        <w:t>IAS 34.8(b)</w:t>
      </w:r>
      <w:r w:rsidRPr="001A267A">
        <w:rPr>
          <w:sz w:val="15"/>
          <w:rtl/>
        </w:rPr>
        <w:t xml:space="preserve">, קיימות שתי אפשרויות להצגת </w:t>
      </w:r>
      <w:r w:rsidR="00E66DA1" w:rsidRPr="001A267A">
        <w:rPr>
          <w:sz w:val="15"/>
          <w:rtl/>
        </w:rPr>
        <w:t>ה</w:t>
      </w:r>
      <w:r w:rsidRPr="001A267A">
        <w:rPr>
          <w:sz w:val="15"/>
          <w:rtl/>
        </w:rPr>
        <w:t>רווח או הפסד ו</w:t>
      </w:r>
      <w:r w:rsidR="00E66DA1" w:rsidRPr="001A267A">
        <w:rPr>
          <w:sz w:val="15"/>
          <w:rtl/>
        </w:rPr>
        <w:t>ה</w:t>
      </w:r>
      <w:r w:rsidRPr="001A267A">
        <w:rPr>
          <w:sz w:val="15"/>
          <w:rtl/>
        </w:rPr>
        <w:t xml:space="preserve">רווח </w:t>
      </w:r>
      <w:r w:rsidR="00E66DA1" w:rsidRPr="001A267A">
        <w:rPr>
          <w:sz w:val="15"/>
          <w:rtl/>
        </w:rPr>
        <w:t>ה</w:t>
      </w:r>
      <w:r w:rsidRPr="001A267A">
        <w:rPr>
          <w:sz w:val="15"/>
          <w:rtl/>
        </w:rPr>
        <w:t xml:space="preserve">כולל </w:t>
      </w:r>
      <w:r w:rsidR="00E66DA1" w:rsidRPr="001A267A">
        <w:rPr>
          <w:sz w:val="15"/>
          <w:rtl/>
        </w:rPr>
        <w:t>ה</w:t>
      </w:r>
      <w:r w:rsidRPr="001A267A">
        <w:rPr>
          <w:sz w:val="15"/>
          <w:rtl/>
        </w:rPr>
        <w:t xml:space="preserve">אחר: בדוח תמציתי יחיד על </w:t>
      </w:r>
      <w:r w:rsidR="00E66DA1" w:rsidRPr="001A267A">
        <w:rPr>
          <w:sz w:val="15"/>
          <w:rtl/>
        </w:rPr>
        <w:t>ה</w:t>
      </w:r>
      <w:r w:rsidRPr="001A267A">
        <w:rPr>
          <w:sz w:val="15"/>
          <w:rtl/>
        </w:rPr>
        <w:t>רווח או הפסד ו</w:t>
      </w:r>
      <w:r w:rsidR="00E66DA1" w:rsidRPr="001A267A">
        <w:rPr>
          <w:sz w:val="15"/>
          <w:rtl/>
        </w:rPr>
        <w:t>ה</w:t>
      </w:r>
      <w:r w:rsidRPr="001A267A">
        <w:rPr>
          <w:sz w:val="15"/>
          <w:rtl/>
        </w:rPr>
        <w:t xml:space="preserve">רווח </w:t>
      </w:r>
      <w:r w:rsidR="00E66DA1" w:rsidRPr="001A267A">
        <w:rPr>
          <w:sz w:val="15"/>
          <w:rtl/>
        </w:rPr>
        <w:t>ה</w:t>
      </w:r>
      <w:r w:rsidRPr="001A267A">
        <w:rPr>
          <w:sz w:val="15"/>
          <w:rtl/>
        </w:rPr>
        <w:t xml:space="preserve">כולל </w:t>
      </w:r>
      <w:r w:rsidR="00E66DA1" w:rsidRPr="001A267A">
        <w:rPr>
          <w:sz w:val="15"/>
          <w:rtl/>
        </w:rPr>
        <w:t>ה</w:t>
      </w:r>
      <w:r w:rsidRPr="001A267A">
        <w:rPr>
          <w:sz w:val="15"/>
          <w:rtl/>
        </w:rPr>
        <w:t xml:space="preserve">אחר (כמוצג בדוח לדוגמה) או בדוח תמציתי </w:t>
      </w:r>
      <w:r w:rsidR="00E66DA1" w:rsidRPr="001A267A">
        <w:rPr>
          <w:sz w:val="15"/>
          <w:rtl/>
        </w:rPr>
        <w:t xml:space="preserve">נפרד </w:t>
      </w:r>
      <w:r w:rsidRPr="001A267A">
        <w:rPr>
          <w:sz w:val="15"/>
          <w:rtl/>
        </w:rPr>
        <w:t xml:space="preserve">על </w:t>
      </w:r>
      <w:r w:rsidR="00E66DA1" w:rsidRPr="001A267A">
        <w:rPr>
          <w:sz w:val="15"/>
          <w:rtl/>
        </w:rPr>
        <w:t>ה</w:t>
      </w:r>
      <w:r w:rsidRPr="001A267A">
        <w:rPr>
          <w:sz w:val="15"/>
          <w:rtl/>
        </w:rPr>
        <w:t>רווח או הפסד ובדוח תמציתי על הרווח הכולל המתחיל ברווח או הפסד (כמוצג בנספח זה).</w:t>
      </w:r>
    </w:p>
  </w:footnote>
  <w:footnote w:id="194">
    <w:p w14:paraId="09F9FABE" w14:textId="458B486C" w:rsidR="00133F31"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w:t>
      </w:r>
      <w:r w:rsidRPr="001A267A">
        <w:rPr>
          <w:sz w:val="15"/>
        </w:rPr>
        <w:t>IAS 1.99</w:t>
      </w:r>
      <w:r w:rsidRPr="001A267A">
        <w:rPr>
          <w:sz w:val="15"/>
          <w:rtl/>
        </w:rPr>
        <w:t>, יש להציג ניתוח של הוצאות שהוכרו ברווח או הפסד תוך שימוש באחת מהשיטות הבאות</w:t>
      </w:r>
      <w:r w:rsidR="00133F31" w:rsidRPr="001A267A">
        <w:rPr>
          <w:sz w:val="15"/>
          <w:rtl/>
        </w:rPr>
        <w:t>, לפי השיטה שמספקת מידע שהוא מהימן ורלוונטי יותר</w:t>
      </w:r>
      <w:r w:rsidRPr="001A267A">
        <w:rPr>
          <w:sz w:val="15"/>
          <w:rtl/>
        </w:rPr>
        <w:t>: סיווג שמבוסס על מאפיין הפעילות של ההוצאות (כמוצג בדוח לדוגמה) או סיווג שמבוסס על מהות ההוצאות (כמוצג בנספח זה).</w:t>
      </w:r>
    </w:p>
  </w:footnote>
  <w:footnote w:id="195">
    <w:p w14:paraId="3B0E114E" w14:textId="0FE2BC5B"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המשך הדוח אשר מציג את החלק של </w:t>
      </w:r>
      <w:r w:rsidR="00133F31" w:rsidRPr="001A267A">
        <w:rPr>
          <w:sz w:val="15"/>
          <w:rtl/>
        </w:rPr>
        <w:t>ה</w:t>
      </w:r>
      <w:r w:rsidRPr="001A267A">
        <w:rPr>
          <w:sz w:val="15"/>
          <w:rtl/>
        </w:rPr>
        <w:t xml:space="preserve">רווח </w:t>
      </w:r>
      <w:r w:rsidR="00133F31" w:rsidRPr="001A267A">
        <w:rPr>
          <w:sz w:val="15"/>
          <w:rtl/>
        </w:rPr>
        <w:t>ה</w:t>
      </w:r>
      <w:r w:rsidRPr="001A267A">
        <w:rPr>
          <w:sz w:val="15"/>
          <w:rtl/>
        </w:rPr>
        <w:t xml:space="preserve">כולל </w:t>
      </w:r>
      <w:r w:rsidR="00133F31" w:rsidRPr="001A267A">
        <w:rPr>
          <w:sz w:val="15"/>
          <w:rtl/>
        </w:rPr>
        <w:t>ה</w:t>
      </w:r>
      <w:r w:rsidRPr="001A267A">
        <w:rPr>
          <w:sz w:val="15"/>
          <w:rtl/>
        </w:rPr>
        <w:t>אחר ו</w:t>
      </w:r>
      <w:r w:rsidR="00133F31" w:rsidRPr="001A267A">
        <w:rPr>
          <w:sz w:val="15"/>
          <w:rtl/>
        </w:rPr>
        <w:t xml:space="preserve">את </w:t>
      </w:r>
      <w:r w:rsidRPr="001A267A">
        <w:rPr>
          <w:sz w:val="15"/>
          <w:rtl/>
        </w:rPr>
        <w:t>סך הרווח הכולל, את ייחוס הרווח או הפסד ו</w:t>
      </w:r>
      <w:r w:rsidR="00133F31" w:rsidRPr="001A267A">
        <w:rPr>
          <w:sz w:val="15"/>
          <w:rtl/>
        </w:rPr>
        <w:t xml:space="preserve">את </w:t>
      </w:r>
      <w:r w:rsidRPr="001A267A">
        <w:rPr>
          <w:sz w:val="15"/>
          <w:rtl/>
        </w:rPr>
        <w:t>ייחוס הרווח הכולל לזכויות שאינן מקנות שליטה ולבעלים של החברה האם ואת הרווח למניה</w:t>
      </w:r>
      <w:r w:rsidR="00CB242F" w:rsidRPr="001A267A">
        <w:rPr>
          <w:sz w:val="15"/>
          <w:rtl/>
        </w:rPr>
        <w:t>,</w:t>
      </w:r>
      <w:r w:rsidRPr="001A267A">
        <w:rPr>
          <w:sz w:val="15"/>
          <w:rtl/>
        </w:rPr>
        <w:t xml:space="preserve"> הוא כמוצג בדוח לדוגמה.</w:t>
      </w:r>
    </w:p>
  </w:footnote>
  <w:footnote w:id="196">
    <w:p w14:paraId="25BAA6D8" w14:textId="58760606" w:rsidR="00564987" w:rsidRPr="001A267A" w:rsidRDefault="00564987"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אם מדובר בהפסד, יופיע תחת "הוצאות".</w:t>
      </w:r>
    </w:p>
  </w:footnote>
  <w:footnote w:id="197">
    <w:p w14:paraId="049F6737" w14:textId="5CAF9F10" w:rsidR="00564987" w:rsidRPr="001A267A" w:rsidRDefault="00564987"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יש לשקול את מיקום הסעיף בדוח בהתאם למהות הכלכלית.</w:t>
      </w:r>
    </w:p>
  </w:footnote>
  <w:footnote w:id="198">
    <w:p w14:paraId="72476C0A" w14:textId="00E6DC6F"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1.94</w:t>
      </w:r>
      <w:r w:rsidRPr="001A267A">
        <w:rPr>
          <w:sz w:val="15"/>
          <w:rtl/>
        </w:rPr>
        <w:t>, יש להציג תיאומים בגין סיווג מחדש בדוח על רווח או הפסד ורווח כולל אחר (כמוצג בנספח זה) או בביאורים.</w:t>
      </w:r>
    </w:p>
  </w:footnote>
  <w:footnote w:id="199">
    <w:p w14:paraId="3908AB47" w14:textId="2A00B725"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נספח זה אינו מדגים דוח </w:t>
      </w:r>
      <w:r w:rsidR="00364A63" w:rsidRPr="001A267A">
        <w:rPr>
          <w:sz w:val="15"/>
          <w:rtl/>
        </w:rPr>
        <w:t xml:space="preserve">שלם </w:t>
      </w:r>
      <w:r w:rsidRPr="001A267A">
        <w:rPr>
          <w:sz w:val="15"/>
          <w:rtl/>
        </w:rPr>
        <w:t xml:space="preserve">על </w:t>
      </w:r>
      <w:r w:rsidR="00364A63" w:rsidRPr="001A267A">
        <w:rPr>
          <w:sz w:val="15"/>
          <w:rtl/>
        </w:rPr>
        <w:t>ה</w:t>
      </w:r>
      <w:r w:rsidRPr="001A267A">
        <w:rPr>
          <w:sz w:val="15"/>
          <w:rtl/>
        </w:rPr>
        <w:t>רווח או הפסד ו</w:t>
      </w:r>
      <w:r w:rsidR="00364A63" w:rsidRPr="001A267A">
        <w:rPr>
          <w:sz w:val="15"/>
          <w:rtl/>
        </w:rPr>
        <w:t>ה</w:t>
      </w:r>
      <w:r w:rsidRPr="001A267A">
        <w:rPr>
          <w:sz w:val="15"/>
          <w:rtl/>
        </w:rPr>
        <w:t xml:space="preserve">רווח </w:t>
      </w:r>
      <w:r w:rsidR="00364A63" w:rsidRPr="001A267A">
        <w:rPr>
          <w:sz w:val="15"/>
          <w:rtl/>
        </w:rPr>
        <w:t>ה</w:t>
      </w:r>
      <w:r w:rsidRPr="001A267A">
        <w:rPr>
          <w:sz w:val="15"/>
          <w:rtl/>
        </w:rPr>
        <w:t xml:space="preserve">כולל </w:t>
      </w:r>
      <w:r w:rsidR="00364A63" w:rsidRPr="001A267A">
        <w:rPr>
          <w:sz w:val="15"/>
          <w:rtl/>
        </w:rPr>
        <w:t>ה</w:t>
      </w:r>
      <w:r w:rsidRPr="001A267A">
        <w:rPr>
          <w:sz w:val="15"/>
          <w:rtl/>
        </w:rPr>
        <w:t xml:space="preserve">אחר, אלא רק את החלק של הרווח הכולל האחר (כלומר, ללא החלק של </w:t>
      </w:r>
      <w:r w:rsidR="00364A63" w:rsidRPr="001A267A">
        <w:rPr>
          <w:sz w:val="15"/>
          <w:rtl/>
        </w:rPr>
        <w:t>ה</w:t>
      </w:r>
      <w:r w:rsidRPr="001A267A">
        <w:rPr>
          <w:sz w:val="15"/>
          <w:rtl/>
        </w:rPr>
        <w:t>רווח או הפסד, ללא ייחוס הרווח או הפסד וייחוס הרווח הכולל לזכויות שאינן מקנות שליטה ולבעלים של החברה האם וללא הרווח למניה).</w:t>
      </w:r>
    </w:p>
  </w:footnote>
  <w:footnote w:id="200">
    <w:p w14:paraId="1C9F8F26" w14:textId="77777777" w:rsidR="00411F64" w:rsidRPr="001A267A" w:rsidRDefault="00411F64"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לעניין רווח כולל אחר מצטבר המשתקף מחברות מוחזקות, יש לבחון את נאותות הסיווג מחדש לרווח או הפסד בדוחות הכספיים המאוחדים בעת הסיווג מחדש לרווח או הפסד בחברה המוחזקת.</w:t>
      </w:r>
    </w:p>
  </w:footnote>
  <w:footnote w:id="201">
    <w:p w14:paraId="30435BCE" w14:textId="619E84D3" w:rsidR="00411F64" w:rsidRPr="001A267A" w:rsidRDefault="00411F64"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לדוגמה, בגין מימוש של פעילות חוץ. כמו כן, תשומת הלב מופנית ל-</w:t>
      </w:r>
      <w:r w:rsidRPr="001A267A">
        <w:rPr>
          <w:sz w:val="15"/>
        </w:rPr>
        <w:t>IAS 21.48A</w:t>
      </w:r>
      <w:r w:rsidR="00E322C2">
        <w:rPr>
          <w:sz w:val="15"/>
        </w:rPr>
        <w:t>–</w:t>
      </w:r>
      <w:r w:rsidRPr="001A267A">
        <w:rPr>
          <w:sz w:val="15"/>
        </w:rPr>
        <w:t>48D</w:t>
      </w:r>
      <w:r w:rsidRPr="001A267A">
        <w:rPr>
          <w:sz w:val="15"/>
          <w:rtl/>
        </w:rPr>
        <w:t xml:space="preserve"> לגבי מקרים נוספים הנחשבים כמימושים, לגבי אופן הטיפול במימוש חלקי וכן לגבי הטיפול בחלק המתייחס לזכויות שאינן מקנות שליטה.</w:t>
      </w:r>
    </w:p>
  </w:footnote>
  <w:footnote w:id="202">
    <w:p w14:paraId="553E04C7" w14:textId="68500125" w:rsidR="00FA6ACA" w:rsidRPr="001A267A" w:rsidRDefault="00FA6ACA" w:rsidP="00FA6AC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Pr>
          <w:rFonts w:hint="cs"/>
          <w:sz w:val="15"/>
          <w:rtl/>
        </w:rPr>
        <w:t xml:space="preserve">תיאומים בגין סיווג מחדש בגין </w:t>
      </w:r>
      <w:proofErr w:type="spellStart"/>
      <w:r>
        <w:rPr>
          <w:rFonts w:hint="cs"/>
          <w:sz w:val="15"/>
          <w:rtl/>
        </w:rPr>
        <w:t>גיד</w:t>
      </w:r>
      <w:r w:rsidR="00A007E4">
        <w:rPr>
          <w:rFonts w:hint="cs"/>
          <w:sz w:val="15"/>
          <w:rtl/>
        </w:rPr>
        <w:t>ורי</w:t>
      </w:r>
      <w:proofErr w:type="spellEnd"/>
      <w:r w:rsidR="00A007E4">
        <w:rPr>
          <w:rFonts w:hint="cs"/>
          <w:sz w:val="15"/>
          <w:rtl/>
        </w:rPr>
        <w:t xml:space="preserve"> </w:t>
      </w:r>
      <w:r>
        <w:rPr>
          <w:rFonts w:hint="cs"/>
          <w:sz w:val="15"/>
          <w:rtl/>
        </w:rPr>
        <w:t>תזרי</w:t>
      </w:r>
      <w:r w:rsidR="00A007E4">
        <w:rPr>
          <w:rFonts w:hint="cs"/>
          <w:sz w:val="15"/>
          <w:rtl/>
        </w:rPr>
        <w:t>ם</w:t>
      </w:r>
      <w:r>
        <w:rPr>
          <w:rFonts w:hint="cs"/>
          <w:sz w:val="15"/>
          <w:rtl/>
        </w:rPr>
        <w:t xml:space="preserve"> מזומנים </w:t>
      </w:r>
      <w:r w:rsidR="00A007E4">
        <w:rPr>
          <w:rFonts w:hint="cs"/>
          <w:sz w:val="15"/>
          <w:rtl/>
        </w:rPr>
        <w:t xml:space="preserve">כוללים גם </w:t>
      </w:r>
      <w:r w:rsidR="00A007E4" w:rsidRPr="00A007E4">
        <w:rPr>
          <w:sz w:val="15"/>
          <w:rtl/>
        </w:rPr>
        <w:t>הפסד בגין גידור תזרים מזומנים ש</w:t>
      </w:r>
      <w:r w:rsidR="00A007E4" w:rsidRPr="00A007E4">
        <w:rPr>
          <w:rFonts w:hint="cs"/>
          <w:sz w:val="15"/>
          <w:rtl/>
        </w:rPr>
        <w:t>ה</w:t>
      </w:r>
      <w:r w:rsidR="00A007E4" w:rsidRPr="00A007E4">
        <w:rPr>
          <w:sz w:val="15"/>
          <w:rtl/>
        </w:rPr>
        <w:t>שבתו</w:t>
      </w:r>
      <w:r w:rsidR="00A007E4" w:rsidRPr="00A007E4">
        <w:rPr>
          <w:rFonts w:hint="cs"/>
          <w:sz w:val="15"/>
          <w:rtl/>
        </w:rPr>
        <w:t xml:space="preserve"> אינה צפויה</w:t>
      </w:r>
      <w:r w:rsidRPr="001A267A">
        <w:rPr>
          <w:sz w:val="15"/>
          <w:rtl/>
        </w:rPr>
        <w:t>.</w:t>
      </w:r>
    </w:p>
  </w:footnote>
  <w:footnote w:id="203">
    <w:p w14:paraId="2325ADC0" w14:textId="71FE3AD0"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w:t>
      </w:r>
      <w:r w:rsidRPr="001A267A">
        <w:rPr>
          <w:sz w:val="15"/>
        </w:rPr>
        <w:t>IAS 1.106A</w:t>
      </w:r>
      <w:r w:rsidRPr="001A267A">
        <w:rPr>
          <w:sz w:val="15"/>
          <w:rtl/>
        </w:rPr>
        <w:t>, יש להציג, לכל רכיב של הון, ניתוח של רווח כולל אחר לפי פריט, בדוח על השינויים בהון או בביאורים. נספח זה מדגים את אופן ההצגה של מידע זה בדוח על השינויים בהון. הנספח כולל תקופת דיווח אחת בלבד.</w:t>
      </w:r>
    </w:p>
  </w:footnote>
  <w:footnote w:id="204">
    <w:p w14:paraId="3FFF03F5" w14:textId="77777777" w:rsidR="006D03BA" w:rsidRPr="001A267A" w:rsidRDefault="006D03B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למעט חברה כלולה שהיא תאגיד מדווח או תאגיד שהוראות פרק ה'3 לחוק ניירות ערך, התשכ"ט-1969 חלות עליו.</w:t>
      </w:r>
    </w:p>
  </w:footnote>
  <w:footnote w:id="205">
    <w:p w14:paraId="7CB88414" w14:textId="77777777" w:rsidR="006D03BA" w:rsidRPr="001A267A" w:rsidRDefault="006D03B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לרבות עסקה משותפת המטופלת לפי שיטת השווי המאזני.</w:t>
      </w:r>
    </w:p>
  </w:footnote>
  <w:footnote w:id="206">
    <w:p w14:paraId="12EA57FA" w14:textId="77777777" w:rsidR="006D03BA" w:rsidRPr="001A267A" w:rsidRDefault="006D03B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לעמדה המשפטית, אם בעל השליטה העמיד ערבות אישית מהותית, יידרש גילוי למידע מקיף אודות בעל השליטה, אשר ישקף את יכולתו לפרוע את הערבות.</w:t>
      </w:r>
    </w:p>
  </w:footnote>
  <w:footnote w:id="207">
    <w:p w14:paraId="3268BDD6" w14:textId="2DBF1CA8"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נספח זה מבוסס על חומר לימודי שפורסם על ידי </w:t>
      </w:r>
      <w:r w:rsidR="00E551C6" w:rsidRPr="001A267A">
        <w:rPr>
          <w:sz w:val="15"/>
          <w:rtl/>
        </w:rPr>
        <w:t xml:space="preserve">המוסד לתקני הדיווח הכספי הבינלאומיים </w:t>
      </w:r>
      <w:r w:rsidR="00F17BDB" w:rsidRPr="001A267A">
        <w:rPr>
          <w:sz w:val="15"/>
          <w:rtl/>
        </w:rPr>
        <w:t>(</w:t>
      </w:r>
      <w:r w:rsidR="00F17BDB" w:rsidRPr="001A267A">
        <w:rPr>
          <w:sz w:val="15"/>
        </w:rPr>
        <w:t>IFRS</w:t>
      </w:r>
      <w:r w:rsidR="00F17BDB" w:rsidRPr="001A267A">
        <w:rPr>
          <w:sz w:val="15"/>
          <w:vertAlign w:val="superscript"/>
        </w:rPr>
        <w:t>®</w:t>
      </w:r>
      <w:r w:rsidR="00F17BDB" w:rsidRPr="001A267A">
        <w:rPr>
          <w:sz w:val="15"/>
        </w:rPr>
        <w:t xml:space="preserve"> Foundation</w:t>
      </w:r>
      <w:r w:rsidR="00F17BDB" w:rsidRPr="001A267A">
        <w:rPr>
          <w:sz w:val="15"/>
          <w:rtl/>
        </w:rPr>
        <w:t xml:space="preserve">) </w:t>
      </w:r>
      <w:r w:rsidRPr="001A267A">
        <w:rPr>
          <w:sz w:val="15"/>
          <w:rtl/>
        </w:rPr>
        <w:t>בחודש נובמבר 2020</w:t>
      </w:r>
      <w:r w:rsidR="00AA6A00" w:rsidRPr="001A267A">
        <w:rPr>
          <w:sz w:val="15"/>
          <w:rtl/>
        </w:rPr>
        <w:t xml:space="preserve"> ו</w:t>
      </w:r>
      <w:r w:rsidR="00E551C6" w:rsidRPr="001A267A">
        <w:rPr>
          <w:sz w:val="15"/>
          <w:rtl/>
        </w:rPr>
        <w:t>ש</w:t>
      </w:r>
      <w:r w:rsidR="00AA6A00" w:rsidRPr="001A267A">
        <w:rPr>
          <w:sz w:val="15"/>
          <w:rtl/>
        </w:rPr>
        <w:t>עודכן בחודש יולי 2023</w:t>
      </w:r>
      <w:r w:rsidRPr="001A267A">
        <w:rPr>
          <w:sz w:val="15"/>
          <w:rtl/>
        </w:rPr>
        <w:t xml:space="preserve">. ניתן למצוא את הפרסום </w:t>
      </w:r>
      <w:hyperlink r:id="rId4" w:history="1">
        <w:r w:rsidRPr="001A267A">
          <w:rPr>
            <w:rStyle w:val="Hyperlink"/>
            <w:sz w:val="15"/>
            <w:rtl/>
          </w:rPr>
          <w:t>בקישור זה</w:t>
        </w:r>
      </w:hyperlink>
      <w:r w:rsidRPr="001A267A">
        <w:rPr>
          <w:sz w:val="15"/>
          <w:rtl/>
        </w:rPr>
        <w:t xml:space="preserve">. כמו כן, רשת </w:t>
      </w:r>
      <w:r w:rsidRPr="001A267A">
        <w:rPr>
          <w:sz w:val="15"/>
        </w:rPr>
        <w:t>BDO</w:t>
      </w:r>
      <w:r w:rsidRPr="001A267A">
        <w:rPr>
          <w:sz w:val="15"/>
          <w:rtl/>
        </w:rPr>
        <w:t xml:space="preserve"> פרסמה חוזר בנושא זה, אשר ניתן למצוא אותו </w:t>
      </w:r>
      <w:hyperlink r:id="rId5" w:history="1">
        <w:r w:rsidR="00994B11" w:rsidRPr="001A267A">
          <w:rPr>
            <w:rStyle w:val="Hyperlink"/>
            <w:sz w:val="15"/>
            <w:rtl/>
          </w:rPr>
          <w:t>בקישור זה</w:t>
        </w:r>
      </w:hyperlink>
      <w:r w:rsidR="00994B11" w:rsidRPr="001A267A">
        <w:rPr>
          <w:sz w:val="15"/>
          <w:rtl/>
        </w:rPr>
        <w:t>.</w:t>
      </w:r>
      <w:r w:rsidRPr="001A267A">
        <w:rPr>
          <w:sz w:val="15"/>
          <w:rtl/>
        </w:rPr>
        <w:t xml:space="preserve"> בנוסף</w:t>
      </w:r>
      <w:r w:rsidR="00E551C6" w:rsidRPr="001A267A">
        <w:rPr>
          <w:sz w:val="15"/>
          <w:rtl/>
        </w:rPr>
        <w:t>,</w:t>
      </w:r>
      <w:r w:rsidRPr="001A267A">
        <w:rPr>
          <w:sz w:val="15"/>
          <w:rtl/>
        </w:rPr>
        <w:t xml:space="preserve"> בנובמבר </w:t>
      </w:r>
      <w:r w:rsidR="00BF5C26" w:rsidRPr="001A267A">
        <w:rPr>
          <w:sz w:val="15"/>
          <w:rtl/>
        </w:rPr>
        <w:t xml:space="preserve">2019 </w:t>
      </w:r>
      <w:r w:rsidRPr="001A267A">
        <w:rPr>
          <w:sz w:val="15"/>
          <w:rtl/>
        </w:rPr>
        <w:t>פרסם חבר ה-</w:t>
      </w:r>
      <w:r w:rsidRPr="001A267A">
        <w:rPr>
          <w:sz w:val="15"/>
        </w:rPr>
        <w:t>IASB</w:t>
      </w:r>
      <w:r w:rsidR="000508FB" w:rsidRPr="001A267A">
        <w:rPr>
          <w:sz w:val="15"/>
          <w:vertAlign w:val="superscript"/>
        </w:rPr>
        <w:t>®</w:t>
      </w:r>
      <w:r w:rsidRPr="001A267A">
        <w:rPr>
          <w:sz w:val="15"/>
          <w:rtl/>
        </w:rPr>
        <w:t xml:space="preserve"> ניק אנדרסון מאמר בדבר תקני </w:t>
      </w:r>
      <w:r w:rsidR="00E551C6" w:rsidRPr="001A267A">
        <w:rPr>
          <w:sz w:val="15"/>
          <w:rtl/>
        </w:rPr>
        <w:t>ה</w:t>
      </w:r>
      <w:r w:rsidR="001A3662" w:rsidRPr="001A267A">
        <w:rPr>
          <w:sz w:val="15"/>
          <w:rtl/>
        </w:rPr>
        <w:t xml:space="preserve">דיווח </w:t>
      </w:r>
      <w:r w:rsidR="00E551C6" w:rsidRPr="001A267A">
        <w:rPr>
          <w:sz w:val="15"/>
          <w:rtl/>
        </w:rPr>
        <w:t>ה</w:t>
      </w:r>
      <w:r w:rsidR="001A3662" w:rsidRPr="001A267A">
        <w:rPr>
          <w:sz w:val="15"/>
          <w:rtl/>
        </w:rPr>
        <w:t xml:space="preserve">כספי </w:t>
      </w:r>
      <w:r w:rsidR="00E551C6" w:rsidRPr="001A267A">
        <w:rPr>
          <w:sz w:val="15"/>
          <w:rtl/>
        </w:rPr>
        <w:t>ה</w:t>
      </w:r>
      <w:r w:rsidR="001A3662" w:rsidRPr="001A267A">
        <w:rPr>
          <w:sz w:val="15"/>
          <w:rtl/>
        </w:rPr>
        <w:t xml:space="preserve">בינלאומיים </w:t>
      </w:r>
      <w:r w:rsidR="00E551C6" w:rsidRPr="001A267A">
        <w:rPr>
          <w:sz w:val="15"/>
          <w:rtl/>
        </w:rPr>
        <w:t>ה</w:t>
      </w:r>
      <w:r w:rsidR="000508FB" w:rsidRPr="001A267A">
        <w:rPr>
          <w:sz w:val="15"/>
          <w:rtl/>
        </w:rPr>
        <w:t>חשבונא</w:t>
      </w:r>
      <w:r w:rsidR="001A3662" w:rsidRPr="001A267A">
        <w:rPr>
          <w:sz w:val="15"/>
          <w:rtl/>
        </w:rPr>
        <w:t>יים</w:t>
      </w:r>
      <w:r w:rsidRPr="001A267A">
        <w:rPr>
          <w:sz w:val="15"/>
          <w:rtl/>
        </w:rPr>
        <w:t xml:space="preserve"> וגילויים הקשורים לאקלים, אשר ניתן למצוא אותו </w:t>
      </w:r>
      <w:hyperlink r:id="rId6" w:history="1">
        <w:r w:rsidRPr="001A267A">
          <w:rPr>
            <w:rStyle w:val="Hyperlink"/>
            <w:sz w:val="15"/>
            <w:rtl/>
          </w:rPr>
          <w:t>בקישור זה</w:t>
        </w:r>
      </w:hyperlink>
      <w:r w:rsidRPr="001A267A">
        <w:rPr>
          <w:sz w:val="15"/>
          <w:rtl/>
        </w:rPr>
        <w:t>.</w:t>
      </w:r>
      <w:r w:rsidR="00FB244D" w:rsidRPr="001A267A">
        <w:rPr>
          <w:sz w:val="15"/>
          <w:rtl/>
        </w:rPr>
        <w:t xml:space="preserve"> הרשות האירופאית לניירות ערך </w:t>
      </w:r>
      <w:r w:rsidR="00BF4FCE" w:rsidRPr="001A267A">
        <w:rPr>
          <w:sz w:val="15"/>
          <w:rtl/>
        </w:rPr>
        <w:t>(</w:t>
      </w:r>
      <w:r w:rsidR="00FB244D" w:rsidRPr="001A267A">
        <w:rPr>
          <w:sz w:val="15"/>
        </w:rPr>
        <w:t>ESMA</w:t>
      </w:r>
      <w:r w:rsidR="002416CA" w:rsidRPr="001A267A">
        <w:rPr>
          <w:sz w:val="15"/>
          <w:rtl/>
        </w:rPr>
        <w:t>)</w:t>
      </w:r>
      <w:r w:rsidR="00FB244D" w:rsidRPr="001A267A">
        <w:rPr>
          <w:sz w:val="15"/>
          <w:rtl/>
        </w:rPr>
        <w:t xml:space="preserve"> פרסמה באוקטובר 2023 דוח הכולל דוגמאות לגילויים בדוחות כספיים של חברות לא פיננסיות בקשר לעניינים הקשורים לאקלים, ניתן למצוא את הפרסום </w:t>
      </w:r>
      <w:hyperlink r:id="rId7" w:history="1">
        <w:r w:rsidR="00FB244D" w:rsidRPr="001A267A">
          <w:rPr>
            <w:rStyle w:val="Hyperlink"/>
            <w:sz w:val="15"/>
            <w:rtl/>
          </w:rPr>
          <w:t>בקישור</w:t>
        </w:r>
        <w:r w:rsidR="00BF4FCE" w:rsidRPr="001A267A">
          <w:rPr>
            <w:rStyle w:val="Hyperlink"/>
            <w:sz w:val="15"/>
            <w:rtl/>
          </w:rPr>
          <w:t xml:space="preserve"> </w:t>
        </w:r>
        <w:r w:rsidR="00FB244D" w:rsidRPr="001A267A">
          <w:rPr>
            <w:rStyle w:val="Hyperlink"/>
            <w:sz w:val="15"/>
            <w:rtl/>
          </w:rPr>
          <w:t>זה</w:t>
        </w:r>
      </w:hyperlink>
      <w:r w:rsidR="00BF4FCE" w:rsidRPr="001A267A">
        <w:rPr>
          <w:sz w:val="15"/>
          <w:rtl/>
        </w:rPr>
        <w:t>.</w:t>
      </w:r>
      <w:r w:rsidR="003D37EA" w:rsidRPr="001A267A">
        <w:rPr>
          <w:sz w:val="15"/>
          <w:rtl/>
        </w:rPr>
        <w:t xml:space="preserve"> </w:t>
      </w:r>
    </w:p>
  </w:footnote>
  <w:footnote w:id="208">
    <w:p w14:paraId="5F56B512" w14:textId="4E7DE3DA" w:rsidR="00D11BF3" w:rsidRPr="001A267A" w:rsidRDefault="00D11BF3"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ראו </w:t>
      </w:r>
      <w:r w:rsidRPr="001A267A">
        <w:rPr>
          <w:sz w:val="15"/>
        </w:rPr>
        <w:t>IU-07/2014</w:t>
      </w:r>
      <w:r w:rsidRPr="001A267A">
        <w:rPr>
          <w:sz w:val="15"/>
          <w:rtl/>
        </w:rPr>
        <w:t xml:space="preserve"> – דרישות גילוי הקשורות לבחינת עסק חי.</w:t>
      </w:r>
    </w:p>
  </w:footnote>
  <w:footnote w:id="209">
    <w:p w14:paraId="56B8618B" w14:textId="07F398DE" w:rsidR="00B64157" w:rsidRPr="001A267A" w:rsidRDefault="00B64157"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ראו </w:t>
      </w:r>
      <w:r w:rsidRPr="001A267A">
        <w:rPr>
          <w:sz w:val="15"/>
        </w:rPr>
        <w:t>IU07/2022</w:t>
      </w:r>
      <w:r w:rsidRPr="001A267A">
        <w:rPr>
          <w:sz w:val="15"/>
          <w:rtl/>
        </w:rPr>
        <w:t xml:space="preserve"> – זיכויים שליליים בגין רכבים עם זיהום נמוך.</w:t>
      </w:r>
    </w:p>
  </w:footnote>
  <w:footnote w:id="210">
    <w:p w14:paraId="1442B823" w14:textId="349531B3"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0E16E5" w:rsidRPr="001A267A">
        <w:rPr>
          <w:sz w:val="15"/>
          <w:rtl/>
        </w:rPr>
        <w:t>בהתאם ל</w:t>
      </w:r>
      <w:r w:rsidRPr="001A267A">
        <w:rPr>
          <w:sz w:val="15"/>
          <w:rtl/>
        </w:rPr>
        <w:t>תקנות דוחות תקופתיים, חברה שאינה מעוניינת ליישם את ההקלות שניתנו לתאגידים קטנים, כולן או חלקן, נדרשת לקבל החלטה אקטיבית בנושא.</w:t>
      </w:r>
    </w:p>
  </w:footnote>
  <w:footnote w:id="211">
    <w:p w14:paraId="5E9ED86D" w14:textId="44011401"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r>
      <w:r w:rsidR="00215FAA" w:rsidRPr="001A267A">
        <w:rPr>
          <w:sz w:val="15"/>
          <w:rtl/>
        </w:rPr>
        <w:t>ראו</w:t>
      </w:r>
      <w:r w:rsidRPr="001A267A">
        <w:rPr>
          <w:sz w:val="15"/>
          <w:rtl/>
        </w:rPr>
        <w:t xml:space="preserve"> גם הבהרה בקשר עם דוח כספי נפרד של התאגיד מינואר 2010 שפרסמה רשות ניירות ערך.</w:t>
      </w:r>
    </w:p>
  </w:footnote>
  <w:footnote w:id="212">
    <w:p w14:paraId="447E39D1" w14:textId="14D58043"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יש לכלול במסגרת דוח זה מידע בדבר סכומי הנכסים וההתחייבויות הכלולים בדוחות הכספיים המאוחדים </w:t>
      </w:r>
      <w:r w:rsidR="002E677E" w:rsidRPr="001A267A">
        <w:rPr>
          <w:sz w:val="15"/>
          <w:rtl/>
        </w:rPr>
        <w:t xml:space="preserve">ביניים </w:t>
      </w:r>
      <w:r w:rsidRPr="001A267A">
        <w:rPr>
          <w:sz w:val="15"/>
          <w:rtl/>
        </w:rPr>
        <w:t>התמציתיים המיוחסים לחברה עצמה כחברה אם, בפירוט לפי סוגי הנכסים וההתחייבויות</w:t>
      </w:r>
      <w:r w:rsidR="002E677E" w:rsidRPr="001A267A">
        <w:rPr>
          <w:sz w:val="15"/>
          <w:rtl/>
        </w:rPr>
        <w:t>.</w:t>
      </w:r>
      <w:r w:rsidRPr="001A267A">
        <w:rPr>
          <w:sz w:val="15"/>
          <w:rtl/>
        </w:rPr>
        <w:t xml:space="preserve"> הנתונים יסווגו באותו אופן שבו </w:t>
      </w:r>
      <w:r w:rsidR="002E677E" w:rsidRPr="001A267A">
        <w:rPr>
          <w:sz w:val="15"/>
          <w:rtl/>
        </w:rPr>
        <w:t xml:space="preserve">הם </w:t>
      </w:r>
      <w:r w:rsidRPr="001A267A">
        <w:rPr>
          <w:sz w:val="15"/>
          <w:rtl/>
        </w:rPr>
        <w:t xml:space="preserve">סווגו בדוחות הכספיים המאוחדים </w:t>
      </w:r>
      <w:r w:rsidR="002E677E" w:rsidRPr="001A267A">
        <w:rPr>
          <w:sz w:val="15"/>
          <w:rtl/>
        </w:rPr>
        <w:t xml:space="preserve">ביניים </w:t>
      </w:r>
      <w:r w:rsidRPr="001A267A">
        <w:rPr>
          <w:sz w:val="15"/>
          <w:rtl/>
        </w:rPr>
        <w:t>התמציתיים של החברה וישקפו את הנכסים וההתחייבויות הכלולים בדוחות אל</w:t>
      </w:r>
      <w:r w:rsidR="001C04CE" w:rsidRPr="001A267A">
        <w:rPr>
          <w:sz w:val="15"/>
          <w:rtl/>
        </w:rPr>
        <w:t>ו</w:t>
      </w:r>
      <w:r w:rsidRPr="001A267A">
        <w:rPr>
          <w:sz w:val="15"/>
          <w:rtl/>
        </w:rPr>
        <w:t>, למעט סכומי הנכסים וההתחייבויות בגין חברות מוחזקות. לעניין זה, פעילות משותפת (כהגדרתה ב-</w:t>
      </w:r>
      <w:r w:rsidRPr="001A267A">
        <w:rPr>
          <w:sz w:val="15"/>
        </w:rPr>
        <w:t>IFRS 11</w:t>
      </w:r>
      <w:r w:rsidRPr="001A267A">
        <w:rPr>
          <w:sz w:val="15"/>
          <w:rtl/>
        </w:rPr>
        <w:t>) שנבנתה באמצעות גוף נפרד היא אינה חברה מוחזקת, והיא תטופל באותו אופן כמו בדוחות הכספיים המאוחדים.</w:t>
      </w:r>
    </w:p>
  </w:footnote>
  <w:footnote w:id="213">
    <w:p w14:paraId="397CD2D4" w14:textId="6B21869B" w:rsidR="007724CC" w:rsidRPr="001A267A" w:rsidRDefault="007724CC"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סכום נטו בהתבסס על הדוחות הכספיים המאוחדים </w:t>
      </w:r>
      <w:r w:rsidR="002E677E" w:rsidRPr="001A267A">
        <w:rPr>
          <w:sz w:val="15"/>
          <w:rtl/>
        </w:rPr>
        <w:t xml:space="preserve">ביניים </w:t>
      </w:r>
      <w:r w:rsidRPr="001A267A">
        <w:rPr>
          <w:sz w:val="15"/>
          <w:rtl/>
        </w:rPr>
        <w:t xml:space="preserve">התמציתיים, המיוחס לחברה עצמה כחברה אם, של סך הנכסים בניכוי סך ההתחייבויות, המשקפים בדוחות הכספיים המאוחדים </w:t>
      </w:r>
      <w:r w:rsidR="002E677E" w:rsidRPr="001A267A">
        <w:rPr>
          <w:sz w:val="15"/>
          <w:rtl/>
        </w:rPr>
        <w:t xml:space="preserve">ביניים </w:t>
      </w:r>
      <w:r w:rsidRPr="001A267A">
        <w:rPr>
          <w:sz w:val="15"/>
          <w:rtl/>
        </w:rPr>
        <w:t>התמציתיים מידע כספי בגין חברות מוחזקות, לרבות מוניטין ולרבות ההשפעה הנובעת מהצגה בנפרד של עסקאות בין-חברתיות בגין חברות מאוחדות.</w:t>
      </w:r>
    </w:p>
  </w:footnote>
  <w:footnote w:id="214">
    <w:p w14:paraId="04B0E8EF" w14:textId="38588492" w:rsidR="007724CC" w:rsidRPr="001A267A" w:rsidRDefault="007724CC" w:rsidP="001A267A">
      <w:pPr>
        <w:pStyle w:val="FootnoteText"/>
        <w:ind w:left="284" w:hanging="284"/>
        <w:contextualSpacing w:val="0"/>
        <w:rPr>
          <w:sz w:val="15"/>
        </w:rPr>
      </w:pPr>
      <w:r w:rsidRPr="001A267A">
        <w:rPr>
          <w:rStyle w:val="FootnoteReference"/>
          <w:sz w:val="15"/>
          <w:szCs w:val="15"/>
        </w:rPr>
        <w:footnoteRef/>
      </w:r>
      <w:r w:rsidRPr="001A267A">
        <w:rPr>
          <w:sz w:val="15"/>
          <w:rtl/>
        </w:rPr>
        <w:tab/>
        <w:t xml:space="preserve">אם היתרה מסתכמת לסכום שלילי, </w:t>
      </w:r>
      <w:r w:rsidR="002E677E" w:rsidRPr="001A267A">
        <w:rPr>
          <w:sz w:val="15"/>
          <w:rtl/>
        </w:rPr>
        <w:t xml:space="preserve">היא </w:t>
      </w:r>
      <w:r w:rsidRPr="001A267A">
        <w:rPr>
          <w:sz w:val="15"/>
          <w:rtl/>
        </w:rPr>
        <w:t>תירשם כהתחייבות לא שוטפת.</w:t>
      </w:r>
    </w:p>
  </w:footnote>
  <w:footnote w:id="215">
    <w:p w14:paraId="11E4CB1B" w14:textId="24BA0809" w:rsidR="007724CC" w:rsidRPr="001A267A" w:rsidRDefault="007724CC" w:rsidP="001A267A">
      <w:pPr>
        <w:pStyle w:val="FootnoteText"/>
        <w:ind w:left="284" w:hanging="284"/>
        <w:contextualSpacing w:val="0"/>
        <w:rPr>
          <w:sz w:val="15"/>
        </w:rPr>
      </w:pPr>
      <w:r w:rsidRPr="001A267A">
        <w:rPr>
          <w:rStyle w:val="FootnoteReference"/>
          <w:sz w:val="15"/>
          <w:szCs w:val="15"/>
        </w:rPr>
        <w:footnoteRef/>
      </w:r>
      <w:r w:rsidRPr="001A267A">
        <w:rPr>
          <w:sz w:val="15"/>
          <w:rtl/>
        </w:rPr>
        <w:tab/>
        <w:t>מוניטין זה יכלול מוניטין הנובע מ</w:t>
      </w:r>
      <w:r w:rsidR="002E677E" w:rsidRPr="001A267A">
        <w:rPr>
          <w:sz w:val="15"/>
          <w:rtl/>
        </w:rPr>
        <w:t xml:space="preserve">צירופי עסקים שבהם נרכשה </w:t>
      </w:r>
      <w:r w:rsidRPr="001A267A">
        <w:rPr>
          <w:sz w:val="15"/>
          <w:rtl/>
        </w:rPr>
        <w:t>פעילות שאינה ישות משפטית, מוניטין הנובע מרכישת זכויות בפעילויות משותפות שפעילותיהן מהוות עסק ומוניטין בגין ישו</w:t>
      </w:r>
      <w:r w:rsidR="002E677E" w:rsidRPr="001A267A">
        <w:rPr>
          <w:sz w:val="15"/>
          <w:rtl/>
        </w:rPr>
        <w:t>יו</w:t>
      </w:r>
      <w:r w:rsidRPr="001A267A">
        <w:rPr>
          <w:sz w:val="15"/>
          <w:rtl/>
        </w:rPr>
        <w:t>ת משפטי</w:t>
      </w:r>
      <w:r w:rsidR="002E677E" w:rsidRPr="001A267A">
        <w:rPr>
          <w:sz w:val="15"/>
          <w:rtl/>
        </w:rPr>
        <w:t>ו</w:t>
      </w:r>
      <w:r w:rsidRPr="001A267A">
        <w:rPr>
          <w:sz w:val="15"/>
          <w:rtl/>
        </w:rPr>
        <w:t>ת שמוזג</w:t>
      </w:r>
      <w:r w:rsidR="002E677E" w:rsidRPr="001A267A">
        <w:rPr>
          <w:sz w:val="15"/>
          <w:rtl/>
        </w:rPr>
        <w:t>ו</w:t>
      </w:r>
      <w:r w:rsidRPr="001A267A">
        <w:rPr>
          <w:sz w:val="15"/>
          <w:rtl/>
        </w:rPr>
        <w:t>.</w:t>
      </w:r>
    </w:p>
  </w:footnote>
  <w:footnote w:id="216">
    <w:p w14:paraId="115079B8" w14:textId="77777777" w:rsidR="003B080B" w:rsidRPr="001A267A" w:rsidRDefault="003B080B" w:rsidP="001A267A">
      <w:pPr>
        <w:pStyle w:val="FootnoteText"/>
        <w:ind w:left="284" w:hanging="284"/>
        <w:contextualSpacing w:val="0"/>
        <w:rPr>
          <w:sz w:val="15"/>
        </w:rPr>
      </w:pPr>
      <w:r w:rsidRPr="001A267A">
        <w:rPr>
          <w:rStyle w:val="FootnoteReference"/>
          <w:sz w:val="15"/>
          <w:szCs w:val="15"/>
        </w:rPr>
        <w:footnoteRef/>
      </w:r>
      <w:r w:rsidRPr="001A267A">
        <w:rPr>
          <w:sz w:val="15"/>
          <w:rtl/>
        </w:rPr>
        <w:tab/>
        <w:t>בהתאם להבהרת הרשות מינואר 2010, אין למדוד ולהציג במסגרת זו ערבויות פיננסיות שניתנו על ידי החברה לצד ג' לטובת חברות מאוחדות.</w:t>
      </w:r>
    </w:p>
  </w:footnote>
  <w:footnote w:id="217">
    <w:p w14:paraId="575A3014" w14:textId="3A82C28D"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יש לכלול במסגרת דוח זה מידע בדבר סכומי ההכנסות וההוצאות הכלולים בדוחות הכספיים המאוחדים </w:t>
      </w:r>
      <w:r w:rsidR="00D62B1B" w:rsidRPr="001A267A">
        <w:rPr>
          <w:sz w:val="15"/>
          <w:rtl/>
        </w:rPr>
        <w:t xml:space="preserve">ביניים </w:t>
      </w:r>
      <w:r w:rsidRPr="001A267A">
        <w:rPr>
          <w:sz w:val="15"/>
          <w:rtl/>
        </w:rPr>
        <w:t xml:space="preserve">התמציתיים, בפילוח בין </w:t>
      </w:r>
      <w:r w:rsidR="00D62B1B" w:rsidRPr="001A267A">
        <w:rPr>
          <w:sz w:val="15"/>
          <w:rtl/>
        </w:rPr>
        <w:t>ה</w:t>
      </w:r>
      <w:r w:rsidRPr="001A267A">
        <w:rPr>
          <w:sz w:val="15"/>
          <w:rtl/>
        </w:rPr>
        <w:t xml:space="preserve">רווח או הפסד </w:t>
      </w:r>
      <w:r w:rsidR="00D62B1B" w:rsidRPr="001A267A">
        <w:rPr>
          <w:sz w:val="15"/>
          <w:rtl/>
        </w:rPr>
        <w:t>לבין ה</w:t>
      </w:r>
      <w:r w:rsidRPr="001A267A">
        <w:rPr>
          <w:sz w:val="15"/>
          <w:rtl/>
        </w:rPr>
        <w:t xml:space="preserve">רווח </w:t>
      </w:r>
      <w:r w:rsidR="00D62B1B" w:rsidRPr="001A267A">
        <w:rPr>
          <w:sz w:val="15"/>
          <w:rtl/>
        </w:rPr>
        <w:t>ה</w:t>
      </w:r>
      <w:r w:rsidRPr="001A267A">
        <w:rPr>
          <w:sz w:val="15"/>
          <w:rtl/>
        </w:rPr>
        <w:t xml:space="preserve">כולל </w:t>
      </w:r>
      <w:r w:rsidR="00D62B1B" w:rsidRPr="001A267A">
        <w:rPr>
          <w:sz w:val="15"/>
          <w:rtl/>
        </w:rPr>
        <w:t>ה</w:t>
      </w:r>
      <w:r w:rsidRPr="001A267A">
        <w:rPr>
          <w:sz w:val="15"/>
          <w:rtl/>
        </w:rPr>
        <w:t>אחר, המיוחסים לחברה עצמה כחברה אם, בפירוט לפי סוגי ההכנסות וההוצאות</w:t>
      </w:r>
      <w:r w:rsidR="00D62B1B" w:rsidRPr="001A267A">
        <w:rPr>
          <w:sz w:val="15"/>
          <w:rtl/>
        </w:rPr>
        <w:t>.</w:t>
      </w:r>
      <w:r w:rsidRPr="001A267A">
        <w:rPr>
          <w:sz w:val="15"/>
          <w:rtl/>
        </w:rPr>
        <w:t xml:space="preserve"> הנתונים יסווגו באותו אופן שבו </w:t>
      </w:r>
      <w:r w:rsidR="00D62B1B" w:rsidRPr="001A267A">
        <w:rPr>
          <w:sz w:val="15"/>
          <w:rtl/>
        </w:rPr>
        <w:t xml:space="preserve">הם </w:t>
      </w:r>
      <w:r w:rsidRPr="001A267A">
        <w:rPr>
          <w:sz w:val="15"/>
          <w:rtl/>
        </w:rPr>
        <w:t xml:space="preserve">סווגו בדוחות הכספיים המאוחדים </w:t>
      </w:r>
      <w:r w:rsidR="00D62B1B" w:rsidRPr="001A267A">
        <w:rPr>
          <w:sz w:val="15"/>
          <w:rtl/>
        </w:rPr>
        <w:t xml:space="preserve">ביניים </w:t>
      </w:r>
      <w:r w:rsidRPr="001A267A">
        <w:rPr>
          <w:sz w:val="15"/>
          <w:rtl/>
        </w:rPr>
        <w:t>התמציתיים של החברה וישקפו את ההכנסות וההוצאות הכלולות בדוחות אל</w:t>
      </w:r>
      <w:r w:rsidR="001C04CE" w:rsidRPr="001A267A">
        <w:rPr>
          <w:sz w:val="15"/>
          <w:rtl/>
        </w:rPr>
        <w:t>ו</w:t>
      </w:r>
      <w:r w:rsidRPr="001A267A">
        <w:rPr>
          <w:sz w:val="15"/>
          <w:rtl/>
        </w:rPr>
        <w:t>, למעט סכומי ההכנסות וההוצאות בגין חברות מוחזקות. לעניין זה, פעילות משותפת (כהגדרתה ב-</w:t>
      </w:r>
      <w:r w:rsidRPr="001A267A">
        <w:rPr>
          <w:sz w:val="15"/>
        </w:rPr>
        <w:t>IFRS 11</w:t>
      </w:r>
      <w:r w:rsidRPr="001A267A">
        <w:rPr>
          <w:sz w:val="15"/>
          <w:rtl/>
        </w:rPr>
        <w:t>) שנבנתה באמצעות גוף נפרד היא אינה חברה מוחזקת, והיא תטופל באותו אופן כמו בדוחות הכספיים המאוחדים.</w:t>
      </w:r>
    </w:p>
  </w:footnote>
  <w:footnote w:id="218">
    <w:p w14:paraId="39F35DDC" w14:textId="477B6488" w:rsidR="00D62B1B" w:rsidRPr="001A267A" w:rsidRDefault="00D62B1B"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סכום נטו, בהתבסס על הדוחות הכספיים המאוחדים ביניים התמציתיים, המיוחס לחברה עצמה כחברה אם, של סך ההכנסות בניכוי סך ההוצאות, המשקפים בדוחות הכספיים המאוחדים ביניים התמציתיים תוצאות פעילות בגין חברות מוחזקות, לרבות הפסדים מירידת ערך מוניטין או ביטולם ולרבות ההשפעה הנובעת מהצגה בנפרד של עסקאות בין-חברתיות בגין חברות מאוחדות המיוחס לרווח או הפסד.</w:t>
      </w:r>
    </w:p>
  </w:footnote>
  <w:footnote w:id="219">
    <w:p w14:paraId="51BE451D" w14:textId="2BA65649" w:rsidR="00EB74A9" w:rsidRPr="001A267A" w:rsidRDefault="00EB74A9"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סכום נטו, בהתבסס על הדוחות הכספיים המאוחדים </w:t>
      </w:r>
      <w:r w:rsidR="00696715" w:rsidRPr="001A267A">
        <w:rPr>
          <w:sz w:val="15"/>
          <w:rtl/>
        </w:rPr>
        <w:t xml:space="preserve">ביניים </w:t>
      </w:r>
      <w:r w:rsidRPr="001A267A">
        <w:rPr>
          <w:sz w:val="15"/>
          <w:rtl/>
        </w:rPr>
        <w:t xml:space="preserve">התמציתיים, המיוחס לחברה עצמה כחברה אם, של סך ההכנסות בניכוי סך ההוצאות, המשקפים בדוחות הכספיים המאוחדים </w:t>
      </w:r>
      <w:r w:rsidR="00696715" w:rsidRPr="001A267A">
        <w:rPr>
          <w:sz w:val="15"/>
          <w:rtl/>
        </w:rPr>
        <w:t xml:space="preserve">ביניים </w:t>
      </w:r>
      <w:r w:rsidRPr="001A267A">
        <w:rPr>
          <w:sz w:val="15"/>
          <w:rtl/>
        </w:rPr>
        <w:t>התמציתיים רווח כולל אחר בגין חברות מוחזקות, לרבות ההשפעה הנובעת מהצגה בנפרד של עסקאות בין-חברתיות בגין חברות מאוחדות המיוחס לרווח כולל אחר.</w:t>
      </w:r>
    </w:p>
  </w:footnote>
  <w:footnote w:id="220">
    <w:p w14:paraId="572775C9" w14:textId="19F8F011"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 xml:space="preserve">יש לכלול במסגרת דוח זה פירוט של סכומי תזרימי המזומנים הכלולים בדוחות הכספיים המאוחדים </w:t>
      </w:r>
      <w:r w:rsidR="00E57640" w:rsidRPr="001A267A">
        <w:rPr>
          <w:sz w:val="15"/>
          <w:rtl/>
        </w:rPr>
        <w:t xml:space="preserve">ביניים </w:t>
      </w:r>
      <w:r w:rsidRPr="001A267A">
        <w:rPr>
          <w:sz w:val="15"/>
          <w:rtl/>
        </w:rPr>
        <w:t xml:space="preserve">התמציתיים המיוחסים לחברה עצמה כחברה אם, כשהם לקוחים מתוך הדוח </w:t>
      </w:r>
      <w:r w:rsidR="00BB01D5" w:rsidRPr="001A267A">
        <w:rPr>
          <w:sz w:val="15"/>
          <w:rtl/>
        </w:rPr>
        <w:t xml:space="preserve">המאוחד ביניים </w:t>
      </w:r>
      <w:r w:rsidRPr="001A267A">
        <w:rPr>
          <w:sz w:val="15"/>
          <w:rtl/>
        </w:rPr>
        <w:t xml:space="preserve">התמציתי על תזרימי המזומנים של החברה, בפילוח לפי תזרים מפעילות שוטפת, תזרים מפעילות השקעה ותזרים מפעילות מימון, ופירוט מרכיביהם; הנתונים יסווגו באותו אופן שבו סווגו בדוחות הכספיים המאוחדים </w:t>
      </w:r>
      <w:r w:rsidR="00BB01D5" w:rsidRPr="001A267A">
        <w:rPr>
          <w:sz w:val="15"/>
          <w:rtl/>
        </w:rPr>
        <w:t xml:space="preserve">ביניים </w:t>
      </w:r>
      <w:r w:rsidRPr="001A267A">
        <w:rPr>
          <w:sz w:val="15"/>
          <w:rtl/>
        </w:rPr>
        <w:t>התמציתיים של החברה וישקפו את תזרימי המזומנים הכלולים בדוחות אל</w:t>
      </w:r>
      <w:r w:rsidR="001C04CE" w:rsidRPr="001A267A">
        <w:rPr>
          <w:sz w:val="15"/>
          <w:rtl/>
        </w:rPr>
        <w:t>ו</w:t>
      </w:r>
      <w:r w:rsidRPr="001A267A">
        <w:rPr>
          <w:sz w:val="15"/>
          <w:rtl/>
        </w:rPr>
        <w:t>, למעט סכומי תזרימי המזומנים בגין חברות מוחזקות, כאשר תזרימי המזומנים בגין עסקאות עם חברות מאוחדות יוצגו בנטו במסגרת פעילות שוטפת, פעילות השקעה או פעילות מימון, בהתאם לנסיבות העניין. לעניין זה, פעילות משותפת (כהגדרתה ב-</w:t>
      </w:r>
      <w:r w:rsidRPr="001A267A">
        <w:rPr>
          <w:sz w:val="15"/>
        </w:rPr>
        <w:t>IFRS 11</w:t>
      </w:r>
      <w:r w:rsidRPr="001A267A">
        <w:rPr>
          <w:sz w:val="15"/>
          <w:rtl/>
        </w:rPr>
        <w:t>) שנבנתה באמצעות גוף נפרד היא אינה חברה מוחזקת, והיא תטופל באותו אופן כמו בדוחות הכספיים המאוחדים.</w:t>
      </w:r>
    </w:p>
  </w:footnote>
  <w:footnote w:id="221">
    <w:p w14:paraId="21AA6BCD" w14:textId="77777777" w:rsidR="009E37A1" w:rsidRPr="001A267A" w:rsidRDefault="009E37A1"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t>בהתאם להבהרת רשות ניירות ערך מינואר 2010.</w:t>
      </w:r>
    </w:p>
  </w:footnote>
  <w:footnote w:id="222">
    <w:p w14:paraId="3745E3F4" w14:textId="01EC243C"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00215FAA" w:rsidRPr="001A267A">
        <w:rPr>
          <w:sz w:val="15"/>
          <w:rtl/>
        </w:rPr>
        <w:t>ראו</w:t>
      </w:r>
      <w:r w:rsidRPr="001A267A">
        <w:rPr>
          <w:sz w:val="15"/>
          <w:rtl/>
        </w:rPr>
        <w:t xml:space="preserve"> גם תקנה 5ד(ב)(5)(ו) לעניין יישום תקנה 38ב בדיווח חצי-שנתי.</w:t>
      </w:r>
    </w:p>
  </w:footnote>
  <w:footnote w:id="223">
    <w:p w14:paraId="0F46DC17" w14:textId="78B54566" w:rsidR="00C77DCA" w:rsidRPr="001A267A" w:rsidRDefault="00C77DCA" w:rsidP="001A267A">
      <w:pPr>
        <w:pStyle w:val="FootnoteText"/>
        <w:ind w:left="284" w:hanging="284"/>
        <w:contextualSpacing w:val="0"/>
        <w:rPr>
          <w:sz w:val="15"/>
        </w:rPr>
      </w:pPr>
      <w:r w:rsidRPr="001A267A">
        <w:rPr>
          <w:rStyle w:val="FootnoteReference"/>
          <w:sz w:val="15"/>
          <w:szCs w:val="15"/>
        </w:rPr>
        <w:footnoteRef/>
      </w:r>
      <w:r w:rsidRPr="001A267A">
        <w:rPr>
          <w:sz w:val="15"/>
          <w:rtl/>
        </w:rPr>
        <w:tab/>
      </w:r>
      <w:r w:rsidR="00215FAA" w:rsidRPr="001A267A">
        <w:rPr>
          <w:sz w:val="15"/>
          <w:rtl/>
        </w:rPr>
        <w:t>ראו</w:t>
      </w:r>
      <w:r w:rsidRPr="001A267A">
        <w:rPr>
          <w:sz w:val="15"/>
          <w:rtl/>
        </w:rPr>
        <w:t xml:space="preserve"> גם תקנה 4(א2) לעניין אי</w:t>
      </w:r>
      <w:r w:rsidR="008E269A" w:rsidRPr="001A267A">
        <w:rPr>
          <w:sz w:val="15"/>
          <w:rtl/>
        </w:rPr>
        <w:t>-</w:t>
      </w:r>
      <w:r w:rsidRPr="001A267A">
        <w:rPr>
          <w:sz w:val="15"/>
          <w:rtl/>
        </w:rPr>
        <w:t>הצורך במתן דוחות פרופורמה בתקופות עתידיות.</w:t>
      </w:r>
    </w:p>
  </w:footnote>
  <w:footnote w:id="224">
    <w:p w14:paraId="4680B956" w14:textId="5562E841"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ab/>
      </w:r>
      <w:r w:rsidR="00447D9A" w:rsidRPr="001A267A">
        <w:rPr>
          <w:sz w:val="15"/>
          <w:rtl/>
        </w:rPr>
        <w:t xml:space="preserve">בהתאם לתקנה </w:t>
      </w:r>
      <w:r w:rsidR="003758C7" w:rsidRPr="001A267A">
        <w:rPr>
          <w:sz w:val="15"/>
          <w:rtl/>
        </w:rPr>
        <w:t xml:space="preserve">38ב(א) </w:t>
      </w:r>
      <w:r w:rsidR="00E2214C" w:rsidRPr="001A267A">
        <w:rPr>
          <w:sz w:val="15"/>
          <w:rtl/>
        </w:rPr>
        <w:t xml:space="preserve">לתקנות דוחות תקופתיים, </w:t>
      </w:r>
      <w:r w:rsidRPr="001A267A">
        <w:rPr>
          <w:sz w:val="15"/>
          <w:rtl/>
        </w:rPr>
        <w:t xml:space="preserve">דוח </w:t>
      </w:r>
      <w:r w:rsidR="00CA6D90" w:rsidRPr="001A267A">
        <w:rPr>
          <w:sz w:val="15"/>
          <w:rtl/>
        </w:rPr>
        <w:t xml:space="preserve">זה </w:t>
      </w:r>
      <w:r w:rsidRPr="001A267A">
        <w:rPr>
          <w:sz w:val="15"/>
          <w:rtl/>
        </w:rPr>
        <w:t xml:space="preserve">אינו נדרש להצגה אם אירוע הפרופורמה קיבל ביטוי מלא בדוח </w:t>
      </w:r>
      <w:r w:rsidR="00883AB9" w:rsidRPr="001A267A">
        <w:rPr>
          <w:sz w:val="15"/>
          <w:rtl/>
        </w:rPr>
        <w:t xml:space="preserve">המאוחד ביניים התמציתי </w:t>
      </w:r>
      <w:r w:rsidRPr="001A267A">
        <w:rPr>
          <w:sz w:val="15"/>
          <w:rtl/>
        </w:rPr>
        <w:t>על המצב הכספי של החברה ליום זה.</w:t>
      </w:r>
    </w:p>
  </w:footnote>
  <w:footnote w:id="225">
    <w:p w14:paraId="444EF342" w14:textId="16AE824C" w:rsidR="00C84CDD" w:rsidRPr="001A267A" w:rsidRDefault="00C84CDD"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3758C7" w:rsidRPr="001A267A">
        <w:rPr>
          <w:sz w:val="15"/>
          <w:rtl/>
        </w:rPr>
        <w:t xml:space="preserve">בהתאם לתקנה 38ב(א) </w:t>
      </w:r>
      <w:r w:rsidR="00E2214C" w:rsidRPr="001A267A">
        <w:rPr>
          <w:sz w:val="15"/>
          <w:rtl/>
        </w:rPr>
        <w:t xml:space="preserve">לתקנות דוחות תקופתיים, </w:t>
      </w:r>
      <w:r w:rsidRPr="001A267A">
        <w:rPr>
          <w:sz w:val="15"/>
          <w:rtl/>
        </w:rPr>
        <w:t>ביאורים לנתונים הכלולים בדוחות הפרופורמה יובאו רק כאשר הם נדרשים לצורך הבנתם.</w:t>
      </w:r>
    </w:p>
  </w:footnote>
  <w:footnote w:id="226">
    <w:p w14:paraId="72B5BD55" w14:textId="77777777" w:rsidR="00C84CDD" w:rsidRPr="001A267A" w:rsidRDefault="00C84CDD"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כאשר אירוע הפרופורמה נובע ממקרים אחרים (מכירה, רכישת פעילות </w:t>
      </w:r>
      <w:proofErr w:type="spellStart"/>
      <w:r w:rsidRPr="001A267A">
        <w:rPr>
          <w:sz w:val="15"/>
          <w:rtl/>
        </w:rPr>
        <w:t>וכיוצ"ב</w:t>
      </w:r>
      <w:proofErr w:type="spellEnd"/>
      <w:r w:rsidRPr="001A267A">
        <w:rPr>
          <w:sz w:val="15"/>
          <w:rtl/>
        </w:rPr>
        <w:t xml:space="preserve">), יש להתאים את הכותרת בהתאם ("נתוני החברה הנמכרת", "נתוני הפעילות הנרכשת" </w:t>
      </w:r>
      <w:proofErr w:type="spellStart"/>
      <w:r w:rsidRPr="001A267A">
        <w:rPr>
          <w:sz w:val="15"/>
          <w:rtl/>
        </w:rPr>
        <w:t>וכיוצ"ב</w:t>
      </w:r>
      <w:proofErr w:type="spellEnd"/>
      <w:r w:rsidRPr="001A267A">
        <w:rPr>
          <w:sz w:val="15"/>
          <w:rtl/>
        </w:rPr>
        <w:t>).</w:t>
      </w:r>
    </w:p>
  </w:footnote>
  <w:footnote w:id="227">
    <w:p w14:paraId="412D6542" w14:textId="77777777" w:rsidR="00C84CDD" w:rsidRPr="001A267A" w:rsidRDefault="00C84CDD"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לפרק 6.3.2 לעמדת סגל הרשות, ככלל, על התאגיד המדווח להפריד במסגרת עמודת התאמות הפרופורמה בין נתוני החברה הנרכשת לבין התאמות הפרופורמה. כמו כן, בהתאם לפרק 6.3.1 לעמדת סגל הרשות, בנסיבות שבהן אירעו מספר אירועי פרופורמה שונים, על התאגיד להציג עמודות נפרדות עבור כל אירוע (לדוגמה, במצב של שינוי מבני בו מוכרים חלק מהפעילות הקיימת ורוכשים פעילות חדשה).</w:t>
      </w:r>
    </w:p>
  </w:footnote>
  <w:footnote w:id="228">
    <w:p w14:paraId="059266BA" w14:textId="77777777" w:rsidR="00C84CDD" w:rsidRPr="001A267A" w:rsidRDefault="00C84CDD"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לפרק 6.3.2 לעמדת סגל הרשות, עמודת "נתוני החברה הנרכשת" תכלול את הנתונים כפי שהוצגו בדוחות הכספיים של החברה הנרכשת. עם זאת, יתכנו מקרים שבהם אין בידי החברה נתונים נפרדים של החברה הנרכשת ביחס לסעיפים מסוימים וסעיפים אלו מבוססים על עבודת ה-</w:t>
      </w:r>
      <w:r w:rsidRPr="001A267A">
        <w:rPr>
          <w:sz w:val="15"/>
        </w:rPr>
        <w:t>PPA</w:t>
      </w:r>
      <w:r w:rsidRPr="001A267A">
        <w:rPr>
          <w:sz w:val="15"/>
          <w:rtl/>
        </w:rPr>
        <w:t>. כך לדוגמה, ייתכן כי לא קיימים בידי החברה נתוני הוצאות פחת מבוקרים של רכוש קבוע של החברה הנרכשת ובמקום זאת מבוססות הוצאות הפחת על הנתונים שנקבעו במסגרת עבודת ה-</w:t>
      </w:r>
      <w:r w:rsidRPr="001A267A">
        <w:rPr>
          <w:sz w:val="15"/>
        </w:rPr>
        <w:t>PPA</w:t>
      </w:r>
      <w:r w:rsidRPr="001A267A">
        <w:rPr>
          <w:sz w:val="15"/>
          <w:rtl/>
        </w:rPr>
        <w:t>. במקרים אלה, עמודת "נתוני החברה הנרכשת" ייכללו את הנתונים כפי שחושבו על ידי החברה (אף אם אינם זהים לנתונים שהיו מוצגים בדוחות  החברה הנרכשת), ויצוין הדבר במפורש במסגרת המידע הנלווה לנתוני הפרופורמה.</w:t>
      </w:r>
    </w:p>
  </w:footnote>
  <w:footnote w:id="229">
    <w:p w14:paraId="5C7BA790" w14:textId="77777777" w:rsidR="00C84CDD" w:rsidRPr="001A267A" w:rsidRDefault="00C84CDD"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בהתאם לפרק 7.1.3 לעמדת סגל הרשות, בנסיבות בהם יש להתאים את נתוני החברה הנרכשת כך שייערכו על בסיס אותם כללי חשבונאות מקובלים ומדיניות חשבונאית אחידה לחברה, התאמות אלו יוצגו במסגרת עמודת 'נתוני החברה הנרכשת' תוך מתן גילוי מתאים (ולא במסגרת עמודת 'התאמות לנתוני הפרופורמה').</w:t>
      </w:r>
    </w:p>
  </w:footnote>
  <w:footnote w:id="230">
    <w:p w14:paraId="30547ED8" w14:textId="789C2853" w:rsidR="00C77DCA" w:rsidRPr="001A267A" w:rsidRDefault="00C77DCA"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A62230" w:rsidRPr="001A267A">
        <w:rPr>
          <w:sz w:val="15"/>
          <w:rtl/>
        </w:rPr>
        <w:t>בהתאם לתקנה 38ב(א) לתקנות דוחות תקופתיים</w:t>
      </w:r>
      <w:r w:rsidR="00733A85" w:rsidRPr="001A267A">
        <w:rPr>
          <w:sz w:val="15"/>
          <w:rtl/>
        </w:rPr>
        <w:t>,</w:t>
      </w:r>
      <w:r w:rsidR="00A62230" w:rsidRPr="001A267A">
        <w:rPr>
          <w:sz w:val="15"/>
          <w:rtl/>
        </w:rPr>
        <w:t xml:space="preserve"> </w:t>
      </w:r>
      <w:r w:rsidRPr="001A267A">
        <w:rPr>
          <w:sz w:val="15"/>
          <w:rtl/>
        </w:rPr>
        <w:t xml:space="preserve">אם החברה בחרה להציג בדוחות הכספיים </w:t>
      </w:r>
      <w:r w:rsidR="00883AB9" w:rsidRPr="001A267A">
        <w:rPr>
          <w:sz w:val="15"/>
          <w:rtl/>
        </w:rPr>
        <w:t xml:space="preserve">המאוחדים ביניים התמציתיים </w:t>
      </w:r>
      <w:r w:rsidRPr="001A267A">
        <w:rPr>
          <w:sz w:val="15"/>
          <w:rtl/>
        </w:rPr>
        <w:t xml:space="preserve">שלה דוח </w:t>
      </w:r>
      <w:r w:rsidR="00883AB9" w:rsidRPr="001A267A">
        <w:rPr>
          <w:sz w:val="15"/>
          <w:rtl/>
        </w:rPr>
        <w:t>על ה</w:t>
      </w:r>
      <w:r w:rsidRPr="001A267A">
        <w:rPr>
          <w:sz w:val="15"/>
          <w:rtl/>
        </w:rPr>
        <w:t>רווח או הפסד נפרד ודוח על הרווח הכולל, דוחות הפרופורמה יוצגו באופן דומה.</w:t>
      </w:r>
    </w:p>
  </w:footnote>
  <w:footnote w:id="231">
    <w:p w14:paraId="3971B542" w14:textId="19C3E912" w:rsidR="00182385" w:rsidRPr="001A267A" w:rsidRDefault="00182385"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r>
      <w:r w:rsidR="00CD65FE" w:rsidRPr="001A267A">
        <w:rPr>
          <w:sz w:val="15"/>
          <w:rtl/>
        </w:rPr>
        <w:t xml:space="preserve">בהתאם לתקנה 38ב(א) </w:t>
      </w:r>
      <w:r w:rsidR="00733A85" w:rsidRPr="001A267A">
        <w:rPr>
          <w:sz w:val="15"/>
          <w:rtl/>
        </w:rPr>
        <w:t xml:space="preserve">לתקנות דוחות תקופתיים, </w:t>
      </w:r>
      <w:r w:rsidRPr="001A267A">
        <w:rPr>
          <w:sz w:val="15"/>
          <w:rtl/>
        </w:rPr>
        <w:t>ביאורים לנתונים הכלולים בדוחות הפרופורמה יובאו רק כאשר הם נדרשים לצורך הבנתם.</w:t>
      </w:r>
    </w:p>
  </w:footnote>
  <w:footnote w:id="232">
    <w:p w14:paraId="0CE2E847" w14:textId="7BC5C770" w:rsidR="00CD65FE" w:rsidRPr="001A267A" w:rsidRDefault="00CD65FE"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בהתאם לפרק 7.2.1(ג) לעמדת סגל הרשות, כאשר נכללות התאמות סינרגטיות בכפוף למתאפשר בהתאם לפרק זה, יש להציג גילוי נפרד ומובחן מיתר ההתאמות.</w:t>
      </w:r>
    </w:p>
  </w:footnote>
  <w:footnote w:id="233">
    <w:p w14:paraId="3AF368F8" w14:textId="77777777" w:rsidR="007445F3" w:rsidRPr="001A267A" w:rsidRDefault="007445F3" w:rsidP="007445F3">
      <w:pPr>
        <w:pStyle w:val="FootnoteText"/>
        <w:ind w:left="284" w:hanging="284"/>
        <w:contextualSpacing w:val="0"/>
        <w:rPr>
          <w:sz w:val="15"/>
          <w:rtl/>
        </w:rPr>
      </w:pPr>
      <w:r w:rsidRPr="001A267A">
        <w:rPr>
          <w:rStyle w:val="FootnoteReference"/>
          <w:sz w:val="15"/>
          <w:szCs w:val="15"/>
        </w:rPr>
        <w:footnoteRef/>
      </w:r>
      <w:r w:rsidRPr="001A267A">
        <w:rPr>
          <w:sz w:val="15"/>
          <w:rtl/>
        </w:rPr>
        <w:tab/>
        <w:t>בהתאם לתקנה 38ב(א)  לתקנות דוחות תקופתיים, במידה ונדרש.</w:t>
      </w:r>
    </w:p>
  </w:footnote>
  <w:footnote w:id="234">
    <w:p w14:paraId="270EB47B" w14:textId="77777777" w:rsidR="007445F3" w:rsidRPr="001A267A" w:rsidRDefault="007445F3" w:rsidP="007445F3">
      <w:pPr>
        <w:pStyle w:val="FootnoteText"/>
        <w:ind w:left="284" w:hanging="284"/>
        <w:contextualSpacing w:val="0"/>
        <w:rPr>
          <w:sz w:val="15"/>
          <w:rtl/>
        </w:rPr>
      </w:pPr>
      <w:r w:rsidRPr="001A267A">
        <w:rPr>
          <w:rStyle w:val="FootnoteReference"/>
          <w:sz w:val="15"/>
          <w:szCs w:val="15"/>
        </w:rPr>
        <w:footnoteRef/>
      </w:r>
      <w:r w:rsidRPr="001A267A">
        <w:rPr>
          <w:sz w:val="15"/>
          <w:rtl/>
        </w:rPr>
        <w:tab/>
        <w:t>יש להוסיף התייחסות גם לדוחות עיקריים נוספים, אם אלו ניתנו לפי דרישת רשות ניירות ערך.</w:t>
      </w:r>
    </w:p>
  </w:footnote>
  <w:footnote w:id="235">
    <w:p w14:paraId="31965E3D" w14:textId="224D3ED4" w:rsidR="00E2214C" w:rsidRPr="001A267A" w:rsidRDefault="00E2214C" w:rsidP="001A267A">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 xml:space="preserve">לעניין הנחות פרופורמה - ראו גם פרק 7 לעמדת סגל הרשות באשר לאמור בפרק 7.1 בקשר עם גילוי נרחב לגבי הנחות וההתאמות המשמעותיות וכן לאמור בפרק 7.2.1 לגבי התאמות פרופורמה שיש להתחשב בהן ובמיוחד לעניין צירוף עסקים שהושג בשלבים; שינויים במימון התאגיד בעקבות אירוע הפרופורמה; סינרגיה והתייעלות; עסקאות בין חברתיות; וכן, רווח מרכישה במחיר הזדמנותי ורווח או הפסד מצירוף עסקים שהושג בשלבים, והאמור בפרק 7.2.2 לגבי התאמות שאינן קשורות לאירוע הפרופורמה </w:t>
      </w:r>
      <w:r w:rsidRPr="001A267A">
        <w:rPr>
          <w:b/>
          <w:bCs/>
          <w:sz w:val="15"/>
          <w:rtl/>
        </w:rPr>
        <w:t>ולכן אין להציגן בדוחות הפרופורמה</w:t>
      </w:r>
      <w:r w:rsidRPr="001A267A">
        <w:rPr>
          <w:sz w:val="15"/>
          <w:rtl/>
        </w:rPr>
        <w:t xml:space="preserve"> כגון: נטרול אירועים "חד פעמיים" וגידול צפוי בהיקף הפעילות וההכנסות.</w:t>
      </w:r>
    </w:p>
  </w:footnote>
  <w:footnote w:id="236">
    <w:p w14:paraId="50722DD5" w14:textId="60CE400A" w:rsidR="00E2214C" w:rsidRPr="001A267A" w:rsidRDefault="00E2214C" w:rsidP="001A267A">
      <w:pPr>
        <w:pStyle w:val="FootnoteText"/>
        <w:ind w:left="284" w:hanging="284"/>
        <w:contextualSpacing w:val="0"/>
        <w:rPr>
          <w:sz w:val="15"/>
        </w:rPr>
      </w:pPr>
      <w:r w:rsidRPr="001A267A">
        <w:rPr>
          <w:rStyle w:val="FootnoteReference"/>
          <w:sz w:val="15"/>
          <w:szCs w:val="15"/>
        </w:rPr>
        <w:footnoteRef/>
      </w:r>
      <w:r w:rsidRPr="001A267A">
        <w:rPr>
          <w:sz w:val="15"/>
          <w:rtl/>
        </w:rPr>
        <w:t xml:space="preserve"> </w:t>
      </w:r>
      <w:r w:rsidRPr="001A267A">
        <w:rPr>
          <w:sz w:val="15"/>
          <w:rtl/>
        </w:rPr>
        <w:tab/>
        <w:t xml:space="preserve">בהתאם לפרק 7.1.4(4) לעמדת סגל הרשות, במקרים בהם תואמו למפרע סכומים ארעיים שהוכרו על בסיס הקצאת עלות עדכנית, נדרש לתת גילוי על המהות והסכומים של תיאומים כלשהם ביחס לדוחות פרופורמה שפורסמו על בסיס </w:t>
      </w:r>
      <w:r w:rsidRPr="001A267A">
        <w:rPr>
          <w:sz w:val="15"/>
        </w:rPr>
        <w:t>PPA</w:t>
      </w:r>
      <w:r w:rsidRPr="001A267A">
        <w:rPr>
          <w:sz w:val="15"/>
          <w:rtl/>
        </w:rPr>
        <w:t xml:space="preserve"> ארעי.</w:t>
      </w:r>
    </w:p>
  </w:footnote>
  <w:footnote w:id="237">
    <w:p w14:paraId="6A47F5D2" w14:textId="77777777" w:rsidR="007445F3" w:rsidRPr="001A267A" w:rsidRDefault="007445F3" w:rsidP="007445F3">
      <w:pPr>
        <w:pStyle w:val="FootnoteText"/>
        <w:ind w:left="284" w:hanging="284"/>
        <w:contextualSpacing w:val="0"/>
        <w:rPr>
          <w:sz w:val="15"/>
          <w:rtl/>
        </w:rPr>
      </w:pPr>
      <w:r w:rsidRPr="001A267A">
        <w:rPr>
          <w:rStyle w:val="FootnoteReference"/>
          <w:sz w:val="15"/>
          <w:szCs w:val="15"/>
        </w:rPr>
        <w:footnoteRef/>
      </w:r>
      <w:r w:rsidRPr="001A267A">
        <w:rPr>
          <w:sz w:val="15"/>
          <w:rtl/>
        </w:rPr>
        <w:t xml:space="preserve"> </w:t>
      </w:r>
      <w:r w:rsidRPr="001A267A">
        <w:rPr>
          <w:sz w:val="15"/>
          <w:rtl/>
        </w:rPr>
        <w:tab/>
        <w:t>שנת הדיווח המוקדמת ביותר שנתוניה נכללים בדוחות הכספיים השנתיים שבהם ייכללו נתוני הפרופורמה. ראו פרק 7.1.1 לעמדת סגל הרשות ודוגמה 7.1.1 המצורפת לו.</w:t>
      </w:r>
    </w:p>
  </w:footnote>
  <w:footnote w:id="238">
    <w:p w14:paraId="7C4BE7D0" w14:textId="2BB0A6D7" w:rsidR="000374A4" w:rsidRPr="001A267A" w:rsidRDefault="000374A4" w:rsidP="001A267A">
      <w:pPr>
        <w:pStyle w:val="FootnoteText"/>
        <w:ind w:left="284" w:hanging="284"/>
        <w:contextualSpacing w:val="0"/>
        <w:rPr>
          <w:rFonts w:hint="cs"/>
          <w:sz w:val="15"/>
          <w:rtl/>
        </w:rPr>
      </w:pPr>
      <w:r w:rsidRPr="001A267A">
        <w:rPr>
          <w:rStyle w:val="FootnoteReference"/>
          <w:sz w:val="15"/>
          <w:szCs w:val="15"/>
        </w:rPr>
        <w:footnoteRef/>
      </w:r>
      <w:r w:rsidRPr="001A267A">
        <w:rPr>
          <w:sz w:val="15"/>
          <w:rtl/>
        </w:rPr>
        <w:tab/>
      </w:r>
      <w:r w:rsidR="00E2214C" w:rsidRPr="001A267A">
        <w:rPr>
          <w:sz w:val="15"/>
          <w:rtl/>
        </w:rPr>
        <w:t>בהתאם לתקנה 38ב(א)(5) לתקנות דוחות תקופתיים</w:t>
      </w:r>
      <w:r w:rsidR="00733A85" w:rsidRPr="001A267A">
        <w:rPr>
          <w:sz w:val="15"/>
          <w:rtl/>
        </w:rPr>
        <w:t>,</w:t>
      </w:r>
      <w:r w:rsidR="00E2214C" w:rsidRPr="001A267A">
        <w:rPr>
          <w:sz w:val="15"/>
          <w:rtl/>
        </w:rPr>
        <w:t xml:space="preserve"> </w:t>
      </w:r>
      <w:r w:rsidRPr="001A267A">
        <w:rPr>
          <w:sz w:val="15"/>
          <w:rtl/>
        </w:rPr>
        <w:t>ביאורים לנתונים הכלולים בדוחות הפרופורמה יובאו רק כאשר הם נדרשים לצורך הבנתם.</w:t>
      </w:r>
      <w:r w:rsidR="00733A85" w:rsidRPr="001A267A">
        <w:rPr>
          <w:sz w:val="15"/>
          <w:rtl/>
        </w:rPr>
        <w:t xml:space="preserve"> בהתאם לפרק 6.5 בעמדת סגל הרשות, בעת רכישת תאגיד הפועל במספר מגזרי פעילות יש לכלול בדוחות הפרופורמה ביאור מגזרי פעילות פרופורמה. במקרים בהם בחינת המגזרים טרם הושלמה, החברה תציין זאת במפורש במסגרת דוחות הפרופורמה חלף הצגת הביאור. בדומה לכך, גם בעת מכירה מהותית של פעילות, יש להציג ביאור מגזרי פעילות פרופורמה שישקף את מבנה המגזרים לאחר ביצוע המכירה.</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22C504" w14:textId="5EE2D449" w:rsidR="00C77DCA" w:rsidRDefault="00FC5052" w:rsidP="00E64DA7">
    <w:pPr>
      <w:pStyle w:val="Header"/>
      <w:tabs>
        <w:tab w:val="clear" w:pos="4153"/>
        <w:tab w:val="clear" w:pos="8306"/>
      </w:tabs>
    </w:pPr>
    <w:r w:rsidRPr="00A215B8">
      <w:rPr>
        <w:noProof/>
      </w:rPr>
      <mc:AlternateContent>
        <mc:Choice Requires="wps">
          <w:drawing>
            <wp:anchor distT="0" distB="0" distL="114300" distR="114300" simplePos="0" relativeHeight="251662337" behindDoc="0" locked="1" layoutInCell="1" allowOverlap="1" wp14:anchorId="619F8BAA" wp14:editId="36B7B8EC">
              <wp:simplePos x="0" y="0"/>
              <wp:positionH relativeFrom="column">
                <wp:posOffset>-414020</wp:posOffset>
              </wp:positionH>
              <wp:positionV relativeFrom="page">
                <wp:posOffset>5391785</wp:posOffset>
              </wp:positionV>
              <wp:extent cx="7559675" cy="5291455"/>
              <wp:effectExtent l="0" t="0" r="3175" b="4445"/>
              <wp:wrapNone/>
              <wp:docPr id="35" name="2nd shape placeholder">
                <a:extLst xmlns:a="http://schemas.openxmlformats.org/drawingml/2006/main">
                  <a:ext uri="{FF2B5EF4-FFF2-40B4-BE49-F238E27FC236}">
                    <a16:creationId xmlns:a16="http://schemas.microsoft.com/office/drawing/2014/main" id="{2172301C-EDFE-5D26-2A61-2AD4A4C51DDC}"/>
                  </a:ext>
                </a:extLst>
              </wp:docPr>
              <wp:cNvGraphicFramePr/>
              <a:graphic xmlns:a="http://schemas.openxmlformats.org/drawingml/2006/main">
                <a:graphicData uri="http://schemas.microsoft.com/office/word/2010/wordprocessingShape">
                  <wps:wsp>
                    <wps:cNvSpPr/>
                    <wps:spPr>
                      <a:xfrm>
                        <a:off x="0" y="0"/>
                        <a:ext cx="7559675" cy="5291455"/>
                      </a:xfrm>
                      <a:custGeom>
                        <a:avLst/>
                        <a:gdLst>
                          <a:gd name="connsiteX0" fmla="*/ 6859898 w 6859898"/>
                          <a:gd name="connsiteY0" fmla="*/ 0 h 4804915"/>
                          <a:gd name="connsiteX1" fmla="*/ 6859898 w 6859898"/>
                          <a:gd name="connsiteY1" fmla="*/ 4804915 h 4804915"/>
                          <a:gd name="connsiteX2" fmla="*/ 0 w 6859898"/>
                          <a:gd name="connsiteY2" fmla="*/ 4804915 h 4804915"/>
                          <a:gd name="connsiteX3" fmla="*/ 6859896 w 6859898"/>
                          <a:gd name="connsiteY3" fmla="*/ 6 h 4804915"/>
                          <a:gd name="connsiteX4" fmla="*/ 6859897 w 6859898"/>
                          <a:gd name="connsiteY4" fmla="*/ 5 h 4804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9898" h="4804915">
                            <a:moveTo>
                              <a:pt x="6859898" y="0"/>
                            </a:moveTo>
                            <a:lnTo>
                              <a:pt x="6859898" y="4804915"/>
                            </a:lnTo>
                            <a:lnTo>
                              <a:pt x="0" y="4804915"/>
                            </a:lnTo>
                            <a:lnTo>
                              <a:pt x="6859896" y="6"/>
                            </a:lnTo>
                            <a:lnTo>
                              <a:pt x="6859897" y="5"/>
                            </a:lnTo>
                            <a:close/>
                          </a:path>
                        </a:pathLst>
                      </a:custGeom>
                      <a:solidFill>
                        <a:srgbClr val="333333"/>
                      </a:solidFill>
                    </wps:spPr>
                    <wps:bodyPr vert="horz" wrap="square" lIns="0" tIns="0" rIns="540000" bIns="1159200" rtlCol="0" anchor="b" anchorCtr="0">
                      <a:noAutofit/>
                    </wps:bodyPr>
                  </wps:wsp>
                </a:graphicData>
              </a:graphic>
              <wp14:sizeRelH relativeFrom="margin">
                <wp14:pctWidth>0</wp14:pctWidth>
              </wp14:sizeRelH>
              <wp14:sizeRelV relativeFrom="margin">
                <wp14:pctHeight>0</wp14:pctHeight>
              </wp14:sizeRelV>
            </wp:anchor>
          </w:drawing>
        </mc:Choice>
        <mc:Fallback>
          <w:pict>
            <v:shape w14:anchorId="261CA08C" id="2nd shape placeholder" o:spid="_x0000_s1026" style="position:absolute;left:0;text-align:left;margin-left:-32.6pt;margin-top:424.55pt;width:595.25pt;height:416.65pt;z-index:251662337;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bottom" coordsize="6859898,48049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tEJa0AIAAOoHAAAOAAAAZHJzL2Uyb0RvYy54bWysVd9r2zAQfh/sfxB6HKy20zi/qFNGS8dg&#10;rIV20D0qshwbZEmTlDjdX7+TbCVqykhb5gf7ZN13d/rudHdxuWs52jJtGikKnJ2lGDFBZdmIdYF/&#10;Ptx8nmFkLBEl4VKwAj8xgy+XHz9cdGrBRrKWvGQagRFhFp0qcG2tWiSJoTVriTmTignYrKRuiYWl&#10;XielJh1Yb3kyStNJ0kldKi0pMwb+XvebeOntVxWj9raqDLOIFxhis/6t/Xvl3snygizWmqi6oUMY&#10;5B1RtKQR4HRv6ppYgja6eWGqbaiWRlb2jMo2kVXVUObPAKfJ0qPT3NdEMX8WIMeoPU3m/5mlP7b3&#10;6k4DDZ0yCwOiO8Wu0q37Qnxo58l62pPFdhZR+DnN8/lkmmNEYS8fzbNxnjs6kwOcboz9yqQ3Rbbf&#10;je3ZLkHyXJVIkBaKgkohTGPZI2Soajkk4FOCJrN8PpvPUBekIVfHoF8xKEU1Gs/S8TzzsUA+jtUf&#10;s/f4iEGD/dOeRpGn9PQ5YvVX+ziPfPSMTU57egY6fY7xCx/T0z5iUP7cB1TIOtQAqUNZ0J0Y6gIk&#10;RFz/SP2VUtK4IoyLBCouLCH9fdEByhXVCTAkMgZnbwJDhmLw6E1gID0Gn78JDGzG4HEMBjoP3Gno&#10;eK7Xcd/rLEbQ6zRG0OtWDkMWilhHeRBRV+DhpmFUFzhcHrffyi17kF7Tugzs9SCUwPpBh4t/6Qab&#10;fZ6CXvgqbxsuMVh9jeZQ5V5/MvAQbIVvb7PXnHrN0JqCBuXSsD4gx4hvW3tqHKNR6zKSN+VNw7mj&#10;wuj16oprtCXA8rl/hiAiteTQTJ20kuXTHUCYhvlTS/0How5GToHN7w3RDCP+TUBPd/MpCNoL+TiF&#10;B9LnV1mWz2HmQU4tv5L9QCOCgkGXXbgyTryysOovjpBfNlZWjWu7PqI+jmEBA8Wfehh+bmLFa691&#10;GNHLvwAAAP//AwBQSwMEFAAGAAgAAAAhAJJBZUPmAAAADQEAAA8AAABkcnMvZG93bnJldi54bWxM&#10;j8tOwzAQRfdI/IM1SOxaJ6GNQohTQUVBKkJ9wAJ2TjwkEbEd2U5r+HrcFd3NaI7unFssvOzJAY3t&#10;tGIQTyMgqGotOtUweH9bTTIg1nEleK8VMvhBC4vy8qLgudBHtcPD3jUkhCibcwatc0NOqa1blNxO&#10;9YAq3L60kdyF1TRUGH4M4bKnSRSlVPJOhQ8tH3DZYv29HyWDj9/myT++rFfb8aH6fF5udptX4xm7&#10;vvL3d0AcevcPw0k/qEMZnCo9KmFJz2CSzpOAMshmtzGQExEn8xsgVZjSLJkBLQt63qL8AwAA//8D&#10;AFBLAQItABQABgAIAAAAIQC2gziS/gAAAOEBAAATAAAAAAAAAAAAAAAAAAAAAABbQ29udGVudF9U&#10;eXBlc10ueG1sUEsBAi0AFAAGAAgAAAAhADj9If/WAAAAlAEAAAsAAAAAAAAAAAAAAAAALwEAAF9y&#10;ZWxzLy5yZWxzUEsBAi0AFAAGAAgAAAAhAOG0QlrQAgAA6gcAAA4AAAAAAAAAAAAAAAAALgIAAGRy&#10;cy9lMm9Eb2MueG1sUEsBAi0AFAAGAAgAAAAhAJJBZUPmAAAADQEAAA8AAAAAAAAAAAAAAAAAKgUA&#10;AGRycy9kb3ducmV2LnhtbFBLBQYAAAAABAAEAPMAAAA9BgAAAAA=&#10;" path="m6859898,r,4804915l,4804915,6859896,6r1,-1l6859898,xe" fillcolor="#333" stroked="f">
              <v:path arrowok="t" o:connecttype="custom" o:connectlocs="7559675,0;7559675,5291455;0,5291455;7559673,7;7559674,6" o:connectangles="0,0,0,0,0"/>
              <w10:wrap anchory="page"/>
              <w10:anchorlock/>
            </v:shape>
          </w:pict>
        </mc:Fallback>
      </mc:AlternateContent>
    </w:r>
    <w:r w:rsidRPr="00A914B6">
      <w:rPr>
        <w:b/>
        <w:bCs/>
        <w:noProof/>
      </w:rPr>
      <mc:AlternateContent>
        <mc:Choice Requires="wpg">
          <w:drawing>
            <wp:anchor distT="0" distB="0" distL="114300" distR="114300" simplePos="0" relativeHeight="251660289" behindDoc="0" locked="1" layoutInCell="1" allowOverlap="1" wp14:anchorId="2D1D7F61" wp14:editId="2F2CDA75">
              <wp:simplePos x="0" y="0"/>
              <wp:positionH relativeFrom="page">
                <wp:posOffset>0</wp:posOffset>
              </wp:positionH>
              <wp:positionV relativeFrom="page">
                <wp:posOffset>0</wp:posOffset>
              </wp:positionV>
              <wp:extent cx="2930400" cy="2052000"/>
              <wp:effectExtent l="0" t="0" r="3810" b="5715"/>
              <wp:wrapNone/>
              <wp:docPr id="565311817" name="cornerstone + logo"/>
              <wp:cNvGraphicFramePr/>
              <a:graphic xmlns:a="http://schemas.openxmlformats.org/drawingml/2006/main">
                <a:graphicData uri="http://schemas.microsoft.com/office/word/2010/wordprocessingGroup">
                  <wpg:wgp>
                    <wpg:cNvGrpSpPr/>
                    <wpg:grpSpPr>
                      <a:xfrm>
                        <a:off x="0" y="0"/>
                        <a:ext cx="2930400" cy="2052000"/>
                        <a:chOff x="0" y="0"/>
                        <a:chExt cx="2931926" cy="2052548"/>
                      </a:xfrm>
                    </wpg:grpSpPr>
                    <wps:wsp>
                      <wps:cNvPr id="511890404" name="cornerstone"/>
                      <wps:cNvSpPr/>
                      <wps:spPr>
                        <a:xfrm>
                          <a:off x="0" y="0"/>
                          <a:ext cx="2931926" cy="2052548"/>
                        </a:xfrm>
                        <a:custGeom>
                          <a:avLst/>
                          <a:gdLst>
                            <a:gd name="connsiteX0" fmla="*/ 0 w 2928169"/>
                            <a:gd name="connsiteY0" fmla="*/ 0 h 2050985"/>
                            <a:gd name="connsiteX1" fmla="*/ 0 w 2928169"/>
                            <a:gd name="connsiteY1" fmla="*/ 2050986 h 2050985"/>
                            <a:gd name="connsiteX2" fmla="*/ 2928169 w 2928169"/>
                            <a:gd name="connsiteY2" fmla="*/ 0 h 2050985"/>
                          </a:gdLst>
                          <a:ahLst/>
                          <a:cxnLst>
                            <a:cxn ang="0">
                              <a:pos x="connsiteX0" y="connsiteY0"/>
                            </a:cxn>
                            <a:cxn ang="0">
                              <a:pos x="connsiteX1" y="connsiteY1"/>
                            </a:cxn>
                            <a:cxn ang="0">
                              <a:pos x="connsiteX2" y="connsiteY2"/>
                            </a:cxn>
                          </a:cxnLst>
                          <a:rect l="l" t="t" r="r" b="b"/>
                          <a:pathLst>
                            <a:path w="2928169" h="2050985">
                              <a:moveTo>
                                <a:pt x="0" y="0"/>
                              </a:moveTo>
                              <a:lnTo>
                                <a:pt x="0" y="2050986"/>
                              </a:lnTo>
                              <a:lnTo>
                                <a:pt x="2928169" y="0"/>
                              </a:lnTo>
                              <a:close/>
                            </a:path>
                          </a:pathLst>
                        </a:custGeom>
                        <a:solidFill>
                          <a:srgbClr val="E81A3B"/>
                        </a:solidFill>
                        <a:ln w="12644" cap="flat">
                          <a:noFill/>
                          <a:prstDash val="solid"/>
                          <a:miter/>
                        </a:ln>
                      </wps:spPr>
                      <wps:bodyPr wrap="none" lIns="0" tIns="0" rIns="0" bIns="0" rtlCol="0" anchor="t" anchorCtr="0"/>
                    </wps:wsp>
                    <wpg:grpSp>
                      <wpg:cNvPr id="1533350448" name="BDO logo"/>
                      <wpg:cNvGrpSpPr/>
                      <wpg:grpSpPr>
                        <a:xfrm>
                          <a:off x="359192" y="356472"/>
                          <a:ext cx="970962" cy="372959"/>
                          <a:chOff x="359192" y="356472"/>
                          <a:chExt cx="970457" cy="372959"/>
                        </a:xfrm>
                        <a:solidFill>
                          <a:schemeClr val="bg1"/>
                        </a:solidFill>
                      </wpg:grpSpPr>
                      <wps:wsp>
                        <wps:cNvPr id="820283384" name="Vrije vorm: vorm 18"/>
                        <wps:cNvSpPr/>
                        <wps:spPr>
                          <a:xfrm>
                            <a:off x="475901" y="360277"/>
                            <a:ext cx="242296" cy="279085"/>
                          </a:xfrm>
                          <a:custGeom>
                            <a:avLst/>
                            <a:gdLst>
                              <a:gd name="connsiteX0" fmla="*/ 68451 w 242112"/>
                              <a:gd name="connsiteY0" fmla="*/ 150845 h 278873"/>
                              <a:gd name="connsiteX1" fmla="*/ 102676 w 242112"/>
                              <a:gd name="connsiteY1" fmla="*/ 150845 h 278873"/>
                              <a:gd name="connsiteX2" fmla="*/ 186338 w 242112"/>
                              <a:gd name="connsiteY2" fmla="*/ 195211 h 278873"/>
                              <a:gd name="connsiteX3" fmla="*/ 128028 w 242112"/>
                              <a:gd name="connsiteY3" fmla="*/ 235775 h 278873"/>
                              <a:gd name="connsiteX4" fmla="*/ 73521 w 242112"/>
                              <a:gd name="connsiteY4" fmla="*/ 235775 h 278873"/>
                              <a:gd name="connsiteX5" fmla="*/ 11408 w 242112"/>
                              <a:gd name="connsiteY5" fmla="*/ 278873 h 278873"/>
                              <a:gd name="connsiteX6" fmla="*/ 11408 w 242112"/>
                              <a:gd name="connsiteY6" fmla="*/ 278873 h 278873"/>
                              <a:gd name="connsiteX7" fmla="*/ 126761 w 242112"/>
                              <a:gd name="connsiteY7" fmla="*/ 278873 h 278873"/>
                              <a:gd name="connsiteX8" fmla="*/ 242113 w 242112"/>
                              <a:gd name="connsiteY8" fmla="*/ 196479 h 278873"/>
                              <a:gd name="connsiteX9" fmla="*/ 163521 w 242112"/>
                              <a:gd name="connsiteY9" fmla="*/ 126761 h 278873"/>
                              <a:gd name="connsiteX10" fmla="*/ 219296 w 242112"/>
                              <a:gd name="connsiteY10" fmla="*/ 65915 h 278873"/>
                              <a:gd name="connsiteX11" fmla="*/ 143239 w 242112"/>
                              <a:gd name="connsiteY11" fmla="*/ 0 h 278873"/>
                              <a:gd name="connsiteX12" fmla="*/ 25352 w 242112"/>
                              <a:gd name="connsiteY12" fmla="*/ 0 h 278873"/>
                              <a:gd name="connsiteX13" fmla="*/ 0 w 242112"/>
                              <a:gd name="connsiteY13" fmla="*/ 0 h 278873"/>
                              <a:gd name="connsiteX14" fmla="*/ 10141 w 242112"/>
                              <a:gd name="connsiteY14" fmla="*/ 22817 h 278873"/>
                              <a:gd name="connsiteX15" fmla="*/ 10141 w 242112"/>
                              <a:gd name="connsiteY15" fmla="*/ 259859 h 278873"/>
                              <a:gd name="connsiteX16" fmla="*/ 67183 w 242112"/>
                              <a:gd name="connsiteY16" fmla="*/ 220563 h 278873"/>
                              <a:gd name="connsiteX17" fmla="*/ 67183 w 242112"/>
                              <a:gd name="connsiteY17" fmla="*/ 150845 h 278873"/>
                              <a:gd name="connsiteX18" fmla="*/ 68451 w 242112"/>
                              <a:gd name="connsiteY18" fmla="*/ 43099 h 278873"/>
                              <a:gd name="connsiteX19" fmla="*/ 128028 w 242112"/>
                              <a:gd name="connsiteY19" fmla="*/ 43099 h 278873"/>
                              <a:gd name="connsiteX20" fmla="*/ 164789 w 242112"/>
                              <a:gd name="connsiteY20" fmla="*/ 74789 h 278873"/>
                              <a:gd name="connsiteX21" fmla="*/ 114085 w 242112"/>
                              <a:gd name="connsiteY21" fmla="*/ 114085 h 278873"/>
                              <a:gd name="connsiteX22" fmla="*/ 69718 w 242112"/>
                              <a:gd name="connsiteY22" fmla="*/ 114085 h 278873"/>
                              <a:gd name="connsiteX23" fmla="*/ 69718 w 242112"/>
                              <a:gd name="connsiteY23" fmla="*/ 43099 h 27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42112" h="278873">
                                <a:moveTo>
                                  <a:pt x="68451" y="150845"/>
                                </a:moveTo>
                                <a:lnTo>
                                  <a:pt x="102676" y="150845"/>
                                </a:lnTo>
                                <a:cubicBezTo>
                                  <a:pt x="158451" y="150845"/>
                                  <a:pt x="186338" y="163521"/>
                                  <a:pt x="186338" y="195211"/>
                                </a:cubicBezTo>
                                <a:cubicBezTo>
                                  <a:pt x="186338" y="224366"/>
                                  <a:pt x="163521" y="235775"/>
                                  <a:pt x="128028" y="235775"/>
                                </a:cubicBezTo>
                                <a:cubicBezTo>
                                  <a:pt x="119155" y="235775"/>
                                  <a:pt x="86197" y="235775"/>
                                  <a:pt x="73521" y="235775"/>
                                </a:cubicBezTo>
                                <a:lnTo>
                                  <a:pt x="11408" y="278873"/>
                                </a:lnTo>
                                <a:lnTo>
                                  <a:pt x="11408" y="278873"/>
                                </a:lnTo>
                                <a:lnTo>
                                  <a:pt x="126761" y="278873"/>
                                </a:lnTo>
                                <a:cubicBezTo>
                                  <a:pt x="196479" y="278873"/>
                                  <a:pt x="242113" y="253521"/>
                                  <a:pt x="242113" y="196479"/>
                                </a:cubicBezTo>
                                <a:cubicBezTo>
                                  <a:pt x="242113" y="145775"/>
                                  <a:pt x="200282" y="126761"/>
                                  <a:pt x="163521" y="126761"/>
                                </a:cubicBezTo>
                                <a:cubicBezTo>
                                  <a:pt x="188873" y="126761"/>
                                  <a:pt x="219296" y="103944"/>
                                  <a:pt x="219296" y="65915"/>
                                </a:cubicBezTo>
                                <a:cubicBezTo>
                                  <a:pt x="219296" y="27887"/>
                                  <a:pt x="183803" y="0"/>
                                  <a:pt x="143239" y="0"/>
                                </a:cubicBezTo>
                                <a:lnTo>
                                  <a:pt x="25352" y="0"/>
                                </a:lnTo>
                                <a:lnTo>
                                  <a:pt x="0" y="0"/>
                                </a:lnTo>
                                <a:lnTo>
                                  <a:pt x="10141" y="22817"/>
                                </a:lnTo>
                                <a:lnTo>
                                  <a:pt x="10141" y="259859"/>
                                </a:lnTo>
                                <a:lnTo>
                                  <a:pt x="67183" y="220563"/>
                                </a:lnTo>
                                <a:lnTo>
                                  <a:pt x="67183" y="150845"/>
                                </a:lnTo>
                                <a:close/>
                                <a:moveTo>
                                  <a:pt x="68451" y="43099"/>
                                </a:moveTo>
                                <a:lnTo>
                                  <a:pt x="128028" y="43099"/>
                                </a:lnTo>
                                <a:cubicBezTo>
                                  <a:pt x="144507" y="43099"/>
                                  <a:pt x="164789" y="46901"/>
                                  <a:pt x="164789" y="74789"/>
                                </a:cubicBezTo>
                                <a:cubicBezTo>
                                  <a:pt x="164789" y="102676"/>
                                  <a:pt x="135634" y="114085"/>
                                  <a:pt x="114085" y="114085"/>
                                </a:cubicBezTo>
                                <a:lnTo>
                                  <a:pt x="69718" y="114085"/>
                                </a:lnTo>
                                <a:lnTo>
                                  <a:pt x="69718" y="43099"/>
                                </a:lnTo>
                                <a:close/>
                              </a:path>
                            </a:pathLst>
                          </a:custGeom>
                          <a:grpFill/>
                          <a:ln w="12644" cap="flat">
                            <a:noFill/>
                            <a:prstDash val="solid"/>
                            <a:miter/>
                          </a:ln>
                        </wps:spPr>
                        <wps:bodyPr rtlCol="0" anchor="ctr"/>
                      </wps:wsp>
                      <wps:wsp>
                        <wps:cNvPr id="507247122" name="Vrije vorm: vorm 19"/>
                        <wps:cNvSpPr/>
                        <wps:spPr>
                          <a:xfrm>
                            <a:off x="744838" y="357740"/>
                            <a:ext cx="261325" cy="281622"/>
                          </a:xfrm>
                          <a:custGeom>
                            <a:avLst/>
                            <a:gdLst>
                              <a:gd name="connsiteX0" fmla="*/ 67183 w 261126"/>
                              <a:gd name="connsiteY0" fmla="*/ 45634 h 281408"/>
                              <a:gd name="connsiteX1" fmla="*/ 105211 w 261126"/>
                              <a:gd name="connsiteY1" fmla="*/ 45634 h 281408"/>
                              <a:gd name="connsiteX2" fmla="*/ 202817 w 261126"/>
                              <a:gd name="connsiteY2" fmla="*/ 141972 h 281408"/>
                              <a:gd name="connsiteX3" fmla="*/ 105211 w 261126"/>
                              <a:gd name="connsiteY3" fmla="*/ 238310 h 281408"/>
                              <a:gd name="connsiteX4" fmla="*/ 72254 w 261126"/>
                              <a:gd name="connsiteY4" fmla="*/ 238310 h 281408"/>
                              <a:gd name="connsiteX5" fmla="*/ 10141 w 261126"/>
                              <a:gd name="connsiteY5" fmla="*/ 281408 h 281408"/>
                              <a:gd name="connsiteX6" fmla="*/ 10141 w 261126"/>
                              <a:gd name="connsiteY6" fmla="*/ 281408 h 281408"/>
                              <a:gd name="connsiteX7" fmla="*/ 121690 w 261126"/>
                              <a:gd name="connsiteY7" fmla="*/ 281408 h 281408"/>
                              <a:gd name="connsiteX8" fmla="*/ 261127 w 261126"/>
                              <a:gd name="connsiteY8" fmla="*/ 140704 h 281408"/>
                              <a:gd name="connsiteX9" fmla="*/ 121690 w 261126"/>
                              <a:gd name="connsiteY9" fmla="*/ 0 h 281408"/>
                              <a:gd name="connsiteX10" fmla="*/ 0 w 261126"/>
                              <a:gd name="connsiteY10" fmla="*/ 0 h 281408"/>
                              <a:gd name="connsiteX11" fmla="*/ 10141 w 261126"/>
                              <a:gd name="connsiteY11" fmla="*/ 22817 h 281408"/>
                              <a:gd name="connsiteX12" fmla="*/ 10141 w 261126"/>
                              <a:gd name="connsiteY12" fmla="*/ 259859 h 281408"/>
                              <a:gd name="connsiteX13" fmla="*/ 67183 w 261126"/>
                              <a:gd name="connsiteY13" fmla="*/ 220563 h 281408"/>
                              <a:gd name="connsiteX14" fmla="*/ 67183 w 261126"/>
                              <a:gd name="connsiteY14" fmla="*/ 45634 h 28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61126" h="281408">
                                <a:moveTo>
                                  <a:pt x="67183" y="45634"/>
                                </a:moveTo>
                                <a:lnTo>
                                  <a:pt x="105211" y="45634"/>
                                </a:lnTo>
                                <a:cubicBezTo>
                                  <a:pt x="121690" y="45634"/>
                                  <a:pt x="202817" y="49437"/>
                                  <a:pt x="202817" y="141972"/>
                                </a:cubicBezTo>
                                <a:cubicBezTo>
                                  <a:pt x="202817" y="248451"/>
                                  <a:pt x="105211" y="238310"/>
                                  <a:pt x="105211" y="238310"/>
                                </a:cubicBezTo>
                                <a:lnTo>
                                  <a:pt x="72254" y="238310"/>
                                </a:lnTo>
                                <a:lnTo>
                                  <a:pt x="10141" y="281408"/>
                                </a:lnTo>
                                <a:lnTo>
                                  <a:pt x="10141" y="281408"/>
                                </a:lnTo>
                                <a:lnTo>
                                  <a:pt x="121690" y="281408"/>
                                </a:lnTo>
                                <a:cubicBezTo>
                                  <a:pt x="191408" y="281408"/>
                                  <a:pt x="261127" y="238310"/>
                                  <a:pt x="261127" y="140704"/>
                                </a:cubicBezTo>
                                <a:cubicBezTo>
                                  <a:pt x="261127" y="54507"/>
                                  <a:pt x="199014" y="0"/>
                                  <a:pt x="121690" y="0"/>
                                </a:cubicBezTo>
                                <a:lnTo>
                                  <a:pt x="0" y="0"/>
                                </a:lnTo>
                                <a:lnTo>
                                  <a:pt x="10141" y="22817"/>
                                </a:lnTo>
                                <a:lnTo>
                                  <a:pt x="10141" y="259859"/>
                                </a:lnTo>
                                <a:lnTo>
                                  <a:pt x="67183" y="220563"/>
                                </a:lnTo>
                                <a:lnTo>
                                  <a:pt x="67183" y="45634"/>
                                </a:lnTo>
                                <a:close/>
                              </a:path>
                            </a:pathLst>
                          </a:custGeom>
                          <a:grpFill/>
                          <a:ln w="12644" cap="flat">
                            <a:noFill/>
                            <a:prstDash val="solid"/>
                            <a:miter/>
                          </a:ln>
                        </wps:spPr>
                        <wps:bodyPr rtlCol="0" anchor="ctr"/>
                      </wps:wsp>
                      <wps:wsp>
                        <wps:cNvPr id="669326191" name="Vrije vorm: vorm 20"/>
                        <wps:cNvSpPr/>
                        <wps:spPr>
                          <a:xfrm>
                            <a:off x="1032804" y="356472"/>
                            <a:ext cx="296845" cy="286696"/>
                          </a:xfrm>
                          <a:custGeom>
                            <a:avLst/>
                            <a:gdLst>
                              <a:gd name="connsiteX0" fmla="*/ 0 w 296619"/>
                              <a:gd name="connsiteY0" fmla="*/ 143239 h 286478"/>
                              <a:gd name="connsiteX1" fmla="*/ 148310 w 296619"/>
                              <a:gd name="connsiteY1" fmla="*/ 286479 h 286478"/>
                              <a:gd name="connsiteX2" fmla="*/ 296620 w 296619"/>
                              <a:gd name="connsiteY2" fmla="*/ 143239 h 286478"/>
                              <a:gd name="connsiteX3" fmla="*/ 148310 w 296619"/>
                              <a:gd name="connsiteY3" fmla="*/ 0 h 286478"/>
                              <a:gd name="connsiteX4" fmla="*/ 0 w 296619"/>
                              <a:gd name="connsiteY4" fmla="*/ 143239 h 286478"/>
                              <a:gd name="connsiteX5" fmla="*/ 58310 w 296619"/>
                              <a:gd name="connsiteY5" fmla="*/ 143239 h 286478"/>
                              <a:gd name="connsiteX6" fmla="*/ 148310 w 296619"/>
                              <a:gd name="connsiteY6" fmla="*/ 41831 h 286478"/>
                              <a:gd name="connsiteX7" fmla="*/ 238310 w 296619"/>
                              <a:gd name="connsiteY7" fmla="*/ 143239 h 286478"/>
                              <a:gd name="connsiteX8" fmla="*/ 148310 w 296619"/>
                              <a:gd name="connsiteY8" fmla="*/ 244648 h 286478"/>
                              <a:gd name="connsiteX9" fmla="*/ 58310 w 296619"/>
                              <a:gd name="connsiteY9" fmla="*/ 143239 h 286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619" h="286478">
                                <a:moveTo>
                                  <a:pt x="0" y="143239"/>
                                </a:moveTo>
                                <a:cubicBezTo>
                                  <a:pt x="0" y="254789"/>
                                  <a:pt x="90000" y="286479"/>
                                  <a:pt x="148310" y="286479"/>
                                </a:cubicBezTo>
                                <a:cubicBezTo>
                                  <a:pt x="206620" y="286479"/>
                                  <a:pt x="296620" y="254789"/>
                                  <a:pt x="296620" y="143239"/>
                                </a:cubicBezTo>
                                <a:cubicBezTo>
                                  <a:pt x="296620" y="31690"/>
                                  <a:pt x="206620" y="0"/>
                                  <a:pt x="148310" y="0"/>
                                </a:cubicBezTo>
                                <a:cubicBezTo>
                                  <a:pt x="90000" y="0"/>
                                  <a:pt x="0" y="31690"/>
                                  <a:pt x="0" y="143239"/>
                                </a:cubicBezTo>
                                <a:close/>
                                <a:moveTo>
                                  <a:pt x="58310" y="143239"/>
                                </a:moveTo>
                                <a:cubicBezTo>
                                  <a:pt x="58310" y="63380"/>
                                  <a:pt x="112817" y="41831"/>
                                  <a:pt x="148310" y="41831"/>
                                </a:cubicBezTo>
                                <a:cubicBezTo>
                                  <a:pt x="183803" y="41831"/>
                                  <a:pt x="238310" y="64648"/>
                                  <a:pt x="238310" y="143239"/>
                                </a:cubicBezTo>
                                <a:cubicBezTo>
                                  <a:pt x="238310" y="223099"/>
                                  <a:pt x="183803" y="244648"/>
                                  <a:pt x="148310" y="244648"/>
                                </a:cubicBezTo>
                                <a:cubicBezTo>
                                  <a:pt x="112817" y="244648"/>
                                  <a:pt x="58310" y="221831"/>
                                  <a:pt x="58310" y="143239"/>
                                </a:cubicBezTo>
                                <a:close/>
                              </a:path>
                            </a:pathLst>
                          </a:custGeom>
                          <a:grpFill/>
                          <a:ln w="12644" cap="flat">
                            <a:noFill/>
                            <a:prstDash val="solid"/>
                            <a:miter/>
                          </a:ln>
                        </wps:spPr>
                        <wps:bodyPr rtlCol="0" anchor="ctr"/>
                      </wps:wsp>
                      <wps:wsp>
                        <wps:cNvPr id="427900603" name="Vrije vorm: vorm 21"/>
                        <wps:cNvSpPr/>
                        <wps:spPr>
                          <a:xfrm>
                            <a:off x="359192" y="359009"/>
                            <a:ext cx="55817" cy="350126"/>
                          </a:xfrm>
                          <a:custGeom>
                            <a:avLst/>
                            <a:gdLst>
                              <a:gd name="connsiteX0" fmla="*/ 0 w 55774"/>
                              <a:gd name="connsiteY0" fmla="*/ 0 h 349859"/>
                              <a:gd name="connsiteX1" fmla="*/ 0 w 55774"/>
                              <a:gd name="connsiteY1" fmla="*/ 349859 h 349859"/>
                              <a:gd name="connsiteX2" fmla="*/ 55775 w 55774"/>
                              <a:gd name="connsiteY2" fmla="*/ 310563 h 349859"/>
                              <a:gd name="connsiteX3" fmla="*/ 55775 w 55774"/>
                              <a:gd name="connsiteY3" fmla="*/ 0 h 349859"/>
                            </a:gdLst>
                            <a:ahLst/>
                            <a:cxnLst>
                              <a:cxn ang="0">
                                <a:pos x="connsiteX0" y="connsiteY0"/>
                              </a:cxn>
                              <a:cxn ang="0">
                                <a:pos x="connsiteX1" y="connsiteY1"/>
                              </a:cxn>
                              <a:cxn ang="0">
                                <a:pos x="connsiteX2" y="connsiteY2"/>
                              </a:cxn>
                              <a:cxn ang="0">
                                <a:pos x="connsiteX3" y="connsiteY3"/>
                              </a:cxn>
                            </a:cxnLst>
                            <a:rect l="l" t="t" r="r" b="b"/>
                            <a:pathLst>
                              <a:path w="55774" h="349859">
                                <a:moveTo>
                                  <a:pt x="0" y="0"/>
                                </a:moveTo>
                                <a:lnTo>
                                  <a:pt x="0" y="349859"/>
                                </a:lnTo>
                                <a:lnTo>
                                  <a:pt x="55775" y="310563"/>
                                </a:lnTo>
                                <a:lnTo>
                                  <a:pt x="55775" y="0"/>
                                </a:lnTo>
                                <a:close/>
                              </a:path>
                            </a:pathLst>
                          </a:custGeom>
                          <a:grpFill/>
                          <a:ln w="12644" cap="flat">
                            <a:noFill/>
                            <a:prstDash val="solid"/>
                            <a:miter/>
                          </a:ln>
                        </wps:spPr>
                        <wps:bodyPr rtlCol="0" anchor="ctr"/>
                      </wps:wsp>
                      <wps:wsp>
                        <wps:cNvPr id="273975064" name="Vrije vorm: vorm 23"/>
                        <wps:cNvSpPr/>
                        <wps:spPr>
                          <a:xfrm>
                            <a:off x="359192" y="683763"/>
                            <a:ext cx="967920" cy="45668"/>
                          </a:xfrm>
                          <a:custGeom>
                            <a:avLst/>
                            <a:gdLst>
                              <a:gd name="connsiteX0" fmla="*/ 65916 w 967183"/>
                              <a:gd name="connsiteY0" fmla="*/ 0 h 45633"/>
                              <a:gd name="connsiteX1" fmla="*/ 0 w 967183"/>
                              <a:gd name="connsiteY1" fmla="*/ 45634 h 45633"/>
                              <a:gd name="connsiteX2" fmla="*/ 967183 w 967183"/>
                              <a:gd name="connsiteY2" fmla="*/ 45634 h 45633"/>
                              <a:gd name="connsiteX3" fmla="*/ 967183 w 967183"/>
                              <a:gd name="connsiteY3" fmla="*/ 0 h 45633"/>
                            </a:gdLst>
                            <a:ahLst/>
                            <a:cxnLst>
                              <a:cxn ang="0">
                                <a:pos x="connsiteX0" y="connsiteY0"/>
                              </a:cxn>
                              <a:cxn ang="0">
                                <a:pos x="connsiteX1" y="connsiteY1"/>
                              </a:cxn>
                              <a:cxn ang="0">
                                <a:pos x="connsiteX2" y="connsiteY2"/>
                              </a:cxn>
                              <a:cxn ang="0">
                                <a:pos x="connsiteX3" y="connsiteY3"/>
                              </a:cxn>
                            </a:cxnLst>
                            <a:rect l="l" t="t" r="r" b="b"/>
                            <a:pathLst>
                              <a:path w="967183" h="45633">
                                <a:moveTo>
                                  <a:pt x="65916" y="0"/>
                                </a:moveTo>
                                <a:lnTo>
                                  <a:pt x="0" y="45634"/>
                                </a:lnTo>
                                <a:lnTo>
                                  <a:pt x="967183" y="45634"/>
                                </a:lnTo>
                                <a:lnTo>
                                  <a:pt x="967183" y="0"/>
                                </a:lnTo>
                                <a:close/>
                              </a:path>
                            </a:pathLst>
                          </a:custGeom>
                          <a:grpFill/>
                          <a:ln w="12644" cap="flat">
                            <a:noFill/>
                            <a:prstDash val="solid"/>
                            <a:miter/>
                          </a:ln>
                        </wps:spPr>
                        <wps:bodyPr rtlCol="0" anchor="ctr"/>
                      </wps:wsp>
                    </wpg:grpSp>
                  </wpg:wgp>
                </a:graphicData>
              </a:graphic>
              <wp14:sizeRelH relativeFrom="margin">
                <wp14:pctWidth>0</wp14:pctWidth>
              </wp14:sizeRelH>
              <wp14:sizeRelV relativeFrom="margin">
                <wp14:pctHeight>0</wp14:pctHeight>
              </wp14:sizeRelV>
            </wp:anchor>
          </w:drawing>
        </mc:Choice>
        <mc:Fallback>
          <w:pict>
            <v:group w14:anchorId="716E33E4" id="cornerstone + logo" o:spid="_x0000_s1026" style="position:absolute;left:0;text-align:left;margin-left:0;margin-top:0;width:230.75pt;height:161.55pt;z-index:251660289;mso-position-horizontal-relative:page;mso-position-vertical-relative:page;mso-width-relative:margin;mso-height-relative:margin" coordsize="29319,2052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dzvScQwAAMNHAAAOAAAAZHJzL2Uyb0RvYy54bWzsHGuP47bxe4H+B8EfC/RWpN6L2wt6d8mh&#10;QNEESFokH7VavwrbMiTf7l1/fYczJDW0bJHauyRIsV9WlsnhcN4P0vv6m0/7XfS47Ppte7hbiFfx&#10;IloemvZhe1jfLf7103d/LRdRf6oPD/WuPSzvFp+X/eKbN3/+0+un4+1Stpt297DsIljk0N8+He8W&#10;m9PpeHtz0zeb5b7uX7XH5QEGV223r0/w2q1vHrr6CVbf725kHOc3T233cOzaZtn38O17Gly8wfVX&#10;q2Vz+n616penaHe3gL2d8G+Hf+/V35s3r+vbdVcfN9tGb6N+xi729fYASO1S7+tTHX3stqOl9tum&#10;a/t2dXrVtPubdrXaNkukAagR8Rk1H7r24xFpWd8+rY+WTcDaMz49e9nmn48fuuOPxx864MTTcQ28&#10;wDdFy6dVt1dP2GX0CVn22bJs+ekUNfClrJI4jYGzDYzJOAOZaKY2G+D8CK7ZfDtAikrmA2SWlkoc&#10;NwbxjbOdpyMoSD/woP8yHvy4qY9LZG1/Czz4oYu2D3eLTIiyAnrSRXSo96CuTdsdQLlPoLtqb2oT&#10;MNuyq7/tgXMzeDVNcX3bfOxPH5Ytsr1+/Ed/Iv18gE+oXQ92X4dDvz0tfwbOr/Y7UNm/3ERx9BTJ&#10;SpYir7Ren0//xZ2+iUBicVVmV6b/LOatzqfTynnkxSEZDr17Px0cKHZxgP6sDb/qjWFh8+mgeQif&#10;olp5pxgN9tj2SkmbdmAoaLJ5BYaRSgKUEoAHGBjAgcUsYKCJA0sODEQNFHTg1ZQ/26E/Oy0i8Gfd&#10;IgJ/dk+CPNYnRbjasPoYPSk7Jb2INmimKHQ1vm8flz+1OPN0ZqyAcxjdHcaztIj1Ps0M8zziehYv&#10;kGZ4aWY0u7ZfEnvVNtH07dYVxcwY+na3ffhuu9uprfbd+v7drosea+DCt6X4W/JWb8KZtjsoyoXM&#10;U7DnpobostrVJ5T6oVVroXEdwbzf1/2GVsMFiIt7sK+OtrcD4YM7MuauPt23D5/BazxB6LhbHJR/&#10;iHZ/P4BXUlHGfOjMh3vzoTvt3rUUi+pDs2lBdCBA+vjuBG/EJO3tmEumj4OrElmSJFmcgtPUPuHt&#10;+++jXbtu1e6V65zh2pOsAs+E+pdkeVqg7tW3xslXRVzlMKx8fFLIKtP+xbr4K/CDs4cV0qw4XwFk&#10;bGKMIziM/ksr4fu1MSQ263eIDqWMZZkkpY0O/+62/1lGj5Cc3OLfSGAEC44SaZFVMfmMJI9lUZDi&#10;GbbLVMrKBMiiislPM6ZxA5kdLfIyzYTytKkUQgt8PRkwRBYDjPK2RVkWCW12BOIEDRHLvMi9WHjg&#10;CMQC6mgDnyhzEIsXiwNSZUC2l5aEY5ElyN+LhYPIJCsKP8dAoSwtRQIb8yLhEIFIMoZEiDT2U8Ih&#10;SORefoG2WkrCkHCIQCTgRwYkSr/8/OIggVjAr1osaCOJVyocRFTgRysvwyqGReRBsndAiHyvSfK8&#10;T4KrrwJsksPkECD8eiwcO04TmVRenjkwmMpNOxduxDIDhvkxcJAADNyAMaWedJDCne6VBLdcEYvU&#10;r7uCg0hI4wqvVgluuoFYOIjMoCjwK6/gxpsXovSbiAMiIYPMEz813HoD0XCQwIgCwXuw+LDo6ICk&#10;SVwF8Mw136CQIjhMGBrJrVeAKyr9pujAFAjiU2fpWLyKKpnXHi/BePFwG84rUDU/Gg6CscjvwCQ3&#10;5kA0HGQsG8jW/v+qUW8dDDzhpSymiqqgCyqiwd1x4FTlmcHA4MU4MHY2goHBnXHgfBZm8DgcGHP5&#10;YMzgejiwaYSFMQy8AwfG4iwYswBHwaHhfQ6/Vfh2wE2pFrZ1KDxccCxEwjd/pmgQjGdt/kzVINLO&#10;Aj9TNoi6s8DP1A1C4yzwM4UT8zROhS5HcPN0ToUkB3ye1qlQw8HhfQ7tKoQ44PO0Tp5pHbzPwn6m&#10;dRA1GDgpr26/PatVR/kmduooF77UqMMEBblA6Y3ewrWOHRXi4/m2F/fxftu8Xf6Xd/lEploEZzDQ&#10;UsTGHtXcNIh1i9rApUEstA2DHCyN8zZaVso0ydEm7LKESImeil4HJ5bnuKFhUAnDweK+aZwCihuy&#10;5QHS4CxzUZGljcewVvdhNBw2uCBHIhBb58AmzSTzfM5kLAWvL32RcixSz2AM5VT00qAqtNDGLgxS&#10;pRssYbasgJ5goQ8fiGI4PpIlWSf0baGydyQ8iH8YDJNwiQ0rpTgDpCUF62GkU8RJBc1ipslULOMg&#10;1sDhZA6rYsOBLwqFUhmTE0G/Z3YisGRGZNYfOtrrqgeWv85sM26exFTytWZFM2aeWtVUKYprYYWp&#10;yTRzzHM0F+vEyclYr+mFVbUXONlxaga9OTDgBxO0pcEbYgqukVx1hoOr4NMtGofnmuY0zWLyAxbE&#10;ig3LK6QxzVVDl+kPlV44hhWV3plrjO6bRjgsqn03XxW69AklL1TZOCixDEOUw+DITAyxmn+qpBqD&#10;mEnmeT7ZsoK5MCMk+Mp7qgOHzfYc5rc4rblw+tKcOpQJO3H5LQ6a40KmhVCJCB00j48SMKEKPkoo&#10;4CAoIQmqnnOq/Yo9SshFIiHE4Sk9HBDbjMecv3zZUYJp/eRwkqAj9uhcwDl7TpX+qsZPqZSVtHcE&#10;cXaSgA17OK+YRAI+zHZtw5CACCyEOuCB9poPCQcBt1kV0ksKeHuLRcA1CTh78GHhIDIpE4G9y0mG&#10;8U5hIWWWepFwiEAkoEaMFN3BnBQKhyCJe/nFO4u2gTmJhEMEIgF/PlAi4doEtnsnsXCQQCxglRYL&#10;Kq9fwTgIGAgcnnoZxluEIowWDuLXLdUosHT4GXU23Wvq3HDDBO6cHNi++KR9qHaDpSEQCwcZ+uLT&#10;aLjp2ob1pF45xwhDX3waDTfeQDQcZOwfIWa/dCtNihrWwQKG8k7EvA4SFZ32stG8/tFZ+2he94hS&#10;WYt5Xu+I8gwLPK9zdNY4mtc3eulWDlfT3G6lSvDtHbdntZ3IP2HbidzOxbaTSvVQ5dF76HLmaqGF&#10;mc5ouiknLtY9GLtcEFNoUXpGY1Wa6OsyVJSwMUrJ9NZcHO7bCFKm2PHildZAAaVHlKsSJCVyuJ9h&#10;UAnCKSANtQSDadkYxEwyT4PAVuU2EsD6ZpJ5PmfywGZKYzS7zJIuCRpBhck6tt/sdqxslPqQVxl4&#10;cWGQ0plw4QzLZliBc9lUUGyT/3XbKANtpunhkmOIJLL+iO0RbnyGmpfC2/kpwOUb3nleJZCEV5Bu&#10;Xim86SgiuPCGliF0k0gLL92dhKs24FNM5Q3oTZz+KpU3XfnOgSDyS6Ma2qm6qb+IpYTqLl0Bcctu&#10;aCtA4Qm1ajWFhWfvsoTF8SKE+nAVi5NXw+LSj4WDBNLCM3ERRgsHobJoigyeUPsp4LMDKeDFcxYk&#10;DA4RiIQXz4Fs4iApJAV4mXJS4k7tTA0Nn15xkEBS3No5iGEcRKZpnpZeG+G1c5hUOMQFUl5Kr9Py&#10;l5fSy/cLk1+t9Pry+oECBNUP6DEv1Q+UbJH+6yRwKB7cLI1nZ9DKhBtsFLDo+wp+aEaLUbzhY+TB&#10;KMnGYKQxueu7b7SqjFUgOoO0WSxGKRoc7UfFRw3pUOdicd80zgEyUT1ITgnbj/M9o/ByinsJ0cAy&#10;Zy0id4T6gqTcRU2+OT6NQ4eIfHJYMS3oAUhd5nd2CJUFtOVxQYw0nEOME3ZsVIK5Gye2s0NYC2gl&#10;jdEJEeYqHHCEurrBs2Q6r4WSJAgjg5RSXRbly7LtUAhyBjFzIc3D+KQGg3Ay1o2XHVgupYrgHOUw&#10;5sjQ5aRRAdjKy1nfYX255Egl/HYnztWB/7WSAzkfXHI4v7aCpbUembO+LENjwR9rZbE+kAMJfbWC&#10;I1MHjKQr0/WGyp6TVF0lvzLbKTVU9jy5NC8yaFnv+rxiUGur28mTODgAFD50PX2aBl4vBOHgAC6L&#10;QEov/XcnCVRO7ovamiRtlZVoKV7PSkwkHeKUaa1QxNCB0io07M1MME+aiFqA3ppUSHtrM8k8zycb&#10;/Gb8xbsGNHRkkVRFFudQWV/zrqhQz/GueZkUdGOJ/RY2LyqV5yn3Cl243Bx+fBXvqq6YqV9mVXRr&#10;CnudfhermoFIo/IemgvmcGbkYaeX5i4We4zgYSeX5/6SlvZun4ME4eD+MhAHB1Eu1tLw4mHPy+wv&#10;9rBao5SLJTZf8rCo2egSjZeb9rKoGJN+06AlO4TbcJQSG+dpnuRk2WSD30z4o3vZ4Yfw+D8K8D/F&#10;YHGg/6uN+lc0/B1nDf97583/AAAA//8DAFBLAwQUAAYACAAAACEAXnpURt0AAAAFAQAADwAAAGRy&#10;cy9kb3ducmV2LnhtbEyPQUvDQBCF74L/YRnBm91sY4vEbEop6qkItoJ4m2anSWh2NmS3SfrvXb3U&#10;y8DjPd77Jl9NthUD9b5xrEHNEhDEpTMNVxo+968PTyB8QDbYOiYNF/KwKm5vcsyMG/mDhl2oRCxh&#10;n6GGOoQuk9KXNVn0M9cRR+/oeoshyr6SpscxlttWzpNkKS02HBdq7GhTU3nana2GtxHHdapehu3p&#10;uLl87xfvX1tFWt/fTetnEIGmcA3DL35EhyIyHdyZjRethvhI+LvRe1yqBYiDhnSeKpBFLv/TFz8A&#10;AAD//wMAUEsBAi0AFAAGAAgAAAAhALaDOJL+AAAA4QEAABMAAAAAAAAAAAAAAAAAAAAAAFtDb250&#10;ZW50X1R5cGVzXS54bWxQSwECLQAUAAYACAAAACEAOP0h/9YAAACUAQAACwAAAAAAAAAAAAAAAAAv&#10;AQAAX3JlbHMvLnJlbHNQSwECLQAUAAYACAAAACEAeXc70nEMAADDRwAADgAAAAAAAAAAAAAAAAAu&#10;AgAAZHJzL2Uyb0RvYy54bWxQSwECLQAUAAYACAAAACEAXnpURt0AAAAFAQAADwAAAAAAAAAAAAAA&#10;AADLDgAAZHJzL2Rvd25yZXYueG1sUEsFBgAAAAAEAAQA8wAAANUPAAAAAA==&#10;">
              <v:shape id="cornerstone" o:spid="_x0000_s1027" style="position:absolute;width:29319;height:20525;visibility:visible;mso-wrap-style:none;v-text-anchor:top" coordsize="2928169,20509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xOwkywAAAOIAAAAPAAAAZHJzL2Rvd25yZXYueG1sRI9RS8Mw&#10;FIXfBf9DuIIvwyXVKrNbNtSiiKDo1r1fmrumrLkpTdzqvzfCwMfDOec7nMVqdJ040BBazxqyqQJB&#10;XHvTcqOh2jxfzUCEiGyw80wafijAanl+tsDC+CN/0WEdG5EgHArUYGPsCylDbclhmPqeOHk7PziM&#10;SQ6NNAMeE9x18lqpO+mw5bRgsacnS/V+/e00POY3m09bvU/83pbu7aPavpTlVuvLi/FhDiLSGP/D&#10;p/ar0XCbZbN7lasc/i6lOyCXvwAAAP//AwBQSwECLQAUAAYACAAAACEA2+H2y+4AAACFAQAAEwAA&#10;AAAAAAAAAAAAAAAAAAAAW0NvbnRlbnRfVHlwZXNdLnhtbFBLAQItABQABgAIAAAAIQBa9CxbvwAA&#10;ABUBAAALAAAAAAAAAAAAAAAAAB8BAABfcmVscy8ucmVsc1BLAQItABQABgAIAAAAIQDpxOwkywAA&#10;AOIAAAAPAAAAAAAAAAAAAAAAAAcCAABkcnMvZG93bnJldi54bWxQSwUGAAAAAAMAAwC3AAAA/wIA&#10;AAAA&#10;" path="m,l,2050986,2928169,,,xe" fillcolor="#e81a3b" stroked="f" strokeweight=".35122mm">
                <v:stroke joinstyle="miter"/>
                <v:path arrowok="t" o:connecttype="custom" o:connectlocs="0,0;0,2052549;2931926,0" o:connectangles="0,0,0"/>
              </v:shape>
              <v:group id="BDO logo" o:spid="_x0000_s1028" style="position:absolute;left:3591;top:3564;width:9710;height:3730" coordorigin="3591,3564" coordsize="9704,37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E5YZzAAAAOMAAAAPAAAAZHJzL2Rvd25yZXYueG1sRI9BS8NA&#10;EIXvgv9hGaE3u4lpRGK3pRRbeiiCrSDehuw0Cc3OhuyapP/eOQgeZ96b975ZrifXqoH60Hg2kM4T&#10;UMSltw1XBj7Pu8cXUCEiW2w9k4EbBViv7u+WWFg/8gcNp1gpCeFQoIE6xq7QOpQ1OQxz3xGLdvG9&#10;wyhjX2nb4yjhrtVPSfKsHTYsDTV2tK2pvJ5+nIH9iOMmS9+G4/WyvX2f8/evY0rGzB6mzSuoSFP8&#10;N/9dH6zg51mW5cliIdDykyxAr34BAAD//wMAUEsBAi0AFAAGAAgAAAAhANvh9svuAAAAhQEAABMA&#10;AAAAAAAAAAAAAAAAAAAAAFtDb250ZW50X1R5cGVzXS54bWxQSwECLQAUAAYACAAAACEAWvQsW78A&#10;AAAVAQAACwAAAAAAAAAAAAAAAAAfAQAAX3JlbHMvLnJlbHNQSwECLQAUAAYACAAAACEAEhOWGcwA&#10;AADjAAAADwAAAAAAAAAAAAAAAAAHAgAAZHJzL2Rvd25yZXYueG1sUEsFBgAAAAADAAMAtwAAAAAD&#10;AAAAAA==&#10;">
                <v:shape id="Vrije vorm: vorm 18" o:spid="_x0000_s1029" style="position:absolute;left:4759;top:3602;width:2422;height:2791;visibility:visible;mso-wrap-style:square;v-text-anchor:middle" coordsize="242112,27887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wqi/ygAAAOIAAAAPAAAAZHJzL2Rvd25yZXYueG1sRI9Ba8JA&#10;FITvhf6H5RV6q5tGKUvqKraQUvCkkZ6f2dckmH0bsqtJ8+tdQehxmJlvmOV6tK24UO8bxxpeZwkI&#10;4tKZhisNhyJ/USB8QDbYOiYNf+RhvXp8WGJm3MA7uuxDJSKEfYYa6hC6TEpf1mTRz1xHHL1f11sM&#10;UfaVND0OEW5bmSbJm7TYcFyosaPPmsrT/mw1dMVXNZ1PU745Hqdh+6HytPzJtX5+GjfvIAKN4T98&#10;b38bDSpNUjWfqwXcLsU7IFdXAAAA//8DAFBLAQItABQABgAIAAAAIQDb4fbL7gAAAIUBAAATAAAA&#10;AAAAAAAAAAAAAAAAAABbQ29udGVudF9UeXBlc10ueG1sUEsBAi0AFAAGAAgAAAAhAFr0LFu/AAAA&#10;FQEAAAsAAAAAAAAAAAAAAAAAHwEAAF9yZWxzLy5yZWxzUEsBAi0AFAAGAAgAAAAhACnCqL/KAAAA&#10;4gAAAA8AAAAAAAAAAAAAAAAABwIAAGRycy9kb3ducmV2LnhtbFBLBQYAAAAAAwADALcAAAD+AgAA&#10;AAA=&#10;" path="m68451,150845r34225,c158451,150845,186338,163521,186338,195211v,29155,-22817,40564,-58310,40564c119155,235775,86197,235775,73521,235775l11408,278873r,l126761,278873v69718,,115352,-25352,115352,-82394c242113,145775,200282,126761,163521,126761v25352,,55775,-22817,55775,-60846c219296,27887,183803,,143239,l25352,,,,10141,22817r,237042l67183,220563r,-69718l68451,150845xm68451,43099r59577,c144507,43099,164789,46901,164789,74789v,27887,-29155,39296,-50704,39296l69718,114085r,-70986l68451,43099xe" filled="f" stroked="f" strokeweight=".35122mm">
                  <v:stroke joinstyle="miter"/>
                  <v:path arrowok="t" o:connecttype="custom" o:connectlocs="68503,150960;102754,150960;186480,195359;128125,235954;73577,235954;11417,279085;11417,279085;126857,279085;242297,196628;163645,126857;219463,65965;143348,0;25371,0;0,0;10149,22834;10149,260057;67234,220731;67234,150960;68503,43132;128125,43132;164914,74846;114172,114172;69771,114172;69771,43132" o:connectangles="0,0,0,0,0,0,0,0,0,0,0,0,0,0,0,0,0,0,0,0,0,0,0,0"/>
                </v:shape>
                <v:shape id="Vrije vorm: vorm 19" o:spid="_x0000_s1030" style="position:absolute;left:7448;top:3577;width:2613;height:2816;visibility:visible;mso-wrap-style:square;v-text-anchor:middle" coordsize="261126,28140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4L95ywAAAOIAAAAPAAAAZHJzL2Rvd25yZXYueG1sRI/NTsMw&#10;EITvSH0Ha5G4IOok0BaFulWLBE0PHBp4gFW8+RHxOrJNmr49RkLqcTQz32jW28n0YiTnO8sK0nkC&#10;griyuuNGwdfn28MzCB+QNfaWScGFPGw3s5s15tqe+URjGRoRIexzVNCGMORS+qolg35uB+Lo1dYZ&#10;DFG6RmqH5wg3vcySZCkNdhwXWhzotaXqu/wxCurd8eA+0vvT4fHyXtJ+LLheFkrd3U67FxCBpnAN&#10;/7cLrWCRrLKnVZpl8Hcp3gG5+QUAAP//AwBQSwECLQAUAAYACAAAACEA2+H2y+4AAACFAQAAEwAA&#10;AAAAAAAAAAAAAAAAAAAAW0NvbnRlbnRfVHlwZXNdLnhtbFBLAQItABQABgAIAAAAIQBa9CxbvwAA&#10;ABUBAAALAAAAAAAAAAAAAAAAAB8BAABfcmVscy8ucmVsc1BLAQItABQABgAIAAAAIQCf4L95ywAA&#10;AOIAAAAPAAAAAAAAAAAAAAAAAAcCAABkcnMvZG93bnJldi54bWxQSwUGAAAAAAMAAwC3AAAA/wIA&#10;AAAA&#10;" path="m67183,45634r38028,c121690,45634,202817,49437,202817,141972v,106479,-97606,96338,-97606,96338l72254,238310,10141,281408r,l121690,281408v69718,,139437,-43098,139437,-140704c261127,54507,199014,,121690,l,,10141,22817r,237042l67183,220563r,-174929xe" filled="f" stroked="f" strokeweight=".35122mm">
                  <v:stroke joinstyle="miter"/>
                  <v:path arrowok="t" o:connecttype="custom" o:connectlocs="67234,45669;105291,45669;202972,142080;105291,238491;72309,238491;10149,281622;10149,281622;121783,281622;261326,140811;121783,0;0,0;10149,22834;10149,260057;67234,220731;67234,45669" o:connectangles="0,0,0,0,0,0,0,0,0,0,0,0,0,0,0"/>
                </v:shape>
                <v:shape id="Vrije vorm: vorm 20" o:spid="_x0000_s1031" style="position:absolute;left:10328;top:3564;width:2968;height:2867;visibility:visible;mso-wrap-style:square;v-text-anchor:middle" coordsize="296619,2864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3cFGyAAAAOIAAAAPAAAAZHJzL2Rvd25yZXYueG1sRI/RasJA&#10;FETfBf9huULfdBPFtUldRcRCC/qg6QdcsrdJMHs3ZFdN/75bKPg4zMwZZr0dbCvu1PvGsYZ0loAg&#10;Lp1puNLwVbxPX0H4gGywdUwafsjDdjMerTE37sFnul9CJSKEfY4a6hC6XEpf1mTRz1xHHL1v11sM&#10;UfaVND0+Ity2cp4kSlpsOC7U2NG+pvJ6uVkNx9vpnKUHVqY4+GVLzdIUq0+tXybD7g1EoCE8w//t&#10;D6NBqWwxV2mWwt+leAfk5hcAAP//AwBQSwECLQAUAAYACAAAACEA2+H2y+4AAACFAQAAEwAAAAAA&#10;AAAAAAAAAAAAAAAAW0NvbnRlbnRfVHlwZXNdLnhtbFBLAQItABQABgAIAAAAIQBa9CxbvwAAABUB&#10;AAALAAAAAAAAAAAAAAAAAB8BAABfcmVscy8ucmVsc1BLAQItABQABgAIAAAAIQDE3cFGyAAAAOIA&#10;AAAPAAAAAAAAAAAAAAAAAAcCAABkcnMvZG93bnJldi54bWxQSwUGAAAAAAMAAwC3AAAA/AIAAAAA&#10;" path="m,143239c,254789,90000,286479,148310,286479v58310,,148310,-31690,148310,-143240c296620,31690,206620,,148310,,90000,,,31690,,143239xm58310,143239v,-79859,54507,-101408,90000,-101408c183803,41831,238310,64648,238310,143239v,79860,-54507,101409,-90000,101409c112817,244648,58310,221831,58310,143239xe" filled="f" stroked="f" strokeweight=".35122mm">
                  <v:stroke joinstyle="miter"/>
                  <v:path arrowok="t" o:connecttype="custom" o:connectlocs="0,143348;148423,286697;296846,143348;148423,0;0,143348;58354,143348;148423,41863;238492,143348;148423,244834;58354,143348" o:connectangles="0,0,0,0,0,0,0,0,0,0"/>
                </v:shape>
                <v:shape id="Vrije vorm: vorm 21" o:spid="_x0000_s1032" style="position:absolute;left:3591;top:3590;width:559;height:3501;visibility:visible;mso-wrap-style:square;v-text-anchor:middle" coordsize="55774,3498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9Q/0xwAAAOIAAAAPAAAAZHJzL2Rvd25yZXYueG1sRI9BawIx&#10;FITvBf9DeEJvNastVdfNiliKpbdawetj89xd3bwsSRrXf98UCh6HmfmGKdaD6UQk51vLCqaTDARx&#10;ZXXLtYLD9/vTAoQPyBo7y6TgRh7W5eihwFzbK39R3IdaJAj7HBU0IfS5lL5qyKCf2J44eSfrDIYk&#10;XS21w2uCm07OsuxVGmw5LTTY07ah6rL/MQqw7vTOxWPsd9O5i2+fLevzTanH8bBZgQg0hHv4v/2h&#10;FbzM5ssEzZ7h71K6A7L8BQAA//8DAFBLAQItABQABgAIAAAAIQDb4fbL7gAAAIUBAAATAAAAAAAA&#10;AAAAAAAAAAAAAABbQ29udGVudF9UeXBlc10ueG1sUEsBAi0AFAAGAAgAAAAhAFr0LFu/AAAAFQEA&#10;AAsAAAAAAAAAAAAAAAAAHwEAAF9yZWxzLy5yZWxzUEsBAi0AFAAGAAgAAAAhAMH1D/THAAAA4gAA&#10;AA8AAAAAAAAAAAAAAAAABwIAAGRycy9kb3ducmV2LnhtbFBLBQYAAAAAAwADALcAAAD7AgAAAAA=&#10;" path="m,l,349859,55775,310563,55775,,,xe" filled="f" stroked="f" strokeweight=".35122mm">
                  <v:stroke joinstyle="miter"/>
                  <v:path arrowok="t" o:connecttype="custom" o:connectlocs="0,0;0,350126;55818,310800;55818,0" o:connectangles="0,0,0,0"/>
                </v:shape>
                <v:shape id="Vrije vorm: vorm 23" o:spid="_x0000_s1033" style="position:absolute;left:3591;top:6837;width:9680;height:457;visibility:visible;mso-wrap-style:square;v-text-anchor:middle" coordsize="967183,4563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OjQOygAAAOIAAAAPAAAAZHJzL2Rvd25yZXYueG1sRI9Ba8JA&#10;FITvhf6H5Qne6kZNjaauImqhN2nqweMz+0zSZt+G7Krpv3cFweMwM98w82VnanGh1lWWFQwHEQji&#10;3OqKCwX7n8+3KQjnkTXWlknBPzlYLl5f5phqe+VvumS+EAHCLkUFpfdNKqXLSzLoBrYhDt7JtgZ9&#10;kG0hdYvXADe1HEXRRBqsOCyU2NC6pPwvOxsFm9NuNd7GWbf+3WF+nOpD3FSxUv1et/oA4anzz/Cj&#10;/aUVjJLxLHmPJjHcL4U7IBc3AAAA//8DAFBLAQItABQABgAIAAAAIQDb4fbL7gAAAIUBAAATAAAA&#10;AAAAAAAAAAAAAAAAAABbQ29udGVudF9UeXBlc10ueG1sUEsBAi0AFAAGAAgAAAAhAFr0LFu/AAAA&#10;FQEAAAsAAAAAAAAAAAAAAAAAHwEAAF9yZWxzLy5yZWxzUEsBAi0AFAAGAAgAAAAhAL06NA7KAAAA&#10;4gAAAA8AAAAAAAAAAAAAAAAABwIAAGRycy9kb3ducmV2LnhtbFBLBQYAAAAAAwADALcAAAD+AgAA&#10;AAA=&#10;" path="m65916,l,45634r967183,l967183,,65916,xe" filled="f" stroked="f" strokeweight=".35122mm">
                  <v:stroke joinstyle="miter"/>
                  <v:path arrowok="t" o:connecttype="custom" o:connectlocs="65966,0;0,45669;967920,45669;967920,0" o:connectangles="0,0,0,0"/>
                </v:shape>
              </v:group>
              <w10:wrap anchorx="page" anchory="page"/>
              <w10:anchorlock/>
            </v:group>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824F21" w14:textId="77777777" w:rsidR="00C77DCA" w:rsidRDefault="00C77DCA" w:rsidP="00E64DA7">
    <w:pPr>
      <w:pStyle w:val="Header"/>
      <w:tabs>
        <w:tab w:val="clear" w:pos="4153"/>
        <w:tab w:val="clear" w:pos="8306"/>
      </w:tab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8B808" w14:textId="77777777" w:rsidR="00C77DCA" w:rsidRDefault="00C77DCA" w:rsidP="00015C9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E02F36" w14:textId="0457E239" w:rsidR="00C77DCA" w:rsidRPr="00005FA0" w:rsidRDefault="00C77DCA" w:rsidP="00E64DA7">
    <w:pPr>
      <w:pStyle w:val="a6"/>
      <w:spacing w:before="0" w:after="0"/>
      <w:jc w:val="left"/>
      <w:rPr>
        <w:sz w:val="20"/>
        <w:szCs w:val="2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C27603" w14:textId="77777777" w:rsidR="00C77DCA" w:rsidRDefault="00C77DCA" w:rsidP="000B766F">
    <w:pPr>
      <w:pStyle w:val="Header"/>
      <w:tabs>
        <w:tab w:val="clear" w:pos="4153"/>
      </w:tabs>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CCFB2D" w14:textId="77777777" w:rsidR="00C77DCA" w:rsidRPr="00CE220C" w:rsidRDefault="00C77DCA" w:rsidP="000B766F">
    <w:pPr>
      <w:pStyle w:val="Header"/>
      <w:tabs>
        <w:tab w:val="clear" w:pos="4153"/>
      </w:tabs>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C54DC0" w14:textId="77777777" w:rsidR="00C77DCA" w:rsidRPr="0020057F" w:rsidRDefault="00C77DCA" w:rsidP="00237B80">
    <w:pPr>
      <w:pStyle w:val="ac"/>
      <w:tabs>
        <w:tab w:val="clear" w:pos="4153"/>
        <w:tab w:val="clear" w:pos="8306"/>
      </w:tabs>
      <w:spacing w:line="240" w:lineRule="auto"/>
      <w:ind w:left="1418"/>
      <w:rPr>
        <w:rStyle w:val="Emphasis"/>
      </w:rPr>
    </w:pPr>
    <w:r w:rsidRPr="0020057F">
      <w:rPr>
        <w:rFonts w:hint="cs"/>
        <w:rtl/>
      </w:rPr>
      <w:t>חברה מדווחת לדוגמה בע</w:t>
    </w:r>
    <w:r w:rsidRPr="0020057F">
      <w:rPr>
        <w:rStyle w:val="Emphasis"/>
        <w:rFonts w:hint="cs"/>
        <w:rtl/>
      </w:rPr>
      <w:t>"</w:t>
    </w:r>
    <w:r w:rsidRPr="0020057F">
      <w:rPr>
        <w:rFonts w:hint="cs"/>
        <w:rtl/>
      </w:rPr>
      <w:t>מ</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5C8D80" w14:textId="77777777" w:rsidR="00C77DCA" w:rsidRDefault="00C77DCA" w:rsidP="00015C9C"/>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DEA198" w14:textId="0938CEA6" w:rsidR="00C77DCA" w:rsidRPr="008F7799" w:rsidRDefault="00C77DCA" w:rsidP="00F4105F">
    <w:pPr>
      <w:pStyle w:val="ac"/>
      <w:widowControl w:val="0"/>
      <w:tabs>
        <w:tab w:val="clear" w:pos="4153"/>
        <w:tab w:val="clear" w:pos="8306"/>
      </w:tabs>
      <w:spacing w:line="240" w:lineRule="auto"/>
      <w:ind w:left="1418"/>
      <w:rPr>
        <w:rStyle w:val="Emphasis"/>
        <w:b w:val="0"/>
        <w:bCs/>
      </w:rPr>
    </w:pPr>
    <w:r w:rsidRPr="008F7799">
      <w:rPr>
        <w:rStyle w:val="Emphasis"/>
        <w:rFonts w:hint="cs"/>
        <w:b w:val="0"/>
        <w:bCs/>
        <w:rtl/>
      </w:rPr>
      <w:t>חברה מדווחת לדוגמה בע"מ</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53F9E4" w14:textId="77777777" w:rsidR="00C77DCA" w:rsidRPr="008F7799" w:rsidRDefault="00C77DCA" w:rsidP="00F4105F">
    <w:pPr>
      <w:pStyle w:val="ac"/>
      <w:widowControl w:val="0"/>
      <w:tabs>
        <w:tab w:val="clear" w:pos="4153"/>
        <w:tab w:val="clear" w:pos="8306"/>
      </w:tabs>
      <w:spacing w:line="240" w:lineRule="auto"/>
      <w:ind w:left="1418"/>
      <w:rPr>
        <w:rStyle w:val="Emphasis"/>
        <w:b w:val="0"/>
        <w:bCs/>
      </w:rPr>
    </w:pPr>
    <w:r w:rsidRPr="008F7799">
      <w:rPr>
        <w:rStyle w:val="Emphasis"/>
        <w:rFonts w:hint="cs"/>
        <w:b w:val="0"/>
        <w:bCs/>
        <w:rtl/>
      </w:rPr>
      <w:t>חברה מדווחת לדוגמה בע"מ</w:t>
    </w:r>
  </w:p>
  <w:p w14:paraId="69A6497C" w14:textId="4B09BEF0" w:rsidR="00C77DCA" w:rsidRPr="00B861AD" w:rsidRDefault="00C77DCA" w:rsidP="00237B80">
    <w:pPr>
      <w:pStyle w:val="21"/>
      <w:rPr>
        <w:sz w:val="22"/>
        <w:rtl/>
      </w:rPr>
    </w:pPr>
    <w:r w:rsidRPr="00B861AD">
      <w:rPr>
        <w:rFonts w:hint="cs"/>
        <w:sz w:val="22"/>
        <w:rtl/>
      </w:rPr>
      <w:t xml:space="preserve">ביאורים לדוחות הכספיים </w:t>
    </w:r>
    <w:r w:rsidR="00D25429" w:rsidRPr="00B861AD">
      <w:rPr>
        <w:rFonts w:hint="cs"/>
        <w:sz w:val="22"/>
        <w:rtl/>
      </w:rPr>
      <w:t xml:space="preserve">המאוחדים ביניים </w:t>
    </w:r>
    <w:r w:rsidRPr="00B861AD">
      <w:rPr>
        <w:rFonts w:hint="cs"/>
        <w:sz w:val="22"/>
        <w:rtl/>
      </w:rPr>
      <w:t xml:space="preserve">התמציתיים ליום 30 ביוני </w:t>
    </w:r>
    <w:r w:rsidR="00F1740E" w:rsidRPr="00B861AD">
      <w:rPr>
        <w:sz w:val="22"/>
      </w:rPr>
      <w:fldChar w:fldCharType="begin"/>
    </w:r>
    <w:r w:rsidR="00F1740E" w:rsidRPr="00B861AD">
      <w:rPr>
        <w:sz w:val="22"/>
      </w:rPr>
      <w:instrText xml:space="preserve"> DOCPROPERTY  CY  \* MERGEFORMAT </w:instrText>
    </w:r>
    <w:r w:rsidR="00F1740E" w:rsidRPr="00B861AD">
      <w:rPr>
        <w:sz w:val="22"/>
      </w:rPr>
      <w:fldChar w:fldCharType="separate"/>
    </w:r>
    <w:r w:rsidR="00743F15">
      <w:rPr>
        <w:sz w:val="22"/>
      </w:rPr>
      <w:t>2026</w:t>
    </w:r>
    <w:r w:rsidR="00F1740E" w:rsidRPr="00B861AD">
      <w:rPr>
        <w:sz w:val="22"/>
      </w:rPr>
      <w:fldChar w:fldCharType="end"/>
    </w:r>
    <w:r w:rsidR="003F1AC0" w:rsidRPr="00B861AD">
      <w:rPr>
        <w:rFonts w:hint="cs"/>
        <w:sz w:val="22"/>
        <w:rtl/>
      </w:rPr>
      <w:t xml:space="preserve"> </w:t>
    </w:r>
    <w:r w:rsidR="003F1AC0" w:rsidRPr="00B861AD">
      <w:rPr>
        <w:rFonts w:hint="cs"/>
        <w:b w:val="0"/>
        <w:bCs w:val="0"/>
        <w:sz w:val="22"/>
        <w:rtl/>
      </w:rPr>
      <w:t>(המשך)</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165B70" w14:textId="77777777" w:rsidR="00C77DCA" w:rsidRPr="00962E22" w:rsidRDefault="00C77DCA" w:rsidP="008D74DC">
    <w:pPr>
      <w:pStyle w:val="ac"/>
      <w:widowControl w:val="0"/>
      <w:tabs>
        <w:tab w:val="clear" w:pos="4153"/>
        <w:tab w:val="clear" w:pos="8306"/>
      </w:tabs>
      <w:spacing w:line="240" w:lineRule="auto"/>
      <w:ind w:left="1418"/>
      <w:jc w:val="left"/>
      <w:rPr>
        <w:rStyle w:val="Emphasis"/>
        <w:b w:val="0"/>
        <w:bCs/>
        <w:sz w:val="20"/>
        <w:szCs w:val="20"/>
      </w:rPr>
    </w:pPr>
    <w:r w:rsidRPr="00962E22">
      <w:rPr>
        <w:rStyle w:val="Emphasis"/>
        <w:rFonts w:hint="cs"/>
        <w:b w:val="0"/>
        <w:bCs/>
        <w:sz w:val="20"/>
        <w:szCs w:val="20"/>
        <w:rtl/>
      </w:rPr>
      <w:t>חברה מדווחת לדוגמה בע"מ</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147E0A" w14:textId="77777777" w:rsidR="00C77DCA" w:rsidRPr="006A10D8" w:rsidRDefault="00C77DCA" w:rsidP="00015C9C">
    <w:pPr>
      <w:pStyle w:val="Header"/>
      <w:rPr>
        <w:rStyle w:val="Strong"/>
        <w:b w:val="0"/>
        <w:bCs w:val="0"/>
        <w:rtl/>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F7F406" w14:textId="77777777" w:rsidR="00C77DCA" w:rsidRPr="006A10D8" w:rsidRDefault="00C77DCA" w:rsidP="00015C9C">
    <w:pPr>
      <w:pStyle w:val="Header"/>
      <w:rPr>
        <w:rtl/>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6D1955" w14:textId="77777777" w:rsidR="00C77DCA" w:rsidRPr="006A10D8" w:rsidRDefault="00C77DCA" w:rsidP="00015C9C">
    <w:pPr>
      <w:pStyle w:val="Header"/>
      <w:rPr>
        <w:rtl/>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BC0E78" w14:textId="030754C9" w:rsidR="00C77DCA" w:rsidRPr="002E5B13" w:rsidRDefault="00D16C98" w:rsidP="00091004">
    <w:pPr>
      <w:pStyle w:val="21"/>
      <w:pBdr>
        <w:bottom w:val="single" w:sz="4" w:space="1" w:color="E81A3B"/>
      </w:pBdr>
      <w:spacing w:after="120"/>
      <w:ind w:left="0"/>
      <w:rPr>
        <w:b w:val="0"/>
        <w:bCs w:val="0"/>
        <w:color w:val="E81A3B"/>
        <w:rtl/>
      </w:rPr>
    </w:pPr>
    <w:r w:rsidRPr="002E5B13">
      <w:rPr>
        <w:rFonts w:hint="cs"/>
        <w:color w:val="E81A3B"/>
        <w:rtl/>
      </w:rPr>
      <w:t xml:space="preserve">נספחים לדוחות הכספיים ביניים התמציתיים </w:t>
    </w:r>
    <w:r w:rsidRPr="002E5B13">
      <w:rPr>
        <w:rFonts w:hint="cs"/>
        <w:b w:val="0"/>
        <w:bCs w:val="0"/>
        <w:color w:val="E81A3B"/>
        <w:rtl/>
      </w:rPr>
      <w:t>(המשך)</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096B40" w14:textId="26F922FF" w:rsidR="00C77DCA" w:rsidRPr="00F43CC0" w:rsidRDefault="00C77DCA" w:rsidP="00015C9C">
    <w:pPr>
      <w:pStyle w:val="ac"/>
      <w:rPr>
        <w:rtl/>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83246F" w14:textId="77777777" w:rsidR="00C77DCA" w:rsidRDefault="00C77DCA" w:rsidP="00015C9C"/>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261678" w14:textId="4ED49197" w:rsidR="00254C76" w:rsidRDefault="00254C76" w:rsidP="00254C76">
    <w:pPr>
      <w:pStyle w:val="21"/>
      <w:pBdr>
        <w:bottom w:val="none" w:sz="0" w:space="0" w:color="auto"/>
      </w:pBdr>
      <w:ind w:left="0"/>
      <w:rPr>
        <w:rStyle w:val="Emphasis"/>
        <w:b/>
        <w:bCs/>
        <w:rtl/>
      </w:rPr>
    </w:pPr>
  </w:p>
  <w:p w14:paraId="4938DFF2" w14:textId="77777777" w:rsidR="00254C76" w:rsidRPr="002E5B13" w:rsidRDefault="00254C76" w:rsidP="00091004">
    <w:pPr>
      <w:pStyle w:val="21"/>
      <w:pBdr>
        <w:bottom w:val="single" w:sz="4" w:space="1" w:color="E81A3B"/>
      </w:pBdr>
      <w:spacing w:after="120"/>
      <w:ind w:left="0"/>
      <w:rPr>
        <w:b w:val="0"/>
        <w:bCs w:val="0"/>
        <w:color w:val="E81A3B"/>
        <w:rtl/>
      </w:rPr>
    </w:pPr>
    <w:r w:rsidRPr="002E5B13">
      <w:rPr>
        <w:rFonts w:hint="cs"/>
        <w:color w:val="E81A3B"/>
        <w:rtl/>
      </w:rPr>
      <w:t xml:space="preserve">נספחים לדוחות הכספיים ביניים התמציתיים </w:t>
    </w:r>
    <w:r w:rsidRPr="002E5B13">
      <w:rPr>
        <w:rFonts w:hint="cs"/>
        <w:b w:val="0"/>
        <w:bCs w:val="0"/>
        <w:color w:val="E81A3B"/>
        <w:rtl/>
      </w:rPr>
      <w:t>(המשך)</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754582" w14:textId="77777777" w:rsidR="000C5821" w:rsidRDefault="000C5821">
    <w:r>
      <w:cr/>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538356" w14:textId="2898F137" w:rsidR="00C77DCA" w:rsidRPr="009174E7" w:rsidRDefault="00C77DCA" w:rsidP="00015C9C">
    <w:pPr>
      <w:pStyle w:val="ac"/>
      <w:rPr>
        <w:rStyle w:val="Emphasis"/>
        <w:b w:val="0"/>
        <w:bCs/>
      </w:rP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0E9A57" w14:textId="77777777" w:rsidR="00C77DCA" w:rsidRDefault="00C77DCA" w:rsidP="00015C9C">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E2290F" w14:textId="218BD5A5" w:rsidR="00926153" w:rsidRPr="009174E7" w:rsidRDefault="00926153" w:rsidP="00015C9C">
    <w:pPr>
      <w:pStyle w:val="ac"/>
      <w:rPr>
        <w:rStyle w:val="Emphasis"/>
        <w:b w:val="0"/>
        <w:bCs/>
      </w:rP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9A15F7" w14:textId="7E2584D6" w:rsidR="005D7B4A" w:rsidRPr="009174E7" w:rsidRDefault="005D7B4A" w:rsidP="00015C9C">
    <w:pPr>
      <w:pStyle w:val="ac"/>
      <w:rPr>
        <w:rStyle w:val="Emphasis"/>
        <w:b w:val="0"/>
        <w:bCs/>
      </w:rPr>
    </w:pPr>
    <w:r w:rsidRPr="005D7B4A">
      <w:rPr>
        <w:rStyle w:val="Emphasis"/>
        <w:b w:val="0"/>
        <w:bCs/>
        <w:rtl/>
      </w:rPr>
      <w:t>חברה מדווחת לדוגמה בע"מ</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0D1758" w14:textId="77777777" w:rsidR="00C77DCA" w:rsidRPr="00F64BAE" w:rsidRDefault="00C77DCA" w:rsidP="00015C9C">
    <w:pPr>
      <w:pStyle w:val="Header"/>
      <w:rPr>
        <w:rStyle w:val="Emphasis"/>
        <w:b w:val="0"/>
        <w:bCs w:val="0"/>
      </w:rP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0A7EFB" w14:textId="77777777" w:rsidR="00C77DCA" w:rsidRPr="00F64BAE" w:rsidRDefault="00C77DCA" w:rsidP="00015C9C">
    <w:pPr>
      <w:pStyle w:val="Header"/>
      <w:rPr>
        <w:rStyle w:val="Emphasis"/>
        <w:b w:val="0"/>
        <w:bCs w:val="0"/>
      </w:rP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609E3A" w14:textId="77777777" w:rsidR="00C77DCA" w:rsidRDefault="00C77DCA" w:rsidP="00515DC9"/>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A8A9E1" w14:textId="75007D33" w:rsidR="00C77DCA" w:rsidRPr="00851ECB" w:rsidRDefault="00C77DCA" w:rsidP="00015C9C">
    <w:pPr>
      <w:pStyle w:val="ac"/>
      <w:rPr>
        <w:rStyle w:val="Emphasis"/>
        <w:b w:val="0"/>
        <w:bCs/>
      </w:rPr>
    </w:pPr>
    <w:r w:rsidRPr="00B60589">
      <w:rPr>
        <w:rStyle w:val="Emphasis"/>
        <w:rFonts w:hint="cs"/>
        <w:b w:val="0"/>
        <w:bCs/>
        <w:rtl/>
      </w:rPr>
      <w:t>חברה מדווחת</w:t>
    </w:r>
    <w:r w:rsidRPr="00851ECB">
      <w:rPr>
        <w:rStyle w:val="Emphasis"/>
        <w:rFonts w:hint="cs"/>
        <w:b w:val="0"/>
        <w:bCs/>
        <w:rtl/>
      </w:rPr>
      <w:t xml:space="preserve"> לדוגמה בע"מ</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B10CBA34"/>
    <w:lvl w:ilvl="0">
      <w:start w:val="1"/>
      <w:numFmt w:val="decimal"/>
      <w:pStyle w:val="ListNumber5"/>
      <w:lvlText w:val="%1."/>
      <w:lvlJc w:val="left"/>
      <w:pPr>
        <w:tabs>
          <w:tab w:val="num" w:pos="1492"/>
        </w:tabs>
        <w:ind w:left="1492" w:hanging="360"/>
      </w:pPr>
    </w:lvl>
  </w:abstractNum>
  <w:abstractNum w:abstractNumId="1" w15:restartNumberingAfterBreak="0">
    <w:nsid w:val="FFFFFF7E"/>
    <w:multiLevelType w:val="singleLevel"/>
    <w:tmpl w:val="A6FA5F8C"/>
    <w:lvl w:ilvl="0">
      <w:start w:val="1"/>
      <w:numFmt w:val="decimal"/>
      <w:pStyle w:val="ListNumber3"/>
      <w:lvlText w:val="%1."/>
      <w:lvlJc w:val="left"/>
      <w:pPr>
        <w:tabs>
          <w:tab w:val="num" w:pos="926"/>
        </w:tabs>
        <w:ind w:left="926" w:hanging="360"/>
      </w:pPr>
    </w:lvl>
  </w:abstractNum>
  <w:abstractNum w:abstractNumId="2" w15:restartNumberingAfterBreak="0">
    <w:nsid w:val="FFFFFF7F"/>
    <w:multiLevelType w:val="singleLevel"/>
    <w:tmpl w:val="7DCEBF70"/>
    <w:lvl w:ilvl="0">
      <w:start w:val="1"/>
      <w:numFmt w:val="decimal"/>
      <w:pStyle w:val="ListNumber2"/>
      <w:lvlText w:val="%1."/>
      <w:lvlJc w:val="left"/>
      <w:pPr>
        <w:tabs>
          <w:tab w:val="num" w:pos="643"/>
        </w:tabs>
        <w:ind w:left="643" w:hanging="360"/>
      </w:pPr>
    </w:lvl>
  </w:abstractNum>
  <w:abstractNum w:abstractNumId="3" w15:restartNumberingAfterBreak="0">
    <w:nsid w:val="FFFFFF88"/>
    <w:multiLevelType w:val="singleLevel"/>
    <w:tmpl w:val="7CC29404"/>
    <w:lvl w:ilvl="0">
      <w:start w:val="1"/>
      <w:numFmt w:val="decimal"/>
      <w:pStyle w:val="ListNumber"/>
      <w:lvlText w:val="%1."/>
      <w:lvlJc w:val="left"/>
      <w:pPr>
        <w:tabs>
          <w:tab w:val="num" w:pos="360"/>
        </w:tabs>
        <w:ind w:left="360" w:hanging="360"/>
      </w:pPr>
    </w:lvl>
  </w:abstractNum>
  <w:abstractNum w:abstractNumId="4" w15:restartNumberingAfterBreak="0">
    <w:nsid w:val="04CF39B1"/>
    <w:multiLevelType w:val="multilevel"/>
    <w:tmpl w:val="903CC328"/>
    <w:name w:val="notes2"/>
    <w:lvl w:ilvl="0">
      <w:start w:val="1"/>
      <w:numFmt w:val="decimal"/>
      <w:lvlText w:val="%1"/>
      <w:lvlJc w:val="left"/>
      <w:pPr>
        <w:ind w:left="2160" w:hanging="1080"/>
      </w:pPr>
      <w:rPr>
        <w:rFonts w:asciiTheme="majorHAnsi" w:hAnsiTheme="majorHAnsi" w:cstheme="majorBidi"/>
        <w:b/>
        <w:bCs/>
        <w:i w:val="0"/>
        <w:iCs w:val="0"/>
        <w:spacing w:val="-12"/>
        <w:sz w:val="22"/>
        <w:szCs w:val="22"/>
        <w14:cntxtAlts w14:val="0"/>
      </w:rPr>
    </w:lvl>
    <w:lvl w:ilvl="1">
      <w:start w:val="1"/>
      <w:numFmt w:val="decimal"/>
      <w:lvlText w:val="%1.%2"/>
      <w:lvlJc w:val="left"/>
      <w:pPr>
        <w:ind w:left="2160" w:hanging="1080"/>
      </w:pPr>
      <w:rPr>
        <w:rFonts w:asciiTheme="majorHAnsi" w:hAnsiTheme="majorHAnsi" w:cstheme="majorBidi" w:hint="default"/>
        <w:b/>
        <w:bCs/>
        <w:i w:val="0"/>
        <w:iCs w:val="0"/>
        <w:sz w:val="18"/>
        <w:szCs w:val="18"/>
        <w14:cntxtAlts w14:val="0"/>
      </w:rPr>
    </w:lvl>
    <w:lvl w:ilvl="2">
      <w:start w:val="1"/>
      <w:numFmt w:val="decimal"/>
      <w:lvlText w:val="%1.%2.%3"/>
      <w:lvlJc w:val="left"/>
      <w:pPr>
        <w:ind w:left="2160" w:hanging="1080"/>
      </w:pPr>
      <w:rPr>
        <w:rFonts w:asciiTheme="majorHAnsi" w:hAnsiTheme="majorHAnsi" w:cstheme="majorBidi" w:hint="default"/>
        <w:sz w:val="18"/>
        <w:szCs w:val="18"/>
        <w14:cntxtAlts w14:val="0"/>
      </w:rPr>
    </w:lvl>
    <w:lvl w:ilvl="3">
      <w:start w:val="1"/>
      <w:numFmt w:val="decimal"/>
      <w:lvlText w:val="%1.%2.%3.%4"/>
      <w:lvlJc w:val="left"/>
      <w:pPr>
        <w:ind w:left="2160" w:hanging="1080"/>
      </w:pPr>
      <w:rPr>
        <w:rFonts w:asciiTheme="majorHAnsi" w:hAnsiTheme="majorHAnsi" w:cstheme="majorBidi" w:hint="default"/>
        <w:sz w:val="18"/>
        <w:szCs w:val="18"/>
        <w14:cntxtAlts w14:val="0"/>
      </w:rPr>
    </w:lvl>
    <w:lvl w:ilvl="4">
      <w:start w:val="1"/>
      <w:numFmt w:val="decimal"/>
      <w:lvlText w:val="%1.%2.%3.%4.%5."/>
      <w:lvlJc w:val="left"/>
      <w:pPr>
        <w:ind w:left="2160" w:hanging="1080"/>
      </w:pPr>
      <w:rPr>
        <w:spacing w:val="-12"/>
      </w:rPr>
    </w:lvl>
    <w:lvl w:ilvl="5">
      <w:start w:val="1"/>
      <w:numFmt w:val="decimal"/>
      <w:lvlText w:val="%1.%2.%3.%4.%5.%6."/>
      <w:lvlJc w:val="left"/>
      <w:pPr>
        <w:ind w:left="2160" w:hanging="1080"/>
      </w:pPr>
      <w:rPr>
        <w:rFonts w:hint="default"/>
      </w:rPr>
    </w:lvl>
    <w:lvl w:ilvl="6">
      <w:start w:val="1"/>
      <w:numFmt w:val="decimal"/>
      <w:lvlText w:val="%1.%2.%3.%4.%5.%6.%7."/>
      <w:lvlJc w:val="left"/>
      <w:pPr>
        <w:ind w:left="2160" w:hanging="1080"/>
      </w:pPr>
      <w:rPr>
        <w:rFonts w:hint="default"/>
      </w:rPr>
    </w:lvl>
    <w:lvl w:ilvl="7">
      <w:start w:val="1"/>
      <w:numFmt w:val="decimal"/>
      <w:lvlText w:val="%1.%2.%3.%4.%5.%6.%7.%8."/>
      <w:lvlJc w:val="left"/>
      <w:pPr>
        <w:ind w:left="2160" w:hanging="1080"/>
      </w:pPr>
      <w:rPr>
        <w:rFonts w:hint="default"/>
      </w:rPr>
    </w:lvl>
    <w:lvl w:ilvl="8">
      <w:start w:val="1"/>
      <w:numFmt w:val="decimal"/>
      <w:lvlText w:val="%1.%2.%3.%4.%5.%6.%7.%8.%9."/>
      <w:lvlJc w:val="left"/>
      <w:pPr>
        <w:ind w:left="2160" w:hanging="1080"/>
      </w:pPr>
      <w:rPr>
        <w:rFonts w:hint="default"/>
      </w:rPr>
    </w:lvl>
  </w:abstractNum>
  <w:abstractNum w:abstractNumId="5" w15:restartNumberingAfterBreak="0">
    <w:nsid w:val="05C502F4"/>
    <w:multiLevelType w:val="multilevel"/>
    <w:tmpl w:val="0409001D"/>
    <w:name w:val="NIFRAD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6" w15:restartNumberingAfterBreak="0">
    <w:nsid w:val="060C2006"/>
    <w:multiLevelType w:val="multilevel"/>
    <w:tmpl w:val="6C36E180"/>
    <w:styleLink w:val="LFO34"/>
    <w:lvl w:ilvl="0">
      <w:start w:val="1"/>
      <w:numFmt w:val="decimal"/>
      <w:lvlText w:val="%1."/>
      <w:lvlJc w:val="left"/>
      <w:pPr>
        <w:ind w:left="360" w:hanging="360"/>
      </w:pPr>
    </w:lvl>
    <w:lvl w:ilvl="1">
      <w:start w:val="1"/>
      <w:numFmt w:val="none"/>
      <w:lvlText w:val=""/>
      <w:lvlJc w:val="left"/>
    </w:lvl>
    <w:lvl w:ilvl="2">
      <w:start w:val="1"/>
      <w:numFmt w:val="none"/>
      <w:lvlText w:val=""/>
      <w:lvlJc w:val="left"/>
    </w:lvl>
    <w:lvl w:ilvl="3">
      <w:start w:val="1"/>
      <w:numFmt w:val="none"/>
      <w:lvlText w:val=""/>
      <w:lvlJc w:val="left"/>
    </w:lvl>
    <w:lvl w:ilvl="4">
      <w:start w:val="1"/>
      <w:numFmt w:val="none"/>
      <w:lvlText w:val=""/>
      <w:lvlJc w:val="left"/>
    </w:lvl>
    <w:lvl w:ilvl="5">
      <w:start w:val="1"/>
      <w:numFmt w:val="none"/>
      <w:lvlText w:val=""/>
      <w:lvlJc w:val="left"/>
    </w:lvl>
    <w:lvl w:ilvl="6">
      <w:start w:val="1"/>
      <w:numFmt w:val="none"/>
      <w:lvlText w:val=""/>
      <w:lvlJc w:val="left"/>
    </w:lvl>
    <w:lvl w:ilvl="7">
      <w:start w:val="1"/>
      <w:numFmt w:val="none"/>
      <w:lvlText w:val=""/>
      <w:lvlJc w:val="left"/>
    </w:lvl>
    <w:lvl w:ilvl="8">
      <w:start w:val="1"/>
      <w:numFmt w:val="none"/>
      <w:lvlText w:val=""/>
      <w:lvlJc w:val="left"/>
    </w:lvl>
  </w:abstractNum>
  <w:abstractNum w:abstractNumId="7" w15:restartNumberingAfterBreak="0">
    <w:nsid w:val="15812FD4"/>
    <w:multiLevelType w:val="multilevel"/>
    <w:tmpl w:val="C68C76F2"/>
    <w:name w:val="notes"/>
    <w:lvl w:ilvl="0">
      <w:start w:val="1"/>
      <w:numFmt w:val="decimal"/>
      <w:lvlText w:val="%1"/>
      <w:lvlJc w:val="left"/>
      <w:pPr>
        <w:ind w:left="2160" w:hanging="720"/>
      </w:pPr>
      <w:rPr>
        <w:rFonts w:asciiTheme="majorHAnsi" w:hAnsiTheme="majorHAnsi" w:cstheme="majorBidi" w:hint="default"/>
        <w:b/>
        <w:bCs/>
        <w:i w:val="0"/>
        <w:iCs w:val="0"/>
        <w:spacing w:val="-12"/>
        <w:sz w:val="22"/>
        <w:szCs w:val="22"/>
        <w14:cntxtAlts w14:val="0"/>
      </w:rPr>
    </w:lvl>
    <w:lvl w:ilvl="1">
      <w:start w:val="1"/>
      <w:numFmt w:val="decimal"/>
      <w:lvlText w:val="%1.%2"/>
      <w:lvlJc w:val="left"/>
      <w:pPr>
        <w:ind w:left="2160" w:hanging="720"/>
      </w:pPr>
      <w:rPr>
        <w:rFonts w:asciiTheme="majorHAnsi" w:hAnsiTheme="majorHAnsi" w:cstheme="majorBidi" w:hint="default"/>
        <w:b/>
        <w:bCs/>
        <w:i w:val="0"/>
        <w:iCs w:val="0"/>
        <w:sz w:val="18"/>
        <w:szCs w:val="18"/>
        <w14:cntxtAlts w14:val="0"/>
      </w:rPr>
    </w:lvl>
    <w:lvl w:ilvl="2">
      <w:start w:val="1"/>
      <w:numFmt w:val="decimal"/>
      <w:lvlText w:val="%1.%2.%3"/>
      <w:lvlJc w:val="left"/>
      <w:pPr>
        <w:ind w:left="2160" w:hanging="720"/>
      </w:pPr>
      <w:rPr>
        <w:rFonts w:asciiTheme="majorHAnsi" w:hAnsiTheme="majorHAnsi" w:cstheme="majorBidi" w:hint="default"/>
        <w:sz w:val="18"/>
        <w:szCs w:val="18"/>
        <w14:cntxtAlts w14:val="0"/>
      </w:rPr>
    </w:lvl>
    <w:lvl w:ilvl="3">
      <w:start w:val="1"/>
      <w:numFmt w:val="decimal"/>
      <w:lvlText w:val="%1.%2.%3.%4"/>
      <w:lvlJc w:val="left"/>
      <w:pPr>
        <w:ind w:left="2160" w:hanging="720"/>
      </w:pPr>
      <w:rPr>
        <w:rFonts w:asciiTheme="majorHAnsi" w:hAnsiTheme="majorHAnsi" w:cstheme="majorBidi" w:hint="default"/>
        <w:sz w:val="18"/>
        <w:szCs w:val="18"/>
        <w14:cntxtAlts w14:val="0"/>
      </w:rPr>
    </w:lvl>
    <w:lvl w:ilvl="4">
      <w:start w:val="1"/>
      <w:numFmt w:val="decimal"/>
      <w:lvlText w:val="%1.%2.%3.%4.%5."/>
      <w:lvlJc w:val="left"/>
      <w:pPr>
        <w:ind w:left="2160" w:hanging="720"/>
      </w:pPr>
      <w:rPr>
        <w:rFonts w:hint="default"/>
        <w:spacing w:val="-12"/>
      </w:rPr>
    </w:lvl>
    <w:lvl w:ilvl="5">
      <w:start w:val="1"/>
      <w:numFmt w:val="decimal"/>
      <w:lvlText w:val="%1.%2.%3.%4.%5.%6."/>
      <w:lvlJc w:val="left"/>
      <w:pPr>
        <w:ind w:left="2160" w:hanging="720"/>
      </w:pPr>
      <w:rPr>
        <w:rFonts w:hint="default"/>
      </w:rPr>
    </w:lvl>
    <w:lvl w:ilvl="6">
      <w:start w:val="1"/>
      <w:numFmt w:val="decimal"/>
      <w:lvlText w:val="%1.%2.%3.%4.%5.%6.%7."/>
      <w:lvlJc w:val="left"/>
      <w:pPr>
        <w:ind w:left="2160" w:hanging="720"/>
      </w:pPr>
      <w:rPr>
        <w:rFonts w:hint="default"/>
      </w:rPr>
    </w:lvl>
    <w:lvl w:ilvl="7">
      <w:start w:val="1"/>
      <w:numFmt w:val="decimal"/>
      <w:lvlText w:val="%1.%2.%3.%4.%5.%6.%7.%8."/>
      <w:lvlJc w:val="left"/>
      <w:pPr>
        <w:ind w:left="2160" w:hanging="720"/>
      </w:pPr>
      <w:rPr>
        <w:rFonts w:hint="default"/>
      </w:rPr>
    </w:lvl>
    <w:lvl w:ilvl="8">
      <w:start w:val="1"/>
      <w:numFmt w:val="decimal"/>
      <w:lvlText w:val="%1.%2.%3.%4.%5.%6.%7.%8.%9."/>
      <w:lvlJc w:val="left"/>
      <w:pPr>
        <w:ind w:left="2160" w:hanging="720"/>
      </w:pPr>
      <w:rPr>
        <w:rFonts w:hint="default"/>
      </w:rPr>
    </w:lvl>
  </w:abstractNum>
  <w:abstractNum w:abstractNumId="8" w15:restartNumberingAfterBreak="0">
    <w:nsid w:val="16CA6A9C"/>
    <w:multiLevelType w:val="hybridMultilevel"/>
    <w:tmpl w:val="40A0BD4C"/>
    <w:lvl w:ilvl="0" w:tplc="8934FC52">
      <w:start w:val="1"/>
      <w:numFmt w:val="bullet"/>
      <w:pStyle w:val="ListBullet5"/>
      <w:lvlText w:val="‒"/>
      <w:lvlJc w:val="left"/>
      <w:pPr>
        <w:ind w:left="1492" w:hanging="360"/>
      </w:pPr>
      <w:rPr>
        <w:rFonts w:ascii="Arial" w:hAnsi="Arial" w:cs="Arial" w:hint="default"/>
        <w:b/>
        <w:bCs/>
        <w:i w:val="0"/>
        <w:iCs w:val="0"/>
        <w:color w:val="000000" w:themeColor="text1"/>
        <w:sz w:val="18"/>
        <w:szCs w:val="18"/>
      </w:rPr>
    </w:lvl>
    <w:lvl w:ilvl="1" w:tplc="04090003" w:tentative="1">
      <w:start w:val="1"/>
      <w:numFmt w:val="bullet"/>
      <w:lvlText w:val="o"/>
      <w:lvlJc w:val="left"/>
      <w:pPr>
        <w:ind w:left="2212" w:hanging="360"/>
      </w:pPr>
      <w:rPr>
        <w:rFonts w:ascii="Courier New" w:hAnsi="Courier New" w:cs="Courier New" w:hint="default"/>
      </w:rPr>
    </w:lvl>
    <w:lvl w:ilvl="2" w:tplc="04090005" w:tentative="1">
      <w:start w:val="1"/>
      <w:numFmt w:val="bullet"/>
      <w:lvlText w:val=""/>
      <w:lvlJc w:val="left"/>
      <w:pPr>
        <w:ind w:left="2932" w:hanging="360"/>
      </w:pPr>
      <w:rPr>
        <w:rFonts w:ascii="Wingdings" w:hAnsi="Wingdings" w:hint="default"/>
      </w:rPr>
    </w:lvl>
    <w:lvl w:ilvl="3" w:tplc="04090001" w:tentative="1">
      <w:start w:val="1"/>
      <w:numFmt w:val="bullet"/>
      <w:lvlText w:val=""/>
      <w:lvlJc w:val="left"/>
      <w:pPr>
        <w:ind w:left="3652" w:hanging="360"/>
      </w:pPr>
      <w:rPr>
        <w:rFonts w:ascii="Symbol" w:hAnsi="Symbol" w:hint="default"/>
      </w:rPr>
    </w:lvl>
    <w:lvl w:ilvl="4" w:tplc="04090003" w:tentative="1">
      <w:start w:val="1"/>
      <w:numFmt w:val="bullet"/>
      <w:lvlText w:val="o"/>
      <w:lvlJc w:val="left"/>
      <w:pPr>
        <w:ind w:left="4372" w:hanging="360"/>
      </w:pPr>
      <w:rPr>
        <w:rFonts w:ascii="Courier New" w:hAnsi="Courier New" w:cs="Courier New" w:hint="default"/>
      </w:rPr>
    </w:lvl>
    <w:lvl w:ilvl="5" w:tplc="04090005" w:tentative="1">
      <w:start w:val="1"/>
      <w:numFmt w:val="bullet"/>
      <w:lvlText w:val=""/>
      <w:lvlJc w:val="left"/>
      <w:pPr>
        <w:ind w:left="5092" w:hanging="360"/>
      </w:pPr>
      <w:rPr>
        <w:rFonts w:ascii="Wingdings" w:hAnsi="Wingdings" w:hint="default"/>
      </w:rPr>
    </w:lvl>
    <w:lvl w:ilvl="6" w:tplc="04090001" w:tentative="1">
      <w:start w:val="1"/>
      <w:numFmt w:val="bullet"/>
      <w:lvlText w:val=""/>
      <w:lvlJc w:val="left"/>
      <w:pPr>
        <w:ind w:left="5812" w:hanging="360"/>
      </w:pPr>
      <w:rPr>
        <w:rFonts w:ascii="Symbol" w:hAnsi="Symbol" w:hint="default"/>
      </w:rPr>
    </w:lvl>
    <w:lvl w:ilvl="7" w:tplc="04090003" w:tentative="1">
      <w:start w:val="1"/>
      <w:numFmt w:val="bullet"/>
      <w:lvlText w:val="o"/>
      <w:lvlJc w:val="left"/>
      <w:pPr>
        <w:ind w:left="6532" w:hanging="360"/>
      </w:pPr>
      <w:rPr>
        <w:rFonts w:ascii="Courier New" w:hAnsi="Courier New" w:cs="Courier New" w:hint="default"/>
      </w:rPr>
    </w:lvl>
    <w:lvl w:ilvl="8" w:tplc="04090005" w:tentative="1">
      <w:start w:val="1"/>
      <w:numFmt w:val="bullet"/>
      <w:lvlText w:val=""/>
      <w:lvlJc w:val="left"/>
      <w:pPr>
        <w:ind w:left="7252" w:hanging="360"/>
      </w:pPr>
      <w:rPr>
        <w:rFonts w:ascii="Wingdings" w:hAnsi="Wingdings" w:hint="default"/>
      </w:rPr>
    </w:lvl>
  </w:abstractNum>
  <w:abstractNum w:abstractNumId="9" w15:restartNumberingAfterBreak="0">
    <w:nsid w:val="2F201A99"/>
    <w:multiLevelType w:val="hybridMultilevel"/>
    <w:tmpl w:val="F3BE556E"/>
    <w:lvl w:ilvl="0" w:tplc="66D211AC">
      <w:start w:val="1"/>
      <w:numFmt w:val="bullet"/>
      <w:pStyle w:val="ListBullet4"/>
      <w:lvlText w:val="‒"/>
      <w:lvlJc w:val="left"/>
      <w:pPr>
        <w:ind w:left="1209" w:hanging="360"/>
      </w:pPr>
      <w:rPr>
        <w:rFonts w:ascii="Arial" w:hAnsi="Arial" w:cs="Arial" w:hint="default"/>
        <w:b/>
        <w:bCs/>
        <w:i w:val="0"/>
        <w:iCs w:val="0"/>
        <w:color w:val="000000" w:themeColor="text1"/>
        <w:sz w:val="18"/>
        <w:szCs w:val="18"/>
      </w:rPr>
    </w:lvl>
    <w:lvl w:ilvl="1" w:tplc="04090003">
      <w:start w:val="1"/>
      <w:numFmt w:val="bullet"/>
      <w:lvlText w:val="o"/>
      <w:lvlJc w:val="left"/>
      <w:pPr>
        <w:ind w:left="1929" w:hanging="360"/>
      </w:pPr>
      <w:rPr>
        <w:rFonts w:ascii="Courier New" w:hAnsi="Courier New" w:cs="Courier New" w:hint="default"/>
      </w:rPr>
    </w:lvl>
    <w:lvl w:ilvl="2" w:tplc="04090005" w:tentative="1">
      <w:start w:val="1"/>
      <w:numFmt w:val="bullet"/>
      <w:lvlText w:val=""/>
      <w:lvlJc w:val="left"/>
      <w:pPr>
        <w:ind w:left="2649" w:hanging="360"/>
      </w:pPr>
      <w:rPr>
        <w:rFonts w:ascii="Wingdings" w:hAnsi="Wingdings" w:hint="default"/>
      </w:rPr>
    </w:lvl>
    <w:lvl w:ilvl="3" w:tplc="04090001" w:tentative="1">
      <w:start w:val="1"/>
      <w:numFmt w:val="bullet"/>
      <w:lvlText w:val=""/>
      <w:lvlJc w:val="left"/>
      <w:pPr>
        <w:ind w:left="3369" w:hanging="360"/>
      </w:pPr>
      <w:rPr>
        <w:rFonts w:ascii="Symbol" w:hAnsi="Symbol" w:hint="default"/>
      </w:rPr>
    </w:lvl>
    <w:lvl w:ilvl="4" w:tplc="04090003" w:tentative="1">
      <w:start w:val="1"/>
      <w:numFmt w:val="bullet"/>
      <w:lvlText w:val="o"/>
      <w:lvlJc w:val="left"/>
      <w:pPr>
        <w:ind w:left="4089" w:hanging="360"/>
      </w:pPr>
      <w:rPr>
        <w:rFonts w:ascii="Courier New" w:hAnsi="Courier New" w:cs="Courier New" w:hint="default"/>
      </w:rPr>
    </w:lvl>
    <w:lvl w:ilvl="5" w:tplc="04090005" w:tentative="1">
      <w:start w:val="1"/>
      <w:numFmt w:val="bullet"/>
      <w:lvlText w:val=""/>
      <w:lvlJc w:val="left"/>
      <w:pPr>
        <w:ind w:left="4809" w:hanging="360"/>
      </w:pPr>
      <w:rPr>
        <w:rFonts w:ascii="Wingdings" w:hAnsi="Wingdings" w:hint="default"/>
      </w:rPr>
    </w:lvl>
    <w:lvl w:ilvl="6" w:tplc="04090001" w:tentative="1">
      <w:start w:val="1"/>
      <w:numFmt w:val="bullet"/>
      <w:lvlText w:val=""/>
      <w:lvlJc w:val="left"/>
      <w:pPr>
        <w:ind w:left="5529" w:hanging="360"/>
      </w:pPr>
      <w:rPr>
        <w:rFonts w:ascii="Symbol" w:hAnsi="Symbol" w:hint="default"/>
      </w:rPr>
    </w:lvl>
    <w:lvl w:ilvl="7" w:tplc="04090003" w:tentative="1">
      <w:start w:val="1"/>
      <w:numFmt w:val="bullet"/>
      <w:lvlText w:val="o"/>
      <w:lvlJc w:val="left"/>
      <w:pPr>
        <w:ind w:left="6249" w:hanging="360"/>
      </w:pPr>
      <w:rPr>
        <w:rFonts w:ascii="Courier New" w:hAnsi="Courier New" w:cs="Courier New" w:hint="default"/>
      </w:rPr>
    </w:lvl>
    <w:lvl w:ilvl="8" w:tplc="04090005" w:tentative="1">
      <w:start w:val="1"/>
      <w:numFmt w:val="bullet"/>
      <w:lvlText w:val=""/>
      <w:lvlJc w:val="left"/>
      <w:pPr>
        <w:ind w:left="6969" w:hanging="360"/>
      </w:pPr>
      <w:rPr>
        <w:rFonts w:ascii="Wingdings" w:hAnsi="Wingdings" w:hint="default"/>
      </w:rPr>
    </w:lvl>
  </w:abstractNum>
  <w:abstractNum w:abstractNumId="10" w15:restartNumberingAfterBreak="0">
    <w:nsid w:val="31EA273A"/>
    <w:multiLevelType w:val="hybridMultilevel"/>
    <w:tmpl w:val="DE1EE69A"/>
    <w:lvl w:ilvl="0" w:tplc="31946D60">
      <w:start w:val="1"/>
      <w:numFmt w:val="bullet"/>
      <w:pStyle w:val="ListBullet"/>
      <w:lvlText w:val="‒"/>
      <w:lvlJc w:val="left"/>
      <w:pPr>
        <w:ind w:left="1080" w:hanging="360"/>
      </w:pPr>
      <w:rPr>
        <w:rFonts w:ascii="Arial" w:hAnsi="Arial" w:cs="Arial" w:hint="default"/>
        <w:b/>
        <w:bCs/>
        <w:i w:val="0"/>
        <w:iCs w:val="0"/>
        <w:color w:val="000000" w:themeColor="text1"/>
        <w:sz w:val="18"/>
        <w:szCs w:val="18"/>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 w15:restartNumberingAfterBreak="0">
    <w:nsid w:val="33601DDB"/>
    <w:multiLevelType w:val="multilevel"/>
    <w:tmpl w:val="2E667004"/>
    <w:lvl w:ilvl="0">
      <w:start w:val="1"/>
      <w:numFmt w:val="decimal"/>
      <w:lvlText w:val="%1"/>
      <w:lvlJc w:val="left"/>
      <w:pPr>
        <w:ind w:left="2520" w:hanging="1080"/>
      </w:pPr>
      <w:rPr>
        <w:rFonts w:hint="default"/>
      </w:rPr>
    </w:lvl>
    <w:lvl w:ilvl="1">
      <w:start w:val="1"/>
      <w:numFmt w:val="decimal"/>
      <w:lvlText w:val="%1.%2"/>
      <w:lvlJc w:val="left"/>
      <w:pPr>
        <w:ind w:left="2520" w:hanging="108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2520" w:hanging="1080"/>
      </w:pPr>
      <w:rPr>
        <w:rFonts w:hint="default"/>
        <w:i w:val="0"/>
        <w:iCs w:val="0"/>
      </w:rPr>
    </w:lvl>
    <w:lvl w:ilvl="4">
      <w:start w:val="1"/>
      <w:numFmt w:val="decimal"/>
      <w:lvlText w:val="%1.%2.%3.%4.%5"/>
      <w:lvlJc w:val="left"/>
      <w:pPr>
        <w:ind w:left="2520" w:hanging="1080"/>
      </w:pPr>
      <w:rPr>
        <w:rFonts w:hint="default"/>
      </w:rPr>
    </w:lvl>
    <w:lvl w:ilvl="5">
      <w:start w:val="1"/>
      <w:numFmt w:val="decimal"/>
      <w:lvlText w:val="%1.%2.%3.%4.%5.%6"/>
      <w:lvlJc w:val="left"/>
      <w:pPr>
        <w:ind w:left="2520" w:hanging="1080"/>
      </w:pPr>
      <w:rPr>
        <w:rFonts w:hint="default"/>
      </w:rPr>
    </w:lvl>
    <w:lvl w:ilvl="6">
      <w:start w:val="1"/>
      <w:numFmt w:val="decimal"/>
      <w:lvlText w:val="%1.%2.%3.%4.%5.%6.%7"/>
      <w:lvlJc w:val="left"/>
      <w:pPr>
        <w:ind w:left="2520" w:hanging="1080"/>
      </w:pPr>
      <w:rPr>
        <w:rFonts w:hint="default"/>
      </w:rPr>
    </w:lvl>
    <w:lvl w:ilvl="7">
      <w:start w:val="1"/>
      <w:numFmt w:val="decimal"/>
      <w:lvlText w:val="%1.%2.%3.%4.%5.%6.%7.%8"/>
      <w:lvlJc w:val="left"/>
      <w:pPr>
        <w:ind w:left="2520" w:hanging="1080"/>
      </w:pPr>
      <w:rPr>
        <w:rFonts w:hint="default"/>
      </w:rPr>
    </w:lvl>
    <w:lvl w:ilvl="8">
      <w:start w:val="1"/>
      <w:numFmt w:val="decimal"/>
      <w:lvlText w:val="%1.%2.%3.%4.%5.%6.%7.%8.%9"/>
      <w:lvlJc w:val="left"/>
      <w:pPr>
        <w:ind w:left="2520" w:hanging="1080"/>
      </w:pPr>
      <w:rPr>
        <w:rFonts w:hint="default"/>
      </w:rPr>
    </w:lvl>
  </w:abstractNum>
  <w:abstractNum w:abstractNumId="12" w15:restartNumberingAfterBreak="0">
    <w:nsid w:val="41B86A54"/>
    <w:multiLevelType w:val="hybridMultilevel"/>
    <w:tmpl w:val="71B6E24C"/>
    <w:lvl w:ilvl="0" w:tplc="96BE753A">
      <w:start w:val="1"/>
      <w:numFmt w:val="bullet"/>
      <w:lvlText w:val=""/>
      <w:lvlJc w:val="left"/>
      <w:pPr>
        <w:ind w:left="720" w:hanging="360"/>
      </w:pPr>
      <w:rPr>
        <w:rFonts w:ascii="Wingdings 3" w:hAnsi="Wingdings 3" w:hint="default"/>
        <w:sz w:val="16"/>
        <w:szCs w:val="16"/>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429931D5"/>
    <w:multiLevelType w:val="hybridMultilevel"/>
    <w:tmpl w:val="2C72825E"/>
    <w:lvl w:ilvl="0" w:tplc="F9C83A96">
      <w:start w:val="1"/>
      <w:numFmt w:val="bullet"/>
      <w:pStyle w:val="ListBullet3"/>
      <w:lvlText w:val="‒"/>
      <w:lvlJc w:val="left"/>
      <w:pPr>
        <w:ind w:left="926" w:hanging="360"/>
      </w:pPr>
      <w:rPr>
        <w:rFonts w:ascii="Arial" w:hAnsi="Arial" w:cs="Arial" w:hint="default"/>
        <w:b/>
        <w:bCs/>
        <w:i w:val="0"/>
        <w:iCs w:val="0"/>
        <w:color w:val="000000" w:themeColor="text1"/>
        <w:sz w:val="18"/>
        <w:szCs w:val="18"/>
      </w:rPr>
    </w:lvl>
    <w:lvl w:ilvl="1" w:tplc="04090003" w:tentative="1">
      <w:start w:val="1"/>
      <w:numFmt w:val="bullet"/>
      <w:lvlText w:val="o"/>
      <w:lvlJc w:val="left"/>
      <w:pPr>
        <w:ind w:left="1646" w:hanging="360"/>
      </w:pPr>
      <w:rPr>
        <w:rFonts w:ascii="Courier New" w:hAnsi="Courier New" w:cs="Courier New" w:hint="default"/>
      </w:rPr>
    </w:lvl>
    <w:lvl w:ilvl="2" w:tplc="04090005" w:tentative="1">
      <w:start w:val="1"/>
      <w:numFmt w:val="bullet"/>
      <w:lvlText w:val=""/>
      <w:lvlJc w:val="left"/>
      <w:pPr>
        <w:ind w:left="2366" w:hanging="360"/>
      </w:pPr>
      <w:rPr>
        <w:rFonts w:ascii="Wingdings" w:hAnsi="Wingdings" w:hint="default"/>
      </w:rPr>
    </w:lvl>
    <w:lvl w:ilvl="3" w:tplc="04090001" w:tentative="1">
      <w:start w:val="1"/>
      <w:numFmt w:val="bullet"/>
      <w:lvlText w:val=""/>
      <w:lvlJc w:val="left"/>
      <w:pPr>
        <w:ind w:left="3086" w:hanging="360"/>
      </w:pPr>
      <w:rPr>
        <w:rFonts w:ascii="Symbol" w:hAnsi="Symbol" w:hint="default"/>
      </w:rPr>
    </w:lvl>
    <w:lvl w:ilvl="4" w:tplc="04090003" w:tentative="1">
      <w:start w:val="1"/>
      <w:numFmt w:val="bullet"/>
      <w:lvlText w:val="o"/>
      <w:lvlJc w:val="left"/>
      <w:pPr>
        <w:ind w:left="3806" w:hanging="360"/>
      </w:pPr>
      <w:rPr>
        <w:rFonts w:ascii="Courier New" w:hAnsi="Courier New" w:cs="Courier New" w:hint="default"/>
      </w:rPr>
    </w:lvl>
    <w:lvl w:ilvl="5" w:tplc="04090005" w:tentative="1">
      <w:start w:val="1"/>
      <w:numFmt w:val="bullet"/>
      <w:lvlText w:val=""/>
      <w:lvlJc w:val="left"/>
      <w:pPr>
        <w:ind w:left="4526" w:hanging="360"/>
      </w:pPr>
      <w:rPr>
        <w:rFonts w:ascii="Wingdings" w:hAnsi="Wingdings" w:hint="default"/>
      </w:rPr>
    </w:lvl>
    <w:lvl w:ilvl="6" w:tplc="04090001" w:tentative="1">
      <w:start w:val="1"/>
      <w:numFmt w:val="bullet"/>
      <w:lvlText w:val=""/>
      <w:lvlJc w:val="left"/>
      <w:pPr>
        <w:ind w:left="5246" w:hanging="360"/>
      </w:pPr>
      <w:rPr>
        <w:rFonts w:ascii="Symbol" w:hAnsi="Symbol" w:hint="default"/>
      </w:rPr>
    </w:lvl>
    <w:lvl w:ilvl="7" w:tplc="04090003" w:tentative="1">
      <w:start w:val="1"/>
      <w:numFmt w:val="bullet"/>
      <w:lvlText w:val="o"/>
      <w:lvlJc w:val="left"/>
      <w:pPr>
        <w:ind w:left="5966" w:hanging="360"/>
      </w:pPr>
      <w:rPr>
        <w:rFonts w:ascii="Courier New" w:hAnsi="Courier New" w:cs="Courier New" w:hint="default"/>
      </w:rPr>
    </w:lvl>
    <w:lvl w:ilvl="8" w:tplc="04090005" w:tentative="1">
      <w:start w:val="1"/>
      <w:numFmt w:val="bullet"/>
      <w:lvlText w:val=""/>
      <w:lvlJc w:val="left"/>
      <w:pPr>
        <w:ind w:left="6686" w:hanging="360"/>
      </w:pPr>
      <w:rPr>
        <w:rFonts w:ascii="Wingdings" w:hAnsi="Wingdings" w:hint="default"/>
      </w:rPr>
    </w:lvl>
  </w:abstractNum>
  <w:abstractNum w:abstractNumId="14" w15:restartNumberingAfterBreak="0">
    <w:nsid w:val="46A31994"/>
    <w:multiLevelType w:val="multilevel"/>
    <w:tmpl w:val="2130B16E"/>
    <w:lvl w:ilvl="0">
      <w:start w:val="1"/>
      <w:numFmt w:val="decimal"/>
      <w:lvlText w:val="%1."/>
      <w:lvlJc w:val="left"/>
      <w:pPr>
        <w:ind w:left="720" w:hanging="360"/>
      </w:pPr>
      <w:rPr>
        <w:b/>
        <w:bCs w:val="0"/>
        <w:sz w:val="20"/>
        <w:szCs w:val="20"/>
      </w:rPr>
    </w:lvl>
    <w:lvl w:ilvl="1">
      <w:start w:val="1"/>
      <w:numFmt w:val="lowerLetter"/>
      <w:lvlText w:val="."/>
      <w:lvlJc w:val="left"/>
      <w:pPr>
        <w:ind w:left="1440" w:hanging="360"/>
      </w:pPr>
    </w:lvl>
    <w:lvl w:ilvl="2">
      <w:start w:val="1"/>
      <w:numFmt w:val="lowerRoman"/>
      <w:lvlText w:val="."/>
      <w:lvlJc w:val="right"/>
      <w:pPr>
        <w:ind w:left="2160" w:hanging="180"/>
      </w:pPr>
    </w:lvl>
    <w:lvl w:ilvl="3">
      <w:start w:val="1"/>
      <w:numFmt w:val="decimal"/>
      <w:lvlText w:val="."/>
      <w:lvlJc w:val="left"/>
      <w:pPr>
        <w:ind w:left="2880" w:hanging="360"/>
      </w:pPr>
    </w:lvl>
    <w:lvl w:ilvl="4">
      <w:start w:val="1"/>
      <w:numFmt w:val="lowerLetter"/>
      <w:lvlText w:val="."/>
      <w:lvlJc w:val="left"/>
      <w:pPr>
        <w:ind w:left="3600" w:hanging="360"/>
      </w:pPr>
    </w:lvl>
    <w:lvl w:ilvl="5">
      <w:start w:val="1"/>
      <w:numFmt w:val="lowerRoman"/>
      <w:lvlText w:val="."/>
      <w:lvlJc w:val="right"/>
      <w:pPr>
        <w:ind w:left="4320" w:hanging="180"/>
      </w:pPr>
    </w:lvl>
    <w:lvl w:ilvl="6">
      <w:start w:val="1"/>
      <w:numFmt w:val="decimal"/>
      <w:lvlText w:val="."/>
      <w:lvlJc w:val="left"/>
      <w:pPr>
        <w:ind w:left="5040" w:hanging="360"/>
      </w:pPr>
    </w:lvl>
    <w:lvl w:ilvl="7">
      <w:start w:val="1"/>
      <w:numFmt w:val="lowerLetter"/>
      <w:lvlText w:val="."/>
      <w:lvlJc w:val="left"/>
      <w:pPr>
        <w:ind w:left="5760" w:hanging="360"/>
      </w:pPr>
    </w:lvl>
    <w:lvl w:ilvl="8">
      <w:start w:val="1"/>
      <w:numFmt w:val="lowerRoman"/>
      <w:lvlText w:val="."/>
      <w:lvlJc w:val="right"/>
      <w:pPr>
        <w:ind w:left="6480" w:hanging="180"/>
      </w:pPr>
    </w:lvl>
  </w:abstractNum>
  <w:abstractNum w:abstractNumId="15" w15:restartNumberingAfterBreak="0">
    <w:nsid w:val="4D6C7870"/>
    <w:multiLevelType w:val="multilevel"/>
    <w:tmpl w:val="AC10959A"/>
    <w:lvl w:ilvl="0">
      <w:start w:val="1"/>
      <w:numFmt w:val="hebrew1"/>
      <w:pStyle w:val="a"/>
      <w:lvlText w:val="%1"/>
      <w:lvlJc w:val="left"/>
      <w:pPr>
        <w:ind w:left="2520" w:hanging="1080"/>
      </w:pPr>
      <w:rPr>
        <w:rFonts w:asciiTheme="minorHAnsi" w:hAnsiTheme="minorHAnsi" w:cstheme="minorBidi" w:hint="default"/>
        <w:b/>
        <w:bCs/>
        <w:i w:val="0"/>
        <w:iCs w:val="0"/>
        <w:sz w:val="22"/>
        <w:szCs w:val="22"/>
      </w:rPr>
    </w:lvl>
    <w:lvl w:ilvl="1">
      <w:start w:val="1"/>
      <w:numFmt w:val="decimal"/>
      <w:lvlText w:val="%1.%2"/>
      <w:lvlJc w:val="left"/>
      <w:pPr>
        <w:tabs>
          <w:tab w:val="num" w:pos="2520"/>
        </w:tabs>
        <w:ind w:left="2520" w:hanging="1080"/>
      </w:pPr>
      <w:rPr>
        <w:rFonts w:ascii="Arial" w:hAnsi="Arial" w:cs="Arial" w:hint="default"/>
        <w:b/>
        <w:bCs/>
        <w:i w:val="0"/>
        <w:iCs w:val="0"/>
        <w:sz w:val="20"/>
        <w:szCs w:val="20"/>
      </w:rPr>
    </w:lvl>
    <w:lvl w:ilvl="2">
      <w:start w:val="1"/>
      <w:numFmt w:val="decimal"/>
      <w:lvlText w:val="%1.%2.%3"/>
      <w:lvlJc w:val="left"/>
      <w:pPr>
        <w:tabs>
          <w:tab w:val="num" w:pos="2520"/>
        </w:tabs>
        <w:ind w:left="2520" w:hanging="1080"/>
      </w:pPr>
      <w:rPr>
        <w:rFonts w:ascii="Arial" w:hAnsi="Arial" w:cs="Arial" w:hint="default"/>
        <w:b w:val="0"/>
        <w:bCs w:val="0"/>
        <w:i w:val="0"/>
        <w:iCs w:val="0"/>
        <w:spacing w:val="0"/>
        <w:position w:val="0"/>
        <w:sz w:val="20"/>
        <w:szCs w:val="20"/>
        <w:lang w:val="en-US"/>
        <w14:cntxtAlts w14:val="0"/>
      </w:rPr>
    </w:lvl>
    <w:lvl w:ilvl="3">
      <w:start w:val="1"/>
      <w:numFmt w:val="decimal"/>
      <w:lvlText w:val="%1.%2.%3.%4"/>
      <w:lvlJc w:val="left"/>
      <w:pPr>
        <w:ind w:left="2520" w:hanging="108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numForm w14:val="default"/>
        <w14:numSpacing w14:val="default"/>
        <w14:stylisticSets/>
      </w:rPr>
    </w:lvl>
    <w:lvl w:ilvl="4">
      <w:start w:val="1"/>
      <w:numFmt w:val="decimal"/>
      <w:lvlText w:val="%1.%2.%3.%4.%5"/>
      <w:lvlJc w:val="left"/>
      <w:pPr>
        <w:ind w:left="2520" w:hanging="1080"/>
      </w:pPr>
      <w:rPr>
        <w:rFonts w:hint="default"/>
      </w:rPr>
    </w:lvl>
    <w:lvl w:ilvl="5">
      <w:start w:val="1"/>
      <w:numFmt w:val="decimal"/>
      <w:lvlText w:val="%1.%2.%3.%4.%5.%6"/>
      <w:lvlJc w:val="left"/>
      <w:pPr>
        <w:ind w:left="2520" w:hanging="1080"/>
      </w:pPr>
      <w:rPr>
        <w:rFonts w:hint="default"/>
      </w:rPr>
    </w:lvl>
    <w:lvl w:ilvl="6">
      <w:start w:val="1"/>
      <w:numFmt w:val="decimal"/>
      <w:pStyle w:val="Heading7"/>
      <w:lvlText w:val="%1.%2.%3.%4.%5.%6.%7"/>
      <w:lvlJc w:val="left"/>
      <w:pPr>
        <w:ind w:left="2520" w:hanging="1080"/>
      </w:pPr>
      <w:rPr>
        <w:rFonts w:hint="default"/>
      </w:rPr>
    </w:lvl>
    <w:lvl w:ilvl="7">
      <w:start w:val="1"/>
      <w:numFmt w:val="decimal"/>
      <w:pStyle w:val="Heading8"/>
      <w:lvlText w:val="%1.%2.%3.%4.%5.%6.%7.%8"/>
      <w:lvlJc w:val="left"/>
      <w:pPr>
        <w:ind w:left="2520" w:hanging="1080"/>
      </w:pPr>
      <w:rPr>
        <w:rFonts w:hint="default"/>
      </w:rPr>
    </w:lvl>
    <w:lvl w:ilvl="8">
      <w:start w:val="1"/>
      <w:numFmt w:val="decimal"/>
      <w:pStyle w:val="Heading9"/>
      <w:lvlText w:val="%1.%2.%3.%4.%5.%6.%7.%8.%9"/>
      <w:lvlJc w:val="left"/>
      <w:pPr>
        <w:ind w:left="2520" w:hanging="1080"/>
      </w:pPr>
      <w:rPr>
        <w:rFonts w:hint="default"/>
      </w:rPr>
    </w:lvl>
  </w:abstractNum>
  <w:abstractNum w:abstractNumId="16" w15:restartNumberingAfterBreak="0">
    <w:nsid w:val="50127F6C"/>
    <w:multiLevelType w:val="hybridMultilevel"/>
    <w:tmpl w:val="A37E9F70"/>
    <w:lvl w:ilvl="0" w:tplc="0C5C9C78">
      <w:start w:val="1"/>
      <w:numFmt w:val="bullet"/>
      <w:pStyle w:val="ListBullet2"/>
      <w:lvlText w:val="‒"/>
      <w:lvlJc w:val="left"/>
      <w:pPr>
        <w:ind w:left="643" w:hanging="360"/>
      </w:pPr>
      <w:rPr>
        <w:rFonts w:ascii="Arial" w:hAnsi="Arial" w:cs="Arial" w:hint="default"/>
        <w:b/>
        <w:bCs/>
        <w:i w:val="0"/>
        <w:iCs w:val="0"/>
        <w:color w:val="000000" w:themeColor="text1"/>
        <w:sz w:val="18"/>
        <w:szCs w:val="18"/>
      </w:rPr>
    </w:lvl>
    <w:lvl w:ilvl="1" w:tplc="04090003" w:tentative="1">
      <w:start w:val="1"/>
      <w:numFmt w:val="bullet"/>
      <w:lvlText w:val="o"/>
      <w:lvlJc w:val="left"/>
      <w:pPr>
        <w:ind w:left="1363" w:hanging="360"/>
      </w:pPr>
      <w:rPr>
        <w:rFonts w:ascii="Courier New" w:hAnsi="Courier New" w:cs="Courier New" w:hint="default"/>
      </w:rPr>
    </w:lvl>
    <w:lvl w:ilvl="2" w:tplc="04090005" w:tentative="1">
      <w:start w:val="1"/>
      <w:numFmt w:val="bullet"/>
      <w:lvlText w:val=""/>
      <w:lvlJc w:val="left"/>
      <w:pPr>
        <w:ind w:left="2083" w:hanging="360"/>
      </w:pPr>
      <w:rPr>
        <w:rFonts w:ascii="Wingdings" w:hAnsi="Wingdings" w:hint="default"/>
      </w:rPr>
    </w:lvl>
    <w:lvl w:ilvl="3" w:tplc="04090001" w:tentative="1">
      <w:start w:val="1"/>
      <w:numFmt w:val="bullet"/>
      <w:lvlText w:val=""/>
      <w:lvlJc w:val="left"/>
      <w:pPr>
        <w:ind w:left="2803" w:hanging="360"/>
      </w:pPr>
      <w:rPr>
        <w:rFonts w:ascii="Symbol" w:hAnsi="Symbol" w:hint="default"/>
      </w:rPr>
    </w:lvl>
    <w:lvl w:ilvl="4" w:tplc="04090003" w:tentative="1">
      <w:start w:val="1"/>
      <w:numFmt w:val="bullet"/>
      <w:lvlText w:val="o"/>
      <w:lvlJc w:val="left"/>
      <w:pPr>
        <w:ind w:left="3523" w:hanging="360"/>
      </w:pPr>
      <w:rPr>
        <w:rFonts w:ascii="Courier New" w:hAnsi="Courier New" w:cs="Courier New" w:hint="default"/>
      </w:rPr>
    </w:lvl>
    <w:lvl w:ilvl="5" w:tplc="04090005" w:tentative="1">
      <w:start w:val="1"/>
      <w:numFmt w:val="bullet"/>
      <w:lvlText w:val=""/>
      <w:lvlJc w:val="left"/>
      <w:pPr>
        <w:ind w:left="4243" w:hanging="360"/>
      </w:pPr>
      <w:rPr>
        <w:rFonts w:ascii="Wingdings" w:hAnsi="Wingdings" w:hint="default"/>
      </w:rPr>
    </w:lvl>
    <w:lvl w:ilvl="6" w:tplc="04090001" w:tentative="1">
      <w:start w:val="1"/>
      <w:numFmt w:val="bullet"/>
      <w:lvlText w:val=""/>
      <w:lvlJc w:val="left"/>
      <w:pPr>
        <w:ind w:left="4963" w:hanging="360"/>
      </w:pPr>
      <w:rPr>
        <w:rFonts w:ascii="Symbol" w:hAnsi="Symbol" w:hint="default"/>
      </w:rPr>
    </w:lvl>
    <w:lvl w:ilvl="7" w:tplc="04090003" w:tentative="1">
      <w:start w:val="1"/>
      <w:numFmt w:val="bullet"/>
      <w:lvlText w:val="o"/>
      <w:lvlJc w:val="left"/>
      <w:pPr>
        <w:ind w:left="5683" w:hanging="360"/>
      </w:pPr>
      <w:rPr>
        <w:rFonts w:ascii="Courier New" w:hAnsi="Courier New" w:cs="Courier New" w:hint="default"/>
      </w:rPr>
    </w:lvl>
    <w:lvl w:ilvl="8" w:tplc="04090005" w:tentative="1">
      <w:start w:val="1"/>
      <w:numFmt w:val="bullet"/>
      <w:lvlText w:val=""/>
      <w:lvlJc w:val="left"/>
      <w:pPr>
        <w:ind w:left="6403" w:hanging="360"/>
      </w:pPr>
      <w:rPr>
        <w:rFonts w:ascii="Wingdings" w:hAnsi="Wingdings" w:hint="default"/>
      </w:rPr>
    </w:lvl>
  </w:abstractNum>
  <w:abstractNum w:abstractNumId="17" w15:restartNumberingAfterBreak="0">
    <w:nsid w:val="53F772BB"/>
    <w:multiLevelType w:val="hybridMultilevel"/>
    <w:tmpl w:val="13DAF038"/>
    <w:lvl w:ilvl="0" w:tplc="48F66A32">
      <w:start w:val="1"/>
      <w:numFmt w:val="decimal"/>
      <w:lvlText w:val="%1."/>
      <w:lvlJc w:val="left"/>
      <w:pPr>
        <w:ind w:left="720" w:hanging="720"/>
      </w:pPr>
      <w:rPr>
        <w:rFonts w:hint="default"/>
        <w:sz w:val="20"/>
        <w:szCs w:val="20"/>
      </w:rPr>
    </w:lvl>
    <w:lvl w:ilvl="1" w:tplc="04090003">
      <w:start w:val="1"/>
      <w:numFmt w:val="hebrew1"/>
      <w:lvlText w:val="%2."/>
      <w:lvlJc w:val="left"/>
      <w:pPr>
        <w:ind w:left="1080" w:hanging="360"/>
      </w:pPr>
      <w:rPr>
        <w:rFonts w:asciiTheme="minorHAnsi" w:hAnsiTheme="minorHAnsi" w:cstheme="minorBidi" w:hint="default"/>
      </w:rPr>
    </w:lvl>
    <w:lvl w:ilvl="2" w:tplc="04090005" w:tentative="1">
      <w:start w:val="1"/>
      <w:numFmt w:val="lowerRoman"/>
      <w:lvlText w:val="%3."/>
      <w:lvlJc w:val="right"/>
      <w:pPr>
        <w:ind w:left="1800" w:hanging="180"/>
      </w:pPr>
    </w:lvl>
    <w:lvl w:ilvl="3" w:tplc="04090001">
      <w:start w:val="1"/>
      <w:numFmt w:val="decimal"/>
      <w:lvlText w:val="%4."/>
      <w:lvlJc w:val="left"/>
      <w:pPr>
        <w:ind w:left="2520" w:hanging="360"/>
      </w:pPr>
    </w:lvl>
    <w:lvl w:ilvl="4" w:tplc="04090003" w:tentative="1">
      <w:start w:val="1"/>
      <w:numFmt w:val="lowerLetter"/>
      <w:lvlText w:val="%5."/>
      <w:lvlJc w:val="left"/>
      <w:pPr>
        <w:ind w:left="3240" w:hanging="360"/>
      </w:pPr>
    </w:lvl>
    <w:lvl w:ilvl="5" w:tplc="04090005" w:tentative="1">
      <w:start w:val="1"/>
      <w:numFmt w:val="lowerRoman"/>
      <w:lvlText w:val="%6."/>
      <w:lvlJc w:val="right"/>
      <w:pPr>
        <w:ind w:left="3960" w:hanging="180"/>
      </w:pPr>
    </w:lvl>
    <w:lvl w:ilvl="6" w:tplc="04090001" w:tentative="1">
      <w:start w:val="1"/>
      <w:numFmt w:val="decimal"/>
      <w:lvlText w:val="%7."/>
      <w:lvlJc w:val="left"/>
      <w:pPr>
        <w:ind w:left="4680" w:hanging="360"/>
      </w:pPr>
    </w:lvl>
    <w:lvl w:ilvl="7" w:tplc="04090003" w:tentative="1">
      <w:start w:val="1"/>
      <w:numFmt w:val="lowerLetter"/>
      <w:lvlText w:val="%8."/>
      <w:lvlJc w:val="left"/>
      <w:pPr>
        <w:ind w:left="5400" w:hanging="360"/>
      </w:pPr>
    </w:lvl>
    <w:lvl w:ilvl="8" w:tplc="04090005" w:tentative="1">
      <w:start w:val="1"/>
      <w:numFmt w:val="lowerRoman"/>
      <w:lvlText w:val="%9."/>
      <w:lvlJc w:val="right"/>
      <w:pPr>
        <w:ind w:left="6120" w:hanging="180"/>
      </w:pPr>
    </w:lvl>
  </w:abstractNum>
  <w:abstractNum w:abstractNumId="18" w15:restartNumberingAfterBreak="0">
    <w:nsid w:val="580A4F68"/>
    <w:multiLevelType w:val="multilevel"/>
    <w:tmpl w:val="E83A9888"/>
    <w:name w:val="notes"/>
    <w:lvl w:ilvl="0">
      <w:start w:val="1"/>
      <w:numFmt w:val="decimal"/>
      <w:lvlText w:val="%1"/>
      <w:lvlJc w:val="left"/>
      <w:pPr>
        <w:ind w:left="1800" w:hanging="720"/>
      </w:pPr>
      <w:rPr>
        <w:rFonts w:asciiTheme="majorHAnsi" w:hAnsiTheme="majorHAnsi" w:cstheme="majorBidi" w:hint="default"/>
        <w:b/>
        <w:bCs/>
        <w:i w:val="0"/>
        <w:iCs w:val="0"/>
        <w:sz w:val="22"/>
        <w:szCs w:val="22"/>
        <w14:cntxtAlts w14:val="0"/>
      </w:rPr>
    </w:lvl>
    <w:lvl w:ilvl="1">
      <w:start w:val="1"/>
      <w:numFmt w:val="decimal"/>
      <w:lvlText w:val="%1.%2"/>
      <w:lvlJc w:val="left"/>
      <w:pPr>
        <w:ind w:left="1800" w:hanging="720"/>
      </w:pPr>
      <w:rPr>
        <w:rFonts w:asciiTheme="majorHAnsi" w:hAnsiTheme="majorHAnsi" w:cstheme="majorBidi" w:hint="default"/>
        <w:b/>
        <w:bCs/>
        <w:i/>
        <w:iCs/>
        <w:sz w:val="20"/>
        <w:szCs w:val="20"/>
        <w14:cntxtAlts w14:val="0"/>
      </w:rPr>
    </w:lvl>
    <w:lvl w:ilvl="2">
      <w:start w:val="1"/>
      <w:numFmt w:val="decimal"/>
      <w:lvlText w:val="%1.%2.%3"/>
      <w:lvlJc w:val="left"/>
      <w:pPr>
        <w:ind w:left="1800" w:hanging="720"/>
      </w:pPr>
      <w:rPr>
        <w:rFonts w:asciiTheme="majorHAnsi" w:hAnsiTheme="majorHAnsi" w:cstheme="majorBidi" w:hint="default"/>
        <w:b/>
        <w:bCs/>
        <w:sz w:val="18"/>
        <w:szCs w:val="18"/>
        <w14:cntxtAlts w14:val="0"/>
      </w:rPr>
    </w:lvl>
    <w:lvl w:ilvl="3">
      <w:start w:val="1"/>
      <w:numFmt w:val="decimal"/>
      <w:lvlText w:val="%1.%2.%3.%4"/>
      <w:lvlJc w:val="left"/>
      <w:pPr>
        <w:ind w:left="1800" w:hanging="720"/>
      </w:pPr>
      <w:rPr>
        <w:rFonts w:asciiTheme="majorHAnsi" w:hAnsiTheme="majorHAnsi" w:cstheme="majorBidi" w:hint="default"/>
        <w:b w:val="0"/>
        <w:bCs w:val="0"/>
        <w:i w:val="0"/>
        <w:iCs w:val="0"/>
        <w:sz w:val="18"/>
        <w:szCs w:val="18"/>
        <w14:cntxtAlts w14:val="0"/>
      </w:rPr>
    </w:lvl>
    <w:lvl w:ilvl="4">
      <w:start w:val="1"/>
      <w:numFmt w:val="decimal"/>
      <w:lvlText w:val="%1.%2.%3.%4.%5."/>
      <w:lvlJc w:val="left"/>
      <w:pPr>
        <w:ind w:left="1800" w:hanging="720"/>
      </w:pPr>
      <w:rPr>
        <w:rFonts w:hint="default"/>
      </w:rPr>
    </w:lvl>
    <w:lvl w:ilvl="5">
      <w:start w:val="1"/>
      <w:numFmt w:val="decimal"/>
      <w:lvlText w:val="%1.%2.%3.%4.%5.%6."/>
      <w:lvlJc w:val="left"/>
      <w:pPr>
        <w:ind w:left="1800" w:hanging="720"/>
      </w:pPr>
      <w:rPr>
        <w:rFonts w:hint="default"/>
      </w:rPr>
    </w:lvl>
    <w:lvl w:ilvl="6">
      <w:start w:val="1"/>
      <w:numFmt w:val="decimal"/>
      <w:lvlText w:val="%1.%2.%3.%4.%5.%6.%7."/>
      <w:lvlJc w:val="left"/>
      <w:pPr>
        <w:ind w:left="1800" w:hanging="720"/>
      </w:pPr>
      <w:rPr>
        <w:rFonts w:hint="default"/>
      </w:rPr>
    </w:lvl>
    <w:lvl w:ilvl="7">
      <w:start w:val="1"/>
      <w:numFmt w:val="decimal"/>
      <w:lvlText w:val="%1.%2.%3.%4.%5.%6.%7.%8."/>
      <w:lvlJc w:val="left"/>
      <w:pPr>
        <w:ind w:left="1800" w:hanging="720"/>
      </w:pPr>
      <w:rPr>
        <w:rFonts w:hint="default"/>
      </w:rPr>
    </w:lvl>
    <w:lvl w:ilvl="8">
      <w:start w:val="1"/>
      <w:numFmt w:val="decimal"/>
      <w:lvlText w:val="%1.%2.%3.%4.%5.%6.%7.%8.%9."/>
      <w:lvlJc w:val="left"/>
      <w:pPr>
        <w:ind w:left="1800" w:hanging="720"/>
      </w:pPr>
      <w:rPr>
        <w:rFonts w:hint="default"/>
      </w:rPr>
    </w:lvl>
  </w:abstractNum>
  <w:abstractNum w:abstractNumId="19" w15:restartNumberingAfterBreak="0">
    <w:nsid w:val="5BD9633E"/>
    <w:multiLevelType w:val="multilevel"/>
    <w:tmpl w:val="395CF882"/>
    <w:name w:val="BIURR22"/>
    <w:lvl w:ilvl="0">
      <w:start w:val="4"/>
      <w:numFmt w:val="bullet"/>
      <w:lvlText w:val="-"/>
      <w:lvlJc w:val="left"/>
      <w:pPr>
        <w:ind w:left="0" w:firstLine="0"/>
      </w:pPr>
      <w:rPr>
        <w:rFonts w:ascii="Arial" w:eastAsiaTheme="minorHAnsi" w:hAnsi="Arial" w:hint="default"/>
        <w:b/>
        <w:bCs w:val="0"/>
        <w:i w:val="0"/>
        <w:iCs w:val="0"/>
        <w:sz w:val="20"/>
        <w:szCs w:val="20"/>
      </w:rPr>
    </w:lvl>
    <w:lvl w:ilvl="1">
      <w:start w:val="1"/>
      <w:numFmt w:val="hebrew1"/>
      <w:lvlText w:val="%2."/>
      <w:lvlJc w:val="left"/>
      <w:pPr>
        <w:ind w:left="425" w:hanging="425"/>
      </w:pPr>
      <w:rPr>
        <w:rFonts w:asciiTheme="majorHAnsi" w:hAnsiTheme="majorHAnsi" w:cstheme="majorBidi" w:hint="default"/>
        <w:b/>
        <w:bCs/>
        <w:i w:val="0"/>
        <w:iCs w:val="0"/>
        <w:sz w:val="20"/>
        <w:szCs w:val="20"/>
      </w:rPr>
    </w:lvl>
    <w:lvl w:ilvl="2">
      <w:start w:val="1"/>
      <w:numFmt w:val="decimal"/>
      <w:lvlText w:val="%3."/>
      <w:lvlJc w:val="left"/>
      <w:pPr>
        <w:ind w:left="425" w:hanging="425"/>
      </w:pPr>
      <w:rPr>
        <w:rFonts w:asciiTheme="majorHAnsi" w:hAnsiTheme="majorHAnsi" w:cstheme="majorBidi" w:hint="default"/>
        <w:b w:val="0"/>
        <w:bCs w:val="0"/>
        <w:i w:val="0"/>
        <w:iCs w:val="0"/>
        <w:sz w:val="20"/>
        <w:szCs w:val="20"/>
        <w14:ligatures w14:val="standardContextual"/>
        <w14:numForm w14:val="default"/>
        <w14:numSpacing w14:val="default"/>
        <w14:stylisticSets/>
      </w:rPr>
    </w:lvl>
    <w:lvl w:ilvl="3">
      <w:start w:val="1"/>
      <w:numFmt w:val="hebrew1"/>
      <w:lvlText w:val="%4)"/>
      <w:lvlJc w:val="left"/>
      <w:pPr>
        <w:ind w:left="425" w:hanging="425"/>
      </w:pPr>
      <w:rPr>
        <w:rFonts w:hint="default"/>
      </w:rPr>
    </w:lvl>
    <w:lvl w:ilvl="4">
      <w:start w:val="1"/>
      <w:numFmt w:val="lowerLetter"/>
      <w:lvlText w:val="(%5)"/>
      <w:lvlJc w:val="left"/>
      <w:pPr>
        <w:ind w:left="2254" w:hanging="360"/>
      </w:pPr>
      <w:rPr>
        <w:rFonts w:hint="default"/>
      </w:rPr>
    </w:lvl>
    <w:lvl w:ilvl="5">
      <w:start w:val="1"/>
      <w:numFmt w:val="lowerRoman"/>
      <w:lvlText w:val="(%6)"/>
      <w:lvlJc w:val="left"/>
      <w:pPr>
        <w:ind w:left="2614" w:hanging="360"/>
      </w:pPr>
      <w:rPr>
        <w:rFonts w:hint="default"/>
      </w:rPr>
    </w:lvl>
    <w:lvl w:ilvl="6">
      <w:start w:val="1"/>
      <w:numFmt w:val="decimal"/>
      <w:lvlText w:val="%7."/>
      <w:lvlJc w:val="left"/>
      <w:pPr>
        <w:ind w:left="2974" w:hanging="360"/>
      </w:pPr>
      <w:rPr>
        <w:rFonts w:hint="default"/>
      </w:rPr>
    </w:lvl>
    <w:lvl w:ilvl="7">
      <w:start w:val="1"/>
      <w:numFmt w:val="lowerLetter"/>
      <w:lvlText w:val="%8."/>
      <w:lvlJc w:val="left"/>
      <w:pPr>
        <w:ind w:left="3334" w:hanging="360"/>
      </w:pPr>
      <w:rPr>
        <w:rFonts w:hint="default"/>
      </w:rPr>
    </w:lvl>
    <w:lvl w:ilvl="8">
      <w:start w:val="1"/>
      <w:numFmt w:val="lowerRoman"/>
      <w:lvlText w:val="%9."/>
      <w:lvlJc w:val="left"/>
      <w:pPr>
        <w:ind w:left="3694" w:hanging="360"/>
      </w:pPr>
      <w:rPr>
        <w:rFonts w:hint="default"/>
      </w:rPr>
    </w:lvl>
  </w:abstractNum>
  <w:abstractNum w:abstractNumId="20" w15:restartNumberingAfterBreak="0">
    <w:nsid w:val="665B05F0"/>
    <w:multiLevelType w:val="hybridMultilevel"/>
    <w:tmpl w:val="A27ACD78"/>
    <w:name w:val="Biurim2"/>
    <w:lvl w:ilvl="0" w:tplc="96BE753A">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B1B26A5"/>
    <w:multiLevelType w:val="multilevel"/>
    <w:tmpl w:val="2E1646A2"/>
    <w:lvl w:ilvl="0">
      <w:start w:val="1"/>
      <w:numFmt w:val="decimal"/>
      <w:pStyle w:val="Heading3"/>
      <w:lvlText w:val="%1"/>
      <w:lvlJc w:val="left"/>
      <w:pPr>
        <w:ind w:left="2520" w:hanging="360"/>
      </w:pPr>
      <w:rPr>
        <w:rFonts w:hint="default"/>
        <w:sz w:val="20"/>
        <w:szCs w:val="20"/>
      </w:rPr>
    </w:lvl>
    <w:lvl w:ilvl="1">
      <w:start w:val="1"/>
      <w:numFmt w:val="decimal"/>
      <w:pStyle w:val="Heading4"/>
      <w:isLgl/>
      <w:lvlText w:val="%1.%2"/>
      <w:lvlJc w:val="left"/>
      <w:pPr>
        <w:ind w:left="2520" w:hanging="360"/>
      </w:pPr>
      <w:rPr>
        <w:rFonts w:hint="default"/>
        <w:b/>
        <w:bCs/>
        <w:lang w:val="en-US"/>
      </w:rPr>
    </w:lvl>
    <w:lvl w:ilvl="2">
      <w:start w:val="1"/>
      <w:numFmt w:val="decimal"/>
      <w:pStyle w:val="Heading5"/>
      <w:isLgl/>
      <w:lvlText w:val="%1.%2.%3"/>
      <w:lvlJc w:val="left"/>
      <w:pPr>
        <w:ind w:left="2880" w:hanging="720"/>
      </w:pPr>
      <w:rPr>
        <w:rFonts w:hint="default"/>
      </w:rPr>
    </w:lvl>
    <w:lvl w:ilvl="3">
      <w:start w:val="1"/>
      <w:numFmt w:val="decimal"/>
      <w:pStyle w:val="Heading6"/>
      <w:isLgl/>
      <w:lvlText w:val="%1.%2.%3.%4"/>
      <w:lvlJc w:val="left"/>
      <w:pPr>
        <w:ind w:left="2880" w:hanging="720"/>
      </w:pPr>
      <w:rPr>
        <w:rFonts w:hint="default"/>
        <w:i w:val="0"/>
        <w:iCs w:val="0"/>
      </w:rPr>
    </w:lvl>
    <w:lvl w:ilvl="4">
      <w:start w:val="1"/>
      <w:numFmt w:val="decimal"/>
      <w:isLgl/>
      <w:lvlText w:val="%1.%2.%3.%4.%5"/>
      <w:lvlJc w:val="left"/>
      <w:pPr>
        <w:ind w:left="324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600" w:hanging="1440"/>
      </w:pPr>
      <w:rPr>
        <w:rFonts w:hint="default"/>
      </w:rPr>
    </w:lvl>
    <w:lvl w:ilvl="7">
      <w:start w:val="1"/>
      <w:numFmt w:val="decimal"/>
      <w:isLgl/>
      <w:lvlText w:val="%1.%2.%3.%4.%5.%6.%7.%8"/>
      <w:lvlJc w:val="left"/>
      <w:pPr>
        <w:ind w:left="3600" w:hanging="1440"/>
      </w:pPr>
      <w:rPr>
        <w:rFonts w:hint="default"/>
      </w:rPr>
    </w:lvl>
    <w:lvl w:ilvl="8">
      <w:start w:val="1"/>
      <w:numFmt w:val="decimal"/>
      <w:isLgl/>
      <w:lvlText w:val="%1.%2.%3.%4.%5.%6.%7.%8.%9"/>
      <w:lvlJc w:val="left"/>
      <w:pPr>
        <w:ind w:left="3960" w:hanging="1800"/>
      </w:pPr>
      <w:rPr>
        <w:rFonts w:hint="default"/>
      </w:rPr>
    </w:lvl>
  </w:abstractNum>
  <w:abstractNum w:abstractNumId="22" w15:restartNumberingAfterBreak="0">
    <w:nsid w:val="720A3B35"/>
    <w:multiLevelType w:val="hybridMultilevel"/>
    <w:tmpl w:val="427C0F14"/>
    <w:name w:val="Biurim3"/>
    <w:lvl w:ilvl="0" w:tplc="9294E57E">
      <w:start w:val="1"/>
      <w:numFmt w:val="hebrew1"/>
      <w:lvlText w:val="%1)"/>
      <w:lvlJc w:val="left"/>
      <w:pPr>
        <w:ind w:left="360" w:hanging="360"/>
      </w:pPr>
      <w:rPr>
        <w:rFonts w:asciiTheme="minorHAnsi" w:hAnsiTheme="minorHAnsi" w:cstheme="minorBidi" w:hint="default"/>
        <w:b w:val="0"/>
        <w:bCs w:val="0"/>
        <w:i/>
        <w:iCs/>
        <w:sz w:val="20"/>
        <w:szCs w:val="20"/>
        <w14:cntxtAlts w14:val="0"/>
      </w:rPr>
    </w:lvl>
    <w:lvl w:ilvl="1" w:tplc="CEC277A0" w:tentative="1">
      <w:start w:val="1"/>
      <w:numFmt w:val="lowerLetter"/>
      <w:lvlText w:val="%2."/>
      <w:lvlJc w:val="left"/>
      <w:pPr>
        <w:ind w:left="1080" w:hanging="360"/>
      </w:pPr>
    </w:lvl>
    <w:lvl w:ilvl="2" w:tplc="ACB4E4A8" w:tentative="1">
      <w:start w:val="1"/>
      <w:numFmt w:val="lowerRoman"/>
      <w:lvlText w:val="%3."/>
      <w:lvlJc w:val="right"/>
      <w:pPr>
        <w:ind w:left="1800" w:hanging="180"/>
      </w:pPr>
    </w:lvl>
    <w:lvl w:ilvl="3" w:tplc="C7BE6D5A" w:tentative="1">
      <w:start w:val="1"/>
      <w:numFmt w:val="decimal"/>
      <w:lvlText w:val="%4."/>
      <w:lvlJc w:val="left"/>
      <w:pPr>
        <w:ind w:left="2520" w:hanging="360"/>
      </w:pPr>
    </w:lvl>
    <w:lvl w:ilvl="4" w:tplc="8338642A" w:tentative="1">
      <w:start w:val="1"/>
      <w:numFmt w:val="lowerLetter"/>
      <w:lvlText w:val="%5."/>
      <w:lvlJc w:val="left"/>
      <w:pPr>
        <w:ind w:left="3240" w:hanging="360"/>
      </w:pPr>
    </w:lvl>
    <w:lvl w:ilvl="5" w:tplc="195661E6" w:tentative="1">
      <w:start w:val="1"/>
      <w:numFmt w:val="lowerRoman"/>
      <w:lvlText w:val="%6."/>
      <w:lvlJc w:val="right"/>
      <w:pPr>
        <w:ind w:left="3960" w:hanging="180"/>
      </w:pPr>
    </w:lvl>
    <w:lvl w:ilvl="6" w:tplc="32FC54F4" w:tentative="1">
      <w:start w:val="1"/>
      <w:numFmt w:val="decimal"/>
      <w:lvlText w:val="%7."/>
      <w:lvlJc w:val="left"/>
      <w:pPr>
        <w:ind w:left="4680" w:hanging="360"/>
      </w:pPr>
    </w:lvl>
    <w:lvl w:ilvl="7" w:tplc="66AC2F44" w:tentative="1">
      <w:start w:val="1"/>
      <w:numFmt w:val="lowerLetter"/>
      <w:lvlText w:val="%8."/>
      <w:lvlJc w:val="left"/>
      <w:pPr>
        <w:ind w:left="5400" w:hanging="360"/>
      </w:pPr>
    </w:lvl>
    <w:lvl w:ilvl="8" w:tplc="8B687E30" w:tentative="1">
      <w:start w:val="1"/>
      <w:numFmt w:val="lowerRoman"/>
      <w:lvlText w:val="%9."/>
      <w:lvlJc w:val="right"/>
      <w:pPr>
        <w:ind w:left="6120" w:hanging="180"/>
      </w:pPr>
    </w:lvl>
  </w:abstractNum>
  <w:abstractNum w:abstractNumId="23" w15:restartNumberingAfterBreak="0">
    <w:nsid w:val="7CEF320E"/>
    <w:multiLevelType w:val="multilevel"/>
    <w:tmpl w:val="9092D148"/>
    <w:lvl w:ilvl="0">
      <w:start w:val="1"/>
      <w:numFmt w:val="decimal"/>
      <w:lvlText w:val="%1."/>
      <w:lvlJc w:val="left"/>
      <w:pPr>
        <w:ind w:left="357" w:hanging="357"/>
      </w:pPr>
      <w:rPr>
        <w:rFonts w:ascii="Arial" w:hAnsi="Arial" w:cs="Arial" w:hint="default"/>
        <w:b w:val="0"/>
        <w:bCs w:val="0"/>
        <w:i w:val="0"/>
        <w:iCs w:val="0"/>
        <w:sz w:val="20"/>
        <w:szCs w:val="20"/>
        <w14:ligatures w14:val="none"/>
        <w14:numForm w14:val="default"/>
        <w14:numSpacing w14:val="default"/>
        <w14:stylisticSets/>
        <w14:cntxtAlts w14:val="0"/>
      </w:rPr>
    </w:lvl>
    <w:lvl w:ilvl="1">
      <w:start w:val="1"/>
      <w:numFmt w:val="hebrew1"/>
      <w:lvlText w:val="%2."/>
      <w:lvlJc w:val="left"/>
      <w:pPr>
        <w:ind w:left="792" w:hanging="432"/>
      </w:pPr>
      <w:rPr>
        <w:rFonts w:hint="default"/>
      </w:rPr>
    </w:lvl>
    <w:lvl w:ilvl="2">
      <w:start w:val="1"/>
      <w:numFmt w:val="bullet"/>
      <w:lvlText w:val=""/>
      <w:lvlJc w:val="left"/>
      <w:pPr>
        <w:ind w:left="1224" w:hanging="504"/>
      </w:pPr>
      <w:rPr>
        <w:rFonts w:ascii="Wingdings 3" w:hAnsi="Wingdings 3" w:cs="Times New Roman"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num w:numId="1" w16cid:durableId="481043674">
    <w:abstractNumId w:val="23"/>
  </w:num>
  <w:num w:numId="2" w16cid:durableId="1234199478">
    <w:abstractNumId w:val="16"/>
  </w:num>
  <w:num w:numId="3" w16cid:durableId="1644382749">
    <w:abstractNumId w:val="13"/>
  </w:num>
  <w:num w:numId="4" w16cid:durableId="720636549">
    <w:abstractNumId w:val="9"/>
  </w:num>
  <w:num w:numId="5" w16cid:durableId="16582410">
    <w:abstractNumId w:val="17"/>
  </w:num>
  <w:num w:numId="6" w16cid:durableId="655570836">
    <w:abstractNumId w:val="2"/>
    <w:lvlOverride w:ilvl="0">
      <w:startOverride w:val="1"/>
    </w:lvlOverride>
  </w:num>
  <w:num w:numId="7" w16cid:durableId="566842218">
    <w:abstractNumId w:val="1"/>
    <w:lvlOverride w:ilvl="0">
      <w:startOverride w:val="1"/>
    </w:lvlOverride>
  </w:num>
  <w:num w:numId="8" w16cid:durableId="1371563762">
    <w:abstractNumId w:val="15"/>
  </w:num>
  <w:num w:numId="9" w16cid:durableId="719743849">
    <w:abstractNumId w:val="8"/>
  </w:num>
  <w:num w:numId="10" w16cid:durableId="1630934512">
    <w:abstractNumId w:val="0"/>
    <w:lvlOverride w:ilvl="0">
      <w:startOverride w:val="1"/>
    </w:lvlOverride>
  </w:num>
  <w:num w:numId="11" w16cid:durableId="147043610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347244130">
    <w:abstractNumId w:val="10"/>
  </w:num>
  <w:num w:numId="13" w16cid:durableId="1793476012">
    <w:abstractNumId w:val="3"/>
  </w:num>
  <w:num w:numId="14" w16cid:durableId="1579901913">
    <w:abstractNumId w:val="21"/>
  </w:num>
  <w:num w:numId="15" w16cid:durableId="2074232303">
    <w:abstractNumId w:val="12"/>
  </w:num>
  <w:num w:numId="16" w16cid:durableId="197775503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962104118">
    <w:abstractNumId w:val="14"/>
  </w:num>
  <w:num w:numId="18" w16cid:durableId="1527909521">
    <w:abstractNumId w:val="6"/>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50"/>
  <w:hideSpellingErrors/>
  <w:hideGrammaticalErrors/>
  <w:proofState w:spelling="clean" w:grammar="clean"/>
  <w:stylePaneSortMethod w:val="0000"/>
  <w:doNotTrackFormatting/>
  <w:documentProtection w:edit="readOnly" w:enforcement="0"/>
  <w:defaultTabStop w:val="567"/>
  <w:clickAndTypeStyle w:val="NoSpacing"/>
  <w:drawingGridHorizontalSpacing w:val="10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spaceForUL/>
    <w:noExtraLineSpacing/>
    <w:doNotExpandShiftReturn/>
    <w:suppressBottomSpacing/>
    <w:suppressTopSpacing/>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D6896"/>
    <w:rsid w:val="00000283"/>
    <w:rsid w:val="00000BEA"/>
    <w:rsid w:val="00000E35"/>
    <w:rsid w:val="00000F59"/>
    <w:rsid w:val="00000FC1"/>
    <w:rsid w:val="000012CE"/>
    <w:rsid w:val="0000152A"/>
    <w:rsid w:val="00001595"/>
    <w:rsid w:val="000015DD"/>
    <w:rsid w:val="00001658"/>
    <w:rsid w:val="00001BB4"/>
    <w:rsid w:val="00001C5D"/>
    <w:rsid w:val="00001FD0"/>
    <w:rsid w:val="000020FE"/>
    <w:rsid w:val="000023D7"/>
    <w:rsid w:val="00002518"/>
    <w:rsid w:val="000025F4"/>
    <w:rsid w:val="0000315D"/>
    <w:rsid w:val="0000344D"/>
    <w:rsid w:val="00003769"/>
    <w:rsid w:val="000039E8"/>
    <w:rsid w:val="00003A31"/>
    <w:rsid w:val="00003E5F"/>
    <w:rsid w:val="00003F26"/>
    <w:rsid w:val="00004341"/>
    <w:rsid w:val="000047D0"/>
    <w:rsid w:val="00004CA9"/>
    <w:rsid w:val="00004D94"/>
    <w:rsid w:val="00004D95"/>
    <w:rsid w:val="000051F0"/>
    <w:rsid w:val="0000547F"/>
    <w:rsid w:val="0000567C"/>
    <w:rsid w:val="000056B0"/>
    <w:rsid w:val="0000581C"/>
    <w:rsid w:val="00005D99"/>
    <w:rsid w:val="00005FA0"/>
    <w:rsid w:val="000065ED"/>
    <w:rsid w:val="000066D5"/>
    <w:rsid w:val="000068AB"/>
    <w:rsid w:val="00006AEC"/>
    <w:rsid w:val="00006CC7"/>
    <w:rsid w:val="0000705C"/>
    <w:rsid w:val="000079A7"/>
    <w:rsid w:val="00007B1F"/>
    <w:rsid w:val="00007CF9"/>
    <w:rsid w:val="000103D1"/>
    <w:rsid w:val="000105EE"/>
    <w:rsid w:val="00010679"/>
    <w:rsid w:val="000108E8"/>
    <w:rsid w:val="00010950"/>
    <w:rsid w:val="00010D2A"/>
    <w:rsid w:val="00010EB6"/>
    <w:rsid w:val="000110EC"/>
    <w:rsid w:val="0001110A"/>
    <w:rsid w:val="000114E8"/>
    <w:rsid w:val="000116ED"/>
    <w:rsid w:val="00011768"/>
    <w:rsid w:val="00011838"/>
    <w:rsid w:val="000119B2"/>
    <w:rsid w:val="00012132"/>
    <w:rsid w:val="00012776"/>
    <w:rsid w:val="00012E15"/>
    <w:rsid w:val="0001322D"/>
    <w:rsid w:val="00013479"/>
    <w:rsid w:val="000134B1"/>
    <w:rsid w:val="00013695"/>
    <w:rsid w:val="0001386A"/>
    <w:rsid w:val="0001391A"/>
    <w:rsid w:val="00013992"/>
    <w:rsid w:val="00013A44"/>
    <w:rsid w:val="00013B44"/>
    <w:rsid w:val="00013C68"/>
    <w:rsid w:val="00013D43"/>
    <w:rsid w:val="00013F71"/>
    <w:rsid w:val="0001405C"/>
    <w:rsid w:val="0001451D"/>
    <w:rsid w:val="000147F0"/>
    <w:rsid w:val="00014877"/>
    <w:rsid w:val="00015017"/>
    <w:rsid w:val="0001511D"/>
    <w:rsid w:val="00015436"/>
    <w:rsid w:val="00015490"/>
    <w:rsid w:val="000156C8"/>
    <w:rsid w:val="00015755"/>
    <w:rsid w:val="00015830"/>
    <w:rsid w:val="00015C9C"/>
    <w:rsid w:val="00015D7A"/>
    <w:rsid w:val="00015FA7"/>
    <w:rsid w:val="00016129"/>
    <w:rsid w:val="00016190"/>
    <w:rsid w:val="000163C6"/>
    <w:rsid w:val="00016954"/>
    <w:rsid w:val="00016C2D"/>
    <w:rsid w:val="00016E19"/>
    <w:rsid w:val="00016F3D"/>
    <w:rsid w:val="0001719A"/>
    <w:rsid w:val="00017321"/>
    <w:rsid w:val="0001776C"/>
    <w:rsid w:val="00017D55"/>
    <w:rsid w:val="0002007E"/>
    <w:rsid w:val="00020946"/>
    <w:rsid w:val="00020B15"/>
    <w:rsid w:val="00020D90"/>
    <w:rsid w:val="00020FF1"/>
    <w:rsid w:val="000211B5"/>
    <w:rsid w:val="00021409"/>
    <w:rsid w:val="00021CFC"/>
    <w:rsid w:val="00021D22"/>
    <w:rsid w:val="00021D6E"/>
    <w:rsid w:val="00021EE8"/>
    <w:rsid w:val="000224DB"/>
    <w:rsid w:val="00022E16"/>
    <w:rsid w:val="00022FBD"/>
    <w:rsid w:val="00023172"/>
    <w:rsid w:val="00023389"/>
    <w:rsid w:val="000233D1"/>
    <w:rsid w:val="0002368E"/>
    <w:rsid w:val="000237EF"/>
    <w:rsid w:val="00023B9E"/>
    <w:rsid w:val="00023DEB"/>
    <w:rsid w:val="0002407D"/>
    <w:rsid w:val="000241D3"/>
    <w:rsid w:val="000244AA"/>
    <w:rsid w:val="0002497A"/>
    <w:rsid w:val="00024A73"/>
    <w:rsid w:val="00024AEA"/>
    <w:rsid w:val="0002502A"/>
    <w:rsid w:val="000254FC"/>
    <w:rsid w:val="00025996"/>
    <w:rsid w:val="000259B2"/>
    <w:rsid w:val="00025AB3"/>
    <w:rsid w:val="00026065"/>
    <w:rsid w:val="00026762"/>
    <w:rsid w:val="00026820"/>
    <w:rsid w:val="000268AD"/>
    <w:rsid w:val="0002698A"/>
    <w:rsid w:val="00026B70"/>
    <w:rsid w:val="0002705C"/>
    <w:rsid w:val="00027E09"/>
    <w:rsid w:val="00027E91"/>
    <w:rsid w:val="000300F5"/>
    <w:rsid w:val="0003020A"/>
    <w:rsid w:val="00030557"/>
    <w:rsid w:val="00030D44"/>
    <w:rsid w:val="0003101F"/>
    <w:rsid w:val="00031096"/>
    <w:rsid w:val="0003123D"/>
    <w:rsid w:val="00031BAD"/>
    <w:rsid w:val="000320B5"/>
    <w:rsid w:val="0003221B"/>
    <w:rsid w:val="00032758"/>
    <w:rsid w:val="000327D9"/>
    <w:rsid w:val="0003283F"/>
    <w:rsid w:val="0003311B"/>
    <w:rsid w:val="0003338D"/>
    <w:rsid w:val="000333A2"/>
    <w:rsid w:val="00033467"/>
    <w:rsid w:val="0003364E"/>
    <w:rsid w:val="000336D2"/>
    <w:rsid w:val="00033920"/>
    <w:rsid w:val="00033990"/>
    <w:rsid w:val="00033D60"/>
    <w:rsid w:val="00033E22"/>
    <w:rsid w:val="000340BD"/>
    <w:rsid w:val="00034A7C"/>
    <w:rsid w:val="00034C03"/>
    <w:rsid w:val="00034D3B"/>
    <w:rsid w:val="00035591"/>
    <w:rsid w:val="000357F9"/>
    <w:rsid w:val="000358FE"/>
    <w:rsid w:val="00036136"/>
    <w:rsid w:val="000369E2"/>
    <w:rsid w:val="00036B2D"/>
    <w:rsid w:val="00036B58"/>
    <w:rsid w:val="00036D4A"/>
    <w:rsid w:val="00037000"/>
    <w:rsid w:val="00037495"/>
    <w:rsid w:val="000374A4"/>
    <w:rsid w:val="0003767E"/>
    <w:rsid w:val="0003792B"/>
    <w:rsid w:val="00037D65"/>
    <w:rsid w:val="00037ECA"/>
    <w:rsid w:val="0004051B"/>
    <w:rsid w:val="0004060D"/>
    <w:rsid w:val="00040B7E"/>
    <w:rsid w:val="00040BCA"/>
    <w:rsid w:val="00040E89"/>
    <w:rsid w:val="0004109B"/>
    <w:rsid w:val="000412D2"/>
    <w:rsid w:val="00041364"/>
    <w:rsid w:val="0004189E"/>
    <w:rsid w:val="00041A5B"/>
    <w:rsid w:val="00041EB8"/>
    <w:rsid w:val="00041FB9"/>
    <w:rsid w:val="00041FBF"/>
    <w:rsid w:val="000422D3"/>
    <w:rsid w:val="00042501"/>
    <w:rsid w:val="0004288D"/>
    <w:rsid w:val="00042972"/>
    <w:rsid w:val="00043A20"/>
    <w:rsid w:val="00043F85"/>
    <w:rsid w:val="00043FD2"/>
    <w:rsid w:val="000445A6"/>
    <w:rsid w:val="000446CC"/>
    <w:rsid w:val="00044ADF"/>
    <w:rsid w:val="00044E33"/>
    <w:rsid w:val="00045063"/>
    <w:rsid w:val="000451B2"/>
    <w:rsid w:val="0004560F"/>
    <w:rsid w:val="00045623"/>
    <w:rsid w:val="0004567A"/>
    <w:rsid w:val="0004571E"/>
    <w:rsid w:val="00045DB7"/>
    <w:rsid w:val="0004634C"/>
    <w:rsid w:val="00046486"/>
    <w:rsid w:val="00046822"/>
    <w:rsid w:val="00046FB1"/>
    <w:rsid w:val="000470CC"/>
    <w:rsid w:val="00047217"/>
    <w:rsid w:val="00047432"/>
    <w:rsid w:val="00047566"/>
    <w:rsid w:val="000479B5"/>
    <w:rsid w:val="00047B79"/>
    <w:rsid w:val="00047BDB"/>
    <w:rsid w:val="00047F21"/>
    <w:rsid w:val="00050025"/>
    <w:rsid w:val="00050121"/>
    <w:rsid w:val="000501E4"/>
    <w:rsid w:val="00050246"/>
    <w:rsid w:val="000508FB"/>
    <w:rsid w:val="00050BBB"/>
    <w:rsid w:val="00050CD2"/>
    <w:rsid w:val="00050F1F"/>
    <w:rsid w:val="00051115"/>
    <w:rsid w:val="0005151C"/>
    <w:rsid w:val="0005184A"/>
    <w:rsid w:val="000518BE"/>
    <w:rsid w:val="00051E79"/>
    <w:rsid w:val="00051F7F"/>
    <w:rsid w:val="00052357"/>
    <w:rsid w:val="000529B3"/>
    <w:rsid w:val="00052A00"/>
    <w:rsid w:val="00052EEF"/>
    <w:rsid w:val="0005318F"/>
    <w:rsid w:val="0005338C"/>
    <w:rsid w:val="00053390"/>
    <w:rsid w:val="000534EF"/>
    <w:rsid w:val="000536B1"/>
    <w:rsid w:val="00053BDF"/>
    <w:rsid w:val="00053D66"/>
    <w:rsid w:val="00053E4A"/>
    <w:rsid w:val="00053EAB"/>
    <w:rsid w:val="0005423B"/>
    <w:rsid w:val="00054E23"/>
    <w:rsid w:val="00054E89"/>
    <w:rsid w:val="00054F48"/>
    <w:rsid w:val="000552AF"/>
    <w:rsid w:val="000552F3"/>
    <w:rsid w:val="0005613B"/>
    <w:rsid w:val="00056160"/>
    <w:rsid w:val="0005627C"/>
    <w:rsid w:val="0005642B"/>
    <w:rsid w:val="000566A6"/>
    <w:rsid w:val="00056825"/>
    <w:rsid w:val="000568B7"/>
    <w:rsid w:val="00056BCF"/>
    <w:rsid w:val="00056DC7"/>
    <w:rsid w:val="0005709F"/>
    <w:rsid w:val="0005721A"/>
    <w:rsid w:val="00057265"/>
    <w:rsid w:val="00057296"/>
    <w:rsid w:val="0005737B"/>
    <w:rsid w:val="00057984"/>
    <w:rsid w:val="00057AAE"/>
    <w:rsid w:val="00057BEF"/>
    <w:rsid w:val="00057E40"/>
    <w:rsid w:val="00057E65"/>
    <w:rsid w:val="000601B6"/>
    <w:rsid w:val="000604B5"/>
    <w:rsid w:val="0006088D"/>
    <w:rsid w:val="000609B1"/>
    <w:rsid w:val="00060C71"/>
    <w:rsid w:val="00060E2C"/>
    <w:rsid w:val="00061408"/>
    <w:rsid w:val="000618E2"/>
    <w:rsid w:val="0006192D"/>
    <w:rsid w:val="00061963"/>
    <w:rsid w:val="00061A8F"/>
    <w:rsid w:val="00061F8D"/>
    <w:rsid w:val="0006206B"/>
    <w:rsid w:val="000623A9"/>
    <w:rsid w:val="00062842"/>
    <w:rsid w:val="000628C3"/>
    <w:rsid w:val="00062A54"/>
    <w:rsid w:val="00062AE9"/>
    <w:rsid w:val="00063097"/>
    <w:rsid w:val="000633E8"/>
    <w:rsid w:val="00063A21"/>
    <w:rsid w:val="00063CF5"/>
    <w:rsid w:val="00063D61"/>
    <w:rsid w:val="00063F70"/>
    <w:rsid w:val="00064587"/>
    <w:rsid w:val="0006498D"/>
    <w:rsid w:val="00064AC4"/>
    <w:rsid w:val="00064B8F"/>
    <w:rsid w:val="00064BDD"/>
    <w:rsid w:val="00064EC6"/>
    <w:rsid w:val="00065184"/>
    <w:rsid w:val="0006525C"/>
    <w:rsid w:val="00065339"/>
    <w:rsid w:val="00065886"/>
    <w:rsid w:val="00065D63"/>
    <w:rsid w:val="00065FC3"/>
    <w:rsid w:val="00065FC8"/>
    <w:rsid w:val="0006636C"/>
    <w:rsid w:val="0006639E"/>
    <w:rsid w:val="0006659C"/>
    <w:rsid w:val="0006665D"/>
    <w:rsid w:val="00066851"/>
    <w:rsid w:val="000669E2"/>
    <w:rsid w:val="00066F7C"/>
    <w:rsid w:val="000670D2"/>
    <w:rsid w:val="0006733E"/>
    <w:rsid w:val="0006744B"/>
    <w:rsid w:val="00067679"/>
    <w:rsid w:val="000676A2"/>
    <w:rsid w:val="000678C5"/>
    <w:rsid w:val="00067E71"/>
    <w:rsid w:val="00070365"/>
    <w:rsid w:val="00070541"/>
    <w:rsid w:val="00070572"/>
    <w:rsid w:val="000705A0"/>
    <w:rsid w:val="00070A04"/>
    <w:rsid w:val="00070BFA"/>
    <w:rsid w:val="00070D16"/>
    <w:rsid w:val="00070ED6"/>
    <w:rsid w:val="0007129F"/>
    <w:rsid w:val="000717B8"/>
    <w:rsid w:val="00071A45"/>
    <w:rsid w:val="00071CD5"/>
    <w:rsid w:val="0007234C"/>
    <w:rsid w:val="0007271A"/>
    <w:rsid w:val="00072BC1"/>
    <w:rsid w:val="00072C0F"/>
    <w:rsid w:val="00073464"/>
    <w:rsid w:val="00073525"/>
    <w:rsid w:val="000736EB"/>
    <w:rsid w:val="00073C19"/>
    <w:rsid w:val="00073CB9"/>
    <w:rsid w:val="0007415B"/>
    <w:rsid w:val="00074230"/>
    <w:rsid w:val="00074691"/>
    <w:rsid w:val="0007476D"/>
    <w:rsid w:val="00074D89"/>
    <w:rsid w:val="00074E78"/>
    <w:rsid w:val="00074EA7"/>
    <w:rsid w:val="00074F8B"/>
    <w:rsid w:val="0007519F"/>
    <w:rsid w:val="00076117"/>
    <w:rsid w:val="000769E5"/>
    <w:rsid w:val="00076B12"/>
    <w:rsid w:val="00076C7E"/>
    <w:rsid w:val="00077049"/>
    <w:rsid w:val="000771E8"/>
    <w:rsid w:val="00077441"/>
    <w:rsid w:val="000774D2"/>
    <w:rsid w:val="000775DD"/>
    <w:rsid w:val="00077682"/>
    <w:rsid w:val="00077826"/>
    <w:rsid w:val="0007784E"/>
    <w:rsid w:val="00077A3C"/>
    <w:rsid w:val="00077C95"/>
    <w:rsid w:val="00080112"/>
    <w:rsid w:val="000807A3"/>
    <w:rsid w:val="00080B82"/>
    <w:rsid w:val="00080F3A"/>
    <w:rsid w:val="000813B5"/>
    <w:rsid w:val="000816C6"/>
    <w:rsid w:val="000816E5"/>
    <w:rsid w:val="00081724"/>
    <w:rsid w:val="000819CC"/>
    <w:rsid w:val="000824B2"/>
    <w:rsid w:val="0008258E"/>
    <w:rsid w:val="00083347"/>
    <w:rsid w:val="0008383B"/>
    <w:rsid w:val="00083D70"/>
    <w:rsid w:val="00083E91"/>
    <w:rsid w:val="000841CE"/>
    <w:rsid w:val="0008420D"/>
    <w:rsid w:val="00084590"/>
    <w:rsid w:val="000845F1"/>
    <w:rsid w:val="00084713"/>
    <w:rsid w:val="00084899"/>
    <w:rsid w:val="000848D0"/>
    <w:rsid w:val="00084B3B"/>
    <w:rsid w:val="0008513F"/>
    <w:rsid w:val="00085376"/>
    <w:rsid w:val="000859FC"/>
    <w:rsid w:val="00085AD5"/>
    <w:rsid w:val="00085AE7"/>
    <w:rsid w:val="00086357"/>
    <w:rsid w:val="00086968"/>
    <w:rsid w:val="000874C6"/>
    <w:rsid w:val="000877C1"/>
    <w:rsid w:val="0008787D"/>
    <w:rsid w:val="000879F7"/>
    <w:rsid w:val="00087D12"/>
    <w:rsid w:val="0009097B"/>
    <w:rsid w:val="000909A1"/>
    <w:rsid w:val="00090A12"/>
    <w:rsid w:val="00091004"/>
    <w:rsid w:val="000912FA"/>
    <w:rsid w:val="000913BB"/>
    <w:rsid w:val="00091E4F"/>
    <w:rsid w:val="000920F7"/>
    <w:rsid w:val="0009217C"/>
    <w:rsid w:val="000924E2"/>
    <w:rsid w:val="000929DB"/>
    <w:rsid w:val="00092B86"/>
    <w:rsid w:val="00092B8B"/>
    <w:rsid w:val="00092E35"/>
    <w:rsid w:val="00093306"/>
    <w:rsid w:val="0009364C"/>
    <w:rsid w:val="00093DEF"/>
    <w:rsid w:val="00094057"/>
    <w:rsid w:val="00094609"/>
    <w:rsid w:val="000947A7"/>
    <w:rsid w:val="000948BB"/>
    <w:rsid w:val="00094AAD"/>
    <w:rsid w:val="00094C69"/>
    <w:rsid w:val="00094EA9"/>
    <w:rsid w:val="0009518B"/>
    <w:rsid w:val="00095420"/>
    <w:rsid w:val="000955A6"/>
    <w:rsid w:val="000958D2"/>
    <w:rsid w:val="00095CB0"/>
    <w:rsid w:val="00096088"/>
    <w:rsid w:val="00096554"/>
    <w:rsid w:val="000965B4"/>
    <w:rsid w:val="00096746"/>
    <w:rsid w:val="000968B1"/>
    <w:rsid w:val="00096C7C"/>
    <w:rsid w:val="00097343"/>
    <w:rsid w:val="0009765C"/>
    <w:rsid w:val="00097866"/>
    <w:rsid w:val="00097A9C"/>
    <w:rsid w:val="00097AB8"/>
    <w:rsid w:val="00097B1D"/>
    <w:rsid w:val="00097D5C"/>
    <w:rsid w:val="00097D84"/>
    <w:rsid w:val="000A0548"/>
    <w:rsid w:val="000A06F3"/>
    <w:rsid w:val="000A1013"/>
    <w:rsid w:val="000A1074"/>
    <w:rsid w:val="000A14B1"/>
    <w:rsid w:val="000A185A"/>
    <w:rsid w:val="000A1DF6"/>
    <w:rsid w:val="000A1E11"/>
    <w:rsid w:val="000A2B30"/>
    <w:rsid w:val="000A30DB"/>
    <w:rsid w:val="000A316A"/>
    <w:rsid w:val="000A3602"/>
    <w:rsid w:val="000A399F"/>
    <w:rsid w:val="000A3D7E"/>
    <w:rsid w:val="000A4808"/>
    <w:rsid w:val="000A4AA6"/>
    <w:rsid w:val="000A5335"/>
    <w:rsid w:val="000A541E"/>
    <w:rsid w:val="000A59D5"/>
    <w:rsid w:val="000A5C5B"/>
    <w:rsid w:val="000A60B3"/>
    <w:rsid w:val="000A645B"/>
    <w:rsid w:val="000A67AD"/>
    <w:rsid w:val="000A7225"/>
    <w:rsid w:val="000A73F1"/>
    <w:rsid w:val="000A754C"/>
    <w:rsid w:val="000A7613"/>
    <w:rsid w:val="000A79B2"/>
    <w:rsid w:val="000A7C69"/>
    <w:rsid w:val="000B00CE"/>
    <w:rsid w:val="000B0236"/>
    <w:rsid w:val="000B04F1"/>
    <w:rsid w:val="000B067B"/>
    <w:rsid w:val="000B09CC"/>
    <w:rsid w:val="000B0E57"/>
    <w:rsid w:val="000B0F52"/>
    <w:rsid w:val="000B0F62"/>
    <w:rsid w:val="000B139D"/>
    <w:rsid w:val="000B13AE"/>
    <w:rsid w:val="000B1462"/>
    <w:rsid w:val="000B152C"/>
    <w:rsid w:val="000B185A"/>
    <w:rsid w:val="000B1A29"/>
    <w:rsid w:val="000B1B9A"/>
    <w:rsid w:val="000B1D1E"/>
    <w:rsid w:val="000B1E80"/>
    <w:rsid w:val="000B1ED9"/>
    <w:rsid w:val="000B202C"/>
    <w:rsid w:val="000B213A"/>
    <w:rsid w:val="000B223B"/>
    <w:rsid w:val="000B229C"/>
    <w:rsid w:val="000B24AF"/>
    <w:rsid w:val="000B290F"/>
    <w:rsid w:val="000B2A16"/>
    <w:rsid w:val="000B2A32"/>
    <w:rsid w:val="000B2B02"/>
    <w:rsid w:val="000B2B3A"/>
    <w:rsid w:val="000B306E"/>
    <w:rsid w:val="000B3424"/>
    <w:rsid w:val="000B359E"/>
    <w:rsid w:val="000B382A"/>
    <w:rsid w:val="000B39D7"/>
    <w:rsid w:val="000B3FD9"/>
    <w:rsid w:val="000B421B"/>
    <w:rsid w:val="000B426F"/>
    <w:rsid w:val="000B45E1"/>
    <w:rsid w:val="000B4AF9"/>
    <w:rsid w:val="000B519E"/>
    <w:rsid w:val="000B51AD"/>
    <w:rsid w:val="000B5583"/>
    <w:rsid w:val="000B560C"/>
    <w:rsid w:val="000B5672"/>
    <w:rsid w:val="000B5815"/>
    <w:rsid w:val="000B5905"/>
    <w:rsid w:val="000B5997"/>
    <w:rsid w:val="000B5A8E"/>
    <w:rsid w:val="000B5ADE"/>
    <w:rsid w:val="000B5B27"/>
    <w:rsid w:val="000B6061"/>
    <w:rsid w:val="000B6311"/>
    <w:rsid w:val="000B649C"/>
    <w:rsid w:val="000B651D"/>
    <w:rsid w:val="000B687B"/>
    <w:rsid w:val="000B6C84"/>
    <w:rsid w:val="000B6ECF"/>
    <w:rsid w:val="000B7293"/>
    <w:rsid w:val="000B72E7"/>
    <w:rsid w:val="000B766F"/>
    <w:rsid w:val="000B78C6"/>
    <w:rsid w:val="000B7B1F"/>
    <w:rsid w:val="000B7B66"/>
    <w:rsid w:val="000B7DE5"/>
    <w:rsid w:val="000C0598"/>
    <w:rsid w:val="000C06B4"/>
    <w:rsid w:val="000C06FF"/>
    <w:rsid w:val="000C07D2"/>
    <w:rsid w:val="000C09C5"/>
    <w:rsid w:val="000C0E55"/>
    <w:rsid w:val="000C0EA5"/>
    <w:rsid w:val="000C13F9"/>
    <w:rsid w:val="000C1A77"/>
    <w:rsid w:val="000C1BBE"/>
    <w:rsid w:val="000C1C49"/>
    <w:rsid w:val="000C1C59"/>
    <w:rsid w:val="000C200C"/>
    <w:rsid w:val="000C2291"/>
    <w:rsid w:val="000C22B0"/>
    <w:rsid w:val="000C2833"/>
    <w:rsid w:val="000C2A7C"/>
    <w:rsid w:val="000C2D2C"/>
    <w:rsid w:val="000C2F8A"/>
    <w:rsid w:val="000C3097"/>
    <w:rsid w:val="000C33BA"/>
    <w:rsid w:val="000C372D"/>
    <w:rsid w:val="000C3BB6"/>
    <w:rsid w:val="000C3C41"/>
    <w:rsid w:val="000C4201"/>
    <w:rsid w:val="000C4581"/>
    <w:rsid w:val="000C4639"/>
    <w:rsid w:val="000C4728"/>
    <w:rsid w:val="000C475A"/>
    <w:rsid w:val="000C47C2"/>
    <w:rsid w:val="000C4B5E"/>
    <w:rsid w:val="000C4EF7"/>
    <w:rsid w:val="000C4FED"/>
    <w:rsid w:val="000C51E7"/>
    <w:rsid w:val="000C5254"/>
    <w:rsid w:val="000C5268"/>
    <w:rsid w:val="000C5341"/>
    <w:rsid w:val="000C539A"/>
    <w:rsid w:val="000C5500"/>
    <w:rsid w:val="000C5821"/>
    <w:rsid w:val="000C58DB"/>
    <w:rsid w:val="000C5D9C"/>
    <w:rsid w:val="000C62F3"/>
    <w:rsid w:val="000C6586"/>
    <w:rsid w:val="000C67CA"/>
    <w:rsid w:val="000C6E36"/>
    <w:rsid w:val="000C6F9B"/>
    <w:rsid w:val="000C7199"/>
    <w:rsid w:val="000C7227"/>
    <w:rsid w:val="000C7626"/>
    <w:rsid w:val="000C77A9"/>
    <w:rsid w:val="000C79F7"/>
    <w:rsid w:val="000C7A12"/>
    <w:rsid w:val="000C7EDF"/>
    <w:rsid w:val="000D00B0"/>
    <w:rsid w:val="000D0423"/>
    <w:rsid w:val="000D06DD"/>
    <w:rsid w:val="000D07AC"/>
    <w:rsid w:val="000D0D99"/>
    <w:rsid w:val="000D0E2C"/>
    <w:rsid w:val="000D0EA7"/>
    <w:rsid w:val="000D1698"/>
    <w:rsid w:val="000D1760"/>
    <w:rsid w:val="000D22DF"/>
    <w:rsid w:val="000D23C5"/>
    <w:rsid w:val="000D2531"/>
    <w:rsid w:val="000D2699"/>
    <w:rsid w:val="000D26A1"/>
    <w:rsid w:val="000D2762"/>
    <w:rsid w:val="000D2A0A"/>
    <w:rsid w:val="000D2AC5"/>
    <w:rsid w:val="000D30AC"/>
    <w:rsid w:val="000D3729"/>
    <w:rsid w:val="000D3893"/>
    <w:rsid w:val="000D3976"/>
    <w:rsid w:val="000D3993"/>
    <w:rsid w:val="000D3BDE"/>
    <w:rsid w:val="000D3CED"/>
    <w:rsid w:val="000D3F9F"/>
    <w:rsid w:val="000D43B5"/>
    <w:rsid w:val="000D4460"/>
    <w:rsid w:val="000D473A"/>
    <w:rsid w:val="000D5077"/>
    <w:rsid w:val="000D50E1"/>
    <w:rsid w:val="000D574D"/>
    <w:rsid w:val="000D5807"/>
    <w:rsid w:val="000D5987"/>
    <w:rsid w:val="000D5B4C"/>
    <w:rsid w:val="000D5FA1"/>
    <w:rsid w:val="000D6223"/>
    <w:rsid w:val="000D6344"/>
    <w:rsid w:val="000D64CF"/>
    <w:rsid w:val="000D6660"/>
    <w:rsid w:val="000D6CF0"/>
    <w:rsid w:val="000D6FFC"/>
    <w:rsid w:val="000D79D7"/>
    <w:rsid w:val="000D7ACB"/>
    <w:rsid w:val="000D7B62"/>
    <w:rsid w:val="000E0649"/>
    <w:rsid w:val="000E065B"/>
    <w:rsid w:val="000E072D"/>
    <w:rsid w:val="000E0AAB"/>
    <w:rsid w:val="000E0E7A"/>
    <w:rsid w:val="000E1336"/>
    <w:rsid w:val="000E16E5"/>
    <w:rsid w:val="000E17FF"/>
    <w:rsid w:val="000E1A0B"/>
    <w:rsid w:val="000E1C48"/>
    <w:rsid w:val="000E2358"/>
    <w:rsid w:val="000E269F"/>
    <w:rsid w:val="000E2B07"/>
    <w:rsid w:val="000E2BE2"/>
    <w:rsid w:val="000E2C67"/>
    <w:rsid w:val="000E3218"/>
    <w:rsid w:val="000E32BF"/>
    <w:rsid w:val="000E32E1"/>
    <w:rsid w:val="000E330B"/>
    <w:rsid w:val="000E3D6D"/>
    <w:rsid w:val="000E3F4F"/>
    <w:rsid w:val="000E46BE"/>
    <w:rsid w:val="000E4A23"/>
    <w:rsid w:val="000E4E6B"/>
    <w:rsid w:val="000E51AC"/>
    <w:rsid w:val="000E51D4"/>
    <w:rsid w:val="000E595E"/>
    <w:rsid w:val="000E5AD8"/>
    <w:rsid w:val="000E5C7D"/>
    <w:rsid w:val="000E5E5A"/>
    <w:rsid w:val="000E605E"/>
    <w:rsid w:val="000E65C1"/>
    <w:rsid w:val="000E6BAF"/>
    <w:rsid w:val="000E6C88"/>
    <w:rsid w:val="000E6D37"/>
    <w:rsid w:val="000E6DF2"/>
    <w:rsid w:val="000E71DF"/>
    <w:rsid w:val="000E71FC"/>
    <w:rsid w:val="000E74F2"/>
    <w:rsid w:val="000E7501"/>
    <w:rsid w:val="000E7712"/>
    <w:rsid w:val="000E7983"/>
    <w:rsid w:val="000E7A01"/>
    <w:rsid w:val="000E7C5A"/>
    <w:rsid w:val="000F00AC"/>
    <w:rsid w:val="000F018A"/>
    <w:rsid w:val="000F01C9"/>
    <w:rsid w:val="000F02F9"/>
    <w:rsid w:val="000F039D"/>
    <w:rsid w:val="000F03A6"/>
    <w:rsid w:val="000F05DB"/>
    <w:rsid w:val="000F08FF"/>
    <w:rsid w:val="000F09B2"/>
    <w:rsid w:val="000F0C94"/>
    <w:rsid w:val="000F0D1D"/>
    <w:rsid w:val="000F0DFA"/>
    <w:rsid w:val="000F0E8C"/>
    <w:rsid w:val="000F10D3"/>
    <w:rsid w:val="000F10D6"/>
    <w:rsid w:val="000F1403"/>
    <w:rsid w:val="000F150B"/>
    <w:rsid w:val="000F15E7"/>
    <w:rsid w:val="000F1930"/>
    <w:rsid w:val="000F1C0D"/>
    <w:rsid w:val="000F1F63"/>
    <w:rsid w:val="000F204D"/>
    <w:rsid w:val="000F2AC6"/>
    <w:rsid w:val="000F2C90"/>
    <w:rsid w:val="000F2E1F"/>
    <w:rsid w:val="000F30FA"/>
    <w:rsid w:val="000F32E6"/>
    <w:rsid w:val="000F3348"/>
    <w:rsid w:val="000F33E2"/>
    <w:rsid w:val="000F35D7"/>
    <w:rsid w:val="000F3958"/>
    <w:rsid w:val="000F3C28"/>
    <w:rsid w:val="000F4037"/>
    <w:rsid w:val="000F457D"/>
    <w:rsid w:val="000F47BC"/>
    <w:rsid w:val="000F4C5C"/>
    <w:rsid w:val="000F5149"/>
    <w:rsid w:val="000F54C9"/>
    <w:rsid w:val="000F56B3"/>
    <w:rsid w:val="000F570D"/>
    <w:rsid w:val="000F5987"/>
    <w:rsid w:val="000F5B8B"/>
    <w:rsid w:val="000F5E69"/>
    <w:rsid w:val="000F6059"/>
    <w:rsid w:val="000F6732"/>
    <w:rsid w:val="000F678E"/>
    <w:rsid w:val="000F6AA8"/>
    <w:rsid w:val="000F6BC1"/>
    <w:rsid w:val="000F6D17"/>
    <w:rsid w:val="000F6EE1"/>
    <w:rsid w:val="000F74AA"/>
    <w:rsid w:val="000F767A"/>
    <w:rsid w:val="000F7F03"/>
    <w:rsid w:val="000F7F30"/>
    <w:rsid w:val="000F7FE3"/>
    <w:rsid w:val="001001A3"/>
    <w:rsid w:val="001006DB"/>
    <w:rsid w:val="00100969"/>
    <w:rsid w:val="00100A0A"/>
    <w:rsid w:val="00100D4A"/>
    <w:rsid w:val="00100D5A"/>
    <w:rsid w:val="001012A5"/>
    <w:rsid w:val="00101987"/>
    <w:rsid w:val="00101BDD"/>
    <w:rsid w:val="00101DB3"/>
    <w:rsid w:val="001020D3"/>
    <w:rsid w:val="00102137"/>
    <w:rsid w:val="0010227C"/>
    <w:rsid w:val="001022A2"/>
    <w:rsid w:val="00102358"/>
    <w:rsid w:val="00102A9B"/>
    <w:rsid w:val="0010300E"/>
    <w:rsid w:val="001030FB"/>
    <w:rsid w:val="001036EB"/>
    <w:rsid w:val="00103884"/>
    <w:rsid w:val="001039A3"/>
    <w:rsid w:val="00103BF6"/>
    <w:rsid w:val="00103C8B"/>
    <w:rsid w:val="00103DB6"/>
    <w:rsid w:val="00103DB9"/>
    <w:rsid w:val="00103E47"/>
    <w:rsid w:val="0010449F"/>
    <w:rsid w:val="00104620"/>
    <w:rsid w:val="00104DC8"/>
    <w:rsid w:val="00104EF1"/>
    <w:rsid w:val="00105519"/>
    <w:rsid w:val="00105981"/>
    <w:rsid w:val="00105A6C"/>
    <w:rsid w:val="00105FDF"/>
    <w:rsid w:val="00106098"/>
    <w:rsid w:val="00107090"/>
    <w:rsid w:val="0010735A"/>
    <w:rsid w:val="00107580"/>
    <w:rsid w:val="001079AE"/>
    <w:rsid w:val="00107A2E"/>
    <w:rsid w:val="00107CAB"/>
    <w:rsid w:val="00107E64"/>
    <w:rsid w:val="001100D8"/>
    <w:rsid w:val="00110CD9"/>
    <w:rsid w:val="001114D7"/>
    <w:rsid w:val="00111651"/>
    <w:rsid w:val="001116B5"/>
    <w:rsid w:val="001117DC"/>
    <w:rsid w:val="00112243"/>
    <w:rsid w:val="001124D6"/>
    <w:rsid w:val="00112577"/>
    <w:rsid w:val="0011293F"/>
    <w:rsid w:val="001129EC"/>
    <w:rsid w:val="00112BA2"/>
    <w:rsid w:val="00112D71"/>
    <w:rsid w:val="00112F2A"/>
    <w:rsid w:val="001130F0"/>
    <w:rsid w:val="001131A7"/>
    <w:rsid w:val="0011323B"/>
    <w:rsid w:val="00113E9C"/>
    <w:rsid w:val="0011400A"/>
    <w:rsid w:val="00114076"/>
    <w:rsid w:val="001141CF"/>
    <w:rsid w:val="00114D57"/>
    <w:rsid w:val="00114E02"/>
    <w:rsid w:val="00115659"/>
    <w:rsid w:val="00115927"/>
    <w:rsid w:val="00115950"/>
    <w:rsid w:val="00115FF8"/>
    <w:rsid w:val="001162AA"/>
    <w:rsid w:val="00116318"/>
    <w:rsid w:val="00116414"/>
    <w:rsid w:val="001164B6"/>
    <w:rsid w:val="00116AB6"/>
    <w:rsid w:val="00116B49"/>
    <w:rsid w:val="00116CC4"/>
    <w:rsid w:val="00116CC7"/>
    <w:rsid w:val="001170A0"/>
    <w:rsid w:val="00117340"/>
    <w:rsid w:val="00117379"/>
    <w:rsid w:val="0011765E"/>
    <w:rsid w:val="00117AF0"/>
    <w:rsid w:val="00117DE2"/>
    <w:rsid w:val="00117FAF"/>
    <w:rsid w:val="00120142"/>
    <w:rsid w:val="00120216"/>
    <w:rsid w:val="00120950"/>
    <w:rsid w:val="00121761"/>
    <w:rsid w:val="001217C5"/>
    <w:rsid w:val="0012198B"/>
    <w:rsid w:val="001220EB"/>
    <w:rsid w:val="00122225"/>
    <w:rsid w:val="001223C5"/>
    <w:rsid w:val="00122877"/>
    <w:rsid w:val="001228E1"/>
    <w:rsid w:val="00122C79"/>
    <w:rsid w:val="00122D07"/>
    <w:rsid w:val="00122D42"/>
    <w:rsid w:val="00122DB4"/>
    <w:rsid w:val="00122E44"/>
    <w:rsid w:val="001234F7"/>
    <w:rsid w:val="00123D94"/>
    <w:rsid w:val="00123FBF"/>
    <w:rsid w:val="0012425C"/>
    <w:rsid w:val="0012473D"/>
    <w:rsid w:val="0012488D"/>
    <w:rsid w:val="00124D41"/>
    <w:rsid w:val="00125805"/>
    <w:rsid w:val="00125A8C"/>
    <w:rsid w:val="00125B48"/>
    <w:rsid w:val="00125F8D"/>
    <w:rsid w:val="001261CD"/>
    <w:rsid w:val="00126405"/>
    <w:rsid w:val="001265B9"/>
    <w:rsid w:val="001266CE"/>
    <w:rsid w:val="00126B61"/>
    <w:rsid w:val="00126C25"/>
    <w:rsid w:val="00126C53"/>
    <w:rsid w:val="00126C8B"/>
    <w:rsid w:val="00126F73"/>
    <w:rsid w:val="00126F9F"/>
    <w:rsid w:val="001271BE"/>
    <w:rsid w:val="001272F7"/>
    <w:rsid w:val="00127464"/>
    <w:rsid w:val="00127CB0"/>
    <w:rsid w:val="001309BC"/>
    <w:rsid w:val="00130CD3"/>
    <w:rsid w:val="00130CD6"/>
    <w:rsid w:val="00130D50"/>
    <w:rsid w:val="00130F1F"/>
    <w:rsid w:val="00131489"/>
    <w:rsid w:val="0013167F"/>
    <w:rsid w:val="00131AC9"/>
    <w:rsid w:val="00131FF2"/>
    <w:rsid w:val="001320B7"/>
    <w:rsid w:val="00132162"/>
    <w:rsid w:val="00132284"/>
    <w:rsid w:val="001324E8"/>
    <w:rsid w:val="0013255A"/>
    <w:rsid w:val="0013273E"/>
    <w:rsid w:val="0013294D"/>
    <w:rsid w:val="00132E57"/>
    <w:rsid w:val="00132F4F"/>
    <w:rsid w:val="00133043"/>
    <w:rsid w:val="001336CE"/>
    <w:rsid w:val="0013381B"/>
    <w:rsid w:val="00133CD6"/>
    <w:rsid w:val="00133EE6"/>
    <w:rsid w:val="00133F31"/>
    <w:rsid w:val="0013425F"/>
    <w:rsid w:val="00134E0E"/>
    <w:rsid w:val="00134E95"/>
    <w:rsid w:val="001357A8"/>
    <w:rsid w:val="00135A64"/>
    <w:rsid w:val="00135E56"/>
    <w:rsid w:val="0013622F"/>
    <w:rsid w:val="00136677"/>
    <w:rsid w:val="00136AA2"/>
    <w:rsid w:val="00136BD4"/>
    <w:rsid w:val="00136CE1"/>
    <w:rsid w:val="00137209"/>
    <w:rsid w:val="00137337"/>
    <w:rsid w:val="001376A0"/>
    <w:rsid w:val="001376BC"/>
    <w:rsid w:val="0013773E"/>
    <w:rsid w:val="001379B6"/>
    <w:rsid w:val="00137CD4"/>
    <w:rsid w:val="00137F60"/>
    <w:rsid w:val="001400AF"/>
    <w:rsid w:val="00140293"/>
    <w:rsid w:val="001402EB"/>
    <w:rsid w:val="0014036D"/>
    <w:rsid w:val="001403AC"/>
    <w:rsid w:val="00140823"/>
    <w:rsid w:val="00140BCC"/>
    <w:rsid w:val="00140BDA"/>
    <w:rsid w:val="00141195"/>
    <w:rsid w:val="001413ED"/>
    <w:rsid w:val="0014237F"/>
    <w:rsid w:val="00142904"/>
    <w:rsid w:val="0014338C"/>
    <w:rsid w:val="00143662"/>
    <w:rsid w:val="00143DDD"/>
    <w:rsid w:val="00143F7C"/>
    <w:rsid w:val="00144616"/>
    <w:rsid w:val="0014483B"/>
    <w:rsid w:val="00144BF0"/>
    <w:rsid w:val="00144C84"/>
    <w:rsid w:val="00144E57"/>
    <w:rsid w:val="00145CA9"/>
    <w:rsid w:val="00146003"/>
    <w:rsid w:val="00146423"/>
    <w:rsid w:val="0014692D"/>
    <w:rsid w:val="00146A23"/>
    <w:rsid w:val="00146A37"/>
    <w:rsid w:val="00146BE0"/>
    <w:rsid w:val="00146DA3"/>
    <w:rsid w:val="00146F25"/>
    <w:rsid w:val="00147494"/>
    <w:rsid w:val="00147516"/>
    <w:rsid w:val="001476E0"/>
    <w:rsid w:val="00150034"/>
    <w:rsid w:val="00150099"/>
    <w:rsid w:val="001500A8"/>
    <w:rsid w:val="001501A5"/>
    <w:rsid w:val="0015064B"/>
    <w:rsid w:val="001508F5"/>
    <w:rsid w:val="00150B22"/>
    <w:rsid w:val="00150C51"/>
    <w:rsid w:val="001513F3"/>
    <w:rsid w:val="001514A6"/>
    <w:rsid w:val="0015158F"/>
    <w:rsid w:val="001515FF"/>
    <w:rsid w:val="00151785"/>
    <w:rsid w:val="001519D7"/>
    <w:rsid w:val="00151C77"/>
    <w:rsid w:val="00151C99"/>
    <w:rsid w:val="00151CCF"/>
    <w:rsid w:val="0015216E"/>
    <w:rsid w:val="001521B5"/>
    <w:rsid w:val="00152A4A"/>
    <w:rsid w:val="00152AC7"/>
    <w:rsid w:val="00152C5A"/>
    <w:rsid w:val="00152E3E"/>
    <w:rsid w:val="001530FF"/>
    <w:rsid w:val="001532B8"/>
    <w:rsid w:val="001532F3"/>
    <w:rsid w:val="001533B6"/>
    <w:rsid w:val="001535DE"/>
    <w:rsid w:val="0015385B"/>
    <w:rsid w:val="00153B3F"/>
    <w:rsid w:val="00153C91"/>
    <w:rsid w:val="00153CC2"/>
    <w:rsid w:val="001545CA"/>
    <w:rsid w:val="00154932"/>
    <w:rsid w:val="0015496B"/>
    <w:rsid w:val="0015496D"/>
    <w:rsid w:val="00154D08"/>
    <w:rsid w:val="00154DEA"/>
    <w:rsid w:val="00154E89"/>
    <w:rsid w:val="00155040"/>
    <w:rsid w:val="001552ED"/>
    <w:rsid w:val="001553F2"/>
    <w:rsid w:val="00155926"/>
    <w:rsid w:val="00155B0B"/>
    <w:rsid w:val="00155B7A"/>
    <w:rsid w:val="00156258"/>
    <w:rsid w:val="001563AD"/>
    <w:rsid w:val="001564D4"/>
    <w:rsid w:val="00156798"/>
    <w:rsid w:val="00156E14"/>
    <w:rsid w:val="00156E92"/>
    <w:rsid w:val="00156F99"/>
    <w:rsid w:val="00156FCF"/>
    <w:rsid w:val="00157238"/>
    <w:rsid w:val="00157CD7"/>
    <w:rsid w:val="00157DE9"/>
    <w:rsid w:val="00157F2C"/>
    <w:rsid w:val="00160186"/>
    <w:rsid w:val="00160489"/>
    <w:rsid w:val="00160511"/>
    <w:rsid w:val="0016051E"/>
    <w:rsid w:val="0016063B"/>
    <w:rsid w:val="00160665"/>
    <w:rsid w:val="00160718"/>
    <w:rsid w:val="00160924"/>
    <w:rsid w:val="00160941"/>
    <w:rsid w:val="00161222"/>
    <w:rsid w:val="001613ED"/>
    <w:rsid w:val="001616C1"/>
    <w:rsid w:val="00161782"/>
    <w:rsid w:val="0016178F"/>
    <w:rsid w:val="001619F0"/>
    <w:rsid w:val="00161A9C"/>
    <w:rsid w:val="00161DD9"/>
    <w:rsid w:val="00162261"/>
    <w:rsid w:val="00162748"/>
    <w:rsid w:val="00162826"/>
    <w:rsid w:val="001630C3"/>
    <w:rsid w:val="0016311A"/>
    <w:rsid w:val="0016333B"/>
    <w:rsid w:val="001634EB"/>
    <w:rsid w:val="00163613"/>
    <w:rsid w:val="001639B1"/>
    <w:rsid w:val="00163BBF"/>
    <w:rsid w:val="00163D78"/>
    <w:rsid w:val="00164022"/>
    <w:rsid w:val="001644A6"/>
    <w:rsid w:val="001644D1"/>
    <w:rsid w:val="0016468A"/>
    <w:rsid w:val="00164AD6"/>
    <w:rsid w:val="00164B9D"/>
    <w:rsid w:val="00164BC5"/>
    <w:rsid w:val="00164BD2"/>
    <w:rsid w:val="00164DAD"/>
    <w:rsid w:val="00164F14"/>
    <w:rsid w:val="0016530A"/>
    <w:rsid w:val="00165508"/>
    <w:rsid w:val="001655AC"/>
    <w:rsid w:val="00165787"/>
    <w:rsid w:val="001657FC"/>
    <w:rsid w:val="00165881"/>
    <w:rsid w:val="00165E80"/>
    <w:rsid w:val="00165E98"/>
    <w:rsid w:val="00166305"/>
    <w:rsid w:val="001663EA"/>
    <w:rsid w:val="00166B56"/>
    <w:rsid w:val="00166E6E"/>
    <w:rsid w:val="00167101"/>
    <w:rsid w:val="001671DA"/>
    <w:rsid w:val="00167328"/>
    <w:rsid w:val="0016740F"/>
    <w:rsid w:val="001676E7"/>
    <w:rsid w:val="0016788D"/>
    <w:rsid w:val="00167B4F"/>
    <w:rsid w:val="00167CB9"/>
    <w:rsid w:val="00167D7E"/>
    <w:rsid w:val="00167FEA"/>
    <w:rsid w:val="001701E7"/>
    <w:rsid w:val="00170A11"/>
    <w:rsid w:val="00170D94"/>
    <w:rsid w:val="00170DA5"/>
    <w:rsid w:val="0017117E"/>
    <w:rsid w:val="001712FB"/>
    <w:rsid w:val="00171459"/>
    <w:rsid w:val="00171CE0"/>
    <w:rsid w:val="00171F4F"/>
    <w:rsid w:val="00172110"/>
    <w:rsid w:val="00172318"/>
    <w:rsid w:val="001724C7"/>
    <w:rsid w:val="0017282D"/>
    <w:rsid w:val="00172BF0"/>
    <w:rsid w:val="001731E5"/>
    <w:rsid w:val="0017348F"/>
    <w:rsid w:val="001734FB"/>
    <w:rsid w:val="00173508"/>
    <w:rsid w:val="00173776"/>
    <w:rsid w:val="00173A42"/>
    <w:rsid w:val="00173FC8"/>
    <w:rsid w:val="00174040"/>
    <w:rsid w:val="0017452F"/>
    <w:rsid w:val="00174950"/>
    <w:rsid w:val="00174E3B"/>
    <w:rsid w:val="001753E4"/>
    <w:rsid w:val="001756D2"/>
    <w:rsid w:val="001758AA"/>
    <w:rsid w:val="00175B31"/>
    <w:rsid w:val="00176034"/>
    <w:rsid w:val="00176656"/>
    <w:rsid w:val="001767E4"/>
    <w:rsid w:val="001769F4"/>
    <w:rsid w:val="00176D33"/>
    <w:rsid w:val="0017710A"/>
    <w:rsid w:val="00177144"/>
    <w:rsid w:val="00177369"/>
    <w:rsid w:val="0017754D"/>
    <w:rsid w:val="00177E63"/>
    <w:rsid w:val="0018005B"/>
    <w:rsid w:val="0018010E"/>
    <w:rsid w:val="0018053A"/>
    <w:rsid w:val="00180599"/>
    <w:rsid w:val="00180C8C"/>
    <w:rsid w:val="00180E4A"/>
    <w:rsid w:val="00181212"/>
    <w:rsid w:val="001816DE"/>
    <w:rsid w:val="00181891"/>
    <w:rsid w:val="001819C4"/>
    <w:rsid w:val="00181B26"/>
    <w:rsid w:val="00182250"/>
    <w:rsid w:val="0018226F"/>
    <w:rsid w:val="00182297"/>
    <w:rsid w:val="00182385"/>
    <w:rsid w:val="00182556"/>
    <w:rsid w:val="001828C2"/>
    <w:rsid w:val="00182D7C"/>
    <w:rsid w:val="00182ECB"/>
    <w:rsid w:val="0018316E"/>
    <w:rsid w:val="00183315"/>
    <w:rsid w:val="00183427"/>
    <w:rsid w:val="001837AD"/>
    <w:rsid w:val="0018381A"/>
    <w:rsid w:val="00183A84"/>
    <w:rsid w:val="00183AC6"/>
    <w:rsid w:val="00183C4C"/>
    <w:rsid w:val="00183C5E"/>
    <w:rsid w:val="00184156"/>
    <w:rsid w:val="001845BD"/>
    <w:rsid w:val="00184A75"/>
    <w:rsid w:val="00184D11"/>
    <w:rsid w:val="001851D4"/>
    <w:rsid w:val="001854A3"/>
    <w:rsid w:val="001854CB"/>
    <w:rsid w:val="001855FC"/>
    <w:rsid w:val="00185AAF"/>
    <w:rsid w:val="00185FF6"/>
    <w:rsid w:val="001861E9"/>
    <w:rsid w:val="0018636B"/>
    <w:rsid w:val="00186749"/>
    <w:rsid w:val="001869FD"/>
    <w:rsid w:val="00186B27"/>
    <w:rsid w:val="0018742B"/>
    <w:rsid w:val="001875BA"/>
    <w:rsid w:val="00187791"/>
    <w:rsid w:val="0018788C"/>
    <w:rsid w:val="00187A4D"/>
    <w:rsid w:val="00187B3F"/>
    <w:rsid w:val="00187B76"/>
    <w:rsid w:val="00187BAB"/>
    <w:rsid w:val="00187DF9"/>
    <w:rsid w:val="00187E70"/>
    <w:rsid w:val="001902E2"/>
    <w:rsid w:val="00190379"/>
    <w:rsid w:val="001906EC"/>
    <w:rsid w:val="00190AF0"/>
    <w:rsid w:val="00190D7D"/>
    <w:rsid w:val="00190E35"/>
    <w:rsid w:val="00191326"/>
    <w:rsid w:val="0019155F"/>
    <w:rsid w:val="00191BB2"/>
    <w:rsid w:val="00191E73"/>
    <w:rsid w:val="0019204D"/>
    <w:rsid w:val="0019212B"/>
    <w:rsid w:val="00192385"/>
    <w:rsid w:val="0019262D"/>
    <w:rsid w:val="00192A19"/>
    <w:rsid w:val="00192C0E"/>
    <w:rsid w:val="00192DB6"/>
    <w:rsid w:val="00192E58"/>
    <w:rsid w:val="001931DD"/>
    <w:rsid w:val="00193BC3"/>
    <w:rsid w:val="00193EC7"/>
    <w:rsid w:val="00194055"/>
    <w:rsid w:val="00194101"/>
    <w:rsid w:val="001941B9"/>
    <w:rsid w:val="001941D2"/>
    <w:rsid w:val="001941E3"/>
    <w:rsid w:val="00194888"/>
    <w:rsid w:val="00194889"/>
    <w:rsid w:val="001948BA"/>
    <w:rsid w:val="0019492B"/>
    <w:rsid w:val="00194978"/>
    <w:rsid w:val="001949C4"/>
    <w:rsid w:val="00194F9E"/>
    <w:rsid w:val="001950B6"/>
    <w:rsid w:val="001950B7"/>
    <w:rsid w:val="001951ED"/>
    <w:rsid w:val="00195829"/>
    <w:rsid w:val="00195D56"/>
    <w:rsid w:val="00196017"/>
    <w:rsid w:val="00196047"/>
    <w:rsid w:val="0019615F"/>
    <w:rsid w:val="00196305"/>
    <w:rsid w:val="001963CF"/>
    <w:rsid w:val="0019648E"/>
    <w:rsid w:val="00196B28"/>
    <w:rsid w:val="00196B2C"/>
    <w:rsid w:val="00196BA7"/>
    <w:rsid w:val="00196BDB"/>
    <w:rsid w:val="00196EA7"/>
    <w:rsid w:val="0019713B"/>
    <w:rsid w:val="00197252"/>
    <w:rsid w:val="00197414"/>
    <w:rsid w:val="00197473"/>
    <w:rsid w:val="0019766B"/>
    <w:rsid w:val="0019778E"/>
    <w:rsid w:val="00197829"/>
    <w:rsid w:val="001978C2"/>
    <w:rsid w:val="00197C5C"/>
    <w:rsid w:val="001A0206"/>
    <w:rsid w:val="001A0368"/>
    <w:rsid w:val="001A053E"/>
    <w:rsid w:val="001A0608"/>
    <w:rsid w:val="001A09EB"/>
    <w:rsid w:val="001A0B02"/>
    <w:rsid w:val="001A0CA1"/>
    <w:rsid w:val="001A0CBF"/>
    <w:rsid w:val="001A0DF7"/>
    <w:rsid w:val="001A0FB3"/>
    <w:rsid w:val="001A1079"/>
    <w:rsid w:val="001A120D"/>
    <w:rsid w:val="001A143D"/>
    <w:rsid w:val="001A1536"/>
    <w:rsid w:val="001A18B3"/>
    <w:rsid w:val="001A1E4E"/>
    <w:rsid w:val="001A1F28"/>
    <w:rsid w:val="001A2374"/>
    <w:rsid w:val="001A23AA"/>
    <w:rsid w:val="001A2613"/>
    <w:rsid w:val="001A267A"/>
    <w:rsid w:val="001A2A3F"/>
    <w:rsid w:val="001A2C63"/>
    <w:rsid w:val="001A2D6E"/>
    <w:rsid w:val="001A2F96"/>
    <w:rsid w:val="001A3662"/>
    <w:rsid w:val="001A39F0"/>
    <w:rsid w:val="001A3A1E"/>
    <w:rsid w:val="001A3B68"/>
    <w:rsid w:val="001A3D37"/>
    <w:rsid w:val="001A4165"/>
    <w:rsid w:val="001A41DA"/>
    <w:rsid w:val="001A4667"/>
    <w:rsid w:val="001A4891"/>
    <w:rsid w:val="001A4B87"/>
    <w:rsid w:val="001A4C88"/>
    <w:rsid w:val="001A4FA3"/>
    <w:rsid w:val="001A53E3"/>
    <w:rsid w:val="001A54EE"/>
    <w:rsid w:val="001A5520"/>
    <w:rsid w:val="001A56E3"/>
    <w:rsid w:val="001A58EB"/>
    <w:rsid w:val="001A591A"/>
    <w:rsid w:val="001A5C0D"/>
    <w:rsid w:val="001A6078"/>
    <w:rsid w:val="001A61E2"/>
    <w:rsid w:val="001A63CF"/>
    <w:rsid w:val="001A644A"/>
    <w:rsid w:val="001A65B4"/>
    <w:rsid w:val="001A67C7"/>
    <w:rsid w:val="001A67FE"/>
    <w:rsid w:val="001A6807"/>
    <w:rsid w:val="001A6BC6"/>
    <w:rsid w:val="001A6D6B"/>
    <w:rsid w:val="001A6F07"/>
    <w:rsid w:val="001A6F46"/>
    <w:rsid w:val="001A716E"/>
    <w:rsid w:val="001A729E"/>
    <w:rsid w:val="001A7469"/>
    <w:rsid w:val="001A7478"/>
    <w:rsid w:val="001A7506"/>
    <w:rsid w:val="001A75E1"/>
    <w:rsid w:val="001A7D52"/>
    <w:rsid w:val="001A7F8A"/>
    <w:rsid w:val="001B0047"/>
    <w:rsid w:val="001B007D"/>
    <w:rsid w:val="001B0611"/>
    <w:rsid w:val="001B09CB"/>
    <w:rsid w:val="001B0B53"/>
    <w:rsid w:val="001B0CCA"/>
    <w:rsid w:val="001B0D4C"/>
    <w:rsid w:val="001B0E66"/>
    <w:rsid w:val="001B106B"/>
    <w:rsid w:val="001B122B"/>
    <w:rsid w:val="001B12DD"/>
    <w:rsid w:val="001B1554"/>
    <w:rsid w:val="001B15C3"/>
    <w:rsid w:val="001B2761"/>
    <w:rsid w:val="001B2819"/>
    <w:rsid w:val="001B29B0"/>
    <w:rsid w:val="001B2A9E"/>
    <w:rsid w:val="001B2AC0"/>
    <w:rsid w:val="001B2B70"/>
    <w:rsid w:val="001B2B99"/>
    <w:rsid w:val="001B2E16"/>
    <w:rsid w:val="001B2E8A"/>
    <w:rsid w:val="001B328D"/>
    <w:rsid w:val="001B3596"/>
    <w:rsid w:val="001B36F9"/>
    <w:rsid w:val="001B39B7"/>
    <w:rsid w:val="001B4235"/>
    <w:rsid w:val="001B4707"/>
    <w:rsid w:val="001B4714"/>
    <w:rsid w:val="001B479D"/>
    <w:rsid w:val="001B4ADB"/>
    <w:rsid w:val="001B4C3F"/>
    <w:rsid w:val="001B4EA7"/>
    <w:rsid w:val="001B4ECB"/>
    <w:rsid w:val="001B4F62"/>
    <w:rsid w:val="001B5030"/>
    <w:rsid w:val="001B5526"/>
    <w:rsid w:val="001B571E"/>
    <w:rsid w:val="001B5759"/>
    <w:rsid w:val="001B58B5"/>
    <w:rsid w:val="001B5C90"/>
    <w:rsid w:val="001B6193"/>
    <w:rsid w:val="001B62A9"/>
    <w:rsid w:val="001B65C5"/>
    <w:rsid w:val="001B6628"/>
    <w:rsid w:val="001B6654"/>
    <w:rsid w:val="001B69B9"/>
    <w:rsid w:val="001B7939"/>
    <w:rsid w:val="001B7E05"/>
    <w:rsid w:val="001C0050"/>
    <w:rsid w:val="001C021F"/>
    <w:rsid w:val="001C04CE"/>
    <w:rsid w:val="001C089D"/>
    <w:rsid w:val="001C09E1"/>
    <w:rsid w:val="001C0B8B"/>
    <w:rsid w:val="001C0CAE"/>
    <w:rsid w:val="001C10BC"/>
    <w:rsid w:val="001C12FE"/>
    <w:rsid w:val="001C1B34"/>
    <w:rsid w:val="001C1C60"/>
    <w:rsid w:val="001C2113"/>
    <w:rsid w:val="001C22BB"/>
    <w:rsid w:val="001C2411"/>
    <w:rsid w:val="001C25E8"/>
    <w:rsid w:val="001C2A54"/>
    <w:rsid w:val="001C2CCB"/>
    <w:rsid w:val="001C2EFE"/>
    <w:rsid w:val="001C309A"/>
    <w:rsid w:val="001C3295"/>
    <w:rsid w:val="001C3668"/>
    <w:rsid w:val="001C3697"/>
    <w:rsid w:val="001C3742"/>
    <w:rsid w:val="001C37E9"/>
    <w:rsid w:val="001C394A"/>
    <w:rsid w:val="001C3C7A"/>
    <w:rsid w:val="001C3D39"/>
    <w:rsid w:val="001C3FD0"/>
    <w:rsid w:val="001C44A2"/>
    <w:rsid w:val="001C44AC"/>
    <w:rsid w:val="001C489D"/>
    <w:rsid w:val="001C4C03"/>
    <w:rsid w:val="001C4CAD"/>
    <w:rsid w:val="001C4D4D"/>
    <w:rsid w:val="001C4F37"/>
    <w:rsid w:val="001C5256"/>
    <w:rsid w:val="001C5547"/>
    <w:rsid w:val="001C593D"/>
    <w:rsid w:val="001C59A0"/>
    <w:rsid w:val="001C5AD7"/>
    <w:rsid w:val="001C5DF0"/>
    <w:rsid w:val="001C5ED4"/>
    <w:rsid w:val="001C67AD"/>
    <w:rsid w:val="001C6878"/>
    <w:rsid w:val="001C6C6C"/>
    <w:rsid w:val="001C6D61"/>
    <w:rsid w:val="001C6F6F"/>
    <w:rsid w:val="001C7194"/>
    <w:rsid w:val="001C71EC"/>
    <w:rsid w:val="001C72C9"/>
    <w:rsid w:val="001C76EB"/>
    <w:rsid w:val="001C7B7B"/>
    <w:rsid w:val="001C7BAD"/>
    <w:rsid w:val="001C7F68"/>
    <w:rsid w:val="001D0286"/>
    <w:rsid w:val="001D0A2A"/>
    <w:rsid w:val="001D0B1B"/>
    <w:rsid w:val="001D0BE0"/>
    <w:rsid w:val="001D0CD1"/>
    <w:rsid w:val="001D1048"/>
    <w:rsid w:val="001D1372"/>
    <w:rsid w:val="001D1998"/>
    <w:rsid w:val="001D224D"/>
    <w:rsid w:val="001D2A54"/>
    <w:rsid w:val="001D2D9B"/>
    <w:rsid w:val="001D2EA8"/>
    <w:rsid w:val="001D3031"/>
    <w:rsid w:val="001D37CE"/>
    <w:rsid w:val="001D381D"/>
    <w:rsid w:val="001D38D5"/>
    <w:rsid w:val="001D3E2E"/>
    <w:rsid w:val="001D3F87"/>
    <w:rsid w:val="001D3FB5"/>
    <w:rsid w:val="001D4299"/>
    <w:rsid w:val="001D445C"/>
    <w:rsid w:val="001D463B"/>
    <w:rsid w:val="001D4647"/>
    <w:rsid w:val="001D4724"/>
    <w:rsid w:val="001D4B6F"/>
    <w:rsid w:val="001D50E9"/>
    <w:rsid w:val="001D5216"/>
    <w:rsid w:val="001D5343"/>
    <w:rsid w:val="001D6943"/>
    <w:rsid w:val="001D69F3"/>
    <w:rsid w:val="001D7ABF"/>
    <w:rsid w:val="001D7B03"/>
    <w:rsid w:val="001D7E74"/>
    <w:rsid w:val="001E020B"/>
    <w:rsid w:val="001E035E"/>
    <w:rsid w:val="001E04E5"/>
    <w:rsid w:val="001E04F6"/>
    <w:rsid w:val="001E056F"/>
    <w:rsid w:val="001E0838"/>
    <w:rsid w:val="001E0991"/>
    <w:rsid w:val="001E0A29"/>
    <w:rsid w:val="001E0ACB"/>
    <w:rsid w:val="001E0EBE"/>
    <w:rsid w:val="001E11D4"/>
    <w:rsid w:val="001E1697"/>
    <w:rsid w:val="001E16B8"/>
    <w:rsid w:val="001E16FC"/>
    <w:rsid w:val="001E196A"/>
    <w:rsid w:val="001E1ACC"/>
    <w:rsid w:val="001E1B5A"/>
    <w:rsid w:val="001E1E79"/>
    <w:rsid w:val="001E21A5"/>
    <w:rsid w:val="001E2207"/>
    <w:rsid w:val="001E2305"/>
    <w:rsid w:val="001E24ED"/>
    <w:rsid w:val="001E2624"/>
    <w:rsid w:val="001E2BA8"/>
    <w:rsid w:val="001E3008"/>
    <w:rsid w:val="001E31CC"/>
    <w:rsid w:val="001E3443"/>
    <w:rsid w:val="001E3972"/>
    <w:rsid w:val="001E3D97"/>
    <w:rsid w:val="001E400F"/>
    <w:rsid w:val="001E41F7"/>
    <w:rsid w:val="001E4268"/>
    <w:rsid w:val="001E42EE"/>
    <w:rsid w:val="001E4386"/>
    <w:rsid w:val="001E43AB"/>
    <w:rsid w:val="001E45CB"/>
    <w:rsid w:val="001E4996"/>
    <w:rsid w:val="001E4A41"/>
    <w:rsid w:val="001E4A97"/>
    <w:rsid w:val="001E4AF7"/>
    <w:rsid w:val="001E4CC9"/>
    <w:rsid w:val="001E50E1"/>
    <w:rsid w:val="001E545A"/>
    <w:rsid w:val="001E55B6"/>
    <w:rsid w:val="001E57CA"/>
    <w:rsid w:val="001E5A17"/>
    <w:rsid w:val="001E5CDC"/>
    <w:rsid w:val="001E5D1C"/>
    <w:rsid w:val="001E5E04"/>
    <w:rsid w:val="001E5E19"/>
    <w:rsid w:val="001E6889"/>
    <w:rsid w:val="001E6D64"/>
    <w:rsid w:val="001E6EEB"/>
    <w:rsid w:val="001E71D1"/>
    <w:rsid w:val="001E78DE"/>
    <w:rsid w:val="001E79CB"/>
    <w:rsid w:val="001E79EC"/>
    <w:rsid w:val="001E7CFB"/>
    <w:rsid w:val="001F006E"/>
    <w:rsid w:val="001F023C"/>
    <w:rsid w:val="001F024E"/>
    <w:rsid w:val="001F05C2"/>
    <w:rsid w:val="001F0831"/>
    <w:rsid w:val="001F08D7"/>
    <w:rsid w:val="001F0B17"/>
    <w:rsid w:val="001F0C0A"/>
    <w:rsid w:val="001F0D25"/>
    <w:rsid w:val="001F0DC8"/>
    <w:rsid w:val="001F10A2"/>
    <w:rsid w:val="001F11EA"/>
    <w:rsid w:val="001F16AA"/>
    <w:rsid w:val="001F1813"/>
    <w:rsid w:val="001F1AB8"/>
    <w:rsid w:val="001F1D4A"/>
    <w:rsid w:val="001F20FD"/>
    <w:rsid w:val="001F29C0"/>
    <w:rsid w:val="001F2A1B"/>
    <w:rsid w:val="001F2A59"/>
    <w:rsid w:val="001F2AEB"/>
    <w:rsid w:val="001F2D34"/>
    <w:rsid w:val="001F35F3"/>
    <w:rsid w:val="001F39CB"/>
    <w:rsid w:val="001F3CA4"/>
    <w:rsid w:val="001F4188"/>
    <w:rsid w:val="001F42A2"/>
    <w:rsid w:val="001F43EE"/>
    <w:rsid w:val="001F448B"/>
    <w:rsid w:val="001F4705"/>
    <w:rsid w:val="001F4E57"/>
    <w:rsid w:val="001F4E89"/>
    <w:rsid w:val="001F4F74"/>
    <w:rsid w:val="001F4FA0"/>
    <w:rsid w:val="001F5037"/>
    <w:rsid w:val="001F50AD"/>
    <w:rsid w:val="001F5129"/>
    <w:rsid w:val="001F542B"/>
    <w:rsid w:val="001F549C"/>
    <w:rsid w:val="001F57E4"/>
    <w:rsid w:val="001F58E7"/>
    <w:rsid w:val="001F5A1D"/>
    <w:rsid w:val="001F5E87"/>
    <w:rsid w:val="001F601C"/>
    <w:rsid w:val="001F62B9"/>
    <w:rsid w:val="001F6426"/>
    <w:rsid w:val="001F64DE"/>
    <w:rsid w:val="001F6AF2"/>
    <w:rsid w:val="001F6DA6"/>
    <w:rsid w:val="001F6F0B"/>
    <w:rsid w:val="001F6F2C"/>
    <w:rsid w:val="001F7047"/>
    <w:rsid w:val="001F7052"/>
    <w:rsid w:val="001F79A9"/>
    <w:rsid w:val="001F79FF"/>
    <w:rsid w:val="001F7BB8"/>
    <w:rsid w:val="00200005"/>
    <w:rsid w:val="002000C8"/>
    <w:rsid w:val="0020017A"/>
    <w:rsid w:val="00200378"/>
    <w:rsid w:val="002004B9"/>
    <w:rsid w:val="0020057F"/>
    <w:rsid w:val="002006A6"/>
    <w:rsid w:val="00200A20"/>
    <w:rsid w:val="00200B30"/>
    <w:rsid w:val="00200DE3"/>
    <w:rsid w:val="00201115"/>
    <w:rsid w:val="0020140F"/>
    <w:rsid w:val="0020150E"/>
    <w:rsid w:val="002017C7"/>
    <w:rsid w:val="0020186E"/>
    <w:rsid w:val="002019E0"/>
    <w:rsid w:val="00201A50"/>
    <w:rsid w:val="00201C8A"/>
    <w:rsid w:val="002020ED"/>
    <w:rsid w:val="002025C2"/>
    <w:rsid w:val="00202724"/>
    <w:rsid w:val="00202A8C"/>
    <w:rsid w:val="00202A8D"/>
    <w:rsid w:val="00202AE0"/>
    <w:rsid w:val="00202B62"/>
    <w:rsid w:val="00202C13"/>
    <w:rsid w:val="00203675"/>
    <w:rsid w:val="00203BAC"/>
    <w:rsid w:val="0020417F"/>
    <w:rsid w:val="002042DB"/>
    <w:rsid w:val="00204637"/>
    <w:rsid w:val="002047B6"/>
    <w:rsid w:val="002048B0"/>
    <w:rsid w:val="00204978"/>
    <w:rsid w:val="00204BC8"/>
    <w:rsid w:val="00205181"/>
    <w:rsid w:val="002051A1"/>
    <w:rsid w:val="00205230"/>
    <w:rsid w:val="002053A4"/>
    <w:rsid w:val="002053CB"/>
    <w:rsid w:val="0020596B"/>
    <w:rsid w:val="00205D1F"/>
    <w:rsid w:val="00206127"/>
    <w:rsid w:val="002062D7"/>
    <w:rsid w:val="00206406"/>
    <w:rsid w:val="00206AC3"/>
    <w:rsid w:val="00206E6B"/>
    <w:rsid w:val="0020738E"/>
    <w:rsid w:val="0020747B"/>
    <w:rsid w:val="00207554"/>
    <w:rsid w:val="002076ED"/>
    <w:rsid w:val="00207C5F"/>
    <w:rsid w:val="00210236"/>
    <w:rsid w:val="00210421"/>
    <w:rsid w:val="0021068C"/>
    <w:rsid w:val="002106A8"/>
    <w:rsid w:val="00210710"/>
    <w:rsid w:val="00210842"/>
    <w:rsid w:val="002108FE"/>
    <w:rsid w:val="002109BC"/>
    <w:rsid w:val="00210D59"/>
    <w:rsid w:val="00210DFE"/>
    <w:rsid w:val="00211428"/>
    <w:rsid w:val="00211A35"/>
    <w:rsid w:val="00211A9B"/>
    <w:rsid w:val="00211AB5"/>
    <w:rsid w:val="00211CD5"/>
    <w:rsid w:val="00211DF3"/>
    <w:rsid w:val="002127CF"/>
    <w:rsid w:val="002129B3"/>
    <w:rsid w:val="00212E4D"/>
    <w:rsid w:val="00213095"/>
    <w:rsid w:val="00213211"/>
    <w:rsid w:val="00213249"/>
    <w:rsid w:val="0021361F"/>
    <w:rsid w:val="0021363D"/>
    <w:rsid w:val="00213A9A"/>
    <w:rsid w:val="00213F65"/>
    <w:rsid w:val="00213F7F"/>
    <w:rsid w:val="0021445B"/>
    <w:rsid w:val="0021465B"/>
    <w:rsid w:val="00214BBD"/>
    <w:rsid w:val="00214D6D"/>
    <w:rsid w:val="002150CD"/>
    <w:rsid w:val="002153E8"/>
    <w:rsid w:val="0021567B"/>
    <w:rsid w:val="00215764"/>
    <w:rsid w:val="00215824"/>
    <w:rsid w:val="00215A18"/>
    <w:rsid w:val="00215FAA"/>
    <w:rsid w:val="002160F1"/>
    <w:rsid w:val="0021628D"/>
    <w:rsid w:val="002162C2"/>
    <w:rsid w:val="002163AD"/>
    <w:rsid w:val="0021641F"/>
    <w:rsid w:val="00216487"/>
    <w:rsid w:val="00216672"/>
    <w:rsid w:val="002166C3"/>
    <w:rsid w:val="0021680E"/>
    <w:rsid w:val="00216A8D"/>
    <w:rsid w:val="00216D00"/>
    <w:rsid w:val="00216F8B"/>
    <w:rsid w:val="00217047"/>
    <w:rsid w:val="002171BA"/>
    <w:rsid w:val="00217524"/>
    <w:rsid w:val="0022045E"/>
    <w:rsid w:val="0022048C"/>
    <w:rsid w:val="00220535"/>
    <w:rsid w:val="002205B1"/>
    <w:rsid w:val="0022068B"/>
    <w:rsid w:val="002209D7"/>
    <w:rsid w:val="00220A27"/>
    <w:rsid w:val="00220F95"/>
    <w:rsid w:val="002214DE"/>
    <w:rsid w:val="00221576"/>
    <w:rsid w:val="002218B7"/>
    <w:rsid w:val="00221B95"/>
    <w:rsid w:val="00221BCF"/>
    <w:rsid w:val="00221E9A"/>
    <w:rsid w:val="0022220A"/>
    <w:rsid w:val="002222F0"/>
    <w:rsid w:val="002224D3"/>
    <w:rsid w:val="00222A3E"/>
    <w:rsid w:val="00222D61"/>
    <w:rsid w:val="00222DAD"/>
    <w:rsid w:val="00223457"/>
    <w:rsid w:val="00223682"/>
    <w:rsid w:val="002236EE"/>
    <w:rsid w:val="002240C4"/>
    <w:rsid w:val="00224304"/>
    <w:rsid w:val="00224329"/>
    <w:rsid w:val="00224476"/>
    <w:rsid w:val="00224A77"/>
    <w:rsid w:val="00224AB5"/>
    <w:rsid w:val="00224DDA"/>
    <w:rsid w:val="002254BE"/>
    <w:rsid w:val="002255C3"/>
    <w:rsid w:val="0022577C"/>
    <w:rsid w:val="0022588B"/>
    <w:rsid w:val="002264A9"/>
    <w:rsid w:val="00226877"/>
    <w:rsid w:val="00226B74"/>
    <w:rsid w:val="0022709D"/>
    <w:rsid w:val="0022717A"/>
    <w:rsid w:val="002276A2"/>
    <w:rsid w:val="0022789C"/>
    <w:rsid w:val="00227C5B"/>
    <w:rsid w:val="00227C5F"/>
    <w:rsid w:val="002302E8"/>
    <w:rsid w:val="00230618"/>
    <w:rsid w:val="00230BA8"/>
    <w:rsid w:val="00230EC3"/>
    <w:rsid w:val="00231037"/>
    <w:rsid w:val="002310B7"/>
    <w:rsid w:val="0023114E"/>
    <w:rsid w:val="002316A9"/>
    <w:rsid w:val="00231780"/>
    <w:rsid w:val="002319EE"/>
    <w:rsid w:val="00232051"/>
    <w:rsid w:val="00232652"/>
    <w:rsid w:val="00232C26"/>
    <w:rsid w:val="002330EF"/>
    <w:rsid w:val="002335BB"/>
    <w:rsid w:val="00233615"/>
    <w:rsid w:val="0023389C"/>
    <w:rsid w:val="00233D40"/>
    <w:rsid w:val="00233ED2"/>
    <w:rsid w:val="0023435B"/>
    <w:rsid w:val="0023447D"/>
    <w:rsid w:val="00234722"/>
    <w:rsid w:val="00234F84"/>
    <w:rsid w:val="00235BD4"/>
    <w:rsid w:val="00235F79"/>
    <w:rsid w:val="00236331"/>
    <w:rsid w:val="00236672"/>
    <w:rsid w:val="0023679A"/>
    <w:rsid w:val="002367AB"/>
    <w:rsid w:val="00236978"/>
    <w:rsid w:val="002369AF"/>
    <w:rsid w:val="00236B2C"/>
    <w:rsid w:val="00236C24"/>
    <w:rsid w:val="00236C2F"/>
    <w:rsid w:val="002372A5"/>
    <w:rsid w:val="00237A2C"/>
    <w:rsid w:val="00237B80"/>
    <w:rsid w:val="00237C45"/>
    <w:rsid w:val="002404E0"/>
    <w:rsid w:val="0024051E"/>
    <w:rsid w:val="00240C2D"/>
    <w:rsid w:val="00240D04"/>
    <w:rsid w:val="00240F93"/>
    <w:rsid w:val="00241012"/>
    <w:rsid w:val="0024102B"/>
    <w:rsid w:val="0024118A"/>
    <w:rsid w:val="002413DB"/>
    <w:rsid w:val="002416CA"/>
    <w:rsid w:val="00241BF9"/>
    <w:rsid w:val="00241C67"/>
    <w:rsid w:val="00241DC1"/>
    <w:rsid w:val="00241E2D"/>
    <w:rsid w:val="00241FDD"/>
    <w:rsid w:val="00242350"/>
    <w:rsid w:val="002423AD"/>
    <w:rsid w:val="002429BB"/>
    <w:rsid w:val="00242C75"/>
    <w:rsid w:val="00242C99"/>
    <w:rsid w:val="00242D0F"/>
    <w:rsid w:val="00242D3B"/>
    <w:rsid w:val="00242D77"/>
    <w:rsid w:val="002437B7"/>
    <w:rsid w:val="002438D4"/>
    <w:rsid w:val="002439B2"/>
    <w:rsid w:val="00243E66"/>
    <w:rsid w:val="00243EB6"/>
    <w:rsid w:val="0024433F"/>
    <w:rsid w:val="00244943"/>
    <w:rsid w:val="00244CD6"/>
    <w:rsid w:val="00245107"/>
    <w:rsid w:val="00245CE8"/>
    <w:rsid w:val="00246342"/>
    <w:rsid w:val="00246473"/>
    <w:rsid w:val="002466D6"/>
    <w:rsid w:val="00246727"/>
    <w:rsid w:val="002475A2"/>
    <w:rsid w:val="0024768F"/>
    <w:rsid w:val="00247828"/>
    <w:rsid w:val="00247A74"/>
    <w:rsid w:val="00247A8D"/>
    <w:rsid w:val="00247E5B"/>
    <w:rsid w:val="00250390"/>
    <w:rsid w:val="002503EF"/>
    <w:rsid w:val="00250C52"/>
    <w:rsid w:val="00250C77"/>
    <w:rsid w:val="00250D09"/>
    <w:rsid w:val="00250D98"/>
    <w:rsid w:val="00250DC2"/>
    <w:rsid w:val="0025114C"/>
    <w:rsid w:val="002513AC"/>
    <w:rsid w:val="00251530"/>
    <w:rsid w:val="00251680"/>
    <w:rsid w:val="00251952"/>
    <w:rsid w:val="00251F98"/>
    <w:rsid w:val="00252096"/>
    <w:rsid w:val="0025215D"/>
    <w:rsid w:val="002521CD"/>
    <w:rsid w:val="00252222"/>
    <w:rsid w:val="00252918"/>
    <w:rsid w:val="00253185"/>
    <w:rsid w:val="002532F9"/>
    <w:rsid w:val="002533AF"/>
    <w:rsid w:val="0025370A"/>
    <w:rsid w:val="00253F18"/>
    <w:rsid w:val="00254158"/>
    <w:rsid w:val="002546AD"/>
    <w:rsid w:val="00254828"/>
    <w:rsid w:val="002548A5"/>
    <w:rsid w:val="0025495E"/>
    <w:rsid w:val="00254BA0"/>
    <w:rsid w:val="00254C76"/>
    <w:rsid w:val="00254E80"/>
    <w:rsid w:val="00254F0C"/>
    <w:rsid w:val="0025508A"/>
    <w:rsid w:val="00255559"/>
    <w:rsid w:val="00255B7B"/>
    <w:rsid w:val="00255BE0"/>
    <w:rsid w:val="00255D4F"/>
    <w:rsid w:val="00255EF3"/>
    <w:rsid w:val="002566F6"/>
    <w:rsid w:val="0025694E"/>
    <w:rsid w:val="002569ED"/>
    <w:rsid w:val="00256AC1"/>
    <w:rsid w:val="00256B52"/>
    <w:rsid w:val="00256DC2"/>
    <w:rsid w:val="002571CF"/>
    <w:rsid w:val="002573BA"/>
    <w:rsid w:val="00257DDF"/>
    <w:rsid w:val="00260129"/>
    <w:rsid w:val="002602F2"/>
    <w:rsid w:val="00260310"/>
    <w:rsid w:val="002604CE"/>
    <w:rsid w:val="00260A5A"/>
    <w:rsid w:val="002616E2"/>
    <w:rsid w:val="0026182E"/>
    <w:rsid w:val="00261B63"/>
    <w:rsid w:val="0026207D"/>
    <w:rsid w:val="00262080"/>
    <w:rsid w:val="00262338"/>
    <w:rsid w:val="0026271E"/>
    <w:rsid w:val="00262803"/>
    <w:rsid w:val="00262818"/>
    <w:rsid w:val="00262B2B"/>
    <w:rsid w:val="00262C4E"/>
    <w:rsid w:val="0026338D"/>
    <w:rsid w:val="00263402"/>
    <w:rsid w:val="00263663"/>
    <w:rsid w:val="00263991"/>
    <w:rsid w:val="002639E5"/>
    <w:rsid w:val="00263BF9"/>
    <w:rsid w:val="002640AE"/>
    <w:rsid w:val="002641AF"/>
    <w:rsid w:val="002642E9"/>
    <w:rsid w:val="00264946"/>
    <w:rsid w:val="00264BFB"/>
    <w:rsid w:val="00264C39"/>
    <w:rsid w:val="00264D3C"/>
    <w:rsid w:val="00264D97"/>
    <w:rsid w:val="00264F14"/>
    <w:rsid w:val="00265295"/>
    <w:rsid w:val="0026550A"/>
    <w:rsid w:val="00265828"/>
    <w:rsid w:val="00265886"/>
    <w:rsid w:val="002659FE"/>
    <w:rsid w:val="00265A8F"/>
    <w:rsid w:val="00265B15"/>
    <w:rsid w:val="00265BFC"/>
    <w:rsid w:val="00266365"/>
    <w:rsid w:val="002666B5"/>
    <w:rsid w:val="002669D2"/>
    <w:rsid w:val="00266E81"/>
    <w:rsid w:val="00266FF5"/>
    <w:rsid w:val="002670E7"/>
    <w:rsid w:val="00267241"/>
    <w:rsid w:val="0026730E"/>
    <w:rsid w:val="002674C8"/>
    <w:rsid w:val="00267588"/>
    <w:rsid w:val="00267CDD"/>
    <w:rsid w:val="00267F5B"/>
    <w:rsid w:val="00270AAB"/>
    <w:rsid w:val="00270B1D"/>
    <w:rsid w:val="00270B35"/>
    <w:rsid w:val="00270C63"/>
    <w:rsid w:val="00270E49"/>
    <w:rsid w:val="00270ED7"/>
    <w:rsid w:val="00270FC7"/>
    <w:rsid w:val="00271344"/>
    <w:rsid w:val="00271634"/>
    <w:rsid w:val="00271887"/>
    <w:rsid w:val="00271B2D"/>
    <w:rsid w:val="00271E49"/>
    <w:rsid w:val="0027227D"/>
    <w:rsid w:val="002722BD"/>
    <w:rsid w:val="0027249E"/>
    <w:rsid w:val="00272707"/>
    <w:rsid w:val="002727D9"/>
    <w:rsid w:val="00272CA3"/>
    <w:rsid w:val="00272DAC"/>
    <w:rsid w:val="00272F2E"/>
    <w:rsid w:val="00273771"/>
    <w:rsid w:val="002737DD"/>
    <w:rsid w:val="00273C5D"/>
    <w:rsid w:val="0027421A"/>
    <w:rsid w:val="002749E5"/>
    <w:rsid w:val="00274AC2"/>
    <w:rsid w:val="002752BD"/>
    <w:rsid w:val="00275392"/>
    <w:rsid w:val="002759DF"/>
    <w:rsid w:val="00275A70"/>
    <w:rsid w:val="00276187"/>
    <w:rsid w:val="00276809"/>
    <w:rsid w:val="00276A65"/>
    <w:rsid w:val="00276B91"/>
    <w:rsid w:val="00276F13"/>
    <w:rsid w:val="002775B0"/>
    <w:rsid w:val="0027769C"/>
    <w:rsid w:val="002776B4"/>
    <w:rsid w:val="00277975"/>
    <w:rsid w:val="002779D9"/>
    <w:rsid w:val="00280068"/>
    <w:rsid w:val="00280705"/>
    <w:rsid w:val="00280CDA"/>
    <w:rsid w:val="00280FB4"/>
    <w:rsid w:val="00281019"/>
    <w:rsid w:val="0028102F"/>
    <w:rsid w:val="00281045"/>
    <w:rsid w:val="0028141A"/>
    <w:rsid w:val="00281762"/>
    <w:rsid w:val="00281CF7"/>
    <w:rsid w:val="00281ECE"/>
    <w:rsid w:val="002820DF"/>
    <w:rsid w:val="00282180"/>
    <w:rsid w:val="002823EB"/>
    <w:rsid w:val="0028258C"/>
    <w:rsid w:val="002827D8"/>
    <w:rsid w:val="002829C8"/>
    <w:rsid w:val="00282A9C"/>
    <w:rsid w:val="00282C49"/>
    <w:rsid w:val="00282D95"/>
    <w:rsid w:val="00283069"/>
    <w:rsid w:val="00283336"/>
    <w:rsid w:val="00283655"/>
    <w:rsid w:val="00283673"/>
    <w:rsid w:val="00283A59"/>
    <w:rsid w:val="00283EEE"/>
    <w:rsid w:val="00284080"/>
    <w:rsid w:val="002842E3"/>
    <w:rsid w:val="00284330"/>
    <w:rsid w:val="002847EA"/>
    <w:rsid w:val="00284984"/>
    <w:rsid w:val="0028500B"/>
    <w:rsid w:val="00285326"/>
    <w:rsid w:val="00285332"/>
    <w:rsid w:val="00285408"/>
    <w:rsid w:val="00285615"/>
    <w:rsid w:val="00285857"/>
    <w:rsid w:val="00285950"/>
    <w:rsid w:val="00285A9B"/>
    <w:rsid w:val="00285ADC"/>
    <w:rsid w:val="00285B6E"/>
    <w:rsid w:val="00285C4A"/>
    <w:rsid w:val="00285CFD"/>
    <w:rsid w:val="00285DF9"/>
    <w:rsid w:val="00286014"/>
    <w:rsid w:val="0028612B"/>
    <w:rsid w:val="0028623C"/>
    <w:rsid w:val="00286754"/>
    <w:rsid w:val="00286791"/>
    <w:rsid w:val="00286A31"/>
    <w:rsid w:val="00286A37"/>
    <w:rsid w:val="00286BB6"/>
    <w:rsid w:val="00287182"/>
    <w:rsid w:val="002872F8"/>
    <w:rsid w:val="00287602"/>
    <w:rsid w:val="00287A08"/>
    <w:rsid w:val="00287CE2"/>
    <w:rsid w:val="002902CC"/>
    <w:rsid w:val="00290482"/>
    <w:rsid w:val="00290505"/>
    <w:rsid w:val="0029072B"/>
    <w:rsid w:val="00290781"/>
    <w:rsid w:val="002908F1"/>
    <w:rsid w:val="00290AC3"/>
    <w:rsid w:val="00290D1C"/>
    <w:rsid w:val="00290D5D"/>
    <w:rsid w:val="00291182"/>
    <w:rsid w:val="002912EC"/>
    <w:rsid w:val="0029184D"/>
    <w:rsid w:val="00291ACB"/>
    <w:rsid w:val="00291CDD"/>
    <w:rsid w:val="00291F71"/>
    <w:rsid w:val="0029200E"/>
    <w:rsid w:val="00292098"/>
    <w:rsid w:val="002920BF"/>
    <w:rsid w:val="00292C5F"/>
    <w:rsid w:val="002930B8"/>
    <w:rsid w:val="00293D8D"/>
    <w:rsid w:val="00293E13"/>
    <w:rsid w:val="0029401E"/>
    <w:rsid w:val="00294051"/>
    <w:rsid w:val="00294316"/>
    <w:rsid w:val="002945F6"/>
    <w:rsid w:val="002948C9"/>
    <w:rsid w:val="00294A7B"/>
    <w:rsid w:val="00294BE7"/>
    <w:rsid w:val="00294EC7"/>
    <w:rsid w:val="00295008"/>
    <w:rsid w:val="002950EC"/>
    <w:rsid w:val="002952C0"/>
    <w:rsid w:val="002954DB"/>
    <w:rsid w:val="002955BB"/>
    <w:rsid w:val="00295625"/>
    <w:rsid w:val="00295A40"/>
    <w:rsid w:val="00295B4A"/>
    <w:rsid w:val="00295C72"/>
    <w:rsid w:val="00295E80"/>
    <w:rsid w:val="00295FF9"/>
    <w:rsid w:val="002960AD"/>
    <w:rsid w:val="00296375"/>
    <w:rsid w:val="00296488"/>
    <w:rsid w:val="00296C65"/>
    <w:rsid w:val="00297156"/>
    <w:rsid w:val="002973B6"/>
    <w:rsid w:val="002978B1"/>
    <w:rsid w:val="0029798E"/>
    <w:rsid w:val="00297B94"/>
    <w:rsid w:val="00297BC3"/>
    <w:rsid w:val="00297E9D"/>
    <w:rsid w:val="002A016A"/>
    <w:rsid w:val="002A038D"/>
    <w:rsid w:val="002A05C0"/>
    <w:rsid w:val="002A0667"/>
    <w:rsid w:val="002A0678"/>
    <w:rsid w:val="002A0A61"/>
    <w:rsid w:val="002A0DAC"/>
    <w:rsid w:val="002A0F99"/>
    <w:rsid w:val="002A1128"/>
    <w:rsid w:val="002A13D3"/>
    <w:rsid w:val="002A202E"/>
    <w:rsid w:val="002A234E"/>
    <w:rsid w:val="002A23BB"/>
    <w:rsid w:val="002A2687"/>
    <w:rsid w:val="002A28A9"/>
    <w:rsid w:val="002A2903"/>
    <w:rsid w:val="002A2F07"/>
    <w:rsid w:val="002A3014"/>
    <w:rsid w:val="002A3521"/>
    <w:rsid w:val="002A36DF"/>
    <w:rsid w:val="002A383E"/>
    <w:rsid w:val="002A3A07"/>
    <w:rsid w:val="002A3A78"/>
    <w:rsid w:val="002A3FA2"/>
    <w:rsid w:val="002A3FEF"/>
    <w:rsid w:val="002A4164"/>
    <w:rsid w:val="002A444E"/>
    <w:rsid w:val="002A446A"/>
    <w:rsid w:val="002A468C"/>
    <w:rsid w:val="002A4831"/>
    <w:rsid w:val="002A4C7E"/>
    <w:rsid w:val="002A4FAE"/>
    <w:rsid w:val="002A522F"/>
    <w:rsid w:val="002A526B"/>
    <w:rsid w:val="002A545B"/>
    <w:rsid w:val="002A5872"/>
    <w:rsid w:val="002A5BA8"/>
    <w:rsid w:val="002A5D33"/>
    <w:rsid w:val="002A6396"/>
    <w:rsid w:val="002A64B4"/>
    <w:rsid w:val="002A683B"/>
    <w:rsid w:val="002A69BA"/>
    <w:rsid w:val="002A6F27"/>
    <w:rsid w:val="002A6F3D"/>
    <w:rsid w:val="002A7437"/>
    <w:rsid w:val="002A76E0"/>
    <w:rsid w:val="002A7887"/>
    <w:rsid w:val="002A7C9B"/>
    <w:rsid w:val="002A7E00"/>
    <w:rsid w:val="002B0323"/>
    <w:rsid w:val="002B060B"/>
    <w:rsid w:val="002B071C"/>
    <w:rsid w:val="002B0A14"/>
    <w:rsid w:val="002B0A46"/>
    <w:rsid w:val="002B0A48"/>
    <w:rsid w:val="002B0B8A"/>
    <w:rsid w:val="002B0C1B"/>
    <w:rsid w:val="002B0C88"/>
    <w:rsid w:val="002B0D69"/>
    <w:rsid w:val="002B1710"/>
    <w:rsid w:val="002B17DF"/>
    <w:rsid w:val="002B17E2"/>
    <w:rsid w:val="002B1859"/>
    <w:rsid w:val="002B192F"/>
    <w:rsid w:val="002B1A83"/>
    <w:rsid w:val="002B1BE8"/>
    <w:rsid w:val="002B1D83"/>
    <w:rsid w:val="002B2252"/>
    <w:rsid w:val="002B27EF"/>
    <w:rsid w:val="002B2843"/>
    <w:rsid w:val="002B29D1"/>
    <w:rsid w:val="002B29F0"/>
    <w:rsid w:val="002B2B55"/>
    <w:rsid w:val="002B2CB4"/>
    <w:rsid w:val="002B2F41"/>
    <w:rsid w:val="002B2FCA"/>
    <w:rsid w:val="002B3135"/>
    <w:rsid w:val="002B3221"/>
    <w:rsid w:val="002B3ED2"/>
    <w:rsid w:val="002B3F67"/>
    <w:rsid w:val="002B419B"/>
    <w:rsid w:val="002B422D"/>
    <w:rsid w:val="002B4654"/>
    <w:rsid w:val="002B4955"/>
    <w:rsid w:val="002B4BF1"/>
    <w:rsid w:val="002B53B8"/>
    <w:rsid w:val="002B5674"/>
    <w:rsid w:val="002B59EA"/>
    <w:rsid w:val="002B5F4D"/>
    <w:rsid w:val="002B663C"/>
    <w:rsid w:val="002B66AB"/>
    <w:rsid w:val="002B6A14"/>
    <w:rsid w:val="002B6BEF"/>
    <w:rsid w:val="002B6FF4"/>
    <w:rsid w:val="002B7470"/>
    <w:rsid w:val="002B7BAA"/>
    <w:rsid w:val="002C016C"/>
    <w:rsid w:val="002C0591"/>
    <w:rsid w:val="002C05CA"/>
    <w:rsid w:val="002C0A31"/>
    <w:rsid w:val="002C0B1B"/>
    <w:rsid w:val="002C0D7B"/>
    <w:rsid w:val="002C0ED2"/>
    <w:rsid w:val="002C1031"/>
    <w:rsid w:val="002C13D0"/>
    <w:rsid w:val="002C1402"/>
    <w:rsid w:val="002C2368"/>
    <w:rsid w:val="002C2915"/>
    <w:rsid w:val="002C2B74"/>
    <w:rsid w:val="002C2C4F"/>
    <w:rsid w:val="002C2E81"/>
    <w:rsid w:val="002C2F79"/>
    <w:rsid w:val="002C3175"/>
    <w:rsid w:val="002C380B"/>
    <w:rsid w:val="002C39CF"/>
    <w:rsid w:val="002C3A34"/>
    <w:rsid w:val="002C3A99"/>
    <w:rsid w:val="002C3C1F"/>
    <w:rsid w:val="002C40BB"/>
    <w:rsid w:val="002C425E"/>
    <w:rsid w:val="002C44A1"/>
    <w:rsid w:val="002C476E"/>
    <w:rsid w:val="002C4809"/>
    <w:rsid w:val="002C4D35"/>
    <w:rsid w:val="002C5260"/>
    <w:rsid w:val="002C52D1"/>
    <w:rsid w:val="002C5A29"/>
    <w:rsid w:val="002C5B30"/>
    <w:rsid w:val="002C5F9D"/>
    <w:rsid w:val="002C6007"/>
    <w:rsid w:val="002C651E"/>
    <w:rsid w:val="002C6720"/>
    <w:rsid w:val="002C68A3"/>
    <w:rsid w:val="002C6C7A"/>
    <w:rsid w:val="002C6C8E"/>
    <w:rsid w:val="002C6F52"/>
    <w:rsid w:val="002C70A1"/>
    <w:rsid w:val="002C73B8"/>
    <w:rsid w:val="002C7644"/>
    <w:rsid w:val="002C78B8"/>
    <w:rsid w:val="002C7924"/>
    <w:rsid w:val="002C7B39"/>
    <w:rsid w:val="002D005E"/>
    <w:rsid w:val="002D01AE"/>
    <w:rsid w:val="002D03D8"/>
    <w:rsid w:val="002D05BD"/>
    <w:rsid w:val="002D0A19"/>
    <w:rsid w:val="002D0A7F"/>
    <w:rsid w:val="002D0BFF"/>
    <w:rsid w:val="002D0F0E"/>
    <w:rsid w:val="002D1089"/>
    <w:rsid w:val="002D1258"/>
    <w:rsid w:val="002D12E4"/>
    <w:rsid w:val="002D15E4"/>
    <w:rsid w:val="002D1860"/>
    <w:rsid w:val="002D1B1C"/>
    <w:rsid w:val="002D1B96"/>
    <w:rsid w:val="002D1BEE"/>
    <w:rsid w:val="002D1D26"/>
    <w:rsid w:val="002D2D86"/>
    <w:rsid w:val="002D2D99"/>
    <w:rsid w:val="002D30BD"/>
    <w:rsid w:val="002D344E"/>
    <w:rsid w:val="002D34B3"/>
    <w:rsid w:val="002D38BF"/>
    <w:rsid w:val="002D3A25"/>
    <w:rsid w:val="002D3AAA"/>
    <w:rsid w:val="002D3CC5"/>
    <w:rsid w:val="002D4191"/>
    <w:rsid w:val="002D45A7"/>
    <w:rsid w:val="002D465D"/>
    <w:rsid w:val="002D46EA"/>
    <w:rsid w:val="002D476D"/>
    <w:rsid w:val="002D47E8"/>
    <w:rsid w:val="002D4873"/>
    <w:rsid w:val="002D4F40"/>
    <w:rsid w:val="002D5134"/>
    <w:rsid w:val="002D5483"/>
    <w:rsid w:val="002D56CD"/>
    <w:rsid w:val="002D56EF"/>
    <w:rsid w:val="002D589E"/>
    <w:rsid w:val="002D5BF8"/>
    <w:rsid w:val="002D5CC5"/>
    <w:rsid w:val="002D5F43"/>
    <w:rsid w:val="002D621A"/>
    <w:rsid w:val="002D63A0"/>
    <w:rsid w:val="002D64D5"/>
    <w:rsid w:val="002D653E"/>
    <w:rsid w:val="002D671C"/>
    <w:rsid w:val="002D6733"/>
    <w:rsid w:val="002D70B1"/>
    <w:rsid w:val="002D7764"/>
    <w:rsid w:val="002D7DA0"/>
    <w:rsid w:val="002D7EB1"/>
    <w:rsid w:val="002E010C"/>
    <w:rsid w:val="002E01C4"/>
    <w:rsid w:val="002E02BC"/>
    <w:rsid w:val="002E08EA"/>
    <w:rsid w:val="002E0A64"/>
    <w:rsid w:val="002E0C88"/>
    <w:rsid w:val="002E0EFB"/>
    <w:rsid w:val="002E12B8"/>
    <w:rsid w:val="002E153F"/>
    <w:rsid w:val="002E1666"/>
    <w:rsid w:val="002E1690"/>
    <w:rsid w:val="002E1830"/>
    <w:rsid w:val="002E1972"/>
    <w:rsid w:val="002E1C0C"/>
    <w:rsid w:val="002E20BC"/>
    <w:rsid w:val="002E291B"/>
    <w:rsid w:val="002E2A40"/>
    <w:rsid w:val="002E2B96"/>
    <w:rsid w:val="002E2E26"/>
    <w:rsid w:val="002E2F1F"/>
    <w:rsid w:val="002E307B"/>
    <w:rsid w:val="002E34A7"/>
    <w:rsid w:val="002E36A9"/>
    <w:rsid w:val="002E36FB"/>
    <w:rsid w:val="002E3849"/>
    <w:rsid w:val="002E38A5"/>
    <w:rsid w:val="002E39C0"/>
    <w:rsid w:val="002E3A1E"/>
    <w:rsid w:val="002E3C0F"/>
    <w:rsid w:val="002E3F5E"/>
    <w:rsid w:val="002E43ED"/>
    <w:rsid w:val="002E489F"/>
    <w:rsid w:val="002E4A55"/>
    <w:rsid w:val="002E4A9A"/>
    <w:rsid w:val="002E4AE3"/>
    <w:rsid w:val="002E4B08"/>
    <w:rsid w:val="002E4C13"/>
    <w:rsid w:val="002E4CD2"/>
    <w:rsid w:val="002E4FA7"/>
    <w:rsid w:val="002E5144"/>
    <w:rsid w:val="002E5642"/>
    <w:rsid w:val="002E5948"/>
    <w:rsid w:val="002E5B13"/>
    <w:rsid w:val="002E5BEB"/>
    <w:rsid w:val="002E5EE2"/>
    <w:rsid w:val="002E5F8D"/>
    <w:rsid w:val="002E607B"/>
    <w:rsid w:val="002E6493"/>
    <w:rsid w:val="002E6722"/>
    <w:rsid w:val="002E6752"/>
    <w:rsid w:val="002E6766"/>
    <w:rsid w:val="002E677E"/>
    <w:rsid w:val="002E6CE9"/>
    <w:rsid w:val="002E6DA1"/>
    <w:rsid w:val="002E6DE3"/>
    <w:rsid w:val="002E70CA"/>
    <w:rsid w:val="002E71D1"/>
    <w:rsid w:val="002E7455"/>
    <w:rsid w:val="002F020A"/>
    <w:rsid w:val="002F029F"/>
    <w:rsid w:val="002F0372"/>
    <w:rsid w:val="002F04A3"/>
    <w:rsid w:val="002F04C6"/>
    <w:rsid w:val="002F07C3"/>
    <w:rsid w:val="002F0948"/>
    <w:rsid w:val="002F0B20"/>
    <w:rsid w:val="002F0B74"/>
    <w:rsid w:val="002F1874"/>
    <w:rsid w:val="002F1A6E"/>
    <w:rsid w:val="002F1B1F"/>
    <w:rsid w:val="002F1E29"/>
    <w:rsid w:val="002F2347"/>
    <w:rsid w:val="002F2403"/>
    <w:rsid w:val="002F2860"/>
    <w:rsid w:val="002F2A95"/>
    <w:rsid w:val="002F2D26"/>
    <w:rsid w:val="002F2EA2"/>
    <w:rsid w:val="002F30A2"/>
    <w:rsid w:val="002F31D5"/>
    <w:rsid w:val="002F367E"/>
    <w:rsid w:val="002F36F9"/>
    <w:rsid w:val="002F387B"/>
    <w:rsid w:val="002F4274"/>
    <w:rsid w:val="002F43E5"/>
    <w:rsid w:val="002F4866"/>
    <w:rsid w:val="002F488E"/>
    <w:rsid w:val="002F49A7"/>
    <w:rsid w:val="002F49DA"/>
    <w:rsid w:val="002F4D17"/>
    <w:rsid w:val="002F4EE2"/>
    <w:rsid w:val="002F4F04"/>
    <w:rsid w:val="002F4F70"/>
    <w:rsid w:val="002F4F9A"/>
    <w:rsid w:val="002F54F2"/>
    <w:rsid w:val="002F555E"/>
    <w:rsid w:val="002F5C43"/>
    <w:rsid w:val="002F5E32"/>
    <w:rsid w:val="002F60FA"/>
    <w:rsid w:val="002F61DD"/>
    <w:rsid w:val="002F6225"/>
    <w:rsid w:val="002F651C"/>
    <w:rsid w:val="002F67AC"/>
    <w:rsid w:val="002F6A3B"/>
    <w:rsid w:val="002F6F5B"/>
    <w:rsid w:val="002F716C"/>
    <w:rsid w:val="002F75E7"/>
    <w:rsid w:val="002F77B2"/>
    <w:rsid w:val="002F791C"/>
    <w:rsid w:val="002F7A69"/>
    <w:rsid w:val="00300040"/>
    <w:rsid w:val="003002FA"/>
    <w:rsid w:val="0030037E"/>
    <w:rsid w:val="00300448"/>
    <w:rsid w:val="00300584"/>
    <w:rsid w:val="003005FD"/>
    <w:rsid w:val="00300EA4"/>
    <w:rsid w:val="00300EF5"/>
    <w:rsid w:val="00300F13"/>
    <w:rsid w:val="0030128B"/>
    <w:rsid w:val="00301731"/>
    <w:rsid w:val="00301B4B"/>
    <w:rsid w:val="00302002"/>
    <w:rsid w:val="0030203A"/>
    <w:rsid w:val="003021BD"/>
    <w:rsid w:val="00302A0A"/>
    <w:rsid w:val="00302E00"/>
    <w:rsid w:val="003030D8"/>
    <w:rsid w:val="00303105"/>
    <w:rsid w:val="0030338E"/>
    <w:rsid w:val="00303397"/>
    <w:rsid w:val="00303590"/>
    <w:rsid w:val="00303759"/>
    <w:rsid w:val="00303962"/>
    <w:rsid w:val="0030398E"/>
    <w:rsid w:val="00303C33"/>
    <w:rsid w:val="003042C2"/>
    <w:rsid w:val="0030471C"/>
    <w:rsid w:val="00304829"/>
    <w:rsid w:val="00304973"/>
    <w:rsid w:val="00304A45"/>
    <w:rsid w:val="00304A53"/>
    <w:rsid w:val="00304A90"/>
    <w:rsid w:val="00304A9E"/>
    <w:rsid w:val="00304C95"/>
    <w:rsid w:val="00304FB2"/>
    <w:rsid w:val="00305222"/>
    <w:rsid w:val="00305297"/>
    <w:rsid w:val="003053A0"/>
    <w:rsid w:val="003055A5"/>
    <w:rsid w:val="00305C27"/>
    <w:rsid w:val="00305FDF"/>
    <w:rsid w:val="00305FF2"/>
    <w:rsid w:val="003066F3"/>
    <w:rsid w:val="0030670D"/>
    <w:rsid w:val="003077BC"/>
    <w:rsid w:val="00307952"/>
    <w:rsid w:val="00307A14"/>
    <w:rsid w:val="00307A47"/>
    <w:rsid w:val="00307EBE"/>
    <w:rsid w:val="003105DC"/>
    <w:rsid w:val="00310B60"/>
    <w:rsid w:val="00310BFD"/>
    <w:rsid w:val="00310E60"/>
    <w:rsid w:val="00311081"/>
    <w:rsid w:val="003110F8"/>
    <w:rsid w:val="00311218"/>
    <w:rsid w:val="00311BCB"/>
    <w:rsid w:val="00311E9B"/>
    <w:rsid w:val="0031219F"/>
    <w:rsid w:val="003126E2"/>
    <w:rsid w:val="0031272F"/>
    <w:rsid w:val="00312DCE"/>
    <w:rsid w:val="0031310C"/>
    <w:rsid w:val="0031311F"/>
    <w:rsid w:val="00313651"/>
    <w:rsid w:val="0031387B"/>
    <w:rsid w:val="00313A81"/>
    <w:rsid w:val="00313D10"/>
    <w:rsid w:val="00313E42"/>
    <w:rsid w:val="00313ECA"/>
    <w:rsid w:val="00314498"/>
    <w:rsid w:val="003146A3"/>
    <w:rsid w:val="003147FC"/>
    <w:rsid w:val="00314A36"/>
    <w:rsid w:val="00314AEF"/>
    <w:rsid w:val="00314D05"/>
    <w:rsid w:val="00314E9F"/>
    <w:rsid w:val="00315017"/>
    <w:rsid w:val="003151CE"/>
    <w:rsid w:val="0031537F"/>
    <w:rsid w:val="00315804"/>
    <w:rsid w:val="00315871"/>
    <w:rsid w:val="00315B6D"/>
    <w:rsid w:val="00315C99"/>
    <w:rsid w:val="00315DC2"/>
    <w:rsid w:val="003165A2"/>
    <w:rsid w:val="0031671A"/>
    <w:rsid w:val="00316D0B"/>
    <w:rsid w:val="00316E97"/>
    <w:rsid w:val="003170BC"/>
    <w:rsid w:val="003170C3"/>
    <w:rsid w:val="003171D5"/>
    <w:rsid w:val="0031766E"/>
    <w:rsid w:val="00317826"/>
    <w:rsid w:val="003178D5"/>
    <w:rsid w:val="00317BB7"/>
    <w:rsid w:val="00317CC3"/>
    <w:rsid w:val="00317F2F"/>
    <w:rsid w:val="00317F67"/>
    <w:rsid w:val="003202A6"/>
    <w:rsid w:val="003202C8"/>
    <w:rsid w:val="0032048C"/>
    <w:rsid w:val="003209F3"/>
    <w:rsid w:val="00320A42"/>
    <w:rsid w:val="00320B88"/>
    <w:rsid w:val="00320B97"/>
    <w:rsid w:val="00320C5E"/>
    <w:rsid w:val="00320D81"/>
    <w:rsid w:val="00320DF4"/>
    <w:rsid w:val="00321141"/>
    <w:rsid w:val="00321633"/>
    <w:rsid w:val="0032164D"/>
    <w:rsid w:val="00321738"/>
    <w:rsid w:val="003219C1"/>
    <w:rsid w:val="0032205A"/>
    <w:rsid w:val="003223E3"/>
    <w:rsid w:val="0032246D"/>
    <w:rsid w:val="00322497"/>
    <w:rsid w:val="003224A6"/>
    <w:rsid w:val="00322751"/>
    <w:rsid w:val="003227C0"/>
    <w:rsid w:val="003228A1"/>
    <w:rsid w:val="00322F9A"/>
    <w:rsid w:val="0032312C"/>
    <w:rsid w:val="00323396"/>
    <w:rsid w:val="00323B93"/>
    <w:rsid w:val="0032417B"/>
    <w:rsid w:val="0032423D"/>
    <w:rsid w:val="003245B8"/>
    <w:rsid w:val="003246AA"/>
    <w:rsid w:val="00324BA4"/>
    <w:rsid w:val="00324C41"/>
    <w:rsid w:val="00324DE3"/>
    <w:rsid w:val="00324E35"/>
    <w:rsid w:val="00324F00"/>
    <w:rsid w:val="003250BA"/>
    <w:rsid w:val="0032518A"/>
    <w:rsid w:val="003252BE"/>
    <w:rsid w:val="003254FF"/>
    <w:rsid w:val="00325612"/>
    <w:rsid w:val="0032567E"/>
    <w:rsid w:val="00326219"/>
    <w:rsid w:val="003265D7"/>
    <w:rsid w:val="00326B81"/>
    <w:rsid w:val="00326F06"/>
    <w:rsid w:val="003271C1"/>
    <w:rsid w:val="00327214"/>
    <w:rsid w:val="0032726D"/>
    <w:rsid w:val="003272B6"/>
    <w:rsid w:val="003274FA"/>
    <w:rsid w:val="003276C2"/>
    <w:rsid w:val="0032795C"/>
    <w:rsid w:val="0032799E"/>
    <w:rsid w:val="00327DC0"/>
    <w:rsid w:val="003301EE"/>
    <w:rsid w:val="00330208"/>
    <w:rsid w:val="003305DF"/>
    <w:rsid w:val="00330632"/>
    <w:rsid w:val="00330667"/>
    <w:rsid w:val="00330842"/>
    <w:rsid w:val="003308D9"/>
    <w:rsid w:val="00330951"/>
    <w:rsid w:val="00330C13"/>
    <w:rsid w:val="00330DD5"/>
    <w:rsid w:val="00331083"/>
    <w:rsid w:val="00331113"/>
    <w:rsid w:val="00331433"/>
    <w:rsid w:val="003317C3"/>
    <w:rsid w:val="0033185A"/>
    <w:rsid w:val="00331BF5"/>
    <w:rsid w:val="00331C08"/>
    <w:rsid w:val="00331F0C"/>
    <w:rsid w:val="00332007"/>
    <w:rsid w:val="00332100"/>
    <w:rsid w:val="00332127"/>
    <w:rsid w:val="00332226"/>
    <w:rsid w:val="00332870"/>
    <w:rsid w:val="003329CB"/>
    <w:rsid w:val="00332D21"/>
    <w:rsid w:val="00332E55"/>
    <w:rsid w:val="00332EE1"/>
    <w:rsid w:val="0033300D"/>
    <w:rsid w:val="0033307A"/>
    <w:rsid w:val="00333CBC"/>
    <w:rsid w:val="0033412E"/>
    <w:rsid w:val="00334194"/>
    <w:rsid w:val="00334A88"/>
    <w:rsid w:val="00334BC1"/>
    <w:rsid w:val="00334C14"/>
    <w:rsid w:val="00334C87"/>
    <w:rsid w:val="0033558A"/>
    <w:rsid w:val="00335702"/>
    <w:rsid w:val="003357D4"/>
    <w:rsid w:val="00335853"/>
    <w:rsid w:val="003358EC"/>
    <w:rsid w:val="00335A35"/>
    <w:rsid w:val="00335C61"/>
    <w:rsid w:val="00335D82"/>
    <w:rsid w:val="0033659E"/>
    <w:rsid w:val="00336B72"/>
    <w:rsid w:val="00336D8F"/>
    <w:rsid w:val="00336EF8"/>
    <w:rsid w:val="00336F43"/>
    <w:rsid w:val="00337003"/>
    <w:rsid w:val="003375A3"/>
    <w:rsid w:val="00337BF0"/>
    <w:rsid w:val="00337CFF"/>
    <w:rsid w:val="0034004A"/>
    <w:rsid w:val="0034014A"/>
    <w:rsid w:val="003404AF"/>
    <w:rsid w:val="003405FE"/>
    <w:rsid w:val="003406FB"/>
    <w:rsid w:val="0034076B"/>
    <w:rsid w:val="00340A70"/>
    <w:rsid w:val="00340A85"/>
    <w:rsid w:val="00340B45"/>
    <w:rsid w:val="00340C26"/>
    <w:rsid w:val="00340F8D"/>
    <w:rsid w:val="00341370"/>
    <w:rsid w:val="003414CA"/>
    <w:rsid w:val="00341500"/>
    <w:rsid w:val="00341912"/>
    <w:rsid w:val="00341A50"/>
    <w:rsid w:val="00341B22"/>
    <w:rsid w:val="003425C9"/>
    <w:rsid w:val="00342B88"/>
    <w:rsid w:val="00342DBE"/>
    <w:rsid w:val="00342E28"/>
    <w:rsid w:val="003431A9"/>
    <w:rsid w:val="00343339"/>
    <w:rsid w:val="003436B0"/>
    <w:rsid w:val="003437A5"/>
    <w:rsid w:val="0034392E"/>
    <w:rsid w:val="00343985"/>
    <w:rsid w:val="00343C09"/>
    <w:rsid w:val="00343FC4"/>
    <w:rsid w:val="00344172"/>
    <w:rsid w:val="003442C5"/>
    <w:rsid w:val="0034433F"/>
    <w:rsid w:val="00344668"/>
    <w:rsid w:val="00344829"/>
    <w:rsid w:val="00344C92"/>
    <w:rsid w:val="00344F42"/>
    <w:rsid w:val="003451FE"/>
    <w:rsid w:val="00345675"/>
    <w:rsid w:val="0034578D"/>
    <w:rsid w:val="00345A70"/>
    <w:rsid w:val="0034690F"/>
    <w:rsid w:val="00346AA7"/>
    <w:rsid w:val="00346E25"/>
    <w:rsid w:val="00346FF8"/>
    <w:rsid w:val="0034704C"/>
    <w:rsid w:val="00347226"/>
    <w:rsid w:val="00347243"/>
    <w:rsid w:val="003472A4"/>
    <w:rsid w:val="0034746C"/>
    <w:rsid w:val="003475AA"/>
    <w:rsid w:val="003475E7"/>
    <w:rsid w:val="0034764A"/>
    <w:rsid w:val="00347679"/>
    <w:rsid w:val="00347869"/>
    <w:rsid w:val="00347C45"/>
    <w:rsid w:val="00347C56"/>
    <w:rsid w:val="00347EF7"/>
    <w:rsid w:val="0035060C"/>
    <w:rsid w:val="00350952"/>
    <w:rsid w:val="003509D8"/>
    <w:rsid w:val="00350B60"/>
    <w:rsid w:val="00350CF2"/>
    <w:rsid w:val="00350D59"/>
    <w:rsid w:val="00350EE9"/>
    <w:rsid w:val="0035112F"/>
    <w:rsid w:val="0035144D"/>
    <w:rsid w:val="0035183E"/>
    <w:rsid w:val="003518D0"/>
    <w:rsid w:val="00351AEB"/>
    <w:rsid w:val="00351DC7"/>
    <w:rsid w:val="00351F1D"/>
    <w:rsid w:val="00352034"/>
    <w:rsid w:val="003523BD"/>
    <w:rsid w:val="00352E7F"/>
    <w:rsid w:val="0035329E"/>
    <w:rsid w:val="003539C1"/>
    <w:rsid w:val="00353D0D"/>
    <w:rsid w:val="00353DC4"/>
    <w:rsid w:val="00353EF1"/>
    <w:rsid w:val="00354219"/>
    <w:rsid w:val="00354481"/>
    <w:rsid w:val="00354A93"/>
    <w:rsid w:val="00354ADA"/>
    <w:rsid w:val="0035521B"/>
    <w:rsid w:val="0035552C"/>
    <w:rsid w:val="003555A7"/>
    <w:rsid w:val="003555F5"/>
    <w:rsid w:val="00355856"/>
    <w:rsid w:val="00355B39"/>
    <w:rsid w:val="00355E1C"/>
    <w:rsid w:val="00355E72"/>
    <w:rsid w:val="00355E8E"/>
    <w:rsid w:val="00355EB1"/>
    <w:rsid w:val="00356152"/>
    <w:rsid w:val="003561E1"/>
    <w:rsid w:val="0035639E"/>
    <w:rsid w:val="003564A7"/>
    <w:rsid w:val="0035659B"/>
    <w:rsid w:val="0035686E"/>
    <w:rsid w:val="0035696B"/>
    <w:rsid w:val="00356DCC"/>
    <w:rsid w:val="003576A1"/>
    <w:rsid w:val="003578E6"/>
    <w:rsid w:val="00357D10"/>
    <w:rsid w:val="00357D78"/>
    <w:rsid w:val="00360014"/>
    <w:rsid w:val="00360067"/>
    <w:rsid w:val="003607D0"/>
    <w:rsid w:val="00360899"/>
    <w:rsid w:val="003609C1"/>
    <w:rsid w:val="00360C91"/>
    <w:rsid w:val="00361424"/>
    <w:rsid w:val="003615EB"/>
    <w:rsid w:val="00361788"/>
    <w:rsid w:val="003618E9"/>
    <w:rsid w:val="00361A70"/>
    <w:rsid w:val="00361D5D"/>
    <w:rsid w:val="003620A2"/>
    <w:rsid w:val="00362271"/>
    <w:rsid w:val="00362604"/>
    <w:rsid w:val="0036264E"/>
    <w:rsid w:val="00362656"/>
    <w:rsid w:val="003626F4"/>
    <w:rsid w:val="00362863"/>
    <w:rsid w:val="00362A17"/>
    <w:rsid w:val="00362CBE"/>
    <w:rsid w:val="00362CCE"/>
    <w:rsid w:val="00363206"/>
    <w:rsid w:val="0036472D"/>
    <w:rsid w:val="0036483B"/>
    <w:rsid w:val="00364960"/>
    <w:rsid w:val="00364A63"/>
    <w:rsid w:val="00364C75"/>
    <w:rsid w:val="00364C99"/>
    <w:rsid w:val="0036512D"/>
    <w:rsid w:val="00365227"/>
    <w:rsid w:val="0036549F"/>
    <w:rsid w:val="00365548"/>
    <w:rsid w:val="00365605"/>
    <w:rsid w:val="003656E2"/>
    <w:rsid w:val="00365A46"/>
    <w:rsid w:val="00365BC6"/>
    <w:rsid w:val="00365C54"/>
    <w:rsid w:val="00365CE5"/>
    <w:rsid w:val="00365D58"/>
    <w:rsid w:val="00365E67"/>
    <w:rsid w:val="00366A9D"/>
    <w:rsid w:val="00366B25"/>
    <w:rsid w:val="00366DA8"/>
    <w:rsid w:val="00367391"/>
    <w:rsid w:val="00367450"/>
    <w:rsid w:val="00367693"/>
    <w:rsid w:val="00367763"/>
    <w:rsid w:val="00367ABB"/>
    <w:rsid w:val="00367D4E"/>
    <w:rsid w:val="00367DFC"/>
    <w:rsid w:val="003700BC"/>
    <w:rsid w:val="0037019E"/>
    <w:rsid w:val="0037073C"/>
    <w:rsid w:val="0037078D"/>
    <w:rsid w:val="0037079B"/>
    <w:rsid w:val="00370CBB"/>
    <w:rsid w:val="00370D9B"/>
    <w:rsid w:val="00370E9F"/>
    <w:rsid w:val="00370F19"/>
    <w:rsid w:val="0037145B"/>
    <w:rsid w:val="00371F48"/>
    <w:rsid w:val="00372781"/>
    <w:rsid w:val="00372887"/>
    <w:rsid w:val="003730E4"/>
    <w:rsid w:val="003738D4"/>
    <w:rsid w:val="00373A60"/>
    <w:rsid w:val="00373B54"/>
    <w:rsid w:val="00373CFF"/>
    <w:rsid w:val="003742A0"/>
    <w:rsid w:val="0037447D"/>
    <w:rsid w:val="003744F8"/>
    <w:rsid w:val="0037458E"/>
    <w:rsid w:val="00374B27"/>
    <w:rsid w:val="00374C1B"/>
    <w:rsid w:val="00374C7C"/>
    <w:rsid w:val="00374C8C"/>
    <w:rsid w:val="00374CF0"/>
    <w:rsid w:val="00374E05"/>
    <w:rsid w:val="00375508"/>
    <w:rsid w:val="00375624"/>
    <w:rsid w:val="003758C7"/>
    <w:rsid w:val="00375D62"/>
    <w:rsid w:val="00375ED2"/>
    <w:rsid w:val="00375F58"/>
    <w:rsid w:val="00375FA3"/>
    <w:rsid w:val="003760E9"/>
    <w:rsid w:val="00376390"/>
    <w:rsid w:val="0037679C"/>
    <w:rsid w:val="0037697F"/>
    <w:rsid w:val="00376CB8"/>
    <w:rsid w:val="003770A7"/>
    <w:rsid w:val="003770A9"/>
    <w:rsid w:val="0037730A"/>
    <w:rsid w:val="00377417"/>
    <w:rsid w:val="00377ACC"/>
    <w:rsid w:val="00377AEC"/>
    <w:rsid w:val="00380008"/>
    <w:rsid w:val="00380164"/>
    <w:rsid w:val="003802B1"/>
    <w:rsid w:val="003802C6"/>
    <w:rsid w:val="00380307"/>
    <w:rsid w:val="0038038E"/>
    <w:rsid w:val="00380493"/>
    <w:rsid w:val="0038076A"/>
    <w:rsid w:val="003807B1"/>
    <w:rsid w:val="0038092A"/>
    <w:rsid w:val="00380A5E"/>
    <w:rsid w:val="00380BD9"/>
    <w:rsid w:val="00380CE3"/>
    <w:rsid w:val="00380F10"/>
    <w:rsid w:val="00381042"/>
    <w:rsid w:val="00381301"/>
    <w:rsid w:val="003817CC"/>
    <w:rsid w:val="003818F9"/>
    <w:rsid w:val="00381912"/>
    <w:rsid w:val="00382491"/>
    <w:rsid w:val="00382A59"/>
    <w:rsid w:val="00382D7C"/>
    <w:rsid w:val="00382DDD"/>
    <w:rsid w:val="00382DF2"/>
    <w:rsid w:val="00382F61"/>
    <w:rsid w:val="0038321C"/>
    <w:rsid w:val="00383479"/>
    <w:rsid w:val="0038375B"/>
    <w:rsid w:val="00383866"/>
    <w:rsid w:val="0038406A"/>
    <w:rsid w:val="003840C1"/>
    <w:rsid w:val="00384337"/>
    <w:rsid w:val="003843F2"/>
    <w:rsid w:val="0038457E"/>
    <w:rsid w:val="00384C2B"/>
    <w:rsid w:val="00384CB3"/>
    <w:rsid w:val="00384DF5"/>
    <w:rsid w:val="00384ED0"/>
    <w:rsid w:val="00384F5D"/>
    <w:rsid w:val="00385266"/>
    <w:rsid w:val="003852BC"/>
    <w:rsid w:val="00385308"/>
    <w:rsid w:val="00385B33"/>
    <w:rsid w:val="00385C0E"/>
    <w:rsid w:val="00385F7F"/>
    <w:rsid w:val="003865E1"/>
    <w:rsid w:val="0038663F"/>
    <w:rsid w:val="003867F6"/>
    <w:rsid w:val="003867F8"/>
    <w:rsid w:val="00386DD7"/>
    <w:rsid w:val="00387140"/>
    <w:rsid w:val="0038730A"/>
    <w:rsid w:val="00387623"/>
    <w:rsid w:val="0038769C"/>
    <w:rsid w:val="003876F3"/>
    <w:rsid w:val="0038772A"/>
    <w:rsid w:val="0038773A"/>
    <w:rsid w:val="00387EB3"/>
    <w:rsid w:val="00390EB8"/>
    <w:rsid w:val="0039159D"/>
    <w:rsid w:val="003915F7"/>
    <w:rsid w:val="0039191A"/>
    <w:rsid w:val="00391A4C"/>
    <w:rsid w:val="00391A72"/>
    <w:rsid w:val="00391B9D"/>
    <w:rsid w:val="00391C66"/>
    <w:rsid w:val="00392015"/>
    <w:rsid w:val="00392345"/>
    <w:rsid w:val="0039255E"/>
    <w:rsid w:val="0039272A"/>
    <w:rsid w:val="00392731"/>
    <w:rsid w:val="0039274F"/>
    <w:rsid w:val="00392AB6"/>
    <w:rsid w:val="00393055"/>
    <w:rsid w:val="003932A5"/>
    <w:rsid w:val="00393480"/>
    <w:rsid w:val="003936C7"/>
    <w:rsid w:val="00393A4B"/>
    <w:rsid w:val="00393E46"/>
    <w:rsid w:val="00393E9E"/>
    <w:rsid w:val="003940BB"/>
    <w:rsid w:val="003942BD"/>
    <w:rsid w:val="0039457E"/>
    <w:rsid w:val="003945A1"/>
    <w:rsid w:val="0039468B"/>
    <w:rsid w:val="003946CA"/>
    <w:rsid w:val="00394A80"/>
    <w:rsid w:val="00394DB8"/>
    <w:rsid w:val="00394E14"/>
    <w:rsid w:val="003950FF"/>
    <w:rsid w:val="0039543C"/>
    <w:rsid w:val="00395480"/>
    <w:rsid w:val="0039568E"/>
    <w:rsid w:val="00395A74"/>
    <w:rsid w:val="00395E71"/>
    <w:rsid w:val="0039608D"/>
    <w:rsid w:val="00396429"/>
    <w:rsid w:val="0039642C"/>
    <w:rsid w:val="00396681"/>
    <w:rsid w:val="0039674B"/>
    <w:rsid w:val="00396EC4"/>
    <w:rsid w:val="00397255"/>
    <w:rsid w:val="00397A54"/>
    <w:rsid w:val="00397D30"/>
    <w:rsid w:val="00397DB7"/>
    <w:rsid w:val="003A0005"/>
    <w:rsid w:val="003A01E5"/>
    <w:rsid w:val="003A08D3"/>
    <w:rsid w:val="003A1397"/>
    <w:rsid w:val="003A1A58"/>
    <w:rsid w:val="003A1B1D"/>
    <w:rsid w:val="003A20BC"/>
    <w:rsid w:val="003A23EC"/>
    <w:rsid w:val="003A26FB"/>
    <w:rsid w:val="003A2B19"/>
    <w:rsid w:val="003A2D52"/>
    <w:rsid w:val="003A333C"/>
    <w:rsid w:val="003A3507"/>
    <w:rsid w:val="003A36B6"/>
    <w:rsid w:val="003A36C0"/>
    <w:rsid w:val="003A3A3A"/>
    <w:rsid w:val="003A3A77"/>
    <w:rsid w:val="003A3B8D"/>
    <w:rsid w:val="003A3C3D"/>
    <w:rsid w:val="003A3DA0"/>
    <w:rsid w:val="003A3E4A"/>
    <w:rsid w:val="003A4389"/>
    <w:rsid w:val="003A4654"/>
    <w:rsid w:val="003A4A7C"/>
    <w:rsid w:val="003A4B8F"/>
    <w:rsid w:val="003A4CD2"/>
    <w:rsid w:val="003A4D17"/>
    <w:rsid w:val="003A4F1A"/>
    <w:rsid w:val="003A4F92"/>
    <w:rsid w:val="003A511E"/>
    <w:rsid w:val="003A5128"/>
    <w:rsid w:val="003A5347"/>
    <w:rsid w:val="003A53A9"/>
    <w:rsid w:val="003A5479"/>
    <w:rsid w:val="003A554D"/>
    <w:rsid w:val="003A5558"/>
    <w:rsid w:val="003A58B3"/>
    <w:rsid w:val="003A5F78"/>
    <w:rsid w:val="003A6164"/>
    <w:rsid w:val="003A61EF"/>
    <w:rsid w:val="003A62E1"/>
    <w:rsid w:val="003A64C1"/>
    <w:rsid w:val="003A6A3D"/>
    <w:rsid w:val="003A6C9C"/>
    <w:rsid w:val="003A6ECF"/>
    <w:rsid w:val="003A7183"/>
    <w:rsid w:val="003A72E2"/>
    <w:rsid w:val="003A73B0"/>
    <w:rsid w:val="003A7CB6"/>
    <w:rsid w:val="003B04D1"/>
    <w:rsid w:val="003B05A1"/>
    <w:rsid w:val="003B05E2"/>
    <w:rsid w:val="003B05F9"/>
    <w:rsid w:val="003B080B"/>
    <w:rsid w:val="003B09FF"/>
    <w:rsid w:val="003B0B44"/>
    <w:rsid w:val="003B0C1D"/>
    <w:rsid w:val="003B1493"/>
    <w:rsid w:val="003B14DB"/>
    <w:rsid w:val="003B151E"/>
    <w:rsid w:val="003B1887"/>
    <w:rsid w:val="003B1C2D"/>
    <w:rsid w:val="003B2013"/>
    <w:rsid w:val="003B2065"/>
    <w:rsid w:val="003B21E3"/>
    <w:rsid w:val="003B228D"/>
    <w:rsid w:val="003B257B"/>
    <w:rsid w:val="003B26FB"/>
    <w:rsid w:val="003B2744"/>
    <w:rsid w:val="003B283C"/>
    <w:rsid w:val="003B28C0"/>
    <w:rsid w:val="003B2A27"/>
    <w:rsid w:val="003B2EC1"/>
    <w:rsid w:val="003B2EF0"/>
    <w:rsid w:val="003B3266"/>
    <w:rsid w:val="003B340F"/>
    <w:rsid w:val="003B3499"/>
    <w:rsid w:val="003B367B"/>
    <w:rsid w:val="003B36A9"/>
    <w:rsid w:val="003B387A"/>
    <w:rsid w:val="003B387D"/>
    <w:rsid w:val="003B3AE1"/>
    <w:rsid w:val="003B3AE4"/>
    <w:rsid w:val="003B443F"/>
    <w:rsid w:val="003B469C"/>
    <w:rsid w:val="003B478A"/>
    <w:rsid w:val="003B49D9"/>
    <w:rsid w:val="003B49DC"/>
    <w:rsid w:val="003B4A4E"/>
    <w:rsid w:val="003B4B02"/>
    <w:rsid w:val="003B4C50"/>
    <w:rsid w:val="003B4F36"/>
    <w:rsid w:val="003B50EF"/>
    <w:rsid w:val="003B52F2"/>
    <w:rsid w:val="003B5341"/>
    <w:rsid w:val="003B557F"/>
    <w:rsid w:val="003B55AD"/>
    <w:rsid w:val="003B574C"/>
    <w:rsid w:val="003B59A4"/>
    <w:rsid w:val="003B5D37"/>
    <w:rsid w:val="003B60BB"/>
    <w:rsid w:val="003B630E"/>
    <w:rsid w:val="003B6362"/>
    <w:rsid w:val="003B66F4"/>
    <w:rsid w:val="003B696C"/>
    <w:rsid w:val="003B6C51"/>
    <w:rsid w:val="003B6E0A"/>
    <w:rsid w:val="003B6EBD"/>
    <w:rsid w:val="003B71BD"/>
    <w:rsid w:val="003B7524"/>
    <w:rsid w:val="003B77A3"/>
    <w:rsid w:val="003B77D5"/>
    <w:rsid w:val="003B7D5C"/>
    <w:rsid w:val="003B7D7C"/>
    <w:rsid w:val="003B7DB6"/>
    <w:rsid w:val="003C01EC"/>
    <w:rsid w:val="003C059E"/>
    <w:rsid w:val="003C064C"/>
    <w:rsid w:val="003C071E"/>
    <w:rsid w:val="003C0799"/>
    <w:rsid w:val="003C07B6"/>
    <w:rsid w:val="003C0978"/>
    <w:rsid w:val="003C0AA5"/>
    <w:rsid w:val="003C0AD5"/>
    <w:rsid w:val="003C0DC3"/>
    <w:rsid w:val="003C10C9"/>
    <w:rsid w:val="003C1216"/>
    <w:rsid w:val="003C130D"/>
    <w:rsid w:val="003C18E3"/>
    <w:rsid w:val="003C1B46"/>
    <w:rsid w:val="003C1D80"/>
    <w:rsid w:val="003C1F61"/>
    <w:rsid w:val="003C20AD"/>
    <w:rsid w:val="003C215A"/>
    <w:rsid w:val="003C21B1"/>
    <w:rsid w:val="003C22DF"/>
    <w:rsid w:val="003C2416"/>
    <w:rsid w:val="003C2803"/>
    <w:rsid w:val="003C284F"/>
    <w:rsid w:val="003C2982"/>
    <w:rsid w:val="003C33B1"/>
    <w:rsid w:val="003C368E"/>
    <w:rsid w:val="003C39C6"/>
    <w:rsid w:val="003C3AB4"/>
    <w:rsid w:val="003C3B78"/>
    <w:rsid w:val="003C3ED6"/>
    <w:rsid w:val="003C4581"/>
    <w:rsid w:val="003C45BE"/>
    <w:rsid w:val="003C49D3"/>
    <w:rsid w:val="003C4C15"/>
    <w:rsid w:val="003C4F49"/>
    <w:rsid w:val="003C4FE3"/>
    <w:rsid w:val="003C51AD"/>
    <w:rsid w:val="003C5337"/>
    <w:rsid w:val="003C557A"/>
    <w:rsid w:val="003C5630"/>
    <w:rsid w:val="003C5832"/>
    <w:rsid w:val="003C5A5B"/>
    <w:rsid w:val="003C5F24"/>
    <w:rsid w:val="003C613F"/>
    <w:rsid w:val="003C65EA"/>
    <w:rsid w:val="003C6751"/>
    <w:rsid w:val="003C67EE"/>
    <w:rsid w:val="003C696F"/>
    <w:rsid w:val="003C6CC2"/>
    <w:rsid w:val="003C6EA0"/>
    <w:rsid w:val="003C70B6"/>
    <w:rsid w:val="003C7230"/>
    <w:rsid w:val="003C728A"/>
    <w:rsid w:val="003C72C3"/>
    <w:rsid w:val="003C7391"/>
    <w:rsid w:val="003C785E"/>
    <w:rsid w:val="003C7CE2"/>
    <w:rsid w:val="003C7E4D"/>
    <w:rsid w:val="003D0216"/>
    <w:rsid w:val="003D050B"/>
    <w:rsid w:val="003D0974"/>
    <w:rsid w:val="003D0F5B"/>
    <w:rsid w:val="003D1096"/>
    <w:rsid w:val="003D12D7"/>
    <w:rsid w:val="003D1406"/>
    <w:rsid w:val="003D1422"/>
    <w:rsid w:val="003D15B8"/>
    <w:rsid w:val="003D1675"/>
    <w:rsid w:val="003D1974"/>
    <w:rsid w:val="003D2049"/>
    <w:rsid w:val="003D21C8"/>
    <w:rsid w:val="003D234A"/>
    <w:rsid w:val="003D2A9D"/>
    <w:rsid w:val="003D2CA5"/>
    <w:rsid w:val="003D2F50"/>
    <w:rsid w:val="003D3108"/>
    <w:rsid w:val="003D3141"/>
    <w:rsid w:val="003D33AC"/>
    <w:rsid w:val="003D33DC"/>
    <w:rsid w:val="003D352A"/>
    <w:rsid w:val="003D3646"/>
    <w:rsid w:val="003D37EA"/>
    <w:rsid w:val="003D380B"/>
    <w:rsid w:val="003D3D22"/>
    <w:rsid w:val="003D4182"/>
    <w:rsid w:val="003D4266"/>
    <w:rsid w:val="003D45A5"/>
    <w:rsid w:val="003D4906"/>
    <w:rsid w:val="003D495A"/>
    <w:rsid w:val="003D4C96"/>
    <w:rsid w:val="003D4F5D"/>
    <w:rsid w:val="003D50EA"/>
    <w:rsid w:val="003D515F"/>
    <w:rsid w:val="003D526A"/>
    <w:rsid w:val="003D52A5"/>
    <w:rsid w:val="003D5A57"/>
    <w:rsid w:val="003D5E8F"/>
    <w:rsid w:val="003D661D"/>
    <w:rsid w:val="003D6A38"/>
    <w:rsid w:val="003D6A3C"/>
    <w:rsid w:val="003D6BB2"/>
    <w:rsid w:val="003D6EDA"/>
    <w:rsid w:val="003D73CC"/>
    <w:rsid w:val="003D79BE"/>
    <w:rsid w:val="003D7F2F"/>
    <w:rsid w:val="003D7FCD"/>
    <w:rsid w:val="003E01CE"/>
    <w:rsid w:val="003E033E"/>
    <w:rsid w:val="003E0485"/>
    <w:rsid w:val="003E058D"/>
    <w:rsid w:val="003E0782"/>
    <w:rsid w:val="003E09D7"/>
    <w:rsid w:val="003E0AD5"/>
    <w:rsid w:val="003E0F87"/>
    <w:rsid w:val="003E15EB"/>
    <w:rsid w:val="003E167C"/>
    <w:rsid w:val="003E1A7B"/>
    <w:rsid w:val="003E1AF4"/>
    <w:rsid w:val="003E2227"/>
    <w:rsid w:val="003E2252"/>
    <w:rsid w:val="003E22CB"/>
    <w:rsid w:val="003E276D"/>
    <w:rsid w:val="003E2772"/>
    <w:rsid w:val="003E28A6"/>
    <w:rsid w:val="003E2B53"/>
    <w:rsid w:val="003E2C83"/>
    <w:rsid w:val="003E2EEB"/>
    <w:rsid w:val="003E2FC4"/>
    <w:rsid w:val="003E3264"/>
    <w:rsid w:val="003E3410"/>
    <w:rsid w:val="003E34C7"/>
    <w:rsid w:val="003E36D3"/>
    <w:rsid w:val="003E3B28"/>
    <w:rsid w:val="003E442F"/>
    <w:rsid w:val="003E44A2"/>
    <w:rsid w:val="003E45D9"/>
    <w:rsid w:val="003E4626"/>
    <w:rsid w:val="003E54C7"/>
    <w:rsid w:val="003E556B"/>
    <w:rsid w:val="003E5683"/>
    <w:rsid w:val="003E5C60"/>
    <w:rsid w:val="003E5FE8"/>
    <w:rsid w:val="003E6587"/>
    <w:rsid w:val="003E6609"/>
    <w:rsid w:val="003E668C"/>
    <w:rsid w:val="003E6879"/>
    <w:rsid w:val="003E7145"/>
    <w:rsid w:val="003E7258"/>
    <w:rsid w:val="003E76B2"/>
    <w:rsid w:val="003E79FB"/>
    <w:rsid w:val="003E7C48"/>
    <w:rsid w:val="003F00B0"/>
    <w:rsid w:val="003F0222"/>
    <w:rsid w:val="003F052E"/>
    <w:rsid w:val="003F08B0"/>
    <w:rsid w:val="003F0D19"/>
    <w:rsid w:val="003F1138"/>
    <w:rsid w:val="003F117A"/>
    <w:rsid w:val="003F1A8E"/>
    <w:rsid w:val="003F1AC0"/>
    <w:rsid w:val="003F1C24"/>
    <w:rsid w:val="003F1D63"/>
    <w:rsid w:val="003F1E35"/>
    <w:rsid w:val="003F24AD"/>
    <w:rsid w:val="003F24F3"/>
    <w:rsid w:val="003F259A"/>
    <w:rsid w:val="003F266F"/>
    <w:rsid w:val="003F286C"/>
    <w:rsid w:val="003F2B4B"/>
    <w:rsid w:val="003F2C4D"/>
    <w:rsid w:val="003F2CFC"/>
    <w:rsid w:val="003F3436"/>
    <w:rsid w:val="003F352E"/>
    <w:rsid w:val="003F36C2"/>
    <w:rsid w:val="003F3C81"/>
    <w:rsid w:val="003F3DD6"/>
    <w:rsid w:val="003F4089"/>
    <w:rsid w:val="003F41F1"/>
    <w:rsid w:val="003F42C5"/>
    <w:rsid w:val="003F437A"/>
    <w:rsid w:val="003F47B2"/>
    <w:rsid w:val="003F4845"/>
    <w:rsid w:val="003F4A6D"/>
    <w:rsid w:val="003F4CC3"/>
    <w:rsid w:val="003F4DB3"/>
    <w:rsid w:val="003F5098"/>
    <w:rsid w:val="003F557E"/>
    <w:rsid w:val="003F5E9C"/>
    <w:rsid w:val="003F63D3"/>
    <w:rsid w:val="003F63DD"/>
    <w:rsid w:val="003F64BA"/>
    <w:rsid w:val="003F69B4"/>
    <w:rsid w:val="003F6F1E"/>
    <w:rsid w:val="003F6F32"/>
    <w:rsid w:val="003F6FD0"/>
    <w:rsid w:val="003F7091"/>
    <w:rsid w:val="003F7AE1"/>
    <w:rsid w:val="00400100"/>
    <w:rsid w:val="00400183"/>
    <w:rsid w:val="004001E1"/>
    <w:rsid w:val="004002A6"/>
    <w:rsid w:val="00400477"/>
    <w:rsid w:val="00400732"/>
    <w:rsid w:val="00400CF7"/>
    <w:rsid w:val="00400FDD"/>
    <w:rsid w:val="0040105C"/>
    <w:rsid w:val="004013CB"/>
    <w:rsid w:val="00401C49"/>
    <w:rsid w:val="00402BF7"/>
    <w:rsid w:val="00402F95"/>
    <w:rsid w:val="00402FFD"/>
    <w:rsid w:val="004031C0"/>
    <w:rsid w:val="00403458"/>
    <w:rsid w:val="004034B6"/>
    <w:rsid w:val="00403734"/>
    <w:rsid w:val="0040388B"/>
    <w:rsid w:val="00403B8F"/>
    <w:rsid w:val="00403C69"/>
    <w:rsid w:val="00403D6E"/>
    <w:rsid w:val="004041A2"/>
    <w:rsid w:val="00404378"/>
    <w:rsid w:val="00404483"/>
    <w:rsid w:val="004046B1"/>
    <w:rsid w:val="004046C4"/>
    <w:rsid w:val="004048F0"/>
    <w:rsid w:val="00404D5E"/>
    <w:rsid w:val="00404E86"/>
    <w:rsid w:val="004052B7"/>
    <w:rsid w:val="004052E6"/>
    <w:rsid w:val="004052F7"/>
    <w:rsid w:val="004054EA"/>
    <w:rsid w:val="0040578B"/>
    <w:rsid w:val="004059D9"/>
    <w:rsid w:val="00405A1E"/>
    <w:rsid w:val="00405BC1"/>
    <w:rsid w:val="00405F26"/>
    <w:rsid w:val="004063DE"/>
    <w:rsid w:val="0040679A"/>
    <w:rsid w:val="0040682E"/>
    <w:rsid w:val="00406FAF"/>
    <w:rsid w:val="00406FCD"/>
    <w:rsid w:val="00407476"/>
    <w:rsid w:val="0040779C"/>
    <w:rsid w:val="00407BEF"/>
    <w:rsid w:val="00407FCF"/>
    <w:rsid w:val="0041057C"/>
    <w:rsid w:val="0041086A"/>
    <w:rsid w:val="00410900"/>
    <w:rsid w:val="004109EE"/>
    <w:rsid w:val="00410C1A"/>
    <w:rsid w:val="00410FFB"/>
    <w:rsid w:val="004111C5"/>
    <w:rsid w:val="004115A3"/>
    <w:rsid w:val="004115A9"/>
    <w:rsid w:val="00411947"/>
    <w:rsid w:val="00411994"/>
    <w:rsid w:val="00411A1D"/>
    <w:rsid w:val="00411E2E"/>
    <w:rsid w:val="00411E71"/>
    <w:rsid w:val="00411F64"/>
    <w:rsid w:val="00412582"/>
    <w:rsid w:val="004125DA"/>
    <w:rsid w:val="00412993"/>
    <w:rsid w:val="00412C04"/>
    <w:rsid w:val="00412CEA"/>
    <w:rsid w:val="0041302D"/>
    <w:rsid w:val="004138B3"/>
    <w:rsid w:val="00413CA1"/>
    <w:rsid w:val="00413DDE"/>
    <w:rsid w:val="00414009"/>
    <w:rsid w:val="00414238"/>
    <w:rsid w:val="004148C0"/>
    <w:rsid w:val="00414970"/>
    <w:rsid w:val="00414A5E"/>
    <w:rsid w:val="00414C36"/>
    <w:rsid w:val="00415A5A"/>
    <w:rsid w:val="00415AA8"/>
    <w:rsid w:val="00415DBA"/>
    <w:rsid w:val="00415E04"/>
    <w:rsid w:val="00416328"/>
    <w:rsid w:val="0041635B"/>
    <w:rsid w:val="00416716"/>
    <w:rsid w:val="004168F5"/>
    <w:rsid w:val="00416C4A"/>
    <w:rsid w:val="00416CAC"/>
    <w:rsid w:val="00416DF2"/>
    <w:rsid w:val="00417091"/>
    <w:rsid w:val="00417701"/>
    <w:rsid w:val="00417F5A"/>
    <w:rsid w:val="00420713"/>
    <w:rsid w:val="00420886"/>
    <w:rsid w:val="00420941"/>
    <w:rsid w:val="00420A19"/>
    <w:rsid w:val="00420BE6"/>
    <w:rsid w:val="00420E69"/>
    <w:rsid w:val="00420EB6"/>
    <w:rsid w:val="00420FDA"/>
    <w:rsid w:val="00421513"/>
    <w:rsid w:val="00421643"/>
    <w:rsid w:val="004218E0"/>
    <w:rsid w:val="00421992"/>
    <w:rsid w:val="00421D9C"/>
    <w:rsid w:val="00421F98"/>
    <w:rsid w:val="0042220E"/>
    <w:rsid w:val="00422B3E"/>
    <w:rsid w:val="00422B50"/>
    <w:rsid w:val="00422B74"/>
    <w:rsid w:val="00422D6D"/>
    <w:rsid w:val="0042311E"/>
    <w:rsid w:val="0042331B"/>
    <w:rsid w:val="00423398"/>
    <w:rsid w:val="00423617"/>
    <w:rsid w:val="004239A0"/>
    <w:rsid w:val="00423AC8"/>
    <w:rsid w:val="00423B54"/>
    <w:rsid w:val="00423F12"/>
    <w:rsid w:val="004245B6"/>
    <w:rsid w:val="0042461F"/>
    <w:rsid w:val="00424910"/>
    <w:rsid w:val="00424E36"/>
    <w:rsid w:val="00424E3F"/>
    <w:rsid w:val="00425435"/>
    <w:rsid w:val="004255AF"/>
    <w:rsid w:val="004255FE"/>
    <w:rsid w:val="004256E7"/>
    <w:rsid w:val="00425D5D"/>
    <w:rsid w:val="00426108"/>
    <w:rsid w:val="004261F2"/>
    <w:rsid w:val="00426644"/>
    <w:rsid w:val="004266EF"/>
    <w:rsid w:val="00426765"/>
    <w:rsid w:val="00426AB0"/>
    <w:rsid w:val="00426B97"/>
    <w:rsid w:val="00426E5E"/>
    <w:rsid w:val="00426FFD"/>
    <w:rsid w:val="00427094"/>
    <w:rsid w:val="00427299"/>
    <w:rsid w:val="0042759E"/>
    <w:rsid w:val="00427847"/>
    <w:rsid w:val="00427E67"/>
    <w:rsid w:val="00427E70"/>
    <w:rsid w:val="0043006A"/>
    <w:rsid w:val="004304C6"/>
    <w:rsid w:val="00430505"/>
    <w:rsid w:val="004307AE"/>
    <w:rsid w:val="004309B2"/>
    <w:rsid w:val="004309C3"/>
    <w:rsid w:val="00430DF6"/>
    <w:rsid w:val="00430EF1"/>
    <w:rsid w:val="00430F3C"/>
    <w:rsid w:val="00430F64"/>
    <w:rsid w:val="00431071"/>
    <w:rsid w:val="00431359"/>
    <w:rsid w:val="004313B3"/>
    <w:rsid w:val="004316C8"/>
    <w:rsid w:val="004316FE"/>
    <w:rsid w:val="00431849"/>
    <w:rsid w:val="00431D26"/>
    <w:rsid w:val="0043201C"/>
    <w:rsid w:val="004322ED"/>
    <w:rsid w:val="0043245F"/>
    <w:rsid w:val="00432A8E"/>
    <w:rsid w:val="00432AB2"/>
    <w:rsid w:val="00432AB3"/>
    <w:rsid w:val="00432C04"/>
    <w:rsid w:val="00432D35"/>
    <w:rsid w:val="00433000"/>
    <w:rsid w:val="0043300D"/>
    <w:rsid w:val="00433184"/>
    <w:rsid w:val="00433349"/>
    <w:rsid w:val="00433600"/>
    <w:rsid w:val="004339E6"/>
    <w:rsid w:val="00433A09"/>
    <w:rsid w:val="00433B4E"/>
    <w:rsid w:val="00433D13"/>
    <w:rsid w:val="00433EED"/>
    <w:rsid w:val="00433F47"/>
    <w:rsid w:val="004340B5"/>
    <w:rsid w:val="0043498C"/>
    <w:rsid w:val="00434993"/>
    <w:rsid w:val="004349D7"/>
    <w:rsid w:val="00434B70"/>
    <w:rsid w:val="004358B6"/>
    <w:rsid w:val="00435DF4"/>
    <w:rsid w:val="00436049"/>
    <w:rsid w:val="00436526"/>
    <w:rsid w:val="004367DF"/>
    <w:rsid w:val="00436CA3"/>
    <w:rsid w:val="00436E00"/>
    <w:rsid w:val="00436E0A"/>
    <w:rsid w:val="00437989"/>
    <w:rsid w:val="004379FF"/>
    <w:rsid w:val="00437E82"/>
    <w:rsid w:val="004402E7"/>
    <w:rsid w:val="00440501"/>
    <w:rsid w:val="004405C4"/>
    <w:rsid w:val="004409BF"/>
    <w:rsid w:val="00440CE5"/>
    <w:rsid w:val="00440D38"/>
    <w:rsid w:val="00440D40"/>
    <w:rsid w:val="00440FFC"/>
    <w:rsid w:val="004416A3"/>
    <w:rsid w:val="00441832"/>
    <w:rsid w:val="004418BF"/>
    <w:rsid w:val="004419F7"/>
    <w:rsid w:val="00441A99"/>
    <w:rsid w:val="00441AF7"/>
    <w:rsid w:val="00441B58"/>
    <w:rsid w:val="00442018"/>
    <w:rsid w:val="0044212D"/>
    <w:rsid w:val="00442178"/>
    <w:rsid w:val="00442368"/>
    <w:rsid w:val="00442C4F"/>
    <w:rsid w:val="00442E4C"/>
    <w:rsid w:val="00443292"/>
    <w:rsid w:val="0044357B"/>
    <w:rsid w:val="00443744"/>
    <w:rsid w:val="00443795"/>
    <w:rsid w:val="00443AC1"/>
    <w:rsid w:val="00443C68"/>
    <w:rsid w:val="0044415F"/>
    <w:rsid w:val="00444456"/>
    <w:rsid w:val="00444458"/>
    <w:rsid w:val="00444D6D"/>
    <w:rsid w:val="00445004"/>
    <w:rsid w:val="004457BD"/>
    <w:rsid w:val="004458DD"/>
    <w:rsid w:val="00445961"/>
    <w:rsid w:val="00445C92"/>
    <w:rsid w:val="004462BB"/>
    <w:rsid w:val="004466D4"/>
    <w:rsid w:val="0044685E"/>
    <w:rsid w:val="00447078"/>
    <w:rsid w:val="00447150"/>
    <w:rsid w:val="004471A0"/>
    <w:rsid w:val="0044729B"/>
    <w:rsid w:val="0044755C"/>
    <w:rsid w:val="004475E2"/>
    <w:rsid w:val="004475E9"/>
    <w:rsid w:val="0044777C"/>
    <w:rsid w:val="004477A5"/>
    <w:rsid w:val="00447D88"/>
    <w:rsid w:val="00447D9A"/>
    <w:rsid w:val="00447DCE"/>
    <w:rsid w:val="00447E31"/>
    <w:rsid w:val="00450067"/>
    <w:rsid w:val="004500A9"/>
    <w:rsid w:val="00450208"/>
    <w:rsid w:val="004503DA"/>
    <w:rsid w:val="00450C9F"/>
    <w:rsid w:val="00450CA3"/>
    <w:rsid w:val="00450E85"/>
    <w:rsid w:val="00451191"/>
    <w:rsid w:val="0045123C"/>
    <w:rsid w:val="004512C8"/>
    <w:rsid w:val="0045150D"/>
    <w:rsid w:val="0045152A"/>
    <w:rsid w:val="00451BB5"/>
    <w:rsid w:val="0045213C"/>
    <w:rsid w:val="00452B42"/>
    <w:rsid w:val="00452C18"/>
    <w:rsid w:val="00452C53"/>
    <w:rsid w:val="00452F83"/>
    <w:rsid w:val="00453000"/>
    <w:rsid w:val="004532F8"/>
    <w:rsid w:val="0045357E"/>
    <w:rsid w:val="00453B6E"/>
    <w:rsid w:val="004540F2"/>
    <w:rsid w:val="00454679"/>
    <w:rsid w:val="00454698"/>
    <w:rsid w:val="004546D5"/>
    <w:rsid w:val="00454790"/>
    <w:rsid w:val="0045487A"/>
    <w:rsid w:val="00454A01"/>
    <w:rsid w:val="00454B08"/>
    <w:rsid w:val="00454C5E"/>
    <w:rsid w:val="0045532E"/>
    <w:rsid w:val="004555DF"/>
    <w:rsid w:val="004558BA"/>
    <w:rsid w:val="00456307"/>
    <w:rsid w:val="0045634A"/>
    <w:rsid w:val="00456782"/>
    <w:rsid w:val="00456A35"/>
    <w:rsid w:val="00456FAF"/>
    <w:rsid w:val="00457695"/>
    <w:rsid w:val="0045778A"/>
    <w:rsid w:val="00457D73"/>
    <w:rsid w:val="00457D99"/>
    <w:rsid w:val="0046017A"/>
    <w:rsid w:val="00460462"/>
    <w:rsid w:val="0046090E"/>
    <w:rsid w:val="00460E48"/>
    <w:rsid w:val="00460FD6"/>
    <w:rsid w:val="00461500"/>
    <w:rsid w:val="00461550"/>
    <w:rsid w:val="004616EF"/>
    <w:rsid w:val="00461842"/>
    <w:rsid w:val="00461877"/>
    <w:rsid w:val="00461C21"/>
    <w:rsid w:val="00461F2E"/>
    <w:rsid w:val="00461F4C"/>
    <w:rsid w:val="0046201D"/>
    <w:rsid w:val="0046209F"/>
    <w:rsid w:val="004625F4"/>
    <w:rsid w:val="00462933"/>
    <w:rsid w:val="00462A5B"/>
    <w:rsid w:val="00462E94"/>
    <w:rsid w:val="004630FB"/>
    <w:rsid w:val="00463BF7"/>
    <w:rsid w:val="00463E32"/>
    <w:rsid w:val="00464A99"/>
    <w:rsid w:val="00464B1D"/>
    <w:rsid w:val="00464B4B"/>
    <w:rsid w:val="00464B89"/>
    <w:rsid w:val="00464C77"/>
    <w:rsid w:val="00465046"/>
    <w:rsid w:val="004651C8"/>
    <w:rsid w:val="0046523A"/>
    <w:rsid w:val="004655A9"/>
    <w:rsid w:val="004655B3"/>
    <w:rsid w:val="0046592A"/>
    <w:rsid w:val="004659A0"/>
    <w:rsid w:val="00465D02"/>
    <w:rsid w:val="00466105"/>
    <w:rsid w:val="00466471"/>
    <w:rsid w:val="00466604"/>
    <w:rsid w:val="0046774F"/>
    <w:rsid w:val="00467D4F"/>
    <w:rsid w:val="00467D88"/>
    <w:rsid w:val="00467E48"/>
    <w:rsid w:val="004701C2"/>
    <w:rsid w:val="004702AC"/>
    <w:rsid w:val="00470488"/>
    <w:rsid w:val="00470535"/>
    <w:rsid w:val="004709C7"/>
    <w:rsid w:val="00470D68"/>
    <w:rsid w:val="00470DA0"/>
    <w:rsid w:val="00470E5A"/>
    <w:rsid w:val="00470F66"/>
    <w:rsid w:val="00471409"/>
    <w:rsid w:val="0047140B"/>
    <w:rsid w:val="00471905"/>
    <w:rsid w:val="00471D7F"/>
    <w:rsid w:val="00471D90"/>
    <w:rsid w:val="00472021"/>
    <w:rsid w:val="00472079"/>
    <w:rsid w:val="004720E4"/>
    <w:rsid w:val="00472215"/>
    <w:rsid w:val="0047223F"/>
    <w:rsid w:val="00472343"/>
    <w:rsid w:val="00472694"/>
    <w:rsid w:val="00472698"/>
    <w:rsid w:val="0047280A"/>
    <w:rsid w:val="00472AF6"/>
    <w:rsid w:val="00472B4D"/>
    <w:rsid w:val="00472FCD"/>
    <w:rsid w:val="00472FF8"/>
    <w:rsid w:val="004730F6"/>
    <w:rsid w:val="0047334E"/>
    <w:rsid w:val="00473366"/>
    <w:rsid w:val="0047395E"/>
    <w:rsid w:val="00473BBC"/>
    <w:rsid w:val="00473D67"/>
    <w:rsid w:val="0047442A"/>
    <w:rsid w:val="0047471F"/>
    <w:rsid w:val="00474756"/>
    <w:rsid w:val="00474877"/>
    <w:rsid w:val="00474917"/>
    <w:rsid w:val="004749E0"/>
    <w:rsid w:val="00474DB7"/>
    <w:rsid w:val="00474EFF"/>
    <w:rsid w:val="00474F14"/>
    <w:rsid w:val="00475932"/>
    <w:rsid w:val="00475A27"/>
    <w:rsid w:val="00475A3A"/>
    <w:rsid w:val="00476070"/>
    <w:rsid w:val="00476075"/>
    <w:rsid w:val="00476126"/>
    <w:rsid w:val="00476687"/>
    <w:rsid w:val="0047695F"/>
    <w:rsid w:val="00476BB9"/>
    <w:rsid w:val="00476C22"/>
    <w:rsid w:val="00476C39"/>
    <w:rsid w:val="00476FEF"/>
    <w:rsid w:val="0047700C"/>
    <w:rsid w:val="004772B5"/>
    <w:rsid w:val="004774AC"/>
    <w:rsid w:val="0047754D"/>
    <w:rsid w:val="004777CF"/>
    <w:rsid w:val="00477E3E"/>
    <w:rsid w:val="00477EE1"/>
    <w:rsid w:val="00480190"/>
    <w:rsid w:val="004806A0"/>
    <w:rsid w:val="0048096F"/>
    <w:rsid w:val="00480D17"/>
    <w:rsid w:val="004810AE"/>
    <w:rsid w:val="0048140B"/>
    <w:rsid w:val="004816FB"/>
    <w:rsid w:val="00481777"/>
    <w:rsid w:val="00481880"/>
    <w:rsid w:val="00481A42"/>
    <w:rsid w:val="00481C04"/>
    <w:rsid w:val="00482100"/>
    <w:rsid w:val="00482308"/>
    <w:rsid w:val="0048269A"/>
    <w:rsid w:val="00482708"/>
    <w:rsid w:val="0048313E"/>
    <w:rsid w:val="00483493"/>
    <w:rsid w:val="004835DA"/>
    <w:rsid w:val="00483776"/>
    <w:rsid w:val="004837A3"/>
    <w:rsid w:val="004839E1"/>
    <w:rsid w:val="00484071"/>
    <w:rsid w:val="00484083"/>
    <w:rsid w:val="004844C3"/>
    <w:rsid w:val="004850A2"/>
    <w:rsid w:val="00485416"/>
    <w:rsid w:val="00485870"/>
    <w:rsid w:val="00485D94"/>
    <w:rsid w:val="00485DFE"/>
    <w:rsid w:val="004860FE"/>
    <w:rsid w:val="0048611F"/>
    <w:rsid w:val="00486520"/>
    <w:rsid w:val="00486652"/>
    <w:rsid w:val="0048668A"/>
    <w:rsid w:val="0048680A"/>
    <w:rsid w:val="00486A93"/>
    <w:rsid w:val="00486BFC"/>
    <w:rsid w:val="00486F80"/>
    <w:rsid w:val="004871A6"/>
    <w:rsid w:val="00487AF6"/>
    <w:rsid w:val="00487E60"/>
    <w:rsid w:val="0049045A"/>
    <w:rsid w:val="00490657"/>
    <w:rsid w:val="00490976"/>
    <w:rsid w:val="00490B90"/>
    <w:rsid w:val="00490F55"/>
    <w:rsid w:val="004919AC"/>
    <w:rsid w:val="0049207A"/>
    <w:rsid w:val="004922B1"/>
    <w:rsid w:val="00492343"/>
    <w:rsid w:val="00492668"/>
    <w:rsid w:val="00492775"/>
    <w:rsid w:val="00492786"/>
    <w:rsid w:val="004927F3"/>
    <w:rsid w:val="004928E1"/>
    <w:rsid w:val="00492C29"/>
    <w:rsid w:val="00492DA0"/>
    <w:rsid w:val="00492E6A"/>
    <w:rsid w:val="00492EEC"/>
    <w:rsid w:val="00492F6E"/>
    <w:rsid w:val="004930AD"/>
    <w:rsid w:val="0049349C"/>
    <w:rsid w:val="004938BE"/>
    <w:rsid w:val="004939AD"/>
    <w:rsid w:val="00493B2A"/>
    <w:rsid w:val="00493D18"/>
    <w:rsid w:val="00494161"/>
    <w:rsid w:val="00494A51"/>
    <w:rsid w:val="00494A58"/>
    <w:rsid w:val="00495398"/>
    <w:rsid w:val="00495644"/>
    <w:rsid w:val="0049571C"/>
    <w:rsid w:val="004958C9"/>
    <w:rsid w:val="00495E7F"/>
    <w:rsid w:val="00496160"/>
    <w:rsid w:val="00496381"/>
    <w:rsid w:val="00496C3F"/>
    <w:rsid w:val="00496D04"/>
    <w:rsid w:val="0049747A"/>
    <w:rsid w:val="004975DA"/>
    <w:rsid w:val="0049774B"/>
    <w:rsid w:val="00497C1C"/>
    <w:rsid w:val="00497FC4"/>
    <w:rsid w:val="004A01EB"/>
    <w:rsid w:val="004A0367"/>
    <w:rsid w:val="004A060C"/>
    <w:rsid w:val="004A0724"/>
    <w:rsid w:val="004A07BE"/>
    <w:rsid w:val="004A09DC"/>
    <w:rsid w:val="004A0A68"/>
    <w:rsid w:val="004A0E7F"/>
    <w:rsid w:val="004A16B8"/>
    <w:rsid w:val="004A16C1"/>
    <w:rsid w:val="004A175A"/>
    <w:rsid w:val="004A184C"/>
    <w:rsid w:val="004A1C98"/>
    <w:rsid w:val="004A1CDD"/>
    <w:rsid w:val="004A1DAF"/>
    <w:rsid w:val="004A1EE2"/>
    <w:rsid w:val="004A1EFA"/>
    <w:rsid w:val="004A20CC"/>
    <w:rsid w:val="004A2126"/>
    <w:rsid w:val="004A21A8"/>
    <w:rsid w:val="004A22F4"/>
    <w:rsid w:val="004A2350"/>
    <w:rsid w:val="004A2857"/>
    <w:rsid w:val="004A2A3E"/>
    <w:rsid w:val="004A2B44"/>
    <w:rsid w:val="004A2BFA"/>
    <w:rsid w:val="004A330C"/>
    <w:rsid w:val="004A3917"/>
    <w:rsid w:val="004A3EE2"/>
    <w:rsid w:val="004A4193"/>
    <w:rsid w:val="004A448C"/>
    <w:rsid w:val="004A44CC"/>
    <w:rsid w:val="004A44CE"/>
    <w:rsid w:val="004A499E"/>
    <w:rsid w:val="004A4A01"/>
    <w:rsid w:val="004A4A45"/>
    <w:rsid w:val="004A4E87"/>
    <w:rsid w:val="004A563E"/>
    <w:rsid w:val="004A57CA"/>
    <w:rsid w:val="004A59C1"/>
    <w:rsid w:val="004A5E06"/>
    <w:rsid w:val="004A62D5"/>
    <w:rsid w:val="004A63C4"/>
    <w:rsid w:val="004A663F"/>
    <w:rsid w:val="004A6D3B"/>
    <w:rsid w:val="004A711D"/>
    <w:rsid w:val="004A71C3"/>
    <w:rsid w:val="004A737E"/>
    <w:rsid w:val="004A7413"/>
    <w:rsid w:val="004A76C4"/>
    <w:rsid w:val="004A79CF"/>
    <w:rsid w:val="004A7FA8"/>
    <w:rsid w:val="004A7FD1"/>
    <w:rsid w:val="004A7FE5"/>
    <w:rsid w:val="004B0290"/>
    <w:rsid w:val="004B0367"/>
    <w:rsid w:val="004B05D0"/>
    <w:rsid w:val="004B067B"/>
    <w:rsid w:val="004B0B31"/>
    <w:rsid w:val="004B10B8"/>
    <w:rsid w:val="004B1125"/>
    <w:rsid w:val="004B114B"/>
    <w:rsid w:val="004B1183"/>
    <w:rsid w:val="004B11AE"/>
    <w:rsid w:val="004B1481"/>
    <w:rsid w:val="004B1603"/>
    <w:rsid w:val="004B1692"/>
    <w:rsid w:val="004B1903"/>
    <w:rsid w:val="004B2066"/>
    <w:rsid w:val="004B2126"/>
    <w:rsid w:val="004B23CF"/>
    <w:rsid w:val="004B25AB"/>
    <w:rsid w:val="004B27E5"/>
    <w:rsid w:val="004B2A5E"/>
    <w:rsid w:val="004B31FC"/>
    <w:rsid w:val="004B32A0"/>
    <w:rsid w:val="004B3FB3"/>
    <w:rsid w:val="004B4619"/>
    <w:rsid w:val="004B46FE"/>
    <w:rsid w:val="004B4806"/>
    <w:rsid w:val="004B5057"/>
    <w:rsid w:val="004B5514"/>
    <w:rsid w:val="004B556E"/>
    <w:rsid w:val="004B56B7"/>
    <w:rsid w:val="004B5CC7"/>
    <w:rsid w:val="004B5F9E"/>
    <w:rsid w:val="004B62B3"/>
    <w:rsid w:val="004B6A63"/>
    <w:rsid w:val="004B721E"/>
    <w:rsid w:val="004B7981"/>
    <w:rsid w:val="004B7A05"/>
    <w:rsid w:val="004C020E"/>
    <w:rsid w:val="004C057F"/>
    <w:rsid w:val="004C0ACB"/>
    <w:rsid w:val="004C0AD2"/>
    <w:rsid w:val="004C0B48"/>
    <w:rsid w:val="004C0ED3"/>
    <w:rsid w:val="004C120E"/>
    <w:rsid w:val="004C1B7A"/>
    <w:rsid w:val="004C2245"/>
    <w:rsid w:val="004C2305"/>
    <w:rsid w:val="004C2626"/>
    <w:rsid w:val="004C2994"/>
    <w:rsid w:val="004C29A4"/>
    <w:rsid w:val="004C327E"/>
    <w:rsid w:val="004C3292"/>
    <w:rsid w:val="004C32BA"/>
    <w:rsid w:val="004C34D9"/>
    <w:rsid w:val="004C36F6"/>
    <w:rsid w:val="004C383D"/>
    <w:rsid w:val="004C386C"/>
    <w:rsid w:val="004C3D00"/>
    <w:rsid w:val="004C474D"/>
    <w:rsid w:val="004C48CC"/>
    <w:rsid w:val="004C4C28"/>
    <w:rsid w:val="004C4C2C"/>
    <w:rsid w:val="004C4EA5"/>
    <w:rsid w:val="004C5060"/>
    <w:rsid w:val="004C5127"/>
    <w:rsid w:val="004C5213"/>
    <w:rsid w:val="004C5342"/>
    <w:rsid w:val="004C5477"/>
    <w:rsid w:val="004C55D9"/>
    <w:rsid w:val="004C5929"/>
    <w:rsid w:val="004C5A87"/>
    <w:rsid w:val="004C5D22"/>
    <w:rsid w:val="004C5DD8"/>
    <w:rsid w:val="004C5E18"/>
    <w:rsid w:val="004C5FA3"/>
    <w:rsid w:val="004C5FC1"/>
    <w:rsid w:val="004C5FDC"/>
    <w:rsid w:val="004C6008"/>
    <w:rsid w:val="004C6BB6"/>
    <w:rsid w:val="004C6C3E"/>
    <w:rsid w:val="004C6D32"/>
    <w:rsid w:val="004C6E3D"/>
    <w:rsid w:val="004C748D"/>
    <w:rsid w:val="004C77DE"/>
    <w:rsid w:val="004C79AA"/>
    <w:rsid w:val="004C7CE4"/>
    <w:rsid w:val="004C7D6D"/>
    <w:rsid w:val="004D00B3"/>
    <w:rsid w:val="004D00CA"/>
    <w:rsid w:val="004D076B"/>
    <w:rsid w:val="004D09D5"/>
    <w:rsid w:val="004D0A64"/>
    <w:rsid w:val="004D0BAA"/>
    <w:rsid w:val="004D0C59"/>
    <w:rsid w:val="004D0E4D"/>
    <w:rsid w:val="004D1264"/>
    <w:rsid w:val="004D1667"/>
    <w:rsid w:val="004D177C"/>
    <w:rsid w:val="004D24BE"/>
    <w:rsid w:val="004D31C9"/>
    <w:rsid w:val="004D394A"/>
    <w:rsid w:val="004D3972"/>
    <w:rsid w:val="004D3DB0"/>
    <w:rsid w:val="004D4183"/>
    <w:rsid w:val="004D4668"/>
    <w:rsid w:val="004D4835"/>
    <w:rsid w:val="004D4A06"/>
    <w:rsid w:val="004D4FFF"/>
    <w:rsid w:val="004D5482"/>
    <w:rsid w:val="004D58D2"/>
    <w:rsid w:val="004D5967"/>
    <w:rsid w:val="004D59DA"/>
    <w:rsid w:val="004D5AF3"/>
    <w:rsid w:val="004D5BC7"/>
    <w:rsid w:val="004D601B"/>
    <w:rsid w:val="004D60DA"/>
    <w:rsid w:val="004D6247"/>
    <w:rsid w:val="004D642D"/>
    <w:rsid w:val="004D6547"/>
    <w:rsid w:val="004D6677"/>
    <w:rsid w:val="004D687E"/>
    <w:rsid w:val="004D69BE"/>
    <w:rsid w:val="004D6E08"/>
    <w:rsid w:val="004D72C6"/>
    <w:rsid w:val="004D7320"/>
    <w:rsid w:val="004D7441"/>
    <w:rsid w:val="004D7777"/>
    <w:rsid w:val="004D79FC"/>
    <w:rsid w:val="004D7C17"/>
    <w:rsid w:val="004D7C23"/>
    <w:rsid w:val="004E0036"/>
    <w:rsid w:val="004E00D9"/>
    <w:rsid w:val="004E03CE"/>
    <w:rsid w:val="004E03D5"/>
    <w:rsid w:val="004E060F"/>
    <w:rsid w:val="004E06B4"/>
    <w:rsid w:val="004E0994"/>
    <w:rsid w:val="004E09C6"/>
    <w:rsid w:val="004E09F4"/>
    <w:rsid w:val="004E0CC6"/>
    <w:rsid w:val="004E1226"/>
    <w:rsid w:val="004E1351"/>
    <w:rsid w:val="004E17BE"/>
    <w:rsid w:val="004E1C1F"/>
    <w:rsid w:val="004E1FF4"/>
    <w:rsid w:val="004E2643"/>
    <w:rsid w:val="004E274F"/>
    <w:rsid w:val="004E292F"/>
    <w:rsid w:val="004E2969"/>
    <w:rsid w:val="004E2D46"/>
    <w:rsid w:val="004E3B3C"/>
    <w:rsid w:val="004E3C1C"/>
    <w:rsid w:val="004E3DFB"/>
    <w:rsid w:val="004E4C0E"/>
    <w:rsid w:val="004E4E2B"/>
    <w:rsid w:val="004E4FAD"/>
    <w:rsid w:val="004E50CF"/>
    <w:rsid w:val="004E5399"/>
    <w:rsid w:val="004E5416"/>
    <w:rsid w:val="004E58F5"/>
    <w:rsid w:val="004E5A26"/>
    <w:rsid w:val="004E5BAF"/>
    <w:rsid w:val="004E61F4"/>
    <w:rsid w:val="004E63C7"/>
    <w:rsid w:val="004E64B4"/>
    <w:rsid w:val="004E65F5"/>
    <w:rsid w:val="004E6736"/>
    <w:rsid w:val="004E6BBF"/>
    <w:rsid w:val="004E6C91"/>
    <w:rsid w:val="004E6CB5"/>
    <w:rsid w:val="004E6CCF"/>
    <w:rsid w:val="004E6DA8"/>
    <w:rsid w:val="004E6E4A"/>
    <w:rsid w:val="004E6EE7"/>
    <w:rsid w:val="004E6F68"/>
    <w:rsid w:val="004E731C"/>
    <w:rsid w:val="004E74C7"/>
    <w:rsid w:val="004E7741"/>
    <w:rsid w:val="004E7BAD"/>
    <w:rsid w:val="004E7BD5"/>
    <w:rsid w:val="004E7C73"/>
    <w:rsid w:val="004E7F15"/>
    <w:rsid w:val="004E7F7E"/>
    <w:rsid w:val="004F04E7"/>
    <w:rsid w:val="004F0842"/>
    <w:rsid w:val="004F0A0D"/>
    <w:rsid w:val="004F0B11"/>
    <w:rsid w:val="004F0CD5"/>
    <w:rsid w:val="004F0DF3"/>
    <w:rsid w:val="004F1221"/>
    <w:rsid w:val="004F14B1"/>
    <w:rsid w:val="004F180C"/>
    <w:rsid w:val="004F1957"/>
    <w:rsid w:val="004F1AA7"/>
    <w:rsid w:val="004F205C"/>
    <w:rsid w:val="004F2638"/>
    <w:rsid w:val="004F283C"/>
    <w:rsid w:val="004F29AB"/>
    <w:rsid w:val="004F2C20"/>
    <w:rsid w:val="004F2CAA"/>
    <w:rsid w:val="004F2E0D"/>
    <w:rsid w:val="004F31C8"/>
    <w:rsid w:val="004F346F"/>
    <w:rsid w:val="004F3946"/>
    <w:rsid w:val="004F39DE"/>
    <w:rsid w:val="004F3D19"/>
    <w:rsid w:val="004F4103"/>
    <w:rsid w:val="004F47A0"/>
    <w:rsid w:val="004F51F4"/>
    <w:rsid w:val="004F5441"/>
    <w:rsid w:val="004F58B0"/>
    <w:rsid w:val="004F59D1"/>
    <w:rsid w:val="004F5CE6"/>
    <w:rsid w:val="004F5DA7"/>
    <w:rsid w:val="004F5DE9"/>
    <w:rsid w:val="004F62C9"/>
    <w:rsid w:val="004F6431"/>
    <w:rsid w:val="004F64FA"/>
    <w:rsid w:val="004F675D"/>
    <w:rsid w:val="004F6A8C"/>
    <w:rsid w:val="004F6BD9"/>
    <w:rsid w:val="004F6FC9"/>
    <w:rsid w:val="004F70CF"/>
    <w:rsid w:val="004F7362"/>
    <w:rsid w:val="004F7499"/>
    <w:rsid w:val="004F75E2"/>
    <w:rsid w:val="004F79C0"/>
    <w:rsid w:val="004F7B76"/>
    <w:rsid w:val="005001E2"/>
    <w:rsid w:val="005002DA"/>
    <w:rsid w:val="0050058F"/>
    <w:rsid w:val="00500891"/>
    <w:rsid w:val="00500B4A"/>
    <w:rsid w:val="00500BC3"/>
    <w:rsid w:val="00501085"/>
    <w:rsid w:val="0050113E"/>
    <w:rsid w:val="00501179"/>
    <w:rsid w:val="00501354"/>
    <w:rsid w:val="00501493"/>
    <w:rsid w:val="00501A61"/>
    <w:rsid w:val="00501B41"/>
    <w:rsid w:val="00501B42"/>
    <w:rsid w:val="00501BD6"/>
    <w:rsid w:val="0050206A"/>
    <w:rsid w:val="005022B0"/>
    <w:rsid w:val="00502D76"/>
    <w:rsid w:val="00502EE4"/>
    <w:rsid w:val="00502F0C"/>
    <w:rsid w:val="0050315B"/>
    <w:rsid w:val="00503390"/>
    <w:rsid w:val="0050394B"/>
    <w:rsid w:val="00503CFF"/>
    <w:rsid w:val="00503ED6"/>
    <w:rsid w:val="00503F22"/>
    <w:rsid w:val="00503F5E"/>
    <w:rsid w:val="00504239"/>
    <w:rsid w:val="0050427E"/>
    <w:rsid w:val="0050491C"/>
    <w:rsid w:val="00504EBA"/>
    <w:rsid w:val="00505176"/>
    <w:rsid w:val="005054BD"/>
    <w:rsid w:val="00505A64"/>
    <w:rsid w:val="00505DEE"/>
    <w:rsid w:val="00505E38"/>
    <w:rsid w:val="00505FF3"/>
    <w:rsid w:val="00506167"/>
    <w:rsid w:val="005066C8"/>
    <w:rsid w:val="005066D3"/>
    <w:rsid w:val="00506764"/>
    <w:rsid w:val="00506ACE"/>
    <w:rsid w:val="00506C57"/>
    <w:rsid w:val="005070F0"/>
    <w:rsid w:val="00507398"/>
    <w:rsid w:val="0050761E"/>
    <w:rsid w:val="005078C0"/>
    <w:rsid w:val="00507A14"/>
    <w:rsid w:val="00507E2D"/>
    <w:rsid w:val="00507E70"/>
    <w:rsid w:val="00507F04"/>
    <w:rsid w:val="00507F52"/>
    <w:rsid w:val="005103FE"/>
    <w:rsid w:val="00510848"/>
    <w:rsid w:val="00511184"/>
    <w:rsid w:val="005111C9"/>
    <w:rsid w:val="00511495"/>
    <w:rsid w:val="005115F4"/>
    <w:rsid w:val="00511B8E"/>
    <w:rsid w:val="00511BA8"/>
    <w:rsid w:val="00511EAF"/>
    <w:rsid w:val="00511EC2"/>
    <w:rsid w:val="00511F4F"/>
    <w:rsid w:val="005129F2"/>
    <w:rsid w:val="00512AAA"/>
    <w:rsid w:val="00512C58"/>
    <w:rsid w:val="00512D65"/>
    <w:rsid w:val="0051313D"/>
    <w:rsid w:val="005134A7"/>
    <w:rsid w:val="0051375C"/>
    <w:rsid w:val="005139D8"/>
    <w:rsid w:val="00513D33"/>
    <w:rsid w:val="00513D99"/>
    <w:rsid w:val="005143D6"/>
    <w:rsid w:val="005143DA"/>
    <w:rsid w:val="00514582"/>
    <w:rsid w:val="00514688"/>
    <w:rsid w:val="00514A58"/>
    <w:rsid w:val="00514A8F"/>
    <w:rsid w:val="00514B1C"/>
    <w:rsid w:val="00514DDE"/>
    <w:rsid w:val="0051513C"/>
    <w:rsid w:val="005153FE"/>
    <w:rsid w:val="00515718"/>
    <w:rsid w:val="005157F6"/>
    <w:rsid w:val="005158EB"/>
    <w:rsid w:val="00515CC9"/>
    <w:rsid w:val="00515DC9"/>
    <w:rsid w:val="00516100"/>
    <w:rsid w:val="0051613B"/>
    <w:rsid w:val="0051623E"/>
    <w:rsid w:val="00516403"/>
    <w:rsid w:val="0051659E"/>
    <w:rsid w:val="0051686F"/>
    <w:rsid w:val="00516BFD"/>
    <w:rsid w:val="00516F5C"/>
    <w:rsid w:val="005173AE"/>
    <w:rsid w:val="005179A5"/>
    <w:rsid w:val="00517C8D"/>
    <w:rsid w:val="00517ECA"/>
    <w:rsid w:val="00517F5B"/>
    <w:rsid w:val="005200D1"/>
    <w:rsid w:val="00520391"/>
    <w:rsid w:val="005208C6"/>
    <w:rsid w:val="00520D3E"/>
    <w:rsid w:val="00520FC9"/>
    <w:rsid w:val="00520FF0"/>
    <w:rsid w:val="005211B6"/>
    <w:rsid w:val="0052123C"/>
    <w:rsid w:val="00521661"/>
    <w:rsid w:val="00521847"/>
    <w:rsid w:val="00521CF1"/>
    <w:rsid w:val="00521EAC"/>
    <w:rsid w:val="00521ECF"/>
    <w:rsid w:val="00521F13"/>
    <w:rsid w:val="005220AA"/>
    <w:rsid w:val="0052261A"/>
    <w:rsid w:val="00522C2E"/>
    <w:rsid w:val="00522F8E"/>
    <w:rsid w:val="0052346E"/>
    <w:rsid w:val="00523AB6"/>
    <w:rsid w:val="0052498F"/>
    <w:rsid w:val="005249A4"/>
    <w:rsid w:val="005249CA"/>
    <w:rsid w:val="00524D81"/>
    <w:rsid w:val="00524EB0"/>
    <w:rsid w:val="0052536D"/>
    <w:rsid w:val="00525576"/>
    <w:rsid w:val="00525733"/>
    <w:rsid w:val="00525754"/>
    <w:rsid w:val="00525BA0"/>
    <w:rsid w:val="00525EC4"/>
    <w:rsid w:val="00526018"/>
    <w:rsid w:val="005261EE"/>
    <w:rsid w:val="00526676"/>
    <w:rsid w:val="005268DC"/>
    <w:rsid w:val="005269CA"/>
    <w:rsid w:val="00526BE5"/>
    <w:rsid w:val="00526C5A"/>
    <w:rsid w:val="00526F13"/>
    <w:rsid w:val="00527063"/>
    <w:rsid w:val="005273D0"/>
    <w:rsid w:val="005279FE"/>
    <w:rsid w:val="00527E07"/>
    <w:rsid w:val="00527F65"/>
    <w:rsid w:val="005300E1"/>
    <w:rsid w:val="00530398"/>
    <w:rsid w:val="005308BF"/>
    <w:rsid w:val="00530B4F"/>
    <w:rsid w:val="00530D17"/>
    <w:rsid w:val="0053114F"/>
    <w:rsid w:val="00531A8E"/>
    <w:rsid w:val="00531C8D"/>
    <w:rsid w:val="00531E0F"/>
    <w:rsid w:val="005321ED"/>
    <w:rsid w:val="00532257"/>
    <w:rsid w:val="005324EA"/>
    <w:rsid w:val="00532DC5"/>
    <w:rsid w:val="005331D2"/>
    <w:rsid w:val="00533638"/>
    <w:rsid w:val="005339CC"/>
    <w:rsid w:val="00533B03"/>
    <w:rsid w:val="00533C27"/>
    <w:rsid w:val="00533CE3"/>
    <w:rsid w:val="00533FA6"/>
    <w:rsid w:val="005340BF"/>
    <w:rsid w:val="005343DD"/>
    <w:rsid w:val="005343EE"/>
    <w:rsid w:val="005346C0"/>
    <w:rsid w:val="00534848"/>
    <w:rsid w:val="0053485B"/>
    <w:rsid w:val="0053516F"/>
    <w:rsid w:val="005353D6"/>
    <w:rsid w:val="00535533"/>
    <w:rsid w:val="00535652"/>
    <w:rsid w:val="0053578E"/>
    <w:rsid w:val="005358FF"/>
    <w:rsid w:val="00535F53"/>
    <w:rsid w:val="005361F5"/>
    <w:rsid w:val="005366E0"/>
    <w:rsid w:val="0053673E"/>
    <w:rsid w:val="00536DDE"/>
    <w:rsid w:val="00536DDF"/>
    <w:rsid w:val="00536DE6"/>
    <w:rsid w:val="00537465"/>
    <w:rsid w:val="0053754E"/>
    <w:rsid w:val="0053777B"/>
    <w:rsid w:val="005379DE"/>
    <w:rsid w:val="00537B69"/>
    <w:rsid w:val="00537F76"/>
    <w:rsid w:val="0054007D"/>
    <w:rsid w:val="00540462"/>
    <w:rsid w:val="00540502"/>
    <w:rsid w:val="00540850"/>
    <w:rsid w:val="00540907"/>
    <w:rsid w:val="00540AB6"/>
    <w:rsid w:val="00540C3C"/>
    <w:rsid w:val="00541483"/>
    <w:rsid w:val="005417B1"/>
    <w:rsid w:val="00541C76"/>
    <w:rsid w:val="00542588"/>
    <w:rsid w:val="0054258A"/>
    <w:rsid w:val="0054265C"/>
    <w:rsid w:val="005429D9"/>
    <w:rsid w:val="00542F4D"/>
    <w:rsid w:val="0054316F"/>
    <w:rsid w:val="005433F8"/>
    <w:rsid w:val="00543501"/>
    <w:rsid w:val="0054376B"/>
    <w:rsid w:val="00544281"/>
    <w:rsid w:val="0054477C"/>
    <w:rsid w:val="00544868"/>
    <w:rsid w:val="00545287"/>
    <w:rsid w:val="00545519"/>
    <w:rsid w:val="005455CC"/>
    <w:rsid w:val="005456EE"/>
    <w:rsid w:val="00545AA3"/>
    <w:rsid w:val="00545DCA"/>
    <w:rsid w:val="00545E38"/>
    <w:rsid w:val="00545F25"/>
    <w:rsid w:val="00545F3C"/>
    <w:rsid w:val="00546850"/>
    <w:rsid w:val="005468B0"/>
    <w:rsid w:val="00546935"/>
    <w:rsid w:val="00546AFE"/>
    <w:rsid w:val="00547419"/>
    <w:rsid w:val="00547A22"/>
    <w:rsid w:val="00547CFF"/>
    <w:rsid w:val="00547DD1"/>
    <w:rsid w:val="00547F9A"/>
    <w:rsid w:val="005501AE"/>
    <w:rsid w:val="0055025C"/>
    <w:rsid w:val="00550450"/>
    <w:rsid w:val="0055068B"/>
    <w:rsid w:val="00550751"/>
    <w:rsid w:val="005509F5"/>
    <w:rsid w:val="00550A99"/>
    <w:rsid w:val="00550B60"/>
    <w:rsid w:val="00550D85"/>
    <w:rsid w:val="00551056"/>
    <w:rsid w:val="005512C5"/>
    <w:rsid w:val="00551473"/>
    <w:rsid w:val="00551581"/>
    <w:rsid w:val="005517A8"/>
    <w:rsid w:val="00551D39"/>
    <w:rsid w:val="00551DE7"/>
    <w:rsid w:val="00551EFF"/>
    <w:rsid w:val="00551FFE"/>
    <w:rsid w:val="0055205E"/>
    <w:rsid w:val="00552187"/>
    <w:rsid w:val="00552571"/>
    <w:rsid w:val="00552592"/>
    <w:rsid w:val="00552700"/>
    <w:rsid w:val="00552A94"/>
    <w:rsid w:val="005531CF"/>
    <w:rsid w:val="00553262"/>
    <w:rsid w:val="00553290"/>
    <w:rsid w:val="005536D3"/>
    <w:rsid w:val="00553AF5"/>
    <w:rsid w:val="00553C5E"/>
    <w:rsid w:val="00554211"/>
    <w:rsid w:val="0055443D"/>
    <w:rsid w:val="00554755"/>
    <w:rsid w:val="005547AE"/>
    <w:rsid w:val="0055481C"/>
    <w:rsid w:val="00554B55"/>
    <w:rsid w:val="00554CA1"/>
    <w:rsid w:val="005550E4"/>
    <w:rsid w:val="00555171"/>
    <w:rsid w:val="00555501"/>
    <w:rsid w:val="0055559D"/>
    <w:rsid w:val="0055594D"/>
    <w:rsid w:val="00555A30"/>
    <w:rsid w:val="00555CF4"/>
    <w:rsid w:val="00556064"/>
    <w:rsid w:val="00556112"/>
    <w:rsid w:val="005564E8"/>
    <w:rsid w:val="0055671A"/>
    <w:rsid w:val="0055673D"/>
    <w:rsid w:val="0055675D"/>
    <w:rsid w:val="00556858"/>
    <w:rsid w:val="005569FB"/>
    <w:rsid w:val="00556F92"/>
    <w:rsid w:val="005570E1"/>
    <w:rsid w:val="00557400"/>
    <w:rsid w:val="005576CB"/>
    <w:rsid w:val="00557E0E"/>
    <w:rsid w:val="00557F01"/>
    <w:rsid w:val="00557F3B"/>
    <w:rsid w:val="005600DA"/>
    <w:rsid w:val="005603A8"/>
    <w:rsid w:val="005607EB"/>
    <w:rsid w:val="00560A60"/>
    <w:rsid w:val="00560BA2"/>
    <w:rsid w:val="00560C13"/>
    <w:rsid w:val="005610CE"/>
    <w:rsid w:val="00561E9F"/>
    <w:rsid w:val="0056223D"/>
    <w:rsid w:val="00562685"/>
    <w:rsid w:val="00562C52"/>
    <w:rsid w:val="00562CF5"/>
    <w:rsid w:val="0056315B"/>
    <w:rsid w:val="005631E9"/>
    <w:rsid w:val="005632A5"/>
    <w:rsid w:val="00563341"/>
    <w:rsid w:val="00563AAF"/>
    <w:rsid w:val="00563D5D"/>
    <w:rsid w:val="0056406C"/>
    <w:rsid w:val="005640C3"/>
    <w:rsid w:val="0056419C"/>
    <w:rsid w:val="0056491F"/>
    <w:rsid w:val="00564987"/>
    <w:rsid w:val="00564CD6"/>
    <w:rsid w:val="00564D9E"/>
    <w:rsid w:val="00564DBE"/>
    <w:rsid w:val="00564E25"/>
    <w:rsid w:val="0056507E"/>
    <w:rsid w:val="00565321"/>
    <w:rsid w:val="0056554D"/>
    <w:rsid w:val="00565922"/>
    <w:rsid w:val="005659D2"/>
    <w:rsid w:val="00565C6F"/>
    <w:rsid w:val="005664E9"/>
    <w:rsid w:val="0056652C"/>
    <w:rsid w:val="0056667E"/>
    <w:rsid w:val="0056677F"/>
    <w:rsid w:val="0056690D"/>
    <w:rsid w:val="00566965"/>
    <w:rsid w:val="00566CE3"/>
    <w:rsid w:val="005673FE"/>
    <w:rsid w:val="0056765B"/>
    <w:rsid w:val="0056775C"/>
    <w:rsid w:val="00567854"/>
    <w:rsid w:val="00570456"/>
    <w:rsid w:val="005705F3"/>
    <w:rsid w:val="005707A8"/>
    <w:rsid w:val="005707DA"/>
    <w:rsid w:val="005707E2"/>
    <w:rsid w:val="00570995"/>
    <w:rsid w:val="00570F68"/>
    <w:rsid w:val="00570FE7"/>
    <w:rsid w:val="005717AA"/>
    <w:rsid w:val="005718C4"/>
    <w:rsid w:val="005719D0"/>
    <w:rsid w:val="00571C28"/>
    <w:rsid w:val="00572043"/>
    <w:rsid w:val="0057224B"/>
    <w:rsid w:val="00572323"/>
    <w:rsid w:val="0057280A"/>
    <w:rsid w:val="00572B9B"/>
    <w:rsid w:val="005732C6"/>
    <w:rsid w:val="0057338A"/>
    <w:rsid w:val="00573B07"/>
    <w:rsid w:val="00573B98"/>
    <w:rsid w:val="00573E16"/>
    <w:rsid w:val="00573F07"/>
    <w:rsid w:val="00574256"/>
    <w:rsid w:val="00574257"/>
    <w:rsid w:val="005747F4"/>
    <w:rsid w:val="0057494A"/>
    <w:rsid w:val="00574A8F"/>
    <w:rsid w:val="00574E58"/>
    <w:rsid w:val="00574FDA"/>
    <w:rsid w:val="0057505E"/>
    <w:rsid w:val="005751B7"/>
    <w:rsid w:val="005752B3"/>
    <w:rsid w:val="0057548C"/>
    <w:rsid w:val="005755A5"/>
    <w:rsid w:val="005755B5"/>
    <w:rsid w:val="00575725"/>
    <w:rsid w:val="00575911"/>
    <w:rsid w:val="005759A7"/>
    <w:rsid w:val="00576120"/>
    <w:rsid w:val="005761AB"/>
    <w:rsid w:val="005761EC"/>
    <w:rsid w:val="005764B0"/>
    <w:rsid w:val="0057694D"/>
    <w:rsid w:val="00576F5C"/>
    <w:rsid w:val="00577269"/>
    <w:rsid w:val="0057727E"/>
    <w:rsid w:val="005772DE"/>
    <w:rsid w:val="00577987"/>
    <w:rsid w:val="00577AE9"/>
    <w:rsid w:val="00577B74"/>
    <w:rsid w:val="00577CF7"/>
    <w:rsid w:val="00577FFA"/>
    <w:rsid w:val="00580126"/>
    <w:rsid w:val="00580406"/>
    <w:rsid w:val="00580D86"/>
    <w:rsid w:val="00580EF6"/>
    <w:rsid w:val="00581241"/>
    <w:rsid w:val="00581441"/>
    <w:rsid w:val="00581AB9"/>
    <w:rsid w:val="005820CB"/>
    <w:rsid w:val="0058247A"/>
    <w:rsid w:val="00582B0F"/>
    <w:rsid w:val="005830B5"/>
    <w:rsid w:val="00583186"/>
    <w:rsid w:val="005833B2"/>
    <w:rsid w:val="0058340E"/>
    <w:rsid w:val="005836A8"/>
    <w:rsid w:val="00583880"/>
    <w:rsid w:val="00583A02"/>
    <w:rsid w:val="00583B40"/>
    <w:rsid w:val="00583D5E"/>
    <w:rsid w:val="00583FFD"/>
    <w:rsid w:val="00584075"/>
    <w:rsid w:val="005840A9"/>
    <w:rsid w:val="00584159"/>
    <w:rsid w:val="005845B5"/>
    <w:rsid w:val="0058461D"/>
    <w:rsid w:val="00584D42"/>
    <w:rsid w:val="00585042"/>
    <w:rsid w:val="00585202"/>
    <w:rsid w:val="0058555C"/>
    <w:rsid w:val="00585B48"/>
    <w:rsid w:val="00585BCD"/>
    <w:rsid w:val="00586032"/>
    <w:rsid w:val="005863F9"/>
    <w:rsid w:val="00586454"/>
    <w:rsid w:val="005867A7"/>
    <w:rsid w:val="00586A66"/>
    <w:rsid w:val="00586B1B"/>
    <w:rsid w:val="00586BC5"/>
    <w:rsid w:val="00586CDD"/>
    <w:rsid w:val="00587334"/>
    <w:rsid w:val="005875A3"/>
    <w:rsid w:val="00587BE4"/>
    <w:rsid w:val="00587CF4"/>
    <w:rsid w:val="00587E5C"/>
    <w:rsid w:val="0059002E"/>
    <w:rsid w:val="00590156"/>
    <w:rsid w:val="0059054F"/>
    <w:rsid w:val="00590C90"/>
    <w:rsid w:val="00590E28"/>
    <w:rsid w:val="0059122F"/>
    <w:rsid w:val="0059141E"/>
    <w:rsid w:val="00591469"/>
    <w:rsid w:val="00591A1F"/>
    <w:rsid w:val="00591BF8"/>
    <w:rsid w:val="00591CB7"/>
    <w:rsid w:val="00591EDD"/>
    <w:rsid w:val="00591FC7"/>
    <w:rsid w:val="005920FF"/>
    <w:rsid w:val="005921E6"/>
    <w:rsid w:val="005925D6"/>
    <w:rsid w:val="00592722"/>
    <w:rsid w:val="00592737"/>
    <w:rsid w:val="00592960"/>
    <w:rsid w:val="00592CEE"/>
    <w:rsid w:val="005931A6"/>
    <w:rsid w:val="005933F3"/>
    <w:rsid w:val="00593686"/>
    <w:rsid w:val="00593A60"/>
    <w:rsid w:val="00593AE5"/>
    <w:rsid w:val="00593D76"/>
    <w:rsid w:val="00593E6E"/>
    <w:rsid w:val="005943BE"/>
    <w:rsid w:val="00594BCD"/>
    <w:rsid w:val="00594F7D"/>
    <w:rsid w:val="00595456"/>
    <w:rsid w:val="0059555F"/>
    <w:rsid w:val="00595635"/>
    <w:rsid w:val="00595900"/>
    <w:rsid w:val="00595C51"/>
    <w:rsid w:val="00595DA6"/>
    <w:rsid w:val="005960B1"/>
    <w:rsid w:val="005960F9"/>
    <w:rsid w:val="00596331"/>
    <w:rsid w:val="005964B2"/>
    <w:rsid w:val="005964B9"/>
    <w:rsid w:val="00596525"/>
    <w:rsid w:val="0059673C"/>
    <w:rsid w:val="00596742"/>
    <w:rsid w:val="0059693C"/>
    <w:rsid w:val="00596A91"/>
    <w:rsid w:val="00596AFF"/>
    <w:rsid w:val="00596C2F"/>
    <w:rsid w:val="00596EB0"/>
    <w:rsid w:val="0059709A"/>
    <w:rsid w:val="0059729E"/>
    <w:rsid w:val="005979E9"/>
    <w:rsid w:val="005A022E"/>
    <w:rsid w:val="005A0258"/>
    <w:rsid w:val="005A031D"/>
    <w:rsid w:val="005A09AF"/>
    <w:rsid w:val="005A0AA6"/>
    <w:rsid w:val="005A1114"/>
    <w:rsid w:val="005A1770"/>
    <w:rsid w:val="005A18AB"/>
    <w:rsid w:val="005A18D1"/>
    <w:rsid w:val="005A1C08"/>
    <w:rsid w:val="005A1C59"/>
    <w:rsid w:val="005A1E1B"/>
    <w:rsid w:val="005A1E92"/>
    <w:rsid w:val="005A2281"/>
    <w:rsid w:val="005A2636"/>
    <w:rsid w:val="005A26A2"/>
    <w:rsid w:val="005A274F"/>
    <w:rsid w:val="005A2A97"/>
    <w:rsid w:val="005A2D3E"/>
    <w:rsid w:val="005A2D96"/>
    <w:rsid w:val="005A2F05"/>
    <w:rsid w:val="005A3307"/>
    <w:rsid w:val="005A33CC"/>
    <w:rsid w:val="005A33FB"/>
    <w:rsid w:val="005A3A39"/>
    <w:rsid w:val="005A3ABD"/>
    <w:rsid w:val="005A3DD9"/>
    <w:rsid w:val="005A3E0D"/>
    <w:rsid w:val="005A412D"/>
    <w:rsid w:val="005A4204"/>
    <w:rsid w:val="005A43BC"/>
    <w:rsid w:val="005A4812"/>
    <w:rsid w:val="005A4882"/>
    <w:rsid w:val="005A4A96"/>
    <w:rsid w:val="005A4B33"/>
    <w:rsid w:val="005A4E28"/>
    <w:rsid w:val="005A4E9F"/>
    <w:rsid w:val="005A556C"/>
    <w:rsid w:val="005A55C5"/>
    <w:rsid w:val="005A5866"/>
    <w:rsid w:val="005A5C0D"/>
    <w:rsid w:val="005A5C7C"/>
    <w:rsid w:val="005A624E"/>
    <w:rsid w:val="005A6357"/>
    <w:rsid w:val="005A6BD8"/>
    <w:rsid w:val="005A6C99"/>
    <w:rsid w:val="005A6F42"/>
    <w:rsid w:val="005A75CF"/>
    <w:rsid w:val="005A766D"/>
    <w:rsid w:val="005A7D67"/>
    <w:rsid w:val="005A7DE1"/>
    <w:rsid w:val="005B01D2"/>
    <w:rsid w:val="005B0344"/>
    <w:rsid w:val="005B0CE1"/>
    <w:rsid w:val="005B0D17"/>
    <w:rsid w:val="005B0D6C"/>
    <w:rsid w:val="005B1428"/>
    <w:rsid w:val="005B1628"/>
    <w:rsid w:val="005B17BB"/>
    <w:rsid w:val="005B18ED"/>
    <w:rsid w:val="005B19E7"/>
    <w:rsid w:val="005B1A38"/>
    <w:rsid w:val="005B233A"/>
    <w:rsid w:val="005B27A5"/>
    <w:rsid w:val="005B27BD"/>
    <w:rsid w:val="005B311B"/>
    <w:rsid w:val="005B3322"/>
    <w:rsid w:val="005B39D2"/>
    <w:rsid w:val="005B3B9E"/>
    <w:rsid w:val="005B3F15"/>
    <w:rsid w:val="005B3F5E"/>
    <w:rsid w:val="005B3F98"/>
    <w:rsid w:val="005B4466"/>
    <w:rsid w:val="005B4808"/>
    <w:rsid w:val="005B4924"/>
    <w:rsid w:val="005B4CDB"/>
    <w:rsid w:val="005B4CF3"/>
    <w:rsid w:val="005B4DF1"/>
    <w:rsid w:val="005B5129"/>
    <w:rsid w:val="005B52DF"/>
    <w:rsid w:val="005B57F8"/>
    <w:rsid w:val="005B5BEF"/>
    <w:rsid w:val="005B613C"/>
    <w:rsid w:val="005B617A"/>
    <w:rsid w:val="005B6511"/>
    <w:rsid w:val="005B6524"/>
    <w:rsid w:val="005B6A70"/>
    <w:rsid w:val="005B6CC3"/>
    <w:rsid w:val="005B6F85"/>
    <w:rsid w:val="005B746E"/>
    <w:rsid w:val="005B7920"/>
    <w:rsid w:val="005B79D6"/>
    <w:rsid w:val="005B7F37"/>
    <w:rsid w:val="005C01E9"/>
    <w:rsid w:val="005C0256"/>
    <w:rsid w:val="005C049D"/>
    <w:rsid w:val="005C04A8"/>
    <w:rsid w:val="005C0593"/>
    <w:rsid w:val="005C0987"/>
    <w:rsid w:val="005C0D85"/>
    <w:rsid w:val="005C0E80"/>
    <w:rsid w:val="005C1A32"/>
    <w:rsid w:val="005C1E9E"/>
    <w:rsid w:val="005C2197"/>
    <w:rsid w:val="005C2662"/>
    <w:rsid w:val="005C283E"/>
    <w:rsid w:val="005C2A8E"/>
    <w:rsid w:val="005C2B4D"/>
    <w:rsid w:val="005C2C9C"/>
    <w:rsid w:val="005C2DB9"/>
    <w:rsid w:val="005C2F82"/>
    <w:rsid w:val="005C30D2"/>
    <w:rsid w:val="005C35B8"/>
    <w:rsid w:val="005C35DC"/>
    <w:rsid w:val="005C36AE"/>
    <w:rsid w:val="005C375D"/>
    <w:rsid w:val="005C3B8C"/>
    <w:rsid w:val="005C40D4"/>
    <w:rsid w:val="005C4256"/>
    <w:rsid w:val="005C439C"/>
    <w:rsid w:val="005C43E9"/>
    <w:rsid w:val="005C46BF"/>
    <w:rsid w:val="005C4979"/>
    <w:rsid w:val="005C49AF"/>
    <w:rsid w:val="005C4C88"/>
    <w:rsid w:val="005C4C94"/>
    <w:rsid w:val="005C4CC1"/>
    <w:rsid w:val="005C4DB7"/>
    <w:rsid w:val="005C4EBB"/>
    <w:rsid w:val="005C4F23"/>
    <w:rsid w:val="005C4F33"/>
    <w:rsid w:val="005C4F8D"/>
    <w:rsid w:val="005C50BD"/>
    <w:rsid w:val="005C528E"/>
    <w:rsid w:val="005C5C67"/>
    <w:rsid w:val="005C5CE6"/>
    <w:rsid w:val="005C5DAB"/>
    <w:rsid w:val="005C5FFB"/>
    <w:rsid w:val="005C63D9"/>
    <w:rsid w:val="005C6559"/>
    <w:rsid w:val="005C6788"/>
    <w:rsid w:val="005C6B36"/>
    <w:rsid w:val="005C6FED"/>
    <w:rsid w:val="005C701F"/>
    <w:rsid w:val="005C7A53"/>
    <w:rsid w:val="005D002E"/>
    <w:rsid w:val="005D0079"/>
    <w:rsid w:val="005D0296"/>
    <w:rsid w:val="005D0311"/>
    <w:rsid w:val="005D0338"/>
    <w:rsid w:val="005D049B"/>
    <w:rsid w:val="005D0549"/>
    <w:rsid w:val="005D0727"/>
    <w:rsid w:val="005D07C4"/>
    <w:rsid w:val="005D095D"/>
    <w:rsid w:val="005D0A06"/>
    <w:rsid w:val="005D0BA2"/>
    <w:rsid w:val="005D0ED9"/>
    <w:rsid w:val="005D0EF7"/>
    <w:rsid w:val="005D10BA"/>
    <w:rsid w:val="005D10D8"/>
    <w:rsid w:val="005D1212"/>
    <w:rsid w:val="005D15B0"/>
    <w:rsid w:val="005D172C"/>
    <w:rsid w:val="005D19E2"/>
    <w:rsid w:val="005D1FB3"/>
    <w:rsid w:val="005D21F1"/>
    <w:rsid w:val="005D2814"/>
    <w:rsid w:val="005D2913"/>
    <w:rsid w:val="005D2E56"/>
    <w:rsid w:val="005D2F7B"/>
    <w:rsid w:val="005D3520"/>
    <w:rsid w:val="005D3580"/>
    <w:rsid w:val="005D3702"/>
    <w:rsid w:val="005D39D4"/>
    <w:rsid w:val="005D3B47"/>
    <w:rsid w:val="005D427F"/>
    <w:rsid w:val="005D45D6"/>
    <w:rsid w:val="005D4688"/>
    <w:rsid w:val="005D47B2"/>
    <w:rsid w:val="005D488C"/>
    <w:rsid w:val="005D4C25"/>
    <w:rsid w:val="005D4D27"/>
    <w:rsid w:val="005D4DFB"/>
    <w:rsid w:val="005D503D"/>
    <w:rsid w:val="005D58A1"/>
    <w:rsid w:val="005D5D5A"/>
    <w:rsid w:val="005D6485"/>
    <w:rsid w:val="005D6684"/>
    <w:rsid w:val="005D66CB"/>
    <w:rsid w:val="005D6918"/>
    <w:rsid w:val="005D69E3"/>
    <w:rsid w:val="005D6B1F"/>
    <w:rsid w:val="005D6CBC"/>
    <w:rsid w:val="005D6D4E"/>
    <w:rsid w:val="005D70CE"/>
    <w:rsid w:val="005D7226"/>
    <w:rsid w:val="005D726E"/>
    <w:rsid w:val="005D732A"/>
    <w:rsid w:val="005D780C"/>
    <w:rsid w:val="005D7A26"/>
    <w:rsid w:val="005D7B4A"/>
    <w:rsid w:val="005D7DD4"/>
    <w:rsid w:val="005D7E1F"/>
    <w:rsid w:val="005E00C5"/>
    <w:rsid w:val="005E0247"/>
    <w:rsid w:val="005E0536"/>
    <w:rsid w:val="005E05D3"/>
    <w:rsid w:val="005E05D5"/>
    <w:rsid w:val="005E070D"/>
    <w:rsid w:val="005E0D57"/>
    <w:rsid w:val="005E0FE1"/>
    <w:rsid w:val="005E104A"/>
    <w:rsid w:val="005E117E"/>
    <w:rsid w:val="005E18EF"/>
    <w:rsid w:val="005E1942"/>
    <w:rsid w:val="005E1EAA"/>
    <w:rsid w:val="005E1F5D"/>
    <w:rsid w:val="005E21AD"/>
    <w:rsid w:val="005E21B4"/>
    <w:rsid w:val="005E22C1"/>
    <w:rsid w:val="005E2773"/>
    <w:rsid w:val="005E27DC"/>
    <w:rsid w:val="005E28AD"/>
    <w:rsid w:val="005E29FF"/>
    <w:rsid w:val="005E2AE3"/>
    <w:rsid w:val="005E2DF5"/>
    <w:rsid w:val="005E2EE8"/>
    <w:rsid w:val="005E3219"/>
    <w:rsid w:val="005E338D"/>
    <w:rsid w:val="005E3431"/>
    <w:rsid w:val="005E42C0"/>
    <w:rsid w:val="005E42D3"/>
    <w:rsid w:val="005E4F82"/>
    <w:rsid w:val="005E52B4"/>
    <w:rsid w:val="005E548E"/>
    <w:rsid w:val="005E55D9"/>
    <w:rsid w:val="005E5610"/>
    <w:rsid w:val="005E5643"/>
    <w:rsid w:val="005E56D9"/>
    <w:rsid w:val="005E5704"/>
    <w:rsid w:val="005E6403"/>
    <w:rsid w:val="005E687E"/>
    <w:rsid w:val="005E6B09"/>
    <w:rsid w:val="005E70CA"/>
    <w:rsid w:val="005E7104"/>
    <w:rsid w:val="005E72E9"/>
    <w:rsid w:val="005E7918"/>
    <w:rsid w:val="005E7C38"/>
    <w:rsid w:val="005E7F3C"/>
    <w:rsid w:val="005F03B1"/>
    <w:rsid w:val="005F0799"/>
    <w:rsid w:val="005F07F9"/>
    <w:rsid w:val="005F08E8"/>
    <w:rsid w:val="005F0B00"/>
    <w:rsid w:val="005F0C20"/>
    <w:rsid w:val="005F0D28"/>
    <w:rsid w:val="005F137C"/>
    <w:rsid w:val="005F1442"/>
    <w:rsid w:val="005F147F"/>
    <w:rsid w:val="005F16BD"/>
    <w:rsid w:val="005F17C2"/>
    <w:rsid w:val="005F19FD"/>
    <w:rsid w:val="005F1A53"/>
    <w:rsid w:val="005F1D23"/>
    <w:rsid w:val="005F200B"/>
    <w:rsid w:val="005F25CE"/>
    <w:rsid w:val="005F26D1"/>
    <w:rsid w:val="005F2936"/>
    <w:rsid w:val="005F2ABB"/>
    <w:rsid w:val="005F2B87"/>
    <w:rsid w:val="005F2CDD"/>
    <w:rsid w:val="005F2EE1"/>
    <w:rsid w:val="005F30BE"/>
    <w:rsid w:val="005F36B6"/>
    <w:rsid w:val="005F3A11"/>
    <w:rsid w:val="005F3AE7"/>
    <w:rsid w:val="005F3EA4"/>
    <w:rsid w:val="005F3F0A"/>
    <w:rsid w:val="005F417C"/>
    <w:rsid w:val="005F4225"/>
    <w:rsid w:val="005F43C4"/>
    <w:rsid w:val="005F44C0"/>
    <w:rsid w:val="005F45D6"/>
    <w:rsid w:val="005F45E7"/>
    <w:rsid w:val="005F48FA"/>
    <w:rsid w:val="005F49AB"/>
    <w:rsid w:val="005F4A5F"/>
    <w:rsid w:val="005F4CBC"/>
    <w:rsid w:val="005F5228"/>
    <w:rsid w:val="005F5425"/>
    <w:rsid w:val="005F5ED5"/>
    <w:rsid w:val="005F600C"/>
    <w:rsid w:val="005F6137"/>
    <w:rsid w:val="005F621A"/>
    <w:rsid w:val="005F66F6"/>
    <w:rsid w:val="005F678C"/>
    <w:rsid w:val="005F689B"/>
    <w:rsid w:val="005F6C9E"/>
    <w:rsid w:val="005F71DE"/>
    <w:rsid w:val="005F72AE"/>
    <w:rsid w:val="005F738C"/>
    <w:rsid w:val="005F73ED"/>
    <w:rsid w:val="005F73F4"/>
    <w:rsid w:val="005F7493"/>
    <w:rsid w:val="005F7626"/>
    <w:rsid w:val="005F78B3"/>
    <w:rsid w:val="005F7A49"/>
    <w:rsid w:val="005F7D04"/>
    <w:rsid w:val="005F7E70"/>
    <w:rsid w:val="0060082C"/>
    <w:rsid w:val="00600C9B"/>
    <w:rsid w:val="00600D20"/>
    <w:rsid w:val="00600F37"/>
    <w:rsid w:val="006010AB"/>
    <w:rsid w:val="006010EC"/>
    <w:rsid w:val="00601109"/>
    <w:rsid w:val="0060116B"/>
    <w:rsid w:val="0060124F"/>
    <w:rsid w:val="0060129D"/>
    <w:rsid w:val="0060152F"/>
    <w:rsid w:val="00601621"/>
    <w:rsid w:val="006017C9"/>
    <w:rsid w:val="006018BC"/>
    <w:rsid w:val="00601D6A"/>
    <w:rsid w:val="006024D0"/>
    <w:rsid w:val="00602547"/>
    <w:rsid w:val="006025EF"/>
    <w:rsid w:val="006027CA"/>
    <w:rsid w:val="00602BD0"/>
    <w:rsid w:val="00602D6A"/>
    <w:rsid w:val="00603090"/>
    <w:rsid w:val="0060341A"/>
    <w:rsid w:val="00603855"/>
    <w:rsid w:val="00603A55"/>
    <w:rsid w:val="00603BF9"/>
    <w:rsid w:val="006043F3"/>
    <w:rsid w:val="0060464E"/>
    <w:rsid w:val="00604744"/>
    <w:rsid w:val="00604769"/>
    <w:rsid w:val="00604B4B"/>
    <w:rsid w:val="00604D6C"/>
    <w:rsid w:val="006050D6"/>
    <w:rsid w:val="00605221"/>
    <w:rsid w:val="006052FD"/>
    <w:rsid w:val="006057FF"/>
    <w:rsid w:val="00605965"/>
    <w:rsid w:val="00605A3F"/>
    <w:rsid w:val="00605AE8"/>
    <w:rsid w:val="00605F27"/>
    <w:rsid w:val="00606443"/>
    <w:rsid w:val="006064A4"/>
    <w:rsid w:val="00606CEB"/>
    <w:rsid w:val="00606E41"/>
    <w:rsid w:val="006073B5"/>
    <w:rsid w:val="00607523"/>
    <w:rsid w:val="00607B9E"/>
    <w:rsid w:val="00607C49"/>
    <w:rsid w:val="00607FDE"/>
    <w:rsid w:val="006101E4"/>
    <w:rsid w:val="006102BC"/>
    <w:rsid w:val="00610A7A"/>
    <w:rsid w:val="00610CFC"/>
    <w:rsid w:val="00610E76"/>
    <w:rsid w:val="00610ED4"/>
    <w:rsid w:val="0061160F"/>
    <w:rsid w:val="0061164F"/>
    <w:rsid w:val="0061170F"/>
    <w:rsid w:val="006117D6"/>
    <w:rsid w:val="00611913"/>
    <w:rsid w:val="00611A5E"/>
    <w:rsid w:val="00611AD0"/>
    <w:rsid w:val="00611BB2"/>
    <w:rsid w:val="00611BBF"/>
    <w:rsid w:val="00611D3A"/>
    <w:rsid w:val="00611D69"/>
    <w:rsid w:val="00611DB7"/>
    <w:rsid w:val="006121EC"/>
    <w:rsid w:val="006123FB"/>
    <w:rsid w:val="0061262E"/>
    <w:rsid w:val="00612A21"/>
    <w:rsid w:val="00612D57"/>
    <w:rsid w:val="00612DB7"/>
    <w:rsid w:val="00612ECB"/>
    <w:rsid w:val="006130C8"/>
    <w:rsid w:val="006134B8"/>
    <w:rsid w:val="00613774"/>
    <w:rsid w:val="00613BB6"/>
    <w:rsid w:val="00613CF4"/>
    <w:rsid w:val="00613D05"/>
    <w:rsid w:val="006140B0"/>
    <w:rsid w:val="00614355"/>
    <w:rsid w:val="00614390"/>
    <w:rsid w:val="0061464B"/>
    <w:rsid w:val="0061485B"/>
    <w:rsid w:val="00614862"/>
    <w:rsid w:val="006149DC"/>
    <w:rsid w:val="00614C94"/>
    <w:rsid w:val="00614D72"/>
    <w:rsid w:val="00614F20"/>
    <w:rsid w:val="00614FA0"/>
    <w:rsid w:val="006155F7"/>
    <w:rsid w:val="00615804"/>
    <w:rsid w:val="0061590C"/>
    <w:rsid w:val="00615D8F"/>
    <w:rsid w:val="0061612F"/>
    <w:rsid w:val="0061620A"/>
    <w:rsid w:val="00616276"/>
    <w:rsid w:val="0061692D"/>
    <w:rsid w:val="006169F7"/>
    <w:rsid w:val="00616AF6"/>
    <w:rsid w:val="00616E7B"/>
    <w:rsid w:val="0061730A"/>
    <w:rsid w:val="0061734A"/>
    <w:rsid w:val="006173D9"/>
    <w:rsid w:val="00617531"/>
    <w:rsid w:val="00617983"/>
    <w:rsid w:val="006202E4"/>
    <w:rsid w:val="006203F2"/>
    <w:rsid w:val="0062085D"/>
    <w:rsid w:val="00620F59"/>
    <w:rsid w:val="00621260"/>
    <w:rsid w:val="006214FB"/>
    <w:rsid w:val="006215BE"/>
    <w:rsid w:val="0062163D"/>
    <w:rsid w:val="006217AB"/>
    <w:rsid w:val="00621AC9"/>
    <w:rsid w:val="00622160"/>
    <w:rsid w:val="00622278"/>
    <w:rsid w:val="006222CF"/>
    <w:rsid w:val="00622A0F"/>
    <w:rsid w:val="00622D88"/>
    <w:rsid w:val="00622EDC"/>
    <w:rsid w:val="00622F31"/>
    <w:rsid w:val="00622F83"/>
    <w:rsid w:val="00623272"/>
    <w:rsid w:val="00623329"/>
    <w:rsid w:val="0062341B"/>
    <w:rsid w:val="00623474"/>
    <w:rsid w:val="0062359B"/>
    <w:rsid w:val="00623865"/>
    <w:rsid w:val="006238FA"/>
    <w:rsid w:val="00623BE5"/>
    <w:rsid w:val="0062443E"/>
    <w:rsid w:val="0062456D"/>
    <w:rsid w:val="006249C5"/>
    <w:rsid w:val="00624B9B"/>
    <w:rsid w:val="00624D5A"/>
    <w:rsid w:val="00624FFB"/>
    <w:rsid w:val="006251F2"/>
    <w:rsid w:val="00625830"/>
    <w:rsid w:val="00625ADB"/>
    <w:rsid w:val="0062615E"/>
    <w:rsid w:val="0062633C"/>
    <w:rsid w:val="00626625"/>
    <w:rsid w:val="00626A5A"/>
    <w:rsid w:val="00626DBD"/>
    <w:rsid w:val="00626F4D"/>
    <w:rsid w:val="0062707D"/>
    <w:rsid w:val="006274C0"/>
    <w:rsid w:val="00627668"/>
    <w:rsid w:val="00627839"/>
    <w:rsid w:val="00627946"/>
    <w:rsid w:val="00627EF0"/>
    <w:rsid w:val="00630092"/>
    <w:rsid w:val="006301AD"/>
    <w:rsid w:val="006303D1"/>
    <w:rsid w:val="0063066B"/>
    <w:rsid w:val="006307DC"/>
    <w:rsid w:val="00630A3A"/>
    <w:rsid w:val="00630B40"/>
    <w:rsid w:val="00630BE6"/>
    <w:rsid w:val="00631C19"/>
    <w:rsid w:val="00631EB9"/>
    <w:rsid w:val="00631FD8"/>
    <w:rsid w:val="00632162"/>
    <w:rsid w:val="006325C6"/>
    <w:rsid w:val="0063261B"/>
    <w:rsid w:val="006328F4"/>
    <w:rsid w:val="006329E7"/>
    <w:rsid w:val="00632A1E"/>
    <w:rsid w:val="00632C9A"/>
    <w:rsid w:val="00632FCD"/>
    <w:rsid w:val="006333FE"/>
    <w:rsid w:val="00633638"/>
    <w:rsid w:val="00633769"/>
    <w:rsid w:val="00633BA7"/>
    <w:rsid w:val="00633BE9"/>
    <w:rsid w:val="00633BEA"/>
    <w:rsid w:val="006340BE"/>
    <w:rsid w:val="006341C8"/>
    <w:rsid w:val="0063443A"/>
    <w:rsid w:val="0063479E"/>
    <w:rsid w:val="00634A37"/>
    <w:rsid w:val="00634AAC"/>
    <w:rsid w:val="00634B10"/>
    <w:rsid w:val="00634FA4"/>
    <w:rsid w:val="006350EE"/>
    <w:rsid w:val="00635219"/>
    <w:rsid w:val="006354D6"/>
    <w:rsid w:val="0063575D"/>
    <w:rsid w:val="00635762"/>
    <w:rsid w:val="00635894"/>
    <w:rsid w:val="00635FE7"/>
    <w:rsid w:val="00636098"/>
    <w:rsid w:val="00636301"/>
    <w:rsid w:val="006365C8"/>
    <w:rsid w:val="0063674A"/>
    <w:rsid w:val="006368FF"/>
    <w:rsid w:val="00636FF1"/>
    <w:rsid w:val="00637085"/>
    <w:rsid w:val="006372D7"/>
    <w:rsid w:val="00637321"/>
    <w:rsid w:val="0063782E"/>
    <w:rsid w:val="00637879"/>
    <w:rsid w:val="00637968"/>
    <w:rsid w:val="00637CEC"/>
    <w:rsid w:val="00637F0C"/>
    <w:rsid w:val="00637F69"/>
    <w:rsid w:val="006402E5"/>
    <w:rsid w:val="0064097F"/>
    <w:rsid w:val="00641A3C"/>
    <w:rsid w:val="00641D66"/>
    <w:rsid w:val="00641E3F"/>
    <w:rsid w:val="0064249C"/>
    <w:rsid w:val="006424E6"/>
    <w:rsid w:val="00642A99"/>
    <w:rsid w:val="00642B69"/>
    <w:rsid w:val="00642DC3"/>
    <w:rsid w:val="00642ED7"/>
    <w:rsid w:val="00643053"/>
    <w:rsid w:val="00643292"/>
    <w:rsid w:val="006434C1"/>
    <w:rsid w:val="006437E6"/>
    <w:rsid w:val="00643D8A"/>
    <w:rsid w:val="00643DBB"/>
    <w:rsid w:val="006440DF"/>
    <w:rsid w:val="00644AA5"/>
    <w:rsid w:val="00644C2D"/>
    <w:rsid w:val="00644CA5"/>
    <w:rsid w:val="00644F13"/>
    <w:rsid w:val="00645191"/>
    <w:rsid w:val="0064538B"/>
    <w:rsid w:val="00645759"/>
    <w:rsid w:val="00645800"/>
    <w:rsid w:val="006458A4"/>
    <w:rsid w:val="00645B0C"/>
    <w:rsid w:val="00645E7D"/>
    <w:rsid w:val="00645EDA"/>
    <w:rsid w:val="0064618A"/>
    <w:rsid w:val="00646192"/>
    <w:rsid w:val="00646488"/>
    <w:rsid w:val="0064668D"/>
    <w:rsid w:val="006466C2"/>
    <w:rsid w:val="006469CA"/>
    <w:rsid w:val="00646A9F"/>
    <w:rsid w:val="00646AB6"/>
    <w:rsid w:val="00646B86"/>
    <w:rsid w:val="00646CFA"/>
    <w:rsid w:val="00646E5F"/>
    <w:rsid w:val="00647263"/>
    <w:rsid w:val="00647392"/>
    <w:rsid w:val="00647A86"/>
    <w:rsid w:val="00647F20"/>
    <w:rsid w:val="00647F4F"/>
    <w:rsid w:val="00647F58"/>
    <w:rsid w:val="00647FF3"/>
    <w:rsid w:val="006502CB"/>
    <w:rsid w:val="0065043E"/>
    <w:rsid w:val="00650D52"/>
    <w:rsid w:val="00650D5B"/>
    <w:rsid w:val="00650F69"/>
    <w:rsid w:val="00651205"/>
    <w:rsid w:val="00651336"/>
    <w:rsid w:val="00651571"/>
    <w:rsid w:val="0065175E"/>
    <w:rsid w:val="006519A2"/>
    <w:rsid w:val="00651C7B"/>
    <w:rsid w:val="00651D37"/>
    <w:rsid w:val="00651DFF"/>
    <w:rsid w:val="00651E38"/>
    <w:rsid w:val="00652133"/>
    <w:rsid w:val="006524BE"/>
    <w:rsid w:val="00652510"/>
    <w:rsid w:val="00652702"/>
    <w:rsid w:val="006529C0"/>
    <w:rsid w:val="00652DE1"/>
    <w:rsid w:val="006530B5"/>
    <w:rsid w:val="0065351B"/>
    <w:rsid w:val="00653811"/>
    <w:rsid w:val="00653866"/>
    <w:rsid w:val="00653C0E"/>
    <w:rsid w:val="00653E22"/>
    <w:rsid w:val="00653E3A"/>
    <w:rsid w:val="00653F21"/>
    <w:rsid w:val="00653F6B"/>
    <w:rsid w:val="00653FB0"/>
    <w:rsid w:val="006547EC"/>
    <w:rsid w:val="00654A58"/>
    <w:rsid w:val="00654A8B"/>
    <w:rsid w:val="00654BB6"/>
    <w:rsid w:val="00654CB3"/>
    <w:rsid w:val="00654CFD"/>
    <w:rsid w:val="00655754"/>
    <w:rsid w:val="00655B0E"/>
    <w:rsid w:val="00655EC3"/>
    <w:rsid w:val="006561EB"/>
    <w:rsid w:val="006564B0"/>
    <w:rsid w:val="0065656B"/>
    <w:rsid w:val="006566BE"/>
    <w:rsid w:val="00656828"/>
    <w:rsid w:val="006569B6"/>
    <w:rsid w:val="00656A37"/>
    <w:rsid w:val="006579D7"/>
    <w:rsid w:val="00657E8B"/>
    <w:rsid w:val="00660557"/>
    <w:rsid w:val="006607B3"/>
    <w:rsid w:val="006607CC"/>
    <w:rsid w:val="00660896"/>
    <w:rsid w:val="00660D4D"/>
    <w:rsid w:val="00660D82"/>
    <w:rsid w:val="00660F3F"/>
    <w:rsid w:val="00661671"/>
    <w:rsid w:val="006616CD"/>
    <w:rsid w:val="006617C2"/>
    <w:rsid w:val="00661CC7"/>
    <w:rsid w:val="00661E65"/>
    <w:rsid w:val="0066218E"/>
    <w:rsid w:val="00662291"/>
    <w:rsid w:val="0066244E"/>
    <w:rsid w:val="0066265F"/>
    <w:rsid w:val="00662DDB"/>
    <w:rsid w:val="00662F2E"/>
    <w:rsid w:val="006630ED"/>
    <w:rsid w:val="006632C4"/>
    <w:rsid w:val="006634E3"/>
    <w:rsid w:val="00663694"/>
    <w:rsid w:val="006637DB"/>
    <w:rsid w:val="00663F66"/>
    <w:rsid w:val="00664223"/>
    <w:rsid w:val="0066426C"/>
    <w:rsid w:val="0066428E"/>
    <w:rsid w:val="006642A7"/>
    <w:rsid w:val="00664626"/>
    <w:rsid w:val="00664E7D"/>
    <w:rsid w:val="006653EB"/>
    <w:rsid w:val="006653ED"/>
    <w:rsid w:val="0066562F"/>
    <w:rsid w:val="006656DC"/>
    <w:rsid w:val="00665704"/>
    <w:rsid w:val="0066571A"/>
    <w:rsid w:val="00665873"/>
    <w:rsid w:val="006658A8"/>
    <w:rsid w:val="006658C2"/>
    <w:rsid w:val="006658D9"/>
    <w:rsid w:val="00665A08"/>
    <w:rsid w:val="00665B7F"/>
    <w:rsid w:val="00665E18"/>
    <w:rsid w:val="00665F1F"/>
    <w:rsid w:val="00665F7E"/>
    <w:rsid w:val="006663B4"/>
    <w:rsid w:val="0066655F"/>
    <w:rsid w:val="00666A0D"/>
    <w:rsid w:val="00666B1E"/>
    <w:rsid w:val="006670DA"/>
    <w:rsid w:val="00667295"/>
    <w:rsid w:val="00667BEB"/>
    <w:rsid w:val="00667D6B"/>
    <w:rsid w:val="00670067"/>
    <w:rsid w:val="00670173"/>
    <w:rsid w:val="00670382"/>
    <w:rsid w:val="00670EE4"/>
    <w:rsid w:val="006714D4"/>
    <w:rsid w:val="00671660"/>
    <w:rsid w:val="00671CE1"/>
    <w:rsid w:val="00671F1D"/>
    <w:rsid w:val="00672435"/>
    <w:rsid w:val="0067245E"/>
    <w:rsid w:val="006729E8"/>
    <w:rsid w:val="00672EDF"/>
    <w:rsid w:val="006730F7"/>
    <w:rsid w:val="00673406"/>
    <w:rsid w:val="00673A60"/>
    <w:rsid w:val="00673DD9"/>
    <w:rsid w:val="0067412D"/>
    <w:rsid w:val="00674158"/>
    <w:rsid w:val="0067437C"/>
    <w:rsid w:val="00674D24"/>
    <w:rsid w:val="00674F74"/>
    <w:rsid w:val="00675071"/>
    <w:rsid w:val="00675079"/>
    <w:rsid w:val="0067544C"/>
    <w:rsid w:val="006757E5"/>
    <w:rsid w:val="00675AEB"/>
    <w:rsid w:val="00675AFC"/>
    <w:rsid w:val="00675DF9"/>
    <w:rsid w:val="00676379"/>
    <w:rsid w:val="0067673A"/>
    <w:rsid w:val="0067694B"/>
    <w:rsid w:val="00676B77"/>
    <w:rsid w:val="00676BB0"/>
    <w:rsid w:val="00676CD3"/>
    <w:rsid w:val="00677123"/>
    <w:rsid w:val="00677561"/>
    <w:rsid w:val="00677686"/>
    <w:rsid w:val="0067780F"/>
    <w:rsid w:val="006778AB"/>
    <w:rsid w:val="00677A7C"/>
    <w:rsid w:val="00677F52"/>
    <w:rsid w:val="0068006E"/>
    <w:rsid w:val="006803A7"/>
    <w:rsid w:val="00680419"/>
    <w:rsid w:val="006805E4"/>
    <w:rsid w:val="00680770"/>
    <w:rsid w:val="00680E4F"/>
    <w:rsid w:val="00680E76"/>
    <w:rsid w:val="00681028"/>
    <w:rsid w:val="00681069"/>
    <w:rsid w:val="0068121E"/>
    <w:rsid w:val="00681C27"/>
    <w:rsid w:val="00681E3B"/>
    <w:rsid w:val="00681E9A"/>
    <w:rsid w:val="0068213E"/>
    <w:rsid w:val="00682235"/>
    <w:rsid w:val="006829EA"/>
    <w:rsid w:val="00682DAF"/>
    <w:rsid w:val="00682F89"/>
    <w:rsid w:val="0068326F"/>
    <w:rsid w:val="006835A4"/>
    <w:rsid w:val="0068391B"/>
    <w:rsid w:val="006839D1"/>
    <w:rsid w:val="00683AB3"/>
    <w:rsid w:val="00683BB3"/>
    <w:rsid w:val="00684370"/>
    <w:rsid w:val="006846E5"/>
    <w:rsid w:val="006846EB"/>
    <w:rsid w:val="0068554E"/>
    <w:rsid w:val="006856A9"/>
    <w:rsid w:val="00685C17"/>
    <w:rsid w:val="00685D80"/>
    <w:rsid w:val="0068653C"/>
    <w:rsid w:val="00686546"/>
    <w:rsid w:val="00686548"/>
    <w:rsid w:val="0068692D"/>
    <w:rsid w:val="00686A1F"/>
    <w:rsid w:val="00686E89"/>
    <w:rsid w:val="00686F14"/>
    <w:rsid w:val="00687272"/>
    <w:rsid w:val="0068729F"/>
    <w:rsid w:val="006873EC"/>
    <w:rsid w:val="0068744F"/>
    <w:rsid w:val="0068750D"/>
    <w:rsid w:val="006879EA"/>
    <w:rsid w:val="00687A64"/>
    <w:rsid w:val="00687D3E"/>
    <w:rsid w:val="0069018A"/>
    <w:rsid w:val="006901DA"/>
    <w:rsid w:val="00690285"/>
    <w:rsid w:val="006907B6"/>
    <w:rsid w:val="006909EE"/>
    <w:rsid w:val="00690A60"/>
    <w:rsid w:val="00690C89"/>
    <w:rsid w:val="00690EF9"/>
    <w:rsid w:val="00691097"/>
    <w:rsid w:val="0069121B"/>
    <w:rsid w:val="0069122A"/>
    <w:rsid w:val="0069161B"/>
    <w:rsid w:val="0069161D"/>
    <w:rsid w:val="00691835"/>
    <w:rsid w:val="00691E25"/>
    <w:rsid w:val="0069203A"/>
    <w:rsid w:val="0069221D"/>
    <w:rsid w:val="0069237D"/>
    <w:rsid w:val="00692661"/>
    <w:rsid w:val="006926B6"/>
    <w:rsid w:val="00692AB5"/>
    <w:rsid w:val="00692B9C"/>
    <w:rsid w:val="0069303C"/>
    <w:rsid w:val="00693149"/>
    <w:rsid w:val="00693429"/>
    <w:rsid w:val="0069349D"/>
    <w:rsid w:val="00693681"/>
    <w:rsid w:val="00693B67"/>
    <w:rsid w:val="00693D31"/>
    <w:rsid w:val="00693E82"/>
    <w:rsid w:val="0069453F"/>
    <w:rsid w:val="00694648"/>
    <w:rsid w:val="00694666"/>
    <w:rsid w:val="0069475E"/>
    <w:rsid w:val="00694809"/>
    <w:rsid w:val="00694AF1"/>
    <w:rsid w:val="00694CD4"/>
    <w:rsid w:val="00694D91"/>
    <w:rsid w:val="00694F6B"/>
    <w:rsid w:val="00695062"/>
    <w:rsid w:val="006952B6"/>
    <w:rsid w:val="0069546B"/>
    <w:rsid w:val="006957D0"/>
    <w:rsid w:val="00695824"/>
    <w:rsid w:val="00695C2D"/>
    <w:rsid w:val="00695CB3"/>
    <w:rsid w:val="00695EAD"/>
    <w:rsid w:val="006961AA"/>
    <w:rsid w:val="0069621B"/>
    <w:rsid w:val="00696715"/>
    <w:rsid w:val="0069675C"/>
    <w:rsid w:val="00696895"/>
    <w:rsid w:val="00697130"/>
    <w:rsid w:val="00697235"/>
    <w:rsid w:val="00697C81"/>
    <w:rsid w:val="006A004C"/>
    <w:rsid w:val="006A0106"/>
    <w:rsid w:val="006A0244"/>
    <w:rsid w:val="006A037F"/>
    <w:rsid w:val="006A0656"/>
    <w:rsid w:val="006A0A96"/>
    <w:rsid w:val="006A0F86"/>
    <w:rsid w:val="006A10D8"/>
    <w:rsid w:val="006A125A"/>
    <w:rsid w:val="006A142E"/>
    <w:rsid w:val="006A157C"/>
    <w:rsid w:val="006A1A9B"/>
    <w:rsid w:val="006A1B03"/>
    <w:rsid w:val="006A1C9E"/>
    <w:rsid w:val="006A1CB5"/>
    <w:rsid w:val="006A1D64"/>
    <w:rsid w:val="006A1DB7"/>
    <w:rsid w:val="006A1E23"/>
    <w:rsid w:val="006A1FA9"/>
    <w:rsid w:val="006A2372"/>
    <w:rsid w:val="006A23C7"/>
    <w:rsid w:val="006A2602"/>
    <w:rsid w:val="006A2CCD"/>
    <w:rsid w:val="006A2FC7"/>
    <w:rsid w:val="006A34FB"/>
    <w:rsid w:val="006A35E2"/>
    <w:rsid w:val="006A40A5"/>
    <w:rsid w:val="006A4585"/>
    <w:rsid w:val="006A4870"/>
    <w:rsid w:val="006A4A80"/>
    <w:rsid w:val="006A4D08"/>
    <w:rsid w:val="006A4F18"/>
    <w:rsid w:val="006A4F25"/>
    <w:rsid w:val="006A500A"/>
    <w:rsid w:val="006A55FC"/>
    <w:rsid w:val="006A584C"/>
    <w:rsid w:val="006A5AD4"/>
    <w:rsid w:val="006A5ADF"/>
    <w:rsid w:val="006A619F"/>
    <w:rsid w:val="006A627F"/>
    <w:rsid w:val="006A66C2"/>
    <w:rsid w:val="006A6C02"/>
    <w:rsid w:val="006A6DFE"/>
    <w:rsid w:val="006A71BE"/>
    <w:rsid w:val="006A7B8A"/>
    <w:rsid w:val="006A7C97"/>
    <w:rsid w:val="006B01F1"/>
    <w:rsid w:val="006B0408"/>
    <w:rsid w:val="006B043A"/>
    <w:rsid w:val="006B086A"/>
    <w:rsid w:val="006B0889"/>
    <w:rsid w:val="006B08D8"/>
    <w:rsid w:val="006B0970"/>
    <w:rsid w:val="006B0B14"/>
    <w:rsid w:val="006B0F4F"/>
    <w:rsid w:val="006B1054"/>
    <w:rsid w:val="006B141B"/>
    <w:rsid w:val="006B146A"/>
    <w:rsid w:val="006B16FE"/>
    <w:rsid w:val="006B1A64"/>
    <w:rsid w:val="006B1B28"/>
    <w:rsid w:val="006B1BB9"/>
    <w:rsid w:val="006B20B5"/>
    <w:rsid w:val="006B21BF"/>
    <w:rsid w:val="006B21E4"/>
    <w:rsid w:val="006B23B1"/>
    <w:rsid w:val="006B2906"/>
    <w:rsid w:val="006B2937"/>
    <w:rsid w:val="006B29C0"/>
    <w:rsid w:val="006B2ACB"/>
    <w:rsid w:val="006B2C34"/>
    <w:rsid w:val="006B2F80"/>
    <w:rsid w:val="006B385A"/>
    <w:rsid w:val="006B3861"/>
    <w:rsid w:val="006B3A2E"/>
    <w:rsid w:val="006B42F8"/>
    <w:rsid w:val="006B44F2"/>
    <w:rsid w:val="006B462B"/>
    <w:rsid w:val="006B47C1"/>
    <w:rsid w:val="006B49B0"/>
    <w:rsid w:val="006B4C83"/>
    <w:rsid w:val="006B532F"/>
    <w:rsid w:val="006B562E"/>
    <w:rsid w:val="006B56A1"/>
    <w:rsid w:val="006B5811"/>
    <w:rsid w:val="006B585F"/>
    <w:rsid w:val="006B5AE0"/>
    <w:rsid w:val="006B5FCA"/>
    <w:rsid w:val="006B624D"/>
    <w:rsid w:val="006B63D1"/>
    <w:rsid w:val="006B6667"/>
    <w:rsid w:val="006B677C"/>
    <w:rsid w:val="006B6B9A"/>
    <w:rsid w:val="006B72D4"/>
    <w:rsid w:val="006B77BC"/>
    <w:rsid w:val="006B78FD"/>
    <w:rsid w:val="006B79F3"/>
    <w:rsid w:val="006C0606"/>
    <w:rsid w:val="006C0C3C"/>
    <w:rsid w:val="006C0D3D"/>
    <w:rsid w:val="006C13D6"/>
    <w:rsid w:val="006C1463"/>
    <w:rsid w:val="006C194E"/>
    <w:rsid w:val="006C1A19"/>
    <w:rsid w:val="006C1CDF"/>
    <w:rsid w:val="006C2636"/>
    <w:rsid w:val="006C2AFE"/>
    <w:rsid w:val="006C2B8F"/>
    <w:rsid w:val="006C3109"/>
    <w:rsid w:val="006C319F"/>
    <w:rsid w:val="006C3223"/>
    <w:rsid w:val="006C3475"/>
    <w:rsid w:val="006C3700"/>
    <w:rsid w:val="006C39F4"/>
    <w:rsid w:val="006C3BE1"/>
    <w:rsid w:val="006C3F2D"/>
    <w:rsid w:val="006C41BD"/>
    <w:rsid w:val="006C462C"/>
    <w:rsid w:val="006C481B"/>
    <w:rsid w:val="006C4B09"/>
    <w:rsid w:val="006C4D08"/>
    <w:rsid w:val="006C4E70"/>
    <w:rsid w:val="006C4F20"/>
    <w:rsid w:val="006C4FC4"/>
    <w:rsid w:val="006C5008"/>
    <w:rsid w:val="006C5027"/>
    <w:rsid w:val="006C5068"/>
    <w:rsid w:val="006C510A"/>
    <w:rsid w:val="006C5478"/>
    <w:rsid w:val="006C5831"/>
    <w:rsid w:val="006C583E"/>
    <w:rsid w:val="006C5883"/>
    <w:rsid w:val="006C5B2F"/>
    <w:rsid w:val="006C5FED"/>
    <w:rsid w:val="006C62E6"/>
    <w:rsid w:val="006C6329"/>
    <w:rsid w:val="006C640B"/>
    <w:rsid w:val="006C658B"/>
    <w:rsid w:val="006C660C"/>
    <w:rsid w:val="006C6703"/>
    <w:rsid w:val="006C67A0"/>
    <w:rsid w:val="006C691A"/>
    <w:rsid w:val="006C6AD3"/>
    <w:rsid w:val="006C6C52"/>
    <w:rsid w:val="006C73E3"/>
    <w:rsid w:val="006C7605"/>
    <w:rsid w:val="006C764F"/>
    <w:rsid w:val="006C7732"/>
    <w:rsid w:val="006C7C66"/>
    <w:rsid w:val="006C7D3A"/>
    <w:rsid w:val="006C7DC9"/>
    <w:rsid w:val="006C7E62"/>
    <w:rsid w:val="006D01A3"/>
    <w:rsid w:val="006D03BA"/>
    <w:rsid w:val="006D03D2"/>
    <w:rsid w:val="006D0719"/>
    <w:rsid w:val="006D07D3"/>
    <w:rsid w:val="006D0A32"/>
    <w:rsid w:val="006D10A7"/>
    <w:rsid w:val="006D10B5"/>
    <w:rsid w:val="006D1436"/>
    <w:rsid w:val="006D1BA2"/>
    <w:rsid w:val="006D2077"/>
    <w:rsid w:val="006D2187"/>
    <w:rsid w:val="006D2226"/>
    <w:rsid w:val="006D26F6"/>
    <w:rsid w:val="006D29CB"/>
    <w:rsid w:val="006D2A9E"/>
    <w:rsid w:val="006D2C00"/>
    <w:rsid w:val="006D30A7"/>
    <w:rsid w:val="006D3565"/>
    <w:rsid w:val="006D38D8"/>
    <w:rsid w:val="006D3B2C"/>
    <w:rsid w:val="006D3B7F"/>
    <w:rsid w:val="006D3F15"/>
    <w:rsid w:val="006D4384"/>
    <w:rsid w:val="006D441B"/>
    <w:rsid w:val="006D45CC"/>
    <w:rsid w:val="006D46B6"/>
    <w:rsid w:val="006D4ADF"/>
    <w:rsid w:val="006D4B1D"/>
    <w:rsid w:val="006D4B39"/>
    <w:rsid w:val="006D4ED9"/>
    <w:rsid w:val="006D5035"/>
    <w:rsid w:val="006D5782"/>
    <w:rsid w:val="006D57E6"/>
    <w:rsid w:val="006D5817"/>
    <w:rsid w:val="006D5A81"/>
    <w:rsid w:val="006D5BD9"/>
    <w:rsid w:val="006D6117"/>
    <w:rsid w:val="006D625C"/>
    <w:rsid w:val="006D629F"/>
    <w:rsid w:val="006D62AE"/>
    <w:rsid w:val="006D6467"/>
    <w:rsid w:val="006D661E"/>
    <w:rsid w:val="006D675B"/>
    <w:rsid w:val="006D6761"/>
    <w:rsid w:val="006D677F"/>
    <w:rsid w:val="006D685B"/>
    <w:rsid w:val="006D6AE9"/>
    <w:rsid w:val="006D6D3C"/>
    <w:rsid w:val="006D6EB7"/>
    <w:rsid w:val="006D7047"/>
    <w:rsid w:val="006D71F3"/>
    <w:rsid w:val="006D7227"/>
    <w:rsid w:val="006D7388"/>
    <w:rsid w:val="006D7510"/>
    <w:rsid w:val="006D77A7"/>
    <w:rsid w:val="006D77CE"/>
    <w:rsid w:val="006D786F"/>
    <w:rsid w:val="006D7D4A"/>
    <w:rsid w:val="006E002B"/>
    <w:rsid w:val="006E0275"/>
    <w:rsid w:val="006E02EA"/>
    <w:rsid w:val="006E0312"/>
    <w:rsid w:val="006E033D"/>
    <w:rsid w:val="006E05C7"/>
    <w:rsid w:val="006E0E4D"/>
    <w:rsid w:val="006E0F4E"/>
    <w:rsid w:val="006E1691"/>
    <w:rsid w:val="006E1E95"/>
    <w:rsid w:val="006E1F58"/>
    <w:rsid w:val="006E214E"/>
    <w:rsid w:val="006E2269"/>
    <w:rsid w:val="006E22CB"/>
    <w:rsid w:val="006E22FA"/>
    <w:rsid w:val="006E2862"/>
    <w:rsid w:val="006E286B"/>
    <w:rsid w:val="006E29B7"/>
    <w:rsid w:val="006E29C0"/>
    <w:rsid w:val="006E2ADB"/>
    <w:rsid w:val="006E2BB4"/>
    <w:rsid w:val="006E2D2C"/>
    <w:rsid w:val="006E2E8B"/>
    <w:rsid w:val="006E3372"/>
    <w:rsid w:val="006E351E"/>
    <w:rsid w:val="006E381F"/>
    <w:rsid w:val="006E3926"/>
    <w:rsid w:val="006E3C0E"/>
    <w:rsid w:val="006E3C1A"/>
    <w:rsid w:val="006E3C46"/>
    <w:rsid w:val="006E3D5E"/>
    <w:rsid w:val="006E412E"/>
    <w:rsid w:val="006E4609"/>
    <w:rsid w:val="006E46BE"/>
    <w:rsid w:val="006E4930"/>
    <w:rsid w:val="006E4B8F"/>
    <w:rsid w:val="006E4D46"/>
    <w:rsid w:val="006E4DF6"/>
    <w:rsid w:val="006E4E19"/>
    <w:rsid w:val="006E4FE1"/>
    <w:rsid w:val="006E56A5"/>
    <w:rsid w:val="006E5C31"/>
    <w:rsid w:val="006E6134"/>
    <w:rsid w:val="006E662F"/>
    <w:rsid w:val="006E68FD"/>
    <w:rsid w:val="006E6CAB"/>
    <w:rsid w:val="006E6F60"/>
    <w:rsid w:val="006E703F"/>
    <w:rsid w:val="006E71A9"/>
    <w:rsid w:val="006E75B3"/>
    <w:rsid w:val="006E7BE6"/>
    <w:rsid w:val="006E7D35"/>
    <w:rsid w:val="006F009A"/>
    <w:rsid w:val="006F02EA"/>
    <w:rsid w:val="006F050D"/>
    <w:rsid w:val="006F0815"/>
    <w:rsid w:val="006F09C2"/>
    <w:rsid w:val="006F0B43"/>
    <w:rsid w:val="006F0E5B"/>
    <w:rsid w:val="006F0FC4"/>
    <w:rsid w:val="006F111F"/>
    <w:rsid w:val="006F14B0"/>
    <w:rsid w:val="006F176D"/>
    <w:rsid w:val="006F18FF"/>
    <w:rsid w:val="006F19BB"/>
    <w:rsid w:val="006F1A2D"/>
    <w:rsid w:val="006F1ECC"/>
    <w:rsid w:val="006F1FAE"/>
    <w:rsid w:val="006F22E9"/>
    <w:rsid w:val="006F29A5"/>
    <w:rsid w:val="006F2DC9"/>
    <w:rsid w:val="006F2F40"/>
    <w:rsid w:val="006F3278"/>
    <w:rsid w:val="006F3506"/>
    <w:rsid w:val="006F393D"/>
    <w:rsid w:val="006F39AD"/>
    <w:rsid w:val="006F3A66"/>
    <w:rsid w:val="006F3C71"/>
    <w:rsid w:val="006F4230"/>
    <w:rsid w:val="006F43DF"/>
    <w:rsid w:val="006F43FA"/>
    <w:rsid w:val="006F4882"/>
    <w:rsid w:val="006F49DF"/>
    <w:rsid w:val="006F4A9C"/>
    <w:rsid w:val="006F4D37"/>
    <w:rsid w:val="006F4FF1"/>
    <w:rsid w:val="006F5012"/>
    <w:rsid w:val="006F501F"/>
    <w:rsid w:val="006F517F"/>
    <w:rsid w:val="006F5350"/>
    <w:rsid w:val="006F567A"/>
    <w:rsid w:val="006F5794"/>
    <w:rsid w:val="006F5D15"/>
    <w:rsid w:val="006F5E4C"/>
    <w:rsid w:val="006F64EB"/>
    <w:rsid w:val="006F6595"/>
    <w:rsid w:val="006F682A"/>
    <w:rsid w:val="006F682F"/>
    <w:rsid w:val="006F6E22"/>
    <w:rsid w:val="006F71E0"/>
    <w:rsid w:val="006F795A"/>
    <w:rsid w:val="006F79EB"/>
    <w:rsid w:val="006F7A37"/>
    <w:rsid w:val="007001CF"/>
    <w:rsid w:val="007002EB"/>
    <w:rsid w:val="007007A2"/>
    <w:rsid w:val="007007BA"/>
    <w:rsid w:val="007008DD"/>
    <w:rsid w:val="00700A79"/>
    <w:rsid w:val="00700F2F"/>
    <w:rsid w:val="00700F8C"/>
    <w:rsid w:val="00701474"/>
    <w:rsid w:val="007015DA"/>
    <w:rsid w:val="007017CD"/>
    <w:rsid w:val="007018FE"/>
    <w:rsid w:val="00701947"/>
    <w:rsid w:val="00701C3F"/>
    <w:rsid w:val="00701E63"/>
    <w:rsid w:val="00701EAA"/>
    <w:rsid w:val="00701EDD"/>
    <w:rsid w:val="0070212A"/>
    <w:rsid w:val="007023C4"/>
    <w:rsid w:val="007025D4"/>
    <w:rsid w:val="00702615"/>
    <w:rsid w:val="00702983"/>
    <w:rsid w:val="00702A4D"/>
    <w:rsid w:val="00702C63"/>
    <w:rsid w:val="00702EB2"/>
    <w:rsid w:val="00702F2C"/>
    <w:rsid w:val="007032BB"/>
    <w:rsid w:val="0070386E"/>
    <w:rsid w:val="0070387F"/>
    <w:rsid w:val="007039EE"/>
    <w:rsid w:val="00703A1B"/>
    <w:rsid w:val="00703AEC"/>
    <w:rsid w:val="00703B47"/>
    <w:rsid w:val="00703B6E"/>
    <w:rsid w:val="007048F6"/>
    <w:rsid w:val="0070496E"/>
    <w:rsid w:val="00704BC4"/>
    <w:rsid w:val="00704C12"/>
    <w:rsid w:val="00704D95"/>
    <w:rsid w:val="007057EF"/>
    <w:rsid w:val="00705803"/>
    <w:rsid w:val="00705B71"/>
    <w:rsid w:val="00705B9A"/>
    <w:rsid w:val="00705CAF"/>
    <w:rsid w:val="00705F47"/>
    <w:rsid w:val="007060FB"/>
    <w:rsid w:val="00706A2B"/>
    <w:rsid w:val="00706C4B"/>
    <w:rsid w:val="00706D72"/>
    <w:rsid w:val="00706D82"/>
    <w:rsid w:val="00706DF3"/>
    <w:rsid w:val="007073B0"/>
    <w:rsid w:val="00707424"/>
    <w:rsid w:val="00707499"/>
    <w:rsid w:val="007078BB"/>
    <w:rsid w:val="00707ADA"/>
    <w:rsid w:val="0071073A"/>
    <w:rsid w:val="007108BD"/>
    <w:rsid w:val="00710938"/>
    <w:rsid w:val="00710974"/>
    <w:rsid w:val="00710991"/>
    <w:rsid w:val="00710AD6"/>
    <w:rsid w:val="00710B71"/>
    <w:rsid w:val="007110D6"/>
    <w:rsid w:val="0071123B"/>
    <w:rsid w:val="0071129A"/>
    <w:rsid w:val="007117B2"/>
    <w:rsid w:val="007118A6"/>
    <w:rsid w:val="00711BE8"/>
    <w:rsid w:val="00711F7B"/>
    <w:rsid w:val="00712041"/>
    <w:rsid w:val="007120FA"/>
    <w:rsid w:val="007121B8"/>
    <w:rsid w:val="0071262F"/>
    <w:rsid w:val="00712658"/>
    <w:rsid w:val="007126C5"/>
    <w:rsid w:val="00712C7C"/>
    <w:rsid w:val="00712CD6"/>
    <w:rsid w:val="00712ECF"/>
    <w:rsid w:val="00713548"/>
    <w:rsid w:val="007135ED"/>
    <w:rsid w:val="007138E7"/>
    <w:rsid w:val="0071394F"/>
    <w:rsid w:val="00713BC0"/>
    <w:rsid w:val="00714934"/>
    <w:rsid w:val="00714AC8"/>
    <w:rsid w:val="007151DB"/>
    <w:rsid w:val="007151ED"/>
    <w:rsid w:val="007152C7"/>
    <w:rsid w:val="00715584"/>
    <w:rsid w:val="00715ABB"/>
    <w:rsid w:val="00715ACF"/>
    <w:rsid w:val="00715BA4"/>
    <w:rsid w:val="0071642F"/>
    <w:rsid w:val="00716854"/>
    <w:rsid w:val="00716917"/>
    <w:rsid w:val="00716C2C"/>
    <w:rsid w:val="00716C38"/>
    <w:rsid w:val="00716C4D"/>
    <w:rsid w:val="00716DF3"/>
    <w:rsid w:val="00716F1A"/>
    <w:rsid w:val="00717019"/>
    <w:rsid w:val="0071709B"/>
    <w:rsid w:val="00720096"/>
    <w:rsid w:val="00720179"/>
    <w:rsid w:val="007205BE"/>
    <w:rsid w:val="007207FA"/>
    <w:rsid w:val="00720882"/>
    <w:rsid w:val="00720EF0"/>
    <w:rsid w:val="0072105D"/>
    <w:rsid w:val="0072112E"/>
    <w:rsid w:val="0072118B"/>
    <w:rsid w:val="007217C7"/>
    <w:rsid w:val="0072182A"/>
    <w:rsid w:val="007218F3"/>
    <w:rsid w:val="007219EE"/>
    <w:rsid w:val="00721D2C"/>
    <w:rsid w:val="007221B0"/>
    <w:rsid w:val="0072240E"/>
    <w:rsid w:val="00722928"/>
    <w:rsid w:val="00722A0C"/>
    <w:rsid w:val="00722BD6"/>
    <w:rsid w:val="00722BF9"/>
    <w:rsid w:val="00722C5B"/>
    <w:rsid w:val="00722E5F"/>
    <w:rsid w:val="007230A0"/>
    <w:rsid w:val="007232A1"/>
    <w:rsid w:val="007237E6"/>
    <w:rsid w:val="00723904"/>
    <w:rsid w:val="00723A04"/>
    <w:rsid w:val="00723E38"/>
    <w:rsid w:val="00723E7A"/>
    <w:rsid w:val="0072490B"/>
    <w:rsid w:val="00724AF6"/>
    <w:rsid w:val="0072501C"/>
    <w:rsid w:val="0072518F"/>
    <w:rsid w:val="007256C7"/>
    <w:rsid w:val="00725834"/>
    <w:rsid w:val="0072630A"/>
    <w:rsid w:val="0072660A"/>
    <w:rsid w:val="00726733"/>
    <w:rsid w:val="00726769"/>
    <w:rsid w:val="00726878"/>
    <w:rsid w:val="00726A4F"/>
    <w:rsid w:val="00726A6F"/>
    <w:rsid w:val="007270CB"/>
    <w:rsid w:val="007270EB"/>
    <w:rsid w:val="00727B99"/>
    <w:rsid w:val="00727D21"/>
    <w:rsid w:val="00727D96"/>
    <w:rsid w:val="00727D99"/>
    <w:rsid w:val="00730250"/>
    <w:rsid w:val="0073039A"/>
    <w:rsid w:val="00730733"/>
    <w:rsid w:val="00730A97"/>
    <w:rsid w:val="00730E77"/>
    <w:rsid w:val="00731295"/>
    <w:rsid w:val="007312F1"/>
    <w:rsid w:val="00731498"/>
    <w:rsid w:val="007315DA"/>
    <w:rsid w:val="00731BD1"/>
    <w:rsid w:val="00731D5F"/>
    <w:rsid w:val="00732049"/>
    <w:rsid w:val="00732158"/>
    <w:rsid w:val="00732313"/>
    <w:rsid w:val="00732AB9"/>
    <w:rsid w:val="00732E41"/>
    <w:rsid w:val="0073314B"/>
    <w:rsid w:val="007331FB"/>
    <w:rsid w:val="00733475"/>
    <w:rsid w:val="0073359B"/>
    <w:rsid w:val="0073380B"/>
    <w:rsid w:val="0073384D"/>
    <w:rsid w:val="007339AB"/>
    <w:rsid w:val="00733A85"/>
    <w:rsid w:val="0073408B"/>
    <w:rsid w:val="00734442"/>
    <w:rsid w:val="0073446D"/>
    <w:rsid w:val="00734587"/>
    <w:rsid w:val="00734620"/>
    <w:rsid w:val="0073472A"/>
    <w:rsid w:val="007347B2"/>
    <w:rsid w:val="00734A36"/>
    <w:rsid w:val="00734D98"/>
    <w:rsid w:val="00734DC8"/>
    <w:rsid w:val="00734F33"/>
    <w:rsid w:val="0073525D"/>
    <w:rsid w:val="00735311"/>
    <w:rsid w:val="00735329"/>
    <w:rsid w:val="00735356"/>
    <w:rsid w:val="00735A35"/>
    <w:rsid w:val="00735A83"/>
    <w:rsid w:val="00735E4F"/>
    <w:rsid w:val="0073618C"/>
    <w:rsid w:val="0073639E"/>
    <w:rsid w:val="00736A52"/>
    <w:rsid w:val="00736A79"/>
    <w:rsid w:val="00736B05"/>
    <w:rsid w:val="00736B38"/>
    <w:rsid w:val="00736C52"/>
    <w:rsid w:val="00736D60"/>
    <w:rsid w:val="00737C2A"/>
    <w:rsid w:val="00737CE8"/>
    <w:rsid w:val="00737D39"/>
    <w:rsid w:val="00737E52"/>
    <w:rsid w:val="00737E5B"/>
    <w:rsid w:val="00737F32"/>
    <w:rsid w:val="00740016"/>
    <w:rsid w:val="007401CA"/>
    <w:rsid w:val="007402E7"/>
    <w:rsid w:val="00740523"/>
    <w:rsid w:val="007405F4"/>
    <w:rsid w:val="00740669"/>
    <w:rsid w:val="00740AFE"/>
    <w:rsid w:val="00740DC9"/>
    <w:rsid w:val="007411A0"/>
    <w:rsid w:val="007413B6"/>
    <w:rsid w:val="00741697"/>
    <w:rsid w:val="00741C24"/>
    <w:rsid w:val="00741C9B"/>
    <w:rsid w:val="00741DDE"/>
    <w:rsid w:val="00741E9F"/>
    <w:rsid w:val="0074208F"/>
    <w:rsid w:val="007425B5"/>
    <w:rsid w:val="007427BC"/>
    <w:rsid w:val="0074283C"/>
    <w:rsid w:val="00742BF2"/>
    <w:rsid w:val="0074302E"/>
    <w:rsid w:val="00743089"/>
    <w:rsid w:val="007430A7"/>
    <w:rsid w:val="0074330C"/>
    <w:rsid w:val="00743318"/>
    <w:rsid w:val="00743496"/>
    <w:rsid w:val="007434AE"/>
    <w:rsid w:val="00743507"/>
    <w:rsid w:val="0074369D"/>
    <w:rsid w:val="0074370C"/>
    <w:rsid w:val="00743B04"/>
    <w:rsid w:val="00743DCF"/>
    <w:rsid w:val="00743F15"/>
    <w:rsid w:val="0074424A"/>
    <w:rsid w:val="007445F3"/>
    <w:rsid w:val="0074478B"/>
    <w:rsid w:val="00744AE7"/>
    <w:rsid w:val="00744B23"/>
    <w:rsid w:val="00744DDF"/>
    <w:rsid w:val="007452CA"/>
    <w:rsid w:val="0074544D"/>
    <w:rsid w:val="0074554D"/>
    <w:rsid w:val="0074561D"/>
    <w:rsid w:val="00745657"/>
    <w:rsid w:val="00745812"/>
    <w:rsid w:val="00745C8A"/>
    <w:rsid w:val="00745D8C"/>
    <w:rsid w:val="00746265"/>
    <w:rsid w:val="0074636D"/>
    <w:rsid w:val="00746844"/>
    <w:rsid w:val="00746A22"/>
    <w:rsid w:val="00746A87"/>
    <w:rsid w:val="00747103"/>
    <w:rsid w:val="00747392"/>
    <w:rsid w:val="007474FE"/>
    <w:rsid w:val="00747F18"/>
    <w:rsid w:val="00747F52"/>
    <w:rsid w:val="00750276"/>
    <w:rsid w:val="00750464"/>
    <w:rsid w:val="007507ED"/>
    <w:rsid w:val="0075083F"/>
    <w:rsid w:val="00750D90"/>
    <w:rsid w:val="00751217"/>
    <w:rsid w:val="00751418"/>
    <w:rsid w:val="007519E7"/>
    <w:rsid w:val="00752426"/>
    <w:rsid w:val="00752BB1"/>
    <w:rsid w:val="00752E02"/>
    <w:rsid w:val="00752EED"/>
    <w:rsid w:val="00752F73"/>
    <w:rsid w:val="00752FCC"/>
    <w:rsid w:val="0075305B"/>
    <w:rsid w:val="0075306D"/>
    <w:rsid w:val="00753182"/>
    <w:rsid w:val="007532A6"/>
    <w:rsid w:val="007533BB"/>
    <w:rsid w:val="007535E9"/>
    <w:rsid w:val="00753CAE"/>
    <w:rsid w:val="00753CD5"/>
    <w:rsid w:val="00753E54"/>
    <w:rsid w:val="007540CB"/>
    <w:rsid w:val="007540D2"/>
    <w:rsid w:val="00754365"/>
    <w:rsid w:val="007543D6"/>
    <w:rsid w:val="00754550"/>
    <w:rsid w:val="0075456E"/>
    <w:rsid w:val="00754688"/>
    <w:rsid w:val="00754771"/>
    <w:rsid w:val="007548BD"/>
    <w:rsid w:val="00754A7A"/>
    <w:rsid w:val="00754B60"/>
    <w:rsid w:val="0075504A"/>
    <w:rsid w:val="007550BD"/>
    <w:rsid w:val="007554CB"/>
    <w:rsid w:val="00755667"/>
    <w:rsid w:val="00755892"/>
    <w:rsid w:val="007558CC"/>
    <w:rsid w:val="007559C9"/>
    <w:rsid w:val="0075628D"/>
    <w:rsid w:val="0075678C"/>
    <w:rsid w:val="007567DF"/>
    <w:rsid w:val="00756EEC"/>
    <w:rsid w:val="00756F7D"/>
    <w:rsid w:val="0075712E"/>
    <w:rsid w:val="007571A5"/>
    <w:rsid w:val="00757D6D"/>
    <w:rsid w:val="00757D88"/>
    <w:rsid w:val="0076012B"/>
    <w:rsid w:val="007604E7"/>
    <w:rsid w:val="00760500"/>
    <w:rsid w:val="00760527"/>
    <w:rsid w:val="00760661"/>
    <w:rsid w:val="0076079D"/>
    <w:rsid w:val="00760A00"/>
    <w:rsid w:val="00760AAD"/>
    <w:rsid w:val="00761215"/>
    <w:rsid w:val="00761516"/>
    <w:rsid w:val="00761613"/>
    <w:rsid w:val="0076169B"/>
    <w:rsid w:val="00761C17"/>
    <w:rsid w:val="00761CF0"/>
    <w:rsid w:val="00761F01"/>
    <w:rsid w:val="00762026"/>
    <w:rsid w:val="00762268"/>
    <w:rsid w:val="00762381"/>
    <w:rsid w:val="0076270B"/>
    <w:rsid w:val="0076280B"/>
    <w:rsid w:val="00762C3C"/>
    <w:rsid w:val="00762D67"/>
    <w:rsid w:val="00762F18"/>
    <w:rsid w:val="007633BE"/>
    <w:rsid w:val="00763D78"/>
    <w:rsid w:val="0076413A"/>
    <w:rsid w:val="00764844"/>
    <w:rsid w:val="00764CF3"/>
    <w:rsid w:val="007650D7"/>
    <w:rsid w:val="00765463"/>
    <w:rsid w:val="0076548D"/>
    <w:rsid w:val="0076572E"/>
    <w:rsid w:val="00766256"/>
    <w:rsid w:val="00766346"/>
    <w:rsid w:val="0076664D"/>
    <w:rsid w:val="0076666D"/>
    <w:rsid w:val="0076670D"/>
    <w:rsid w:val="00766887"/>
    <w:rsid w:val="007668FA"/>
    <w:rsid w:val="00766A18"/>
    <w:rsid w:val="00766D48"/>
    <w:rsid w:val="00766E9C"/>
    <w:rsid w:val="0076759B"/>
    <w:rsid w:val="0076771B"/>
    <w:rsid w:val="00767C68"/>
    <w:rsid w:val="00767FE3"/>
    <w:rsid w:val="00770058"/>
    <w:rsid w:val="0077014F"/>
    <w:rsid w:val="00770152"/>
    <w:rsid w:val="00770173"/>
    <w:rsid w:val="007701DB"/>
    <w:rsid w:val="00770696"/>
    <w:rsid w:val="007706FD"/>
    <w:rsid w:val="0077093A"/>
    <w:rsid w:val="0077099E"/>
    <w:rsid w:val="00770AA7"/>
    <w:rsid w:val="00770BF4"/>
    <w:rsid w:val="00770C31"/>
    <w:rsid w:val="00770D56"/>
    <w:rsid w:val="00771144"/>
    <w:rsid w:val="007712A9"/>
    <w:rsid w:val="0077133C"/>
    <w:rsid w:val="007714CB"/>
    <w:rsid w:val="00771642"/>
    <w:rsid w:val="00771B54"/>
    <w:rsid w:val="00771B9D"/>
    <w:rsid w:val="00771BCC"/>
    <w:rsid w:val="00771DBC"/>
    <w:rsid w:val="00771F90"/>
    <w:rsid w:val="00772209"/>
    <w:rsid w:val="00772218"/>
    <w:rsid w:val="007722F4"/>
    <w:rsid w:val="00772425"/>
    <w:rsid w:val="007724CC"/>
    <w:rsid w:val="007727D8"/>
    <w:rsid w:val="007729A9"/>
    <w:rsid w:val="00772E35"/>
    <w:rsid w:val="00773AC3"/>
    <w:rsid w:val="007742C3"/>
    <w:rsid w:val="007742E1"/>
    <w:rsid w:val="00774583"/>
    <w:rsid w:val="00774988"/>
    <w:rsid w:val="00774B3F"/>
    <w:rsid w:val="00774BF9"/>
    <w:rsid w:val="00774CA2"/>
    <w:rsid w:val="00774CAF"/>
    <w:rsid w:val="00775607"/>
    <w:rsid w:val="007757FF"/>
    <w:rsid w:val="00775B06"/>
    <w:rsid w:val="00775C04"/>
    <w:rsid w:val="00776078"/>
    <w:rsid w:val="007762BF"/>
    <w:rsid w:val="007762E8"/>
    <w:rsid w:val="007763B3"/>
    <w:rsid w:val="00776C33"/>
    <w:rsid w:val="00776FAD"/>
    <w:rsid w:val="0077752A"/>
    <w:rsid w:val="00777719"/>
    <w:rsid w:val="007777F4"/>
    <w:rsid w:val="00777A80"/>
    <w:rsid w:val="00777B07"/>
    <w:rsid w:val="00777DA6"/>
    <w:rsid w:val="0078007F"/>
    <w:rsid w:val="007802F9"/>
    <w:rsid w:val="0078035D"/>
    <w:rsid w:val="007803B4"/>
    <w:rsid w:val="00780874"/>
    <w:rsid w:val="007808C5"/>
    <w:rsid w:val="007809A1"/>
    <w:rsid w:val="00780CF4"/>
    <w:rsid w:val="0078100F"/>
    <w:rsid w:val="00781029"/>
    <w:rsid w:val="007811B5"/>
    <w:rsid w:val="007811B6"/>
    <w:rsid w:val="0078122E"/>
    <w:rsid w:val="00781467"/>
    <w:rsid w:val="00781AC2"/>
    <w:rsid w:val="00781B4D"/>
    <w:rsid w:val="0078241D"/>
    <w:rsid w:val="0078249C"/>
    <w:rsid w:val="0078267E"/>
    <w:rsid w:val="007827F6"/>
    <w:rsid w:val="00782B10"/>
    <w:rsid w:val="00782E99"/>
    <w:rsid w:val="0078389D"/>
    <w:rsid w:val="00783943"/>
    <w:rsid w:val="00783C2B"/>
    <w:rsid w:val="00783C5B"/>
    <w:rsid w:val="00783F5B"/>
    <w:rsid w:val="00784532"/>
    <w:rsid w:val="00784634"/>
    <w:rsid w:val="007849E4"/>
    <w:rsid w:val="00784EC9"/>
    <w:rsid w:val="00785357"/>
    <w:rsid w:val="00785552"/>
    <w:rsid w:val="00785881"/>
    <w:rsid w:val="00785C70"/>
    <w:rsid w:val="00786895"/>
    <w:rsid w:val="00787452"/>
    <w:rsid w:val="00787658"/>
    <w:rsid w:val="007876C1"/>
    <w:rsid w:val="00787B14"/>
    <w:rsid w:val="007901C9"/>
    <w:rsid w:val="00790586"/>
    <w:rsid w:val="0079095D"/>
    <w:rsid w:val="00790B43"/>
    <w:rsid w:val="00790E2B"/>
    <w:rsid w:val="00790FC9"/>
    <w:rsid w:val="00791900"/>
    <w:rsid w:val="007919D2"/>
    <w:rsid w:val="00791BE5"/>
    <w:rsid w:val="0079221A"/>
    <w:rsid w:val="00792258"/>
    <w:rsid w:val="00792353"/>
    <w:rsid w:val="00792A29"/>
    <w:rsid w:val="00793040"/>
    <w:rsid w:val="0079343F"/>
    <w:rsid w:val="0079346B"/>
    <w:rsid w:val="0079353E"/>
    <w:rsid w:val="00793A09"/>
    <w:rsid w:val="00793A2A"/>
    <w:rsid w:val="00793B3A"/>
    <w:rsid w:val="00793B7B"/>
    <w:rsid w:val="00793B91"/>
    <w:rsid w:val="0079440E"/>
    <w:rsid w:val="0079465F"/>
    <w:rsid w:val="00794D84"/>
    <w:rsid w:val="00794E9F"/>
    <w:rsid w:val="007950A0"/>
    <w:rsid w:val="007954BF"/>
    <w:rsid w:val="00795672"/>
    <w:rsid w:val="00795721"/>
    <w:rsid w:val="0079584F"/>
    <w:rsid w:val="00795AC5"/>
    <w:rsid w:val="00795F17"/>
    <w:rsid w:val="0079617C"/>
    <w:rsid w:val="00796837"/>
    <w:rsid w:val="00796A19"/>
    <w:rsid w:val="00796C29"/>
    <w:rsid w:val="00797368"/>
    <w:rsid w:val="00797553"/>
    <w:rsid w:val="0079761B"/>
    <w:rsid w:val="007976AE"/>
    <w:rsid w:val="007977A1"/>
    <w:rsid w:val="007979B3"/>
    <w:rsid w:val="00797C8E"/>
    <w:rsid w:val="00797D04"/>
    <w:rsid w:val="00797E54"/>
    <w:rsid w:val="007A06E3"/>
    <w:rsid w:val="007A06F0"/>
    <w:rsid w:val="007A08A4"/>
    <w:rsid w:val="007A0A59"/>
    <w:rsid w:val="007A0F5B"/>
    <w:rsid w:val="007A10B1"/>
    <w:rsid w:val="007A13EB"/>
    <w:rsid w:val="007A15A1"/>
    <w:rsid w:val="007A1828"/>
    <w:rsid w:val="007A20F7"/>
    <w:rsid w:val="007A2144"/>
    <w:rsid w:val="007A227D"/>
    <w:rsid w:val="007A3273"/>
    <w:rsid w:val="007A33B3"/>
    <w:rsid w:val="007A35E6"/>
    <w:rsid w:val="007A3669"/>
    <w:rsid w:val="007A37F8"/>
    <w:rsid w:val="007A3C4A"/>
    <w:rsid w:val="007A3F14"/>
    <w:rsid w:val="007A40E8"/>
    <w:rsid w:val="007A4183"/>
    <w:rsid w:val="007A428D"/>
    <w:rsid w:val="007A43D4"/>
    <w:rsid w:val="007A4888"/>
    <w:rsid w:val="007A4EE4"/>
    <w:rsid w:val="007A5279"/>
    <w:rsid w:val="007A52A3"/>
    <w:rsid w:val="007A55F7"/>
    <w:rsid w:val="007A57F8"/>
    <w:rsid w:val="007A5AF6"/>
    <w:rsid w:val="007A6091"/>
    <w:rsid w:val="007A624B"/>
    <w:rsid w:val="007A624E"/>
    <w:rsid w:val="007A64F9"/>
    <w:rsid w:val="007A65A2"/>
    <w:rsid w:val="007A67C3"/>
    <w:rsid w:val="007A682A"/>
    <w:rsid w:val="007A6913"/>
    <w:rsid w:val="007A6A0A"/>
    <w:rsid w:val="007A6AA1"/>
    <w:rsid w:val="007A6B04"/>
    <w:rsid w:val="007A6D68"/>
    <w:rsid w:val="007A6D80"/>
    <w:rsid w:val="007A6EB8"/>
    <w:rsid w:val="007A6FC6"/>
    <w:rsid w:val="007A7F44"/>
    <w:rsid w:val="007B04A1"/>
    <w:rsid w:val="007B050F"/>
    <w:rsid w:val="007B0A67"/>
    <w:rsid w:val="007B0B08"/>
    <w:rsid w:val="007B0BD8"/>
    <w:rsid w:val="007B0E01"/>
    <w:rsid w:val="007B10A1"/>
    <w:rsid w:val="007B1171"/>
    <w:rsid w:val="007B13A0"/>
    <w:rsid w:val="007B14D4"/>
    <w:rsid w:val="007B17A0"/>
    <w:rsid w:val="007B1F8C"/>
    <w:rsid w:val="007B27E2"/>
    <w:rsid w:val="007B2A0F"/>
    <w:rsid w:val="007B3337"/>
    <w:rsid w:val="007B38BF"/>
    <w:rsid w:val="007B3912"/>
    <w:rsid w:val="007B3961"/>
    <w:rsid w:val="007B3F1A"/>
    <w:rsid w:val="007B3FD1"/>
    <w:rsid w:val="007B43FD"/>
    <w:rsid w:val="007B5189"/>
    <w:rsid w:val="007B523F"/>
    <w:rsid w:val="007B5268"/>
    <w:rsid w:val="007B52D7"/>
    <w:rsid w:val="007B5567"/>
    <w:rsid w:val="007B5A88"/>
    <w:rsid w:val="007B5CF8"/>
    <w:rsid w:val="007B5EB4"/>
    <w:rsid w:val="007B61B2"/>
    <w:rsid w:val="007B61B3"/>
    <w:rsid w:val="007B6339"/>
    <w:rsid w:val="007B6643"/>
    <w:rsid w:val="007B67B8"/>
    <w:rsid w:val="007B74E5"/>
    <w:rsid w:val="007B76A1"/>
    <w:rsid w:val="007B7F2A"/>
    <w:rsid w:val="007C04DE"/>
    <w:rsid w:val="007C05A1"/>
    <w:rsid w:val="007C0643"/>
    <w:rsid w:val="007C07DC"/>
    <w:rsid w:val="007C0847"/>
    <w:rsid w:val="007C0878"/>
    <w:rsid w:val="007C099F"/>
    <w:rsid w:val="007C0C81"/>
    <w:rsid w:val="007C0FDE"/>
    <w:rsid w:val="007C1359"/>
    <w:rsid w:val="007C15BA"/>
    <w:rsid w:val="007C1690"/>
    <w:rsid w:val="007C1C8C"/>
    <w:rsid w:val="007C21CC"/>
    <w:rsid w:val="007C2528"/>
    <w:rsid w:val="007C260C"/>
    <w:rsid w:val="007C280D"/>
    <w:rsid w:val="007C2ADE"/>
    <w:rsid w:val="007C2B8E"/>
    <w:rsid w:val="007C2E93"/>
    <w:rsid w:val="007C31A0"/>
    <w:rsid w:val="007C3558"/>
    <w:rsid w:val="007C3919"/>
    <w:rsid w:val="007C3C48"/>
    <w:rsid w:val="007C3F67"/>
    <w:rsid w:val="007C403F"/>
    <w:rsid w:val="007C414E"/>
    <w:rsid w:val="007C4E2C"/>
    <w:rsid w:val="007C5264"/>
    <w:rsid w:val="007C53AC"/>
    <w:rsid w:val="007C5D0F"/>
    <w:rsid w:val="007C5D75"/>
    <w:rsid w:val="007C5E57"/>
    <w:rsid w:val="007C5ECB"/>
    <w:rsid w:val="007C6188"/>
    <w:rsid w:val="007C628C"/>
    <w:rsid w:val="007C6291"/>
    <w:rsid w:val="007C63FC"/>
    <w:rsid w:val="007C6539"/>
    <w:rsid w:val="007C663F"/>
    <w:rsid w:val="007C68CE"/>
    <w:rsid w:val="007C6B4F"/>
    <w:rsid w:val="007C6ED6"/>
    <w:rsid w:val="007C7450"/>
    <w:rsid w:val="007C7462"/>
    <w:rsid w:val="007C74D6"/>
    <w:rsid w:val="007C7EC7"/>
    <w:rsid w:val="007D01C4"/>
    <w:rsid w:val="007D022D"/>
    <w:rsid w:val="007D0249"/>
    <w:rsid w:val="007D042A"/>
    <w:rsid w:val="007D06B3"/>
    <w:rsid w:val="007D06BC"/>
    <w:rsid w:val="007D0AC0"/>
    <w:rsid w:val="007D0BC7"/>
    <w:rsid w:val="007D0E0D"/>
    <w:rsid w:val="007D0F6D"/>
    <w:rsid w:val="007D134E"/>
    <w:rsid w:val="007D1614"/>
    <w:rsid w:val="007D16C1"/>
    <w:rsid w:val="007D19CD"/>
    <w:rsid w:val="007D1ACC"/>
    <w:rsid w:val="007D1E53"/>
    <w:rsid w:val="007D2D54"/>
    <w:rsid w:val="007D2DD0"/>
    <w:rsid w:val="007D2F70"/>
    <w:rsid w:val="007D350D"/>
    <w:rsid w:val="007D35D1"/>
    <w:rsid w:val="007D3766"/>
    <w:rsid w:val="007D38CB"/>
    <w:rsid w:val="007D3CB2"/>
    <w:rsid w:val="007D3E4E"/>
    <w:rsid w:val="007D3EBF"/>
    <w:rsid w:val="007D4121"/>
    <w:rsid w:val="007D4577"/>
    <w:rsid w:val="007D46D4"/>
    <w:rsid w:val="007D4960"/>
    <w:rsid w:val="007D499D"/>
    <w:rsid w:val="007D4A6B"/>
    <w:rsid w:val="007D4CF3"/>
    <w:rsid w:val="007D521F"/>
    <w:rsid w:val="007D540D"/>
    <w:rsid w:val="007D548E"/>
    <w:rsid w:val="007D55A3"/>
    <w:rsid w:val="007D5669"/>
    <w:rsid w:val="007D56E4"/>
    <w:rsid w:val="007D5733"/>
    <w:rsid w:val="007D587B"/>
    <w:rsid w:val="007D58A1"/>
    <w:rsid w:val="007D5CE4"/>
    <w:rsid w:val="007D62FC"/>
    <w:rsid w:val="007D6886"/>
    <w:rsid w:val="007D7056"/>
    <w:rsid w:val="007D760D"/>
    <w:rsid w:val="007D7A1B"/>
    <w:rsid w:val="007D7A68"/>
    <w:rsid w:val="007D7D9C"/>
    <w:rsid w:val="007D7F61"/>
    <w:rsid w:val="007E000F"/>
    <w:rsid w:val="007E00C8"/>
    <w:rsid w:val="007E037C"/>
    <w:rsid w:val="007E0511"/>
    <w:rsid w:val="007E0B46"/>
    <w:rsid w:val="007E0D57"/>
    <w:rsid w:val="007E16A7"/>
    <w:rsid w:val="007E16BE"/>
    <w:rsid w:val="007E1963"/>
    <w:rsid w:val="007E223D"/>
    <w:rsid w:val="007E22FC"/>
    <w:rsid w:val="007E23E2"/>
    <w:rsid w:val="007E26E1"/>
    <w:rsid w:val="007E298D"/>
    <w:rsid w:val="007E29E9"/>
    <w:rsid w:val="007E2ACF"/>
    <w:rsid w:val="007E2DEF"/>
    <w:rsid w:val="007E2EAE"/>
    <w:rsid w:val="007E3187"/>
    <w:rsid w:val="007E31A9"/>
    <w:rsid w:val="007E337A"/>
    <w:rsid w:val="007E3517"/>
    <w:rsid w:val="007E35FF"/>
    <w:rsid w:val="007E3624"/>
    <w:rsid w:val="007E37ED"/>
    <w:rsid w:val="007E3A07"/>
    <w:rsid w:val="007E3D92"/>
    <w:rsid w:val="007E3E4F"/>
    <w:rsid w:val="007E42C7"/>
    <w:rsid w:val="007E44B1"/>
    <w:rsid w:val="007E4599"/>
    <w:rsid w:val="007E4837"/>
    <w:rsid w:val="007E4B01"/>
    <w:rsid w:val="007E4B14"/>
    <w:rsid w:val="007E4C28"/>
    <w:rsid w:val="007E550E"/>
    <w:rsid w:val="007E558E"/>
    <w:rsid w:val="007E55A3"/>
    <w:rsid w:val="007E5631"/>
    <w:rsid w:val="007E5F23"/>
    <w:rsid w:val="007E61D9"/>
    <w:rsid w:val="007E63BE"/>
    <w:rsid w:val="007E63F4"/>
    <w:rsid w:val="007E6706"/>
    <w:rsid w:val="007E686C"/>
    <w:rsid w:val="007E6901"/>
    <w:rsid w:val="007E72D1"/>
    <w:rsid w:val="007E7893"/>
    <w:rsid w:val="007E789A"/>
    <w:rsid w:val="007E7CCE"/>
    <w:rsid w:val="007F00E4"/>
    <w:rsid w:val="007F0212"/>
    <w:rsid w:val="007F0943"/>
    <w:rsid w:val="007F0C82"/>
    <w:rsid w:val="007F0F17"/>
    <w:rsid w:val="007F1048"/>
    <w:rsid w:val="007F1186"/>
    <w:rsid w:val="007F11AA"/>
    <w:rsid w:val="007F147E"/>
    <w:rsid w:val="007F162F"/>
    <w:rsid w:val="007F1A4A"/>
    <w:rsid w:val="007F1BDC"/>
    <w:rsid w:val="007F1EF1"/>
    <w:rsid w:val="007F200C"/>
    <w:rsid w:val="007F2296"/>
    <w:rsid w:val="007F2482"/>
    <w:rsid w:val="007F250F"/>
    <w:rsid w:val="007F25CD"/>
    <w:rsid w:val="007F26B1"/>
    <w:rsid w:val="007F270B"/>
    <w:rsid w:val="007F279C"/>
    <w:rsid w:val="007F2B50"/>
    <w:rsid w:val="007F34C7"/>
    <w:rsid w:val="007F373E"/>
    <w:rsid w:val="007F38ED"/>
    <w:rsid w:val="007F3B37"/>
    <w:rsid w:val="007F40C3"/>
    <w:rsid w:val="007F492E"/>
    <w:rsid w:val="007F49AF"/>
    <w:rsid w:val="007F4B14"/>
    <w:rsid w:val="007F4B59"/>
    <w:rsid w:val="007F4F63"/>
    <w:rsid w:val="007F5107"/>
    <w:rsid w:val="007F511B"/>
    <w:rsid w:val="007F548E"/>
    <w:rsid w:val="007F579B"/>
    <w:rsid w:val="007F59BF"/>
    <w:rsid w:val="007F5A6B"/>
    <w:rsid w:val="007F627C"/>
    <w:rsid w:val="007F67EF"/>
    <w:rsid w:val="007F6BD8"/>
    <w:rsid w:val="007F6D29"/>
    <w:rsid w:val="007F7239"/>
    <w:rsid w:val="007F7CC4"/>
    <w:rsid w:val="0080002A"/>
    <w:rsid w:val="00800126"/>
    <w:rsid w:val="0080012A"/>
    <w:rsid w:val="0080050A"/>
    <w:rsid w:val="008008CA"/>
    <w:rsid w:val="0080140E"/>
    <w:rsid w:val="0080263F"/>
    <w:rsid w:val="008028C3"/>
    <w:rsid w:val="00802A45"/>
    <w:rsid w:val="00802D6C"/>
    <w:rsid w:val="008031C9"/>
    <w:rsid w:val="008032BC"/>
    <w:rsid w:val="00803814"/>
    <w:rsid w:val="00803994"/>
    <w:rsid w:val="008039E6"/>
    <w:rsid w:val="00803BA1"/>
    <w:rsid w:val="00803F52"/>
    <w:rsid w:val="00804640"/>
    <w:rsid w:val="008049F9"/>
    <w:rsid w:val="00804CCC"/>
    <w:rsid w:val="00805280"/>
    <w:rsid w:val="0080540B"/>
    <w:rsid w:val="0080575D"/>
    <w:rsid w:val="00805762"/>
    <w:rsid w:val="0080596A"/>
    <w:rsid w:val="00805A3A"/>
    <w:rsid w:val="00805A51"/>
    <w:rsid w:val="00805B05"/>
    <w:rsid w:val="00805DBE"/>
    <w:rsid w:val="0080632A"/>
    <w:rsid w:val="0080640B"/>
    <w:rsid w:val="008067CA"/>
    <w:rsid w:val="00806A9D"/>
    <w:rsid w:val="00807404"/>
    <w:rsid w:val="00807D01"/>
    <w:rsid w:val="00807D26"/>
    <w:rsid w:val="00807EE8"/>
    <w:rsid w:val="008103C1"/>
    <w:rsid w:val="008104E1"/>
    <w:rsid w:val="00810BBF"/>
    <w:rsid w:val="00810DFE"/>
    <w:rsid w:val="00811422"/>
    <w:rsid w:val="008118C4"/>
    <w:rsid w:val="00811938"/>
    <w:rsid w:val="00811C7C"/>
    <w:rsid w:val="00811DB3"/>
    <w:rsid w:val="00811FDE"/>
    <w:rsid w:val="00812173"/>
    <w:rsid w:val="00812652"/>
    <w:rsid w:val="00812803"/>
    <w:rsid w:val="00812B72"/>
    <w:rsid w:val="00812CAE"/>
    <w:rsid w:val="00813167"/>
    <w:rsid w:val="00813410"/>
    <w:rsid w:val="008134BA"/>
    <w:rsid w:val="008135BF"/>
    <w:rsid w:val="008139E8"/>
    <w:rsid w:val="00813E0F"/>
    <w:rsid w:val="00814503"/>
    <w:rsid w:val="00814933"/>
    <w:rsid w:val="0081498F"/>
    <w:rsid w:val="00814B32"/>
    <w:rsid w:val="00814EB9"/>
    <w:rsid w:val="00814FC5"/>
    <w:rsid w:val="0081510C"/>
    <w:rsid w:val="00815151"/>
    <w:rsid w:val="0081546A"/>
    <w:rsid w:val="008155A5"/>
    <w:rsid w:val="008155E7"/>
    <w:rsid w:val="00815991"/>
    <w:rsid w:val="008159C3"/>
    <w:rsid w:val="00815BE7"/>
    <w:rsid w:val="00815DD7"/>
    <w:rsid w:val="00815E78"/>
    <w:rsid w:val="00816847"/>
    <w:rsid w:val="008168D6"/>
    <w:rsid w:val="00816918"/>
    <w:rsid w:val="00816A74"/>
    <w:rsid w:val="00816EF9"/>
    <w:rsid w:val="00816F52"/>
    <w:rsid w:val="00816F7B"/>
    <w:rsid w:val="008172AB"/>
    <w:rsid w:val="008173A8"/>
    <w:rsid w:val="008173F4"/>
    <w:rsid w:val="0081764F"/>
    <w:rsid w:val="00817A87"/>
    <w:rsid w:val="00817BCF"/>
    <w:rsid w:val="00817C79"/>
    <w:rsid w:val="00817C94"/>
    <w:rsid w:val="00817D57"/>
    <w:rsid w:val="00820066"/>
    <w:rsid w:val="0082063B"/>
    <w:rsid w:val="00820744"/>
    <w:rsid w:val="008207BE"/>
    <w:rsid w:val="00820D74"/>
    <w:rsid w:val="008210A1"/>
    <w:rsid w:val="00821170"/>
    <w:rsid w:val="00821181"/>
    <w:rsid w:val="0082128B"/>
    <w:rsid w:val="00821340"/>
    <w:rsid w:val="00821399"/>
    <w:rsid w:val="00821417"/>
    <w:rsid w:val="008214A0"/>
    <w:rsid w:val="00821769"/>
    <w:rsid w:val="00821D46"/>
    <w:rsid w:val="00821E08"/>
    <w:rsid w:val="00822305"/>
    <w:rsid w:val="00822394"/>
    <w:rsid w:val="0082247A"/>
    <w:rsid w:val="00822497"/>
    <w:rsid w:val="008226F1"/>
    <w:rsid w:val="0082285A"/>
    <w:rsid w:val="00822D32"/>
    <w:rsid w:val="00822E52"/>
    <w:rsid w:val="00822EBF"/>
    <w:rsid w:val="00823125"/>
    <w:rsid w:val="008231CF"/>
    <w:rsid w:val="00823375"/>
    <w:rsid w:val="008235DA"/>
    <w:rsid w:val="00823875"/>
    <w:rsid w:val="0082439F"/>
    <w:rsid w:val="0082443E"/>
    <w:rsid w:val="0082460F"/>
    <w:rsid w:val="00824666"/>
    <w:rsid w:val="0082466E"/>
    <w:rsid w:val="00824A05"/>
    <w:rsid w:val="00825268"/>
    <w:rsid w:val="008255C5"/>
    <w:rsid w:val="008257F7"/>
    <w:rsid w:val="00825AFB"/>
    <w:rsid w:val="00825BDD"/>
    <w:rsid w:val="00826150"/>
    <w:rsid w:val="008266DE"/>
    <w:rsid w:val="0082676A"/>
    <w:rsid w:val="00826AED"/>
    <w:rsid w:val="00826C0B"/>
    <w:rsid w:val="00826CB1"/>
    <w:rsid w:val="00826ECC"/>
    <w:rsid w:val="0082716B"/>
    <w:rsid w:val="00827417"/>
    <w:rsid w:val="00827648"/>
    <w:rsid w:val="008277BD"/>
    <w:rsid w:val="008277C4"/>
    <w:rsid w:val="0082782F"/>
    <w:rsid w:val="00827BBF"/>
    <w:rsid w:val="00827DBA"/>
    <w:rsid w:val="00830041"/>
    <w:rsid w:val="00830106"/>
    <w:rsid w:val="008305DA"/>
    <w:rsid w:val="00830A17"/>
    <w:rsid w:val="00830CC4"/>
    <w:rsid w:val="00830D81"/>
    <w:rsid w:val="00831033"/>
    <w:rsid w:val="0083130B"/>
    <w:rsid w:val="00831E65"/>
    <w:rsid w:val="00831EA0"/>
    <w:rsid w:val="00831FC3"/>
    <w:rsid w:val="008325BB"/>
    <w:rsid w:val="00832776"/>
    <w:rsid w:val="008329EE"/>
    <w:rsid w:val="00832BFB"/>
    <w:rsid w:val="00832C6C"/>
    <w:rsid w:val="00833388"/>
    <w:rsid w:val="00833406"/>
    <w:rsid w:val="008334C3"/>
    <w:rsid w:val="008335DD"/>
    <w:rsid w:val="008336B2"/>
    <w:rsid w:val="00833B7A"/>
    <w:rsid w:val="008342F4"/>
    <w:rsid w:val="00834B99"/>
    <w:rsid w:val="00834DD0"/>
    <w:rsid w:val="00834E7C"/>
    <w:rsid w:val="00834EE7"/>
    <w:rsid w:val="00835199"/>
    <w:rsid w:val="008352C2"/>
    <w:rsid w:val="00835650"/>
    <w:rsid w:val="00836009"/>
    <w:rsid w:val="00836C83"/>
    <w:rsid w:val="00837379"/>
    <w:rsid w:val="00837480"/>
    <w:rsid w:val="00837701"/>
    <w:rsid w:val="008377AA"/>
    <w:rsid w:val="008379C5"/>
    <w:rsid w:val="00837A5B"/>
    <w:rsid w:val="00837B22"/>
    <w:rsid w:val="00837B4A"/>
    <w:rsid w:val="00837BB4"/>
    <w:rsid w:val="00837E59"/>
    <w:rsid w:val="00837F45"/>
    <w:rsid w:val="00840031"/>
    <w:rsid w:val="008403F3"/>
    <w:rsid w:val="008408E9"/>
    <w:rsid w:val="00840A4F"/>
    <w:rsid w:val="00840C56"/>
    <w:rsid w:val="00840F71"/>
    <w:rsid w:val="00840F9D"/>
    <w:rsid w:val="008410CD"/>
    <w:rsid w:val="008410DE"/>
    <w:rsid w:val="0084141F"/>
    <w:rsid w:val="008418AE"/>
    <w:rsid w:val="00841C8B"/>
    <w:rsid w:val="00841C9D"/>
    <w:rsid w:val="00841D73"/>
    <w:rsid w:val="00841F37"/>
    <w:rsid w:val="00841FB9"/>
    <w:rsid w:val="00842451"/>
    <w:rsid w:val="008425F3"/>
    <w:rsid w:val="008429C7"/>
    <w:rsid w:val="00842B16"/>
    <w:rsid w:val="0084305C"/>
    <w:rsid w:val="00843205"/>
    <w:rsid w:val="008432D5"/>
    <w:rsid w:val="008433FA"/>
    <w:rsid w:val="00843B9A"/>
    <w:rsid w:val="00843CE6"/>
    <w:rsid w:val="00843E01"/>
    <w:rsid w:val="008441EA"/>
    <w:rsid w:val="00844CC4"/>
    <w:rsid w:val="00845031"/>
    <w:rsid w:val="00845199"/>
    <w:rsid w:val="008451D9"/>
    <w:rsid w:val="00845241"/>
    <w:rsid w:val="008452F0"/>
    <w:rsid w:val="008454EE"/>
    <w:rsid w:val="00845634"/>
    <w:rsid w:val="0084594F"/>
    <w:rsid w:val="00845A7A"/>
    <w:rsid w:val="00845A7B"/>
    <w:rsid w:val="00845B11"/>
    <w:rsid w:val="00845B9F"/>
    <w:rsid w:val="00845C40"/>
    <w:rsid w:val="00845D61"/>
    <w:rsid w:val="00845E45"/>
    <w:rsid w:val="00845E98"/>
    <w:rsid w:val="00845EAD"/>
    <w:rsid w:val="00845F19"/>
    <w:rsid w:val="00846291"/>
    <w:rsid w:val="0084641E"/>
    <w:rsid w:val="008465DC"/>
    <w:rsid w:val="0084684D"/>
    <w:rsid w:val="00846987"/>
    <w:rsid w:val="00846F23"/>
    <w:rsid w:val="008473AC"/>
    <w:rsid w:val="008477DC"/>
    <w:rsid w:val="00847B49"/>
    <w:rsid w:val="00847F78"/>
    <w:rsid w:val="00850073"/>
    <w:rsid w:val="00850599"/>
    <w:rsid w:val="00850D34"/>
    <w:rsid w:val="00850E85"/>
    <w:rsid w:val="008511FD"/>
    <w:rsid w:val="00851214"/>
    <w:rsid w:val="00851B58"/>
    <w:rsid w:val="00851ECB"/>
    <w:rsid w:val="00852111"/>
    <w:rsid w:val="00852227"/>
    <w:rsid w:val="00852232"/>
    <w:rsid w:val="00852320"/>
    <w:rsid w:val="00852777"/>
    <w:rsid w:val="0085287E"/>
    <w:rsid w:val="00852C40"/>
    <w:rsid w:val="00852F7C"/>
    <w:rsid w:val="00852F94"/>
    <w:rsid w:val="00853231"/>
    <w:rsid w:val="008534A6"/>
    <w:rsid w:val="00853800"/>
    <w:rsid w:val="00853D46"/>
    <w:rsid w:val="00853ED8"/>
    <w:rsid w:val="0085409E"/>
    <w:rsid w:val="00854156"/>
    <w:rsid w:val="008541A0"/>
    <w:rsid w:val="00854220"/>
    <w:rsid w:val="0085486A"/>
    <w:rsid w:val="008549D5"/>
    <w:rsid w:val="00854BCB"/>
    <w:rsid w:val="008555D3"/>
    <w:rsid w:val="00855646"/>
    <w:rsid w:val="00855785"/>
    <w:rsid w:val="00855EAA"/>
    <w:rsid w:val="00855F04"/>
    <w:rsid w:val="00856457"/>
    <w:rsid w:val="008568AD"/>
    <w:rsid w:val="00856A74"/>
    <w:rsid w:val="00856B96"/>
    <w:rsid w:val="00856BB5"/>
    <w:rsid w:val="00856D98"/>
    <w:rsid w:val="00856E69"/>
    <w:rsid w:val="00857239"/>
    <w:rsid w:val="00857843"/>
    <w:rsid w:val="00857876"/>
    <w:rsid w:val="00857BB6"/>
    <w:rsid w:val="00857D9E"/>
    <w:rsid w:val="00857E29"/>
    <w:rsid w:val="0086048E"/>
    <w:rsid w:val="00860796"/>
    <w:rsid w:val="00860904"/>
    <w:rsid w:val="00860AF2"/>
    <w:rsid w:val="00860D77"/>
    <w:rsid w:val="008610C7"/>
    <w:rsid w:val="008611AB"/>
    <w:rsid w:val="008612F4"/>
    <w:rsid w:val="008615AF"/>
    <w:rsid w:val="00861789"/>
    <w:rsid w:val="008617BE"/>
    <w:rsid w:val="00861952"/>
    <w:rsid w:val="00861AA9"/>
    <w:rsid w:val="00861BCE"/>
    <w:rsid w:val="00861DD2"/>
    <w:rsid w:val="008620CF"/>
    <w:rsid w:val="00862756"/>
    <w:rsid w:val="00862BF4"/>
    <w:rsid w:val="00862D88"/>
    <w:rsid w:val="00862E57"/>
    <w:rsid w:val="00862E99"/>
    <w:rsid w:val="00863215"/>
    <w:rsid w:val="0086327C"/>
    <w:rsid w:val="008632A9"/>
    <w:rsid w:val="00863531"/>
    <w:rsid w:val="00863B45"/>
    <w:rsid w:val="00863D80"/>
    <w:rsid w:val="008642D3"/>
    <w:rsid w:val="008642D7"/>
    <w:rsid w:val="008642F3"/>
    <w:rsid w:val="008644E1"/>
    <w:rsid w:val="0086475F"/>
    <w:rsid w:val="00864ADB"/>
    <w:rsid w:val="00864C65"/>
    <w:rsid w:val="00865118"/>
    <w:rsid w:val="00865405"/>
    <w:rsid w:val="00865461"/>
    <w:rsid w:val="008654CD"/>
    <w:rsid w:val="008654D9"/>
    <w:rsid w:val="008658F4"/>
    <w:rsid w:val="008659FD"/>
    <w:rsid w:val="00865D31"/>
    <w:rsid w:val="00865E11"/>
    <w:rsid w:val="00865F22"/>
    <w:rsid w:val="00866183"/>
    <w:rsid w:val="008662A4"/>
    <w:rsid w:val="008665E0"/>
    <w:rsid w:val="008666D5"/>
    <w:rsid w:val="00866779"/>
    <w:rsid w:val="00866B71"/>
    <w:rsid w:val="00866BA6"/>
    <w:rsid w:val="00866EDD"/>
    <w:rsid w:val="00866FEB"/>
    <w:rsid w:val="0086737D"/>
    <w:rsid w:val="008673A6"/>
    <w:rsid w:val="0086748D"/>
    <w:rsid w:val="00867914"/>
    <w:rsid w:val="0086799E"/>
    <w:rsid w:val="00867BFB"/>
    <w:rsid w:val="00867C93"/>
    <w:rsid w:val="00867E06"/>
    <w:rsid w:val="00867FA3"/>
    <w:rsid w:val="0087006E"/>
    <w:rsid w:val="00870273"/>
    <w:rsid w:val="008702DA"/>
    <w:rsid w:val="00870CA3"/>
    <w:rsid w:val="008710FA"/>
    <w:rsid w:val="008711D6"/>
    <w:rsid w:val="008713D9"/>
    <w:rsid w:val="0087157B"/>
    <w:rsid w:val="008718FA"/>
    <w:rsid w:val="00871B2D"/>
    <w:rsid w:val="00871C28"/>
    <w:rsid w:val="00871DBE"/>
    <w:rsid w:val="00871E58"/>
    <w:rsid w:val="0087219C"/>
    <w:rsid w:val="00872556"/>
    <w:rsid w:val="00872C50"/>
    <w:rsid w:val="00873242"/>
    <w:rsid w:val="00873802"/>
    <w:rsid w:val="008739BA"/>
    <w:rsid w:val="00873B26"/>
    <w:rsid w:val="00873F51"/>
    <w:rsid w:val="0087443D"/>
    <w:rsid w:val="00874645"/>
    <w:rsid w:val="00874A04"/>
    <w:rsid w:val="008754A1"/>
    <w:rsid w:val="00875568"/>
    <w:rsid w:val="008758C8"/>
    <w:rsid w:val="008759AB"/>
    <w:rsid w:val="00876041"/>
    <w:rsid w:val="008761D5"/>
    <w:rsid w:val="008764EA"/>
    <w:rsid w:val="00876887"/>
    <w:rsid w:val="00876920"/>
    <w:rsid w:val="00876A45"/>
    <w:rsid w:val="00876B2B"/>
    <w:rsid w:val="00876C34"/>
    <w:rsid w:val="00876CF4"/>
    <w:rsid w:val="00876D66"/>
    <w:rsid w:val="00876DCA"/>
    <w:rsid w:val="00876F42"/>
    <w:rsid w:val="00876F95"/>
    <w:rsid w:val="00877057"/>
    <w:rsid w:val="0087711F"/>
    <w:rsid w:val="0087720D"/>
    <w:rsid w:val="0087729E"/>
    <w:rsid w:val="008772E2"/>
    <w:rsid w:val="00877470"/>
    <w:rsid w:val="00877810"/>
    <w:rsid w:val="00877B6B"/>
    <w:rsid w:val="00877BB6"/>
    <w:rsid w:val="00877F6D"/>
    <w:rsid w:val="0088002E"/>
    <w:rsid w:val="008801D4"/>
    <w:rsid w:val="00880573"/>
    <w:rsid w:val="008806A0"/>
    <w:rsid w:val="00880D7D"/>
    <w:rsid w:val="00880E7B"/>
    <w:rsid w:val="00881002"/>
    <w:rsid w:val="008810D9"/>
    <w:rsid w:val="008816B0"/>
    <w:rsid w:val="0088186E"/>
    <w:rsid w:val="00881993"/>
    <w:rsid w:val="00881CBD"/>
    <w:rsid w:val="00881F2A"/>
    <w:rsid w:val="00882252"/>
    <w:rsid w:val="0088246A"/>
    <w:rsid w:val="0088258D"/>
    <w:rsid w:val="008825E6"/>
    <w:rsid w:val="008827C4"/>
    <w:rsid w:val="00882990"/>
    <w:rsid w:val="00882EBF"/>
    <w:rsid w:val="0088308C"/>
    <w:rsid w:val="008830E6"/>
    <w:rsid w:val="008839A4"/>
    <w:rsid w:val="00883AB9"/>
    <w:rsid w:val="00884121"/>
    <w:rsid w:val="00884244"/>
    <w:rsid w:val="008849D8"/>
    <w:rsid w:val="00884AB7"/>
    <w:rsid w:val="00884AC1"/>
    <w:rsid w:val="00885000"/>
    <w:rsid w:val="008852A3"/>
    <w:rsid w:val="008858AD"/>
    <w:rsid w:val="00885A1F"/>
    <w:rsid w:val="00885AE2"/>
    <w:rsid w:val="00885AF3"/>
    <w:rsid w:val="00886045"/>
    <w:rsid w:val="008860D0"/>
    <w:rsid w:val="00886962"/>
    <w:rsid w:val="00886A00"/>
    <w:rsid w:val="00886D9A"/>
    <w:rsid w:val="00886DA1"/>
    <w:rsid w:val="0088703C"/>
    <w:rsid w:val="00887168"/>
    <w:rsid w:val="008872DB"/>
    <w:rsid w:val="008872E3"/>
    <w:rsid w:val="008873B7"/>
    <w:rsid w:val="008878B1"/>
    <w:rsid w:val="00887921"/>
    <w:rsid w:val="008879F2"/>
    <w:rsid w:val="00887E1B"/>
    <w:rsid w:val="008900CF"/>
    <w:rsid w:val="00890501"/>
    <w:rsid w:val="00890802"/>
    <w:rsid w:val="00890AE6"/>
    <w:rsid w:val="00890C25"/>
    <w:rsid w:val="00890D09"/>
    <w:rsid w:val="0089184E"/>
    <w:rsid w:val="008919FD"/>
    <w:rsid w:val="00891A12"/>
    <w:rsid w:val="00891D80"/>
    <w:rsid w:val="008920DC"/>
    <w:rsid w:val="008922BD"/>
    <w:rsid w:val="008923D8"/>
    <w:rsid w:val="00892B9D"/>
    <w:rsid w:val="00892C5D"/>
    <w:rsid w:val="00892D3D"/>
    <w:rsid w:val="00892EA9"/>
    <w:rsid w:val="0089310A"/>
    <w:rsid w:val="008931AF"/>
    <w:rsid w:val="0089330B"/>
    <w:rsid w:val="0089356D"/>
    <w:rsid w:val="008935ED"/>
    <w:rsid w:val="008938BE"/>
    <w:rsid w:val="008939E2"/>
    <w:rsid w:val="00893B3B"/>
    <w:rsid w:val="00893EF6"/>
    <w:rsid w:val="00894124"/>
    <w:rsid w:val="00894383"/>
    <w:rsid w:val="0089476F"/>
    <w:rsid w:val="00894A79"/>
    <w:rsid w:val="00894D41"/>
    <w:rsid w:val="00895131"/>
    <w:rsid w:val="00895287"/>
    <w:rsid w:val="00895576"/>
    <w:rsid w:val="0089570E"/>
    <w:rsid w:val="00895C1F"/>
    <w:rsid w:val="00895E53"/>
    <w:rsid w:val="00895ED4"/>
    <w:rsid w:val="00895F0A"/>
    <w:rsid w:val="0089600B"/>
    <w:rsid w:val="00896643"/>
    <w:rsid w:val="00896990"/>
    <w:rsid w:val="00896C4F"/>
    <w:rsid w:val="0089716A"/>
    <w:rsid w:val="00897184"/>
    <w:rsid w:val="00897415"/>
    <w:rsid w:val="008977D9"/>
    <w:rsid w:val="008978BF"/>
    <w:rsid w:val="00897D79"/>
    <w:rsid w:val="00897D9F"/>
    <w:rsid w:val="00897F0F"/>
    <w:rsid w:val="008A04AE"/>
    <w:rsid w:val="008A06FA"/>
    <w:rsid w:val="008A0708"/>
    <w:rsid w:val="008A0999"/>
    <w:rsid w:val="008A0AD4"/>
    <w:rsid w:val="008A0C8E"/>
    <w:rsid w:val="008A0E9C"/>
    <w:rsid w:val="008A0F35"/>
    <w:rsid w:val="008A123D"/>
    <w:rsid w:val="008A12D0"/>
    <w:rsid w:val="008A1586"/>
    <w:rsid w:val="008A1621"/>
    <w:rsid w:val="008A181B"/>
    <w:rsid w:val="008A1E46"/>
    <w:rsid w:val="008A2005"/>
    <w:rsid w:val="008A21A7"/>
    <w:rsid w:val="008A22F4"/>
    <w:rsid w:val="008A27A3"/>
    <w:rsid w:val="008A28BA"/>
    <w:rsid w:val="008A2A70"/>
    <w:rsid w:val="008A2AF8"/>
    <w:rsid w:val="008A2B7F"/>
    <w:rsid w:val="008A2BAF"/>
    <w:rsid w:val="008A2E40"/>
    <w:rsid w:val="008A2F79"/>
    <w:rsid w:val="008A3096"/>
    <w:rsid w:val="008A327A"/>
    <w:rsid w:val="008A32BB"/>
    <w:rsid w:val="008A32F2"/>
    <w:rsid w:val="008A3357"/>
    <w:rsid w:val="008A34AE"/>
    <w:rsid w:val="008A358C"/>
    <w:rsid w:val="008A379A"/>
    <w:rsid w:val="008A38A2"/>
    <w:rsid w:val="008A3CB0"/>
    <w:rsid w:val="008A3E3C"/>
    <w:rsid w:val="008A41D0"/>
    <w:rsid w:val="008A4933"/>
    <w:rsid w:val="008A4F3D"/>
    <w:rsid w:val="008A5434"/>
    <w:rsid w:val="008A5545"/>
    <w:rsid w:val="008A56B5"/>
    <w:rsid w:val="008A5901"/>
    <w:rsid w:val="008A59BF"/>
    <w:rsid w:val="008A6077"/>
    <w:rsid w:val="008A624F"/>
    <w:rsid w:val="008A62F5"/>
    <w:rsid w:val="008A64DE"/>
    <w:rsid w:val="008A6A41"/>
    <w:rsid w:val="008A6B51"/>
    <w:rsid w:val="008A6C95"/>
    <w:rsid w:val="008A6F0C"/>
    <w:rsid w:val="008A71FF"/>
    <w:rsid w:val="008A7635"/>
    <w:rsid w:val="008A7665"/>
    <w:rsid w:val="008A76A5"/>
    <w:rsid w:val="008A77CE"/>
    <w:rsid w:val="008A77E7"/>
    <w:rsid w:val="008A7C90"/>
    <w:rsid w:val="008A7E82"/>
    <w:rsid w:val="008B0028"/>
    <w:rsid w:val="008B0A49"/>
    <w:rsid w:val="008B0D87"/>
    <w:rsid w:val="008B0E5F"/>
    <w:rsid w:val="008B0FD3"/>
    <w:rsid w:val="008B1020"/>
    <w:rsid w:val="008B1134"/>
    <w:rsid w:val="008B135F"/>
    <w:rsid w:val="008B17C6"/>
    <w:rsid w:val="008B1D5E"/>
    <w:rsid w:val="008B1E18"/>
    <w:rsid w:val="008B20D1"/>
    <w:rsid w:val="008B2189"/>
    <w:rsid w:val="008B260E"/>
    <w:rsid w:val="008B2AF3"/>
    <w:rsid w:val="008B2BC1"/>
    <w:rsid w:val="008B2C24"/>
    <w:rsid w:val="008B325D"/>
    <w:rsid w:val="008B3548"/>
    <w:rsid w:val="008B3EF7"/>
    <w:rsid w:val="008B3F8F"/>
    <w:rsid w:val="008B436A"/>
    <w:rsid w:val="008B4556"/>
    <w:rsid w:val="008B4713"/>
    <w:rsid w:val="008B4804"/>
    <w:rsid w:val="008B488D"/>
    <w:rsid w:val="008B4918"/>
    <w:rsid w:val="008B49D0"/>
    <w:rsid w:val="008B4A6B"/>
    <w:rsid w:val="008B4C4A"/>
    <w:rsid w:val="008B4CE1"/>
    <w:rsid w:val="008B54C0"/>
    <w:rsid w:val="008B5894"/>
    <w:rsid w:val="008B59E3"/>
    <w:rsid w:val="008B59E6"/>
    <w:rsid w:val="008B5B20"/>
    <w:rsid w:val="008B5BEE"/>
    <w:rsid w:val="008B5D7D"/>
    <w:rsid w:val="008B5F06"/>
    <w:rsid w:val="008B6413"/>
    <w:rsid w:val="008B661C"/>
    <w:rsid w:val="008B6D07"/>
    <w:rsid w:val="008B6F0F"/>
    <w:rsid w:val="008B701B"/>
    <w:rsid w:val="008B7207"/>
    <w:rsid w:val="008B7614"/>
    <w:rsid w:val="008B7649"/>
    <w:rsid w:val="008B79BD"/>
    <w:rsid w:val="008B7A85"/>
    <w:rsid w:val="008B7AE3"/>
    <w:rsid w:val="008B7D4A"/>
    <w:rsid w:val="008B7D90"/>
    <w:rsid w:val="008C05AE"/>
    <w:rsid w:val="008C06FA"/>
    <w:rsid w:val="008C07D9"/>
    <w:rsid w:val="008C07E8"/>
    <w:rsid w:val="008C09CF"/>
    <w:rsid w:val="008C0B78"/>
    <w:rsid w:val="008C0C0E"/>
    <w:rsid w:val="008C11F2"/>
    <w:rsid w:val="008C12EA"/>
    <w:rsid w:val="008C1A1B"/>
    <w:rsid w:val="008C1AF9"/>
    <w:rsid w:val="008C2067"/>
    <w:rsid w:val="008C2487"/>
    <w:rsid w:val="008C2520"/>
    <w:rsid w:val="008C2620"/>
    <w:rsid w:val="008C28BE"/>
    <w:rsid w:val="008C2AEE"/>
    <w:rsid w:val="008C2B28"/>
    <w:rsid w:val="008C2FD8"/>
    <w:rsid w:val="008C35AB"/>
    <w:rsid w:val="008C402C"/>
    <w:rsid w:val="008C408A"/>
    <w:rsid w:val="008C46B1"/>
    <w:rsid w:val="008C4983"/>
    <w:rsid w:val="008C4B3C"/>
    <w:rsid w:val="008C4D97"/>
    <w:rsid w:val="008C4EC4"/>
    <w:rsid w:val="008C4F47"/>
    <w:rsid w:val="008C4F51"/>
    <w:rsid w:val="008C50F5"/>
    <w:rsid w:val="008C52D4"/>
    <w:rsid w:val="008C52F1"/>
    <w:rsid w:val="008C53B9"/>
    <w:rsid w:val="008C5893"/>
    <w:rsid w:val="008C5996"/>
    <w:rsid w:val="008C660E"/>
    <w:rsid w:val="008C663B"/>
    <w:rsid w:val="008C6A8F"/>
    <w:rsid w:val="008C6E24"/>
    <w:rsid w:val="008C6E39"/>
    <w:rsid w:val="008C7346"/>
    <w:rsid w:val="008C75F3"/>
    <w:rsid w:val="008C7AE8"/>
    <w:rsid w:val="008C7BAD"/>
    <w:rsid w:val="008C7BE8"/>
    <w:rsid w:val="008D0110"/>
    <w:rsid w:val="008D022B"/>
    <w:rsid w:val="008D02C1"/>
    <w:rsid w:val="008D0474"/>
    <w:rsid w:val="008D0B87"/>
    <w:rsid w:val="008D0BFE"/>
    <w:rsid w:val="008D0C6D"/>
    <w:rsid w:val="008D0F85"/>
    <w:rsid w:val="008D1076"/>
    <w:rsid w:val="008D1090"/>
    <w:rsid w:val="008D1409"/>
    <w:rsid w:val="008D1B36"/>
    <w:rsid w:val="008D1F20"/>
    <w:rsid w:val="008D2448"/>
    <w:rsid w:val="008D24DF"/>
    <w:rsid w:val="008D2854"/>
    <w:rsid w:val="008D2CA3"/>
    <w:rsid w:val="008D32DE"/>
    <w:rsid w:val="008D35C7"/>
    <w:rsid w:val="008D393A"/>
    <w:rsid w:val="008D4282"/>
    <w:rsid w:val="008D47A0"/>
    <w:rsid w:val="008D4887"/>
    <w:rsid w:val="008D4ADE"/>
    <w:rsid w:val="008D4BA9"/>
    <w:rsid w:val="008D4BE5"/>
    <w:rsid w:val="008D4CCF"/>
    <w:rsid w:val="008D4ECB"/>
    <w:rsid w:val="008D5659"/>
    <w:rsid w:val="008D5936"/>
    <w:rsid w:val="008D5B5C"/>
    <w:rsid w:val="008D5BF5"/>
    <w:rsid w:val="008D5C41"/>
    <w:rsid w:val="008D5D8D"/>
    <w:rsid w:val="008D607A"/>
    <w:rsid w:val="008D61D7"/>
    <w:rsid w:val="008D681C"/>
    <w:rsid w:val="008D6A83"/>
    <w:rsid w:val="008D6DD2"/>
    <w:rsid w:val="008D7177"/>
    <w:rsid w:val="008D71B0"/>
    <w:rsid w:val="008D7318"/>
    <w:rsid w:val="008D7393"/>
    <w:rsid w:val="008D74DC"/>
    <w:rsid w:val="008D756A"/>
    <w:rsid w:val="008D79D0"/>
    <w:rsid w:val="008D79E9"/>
    <w:rsid w:val="008D7C02"/>
    <w:rsid w:val="008D7C2D"/>
    <w:rsid w:val="008E046B"/>
    <w:rsid w:val="008E0AE2"/>
    <w:rsid w:val="008E0B97"/>
    <w:rsid w:val="008E0D7F"/>
    <w:rsid w:val="008E0EFE"/>
    <w:rsid w:val="008E1037"/>
    <w:rsid w:val="008E121E"/>
    <w:rsid w:val="008E1295"/>
    <w:rsid w:val="008E14BF"/>
    <w:rsid w:val="008E1579"/>
    <w:rsid w:val="008E1688"/>
    <w:rsid w:val="008E17AF"/>
    <w:rsid w:val="008E18A7"/>
    <w:rsid w:val="008E1962"/>
    <w:rsid w:val="008E1A42"/>
    <w:rsid w:val="008E1A6E"/>
    <w:rsid w:val="008E1AD6"/>
    <w:rsid w:val="008E1D1A"/>
    <w:rsid w:val="008E1D99"/>
    <w:rsid w:val="008E2014"/>
    <w:rsid w:val="008E209A"/>
    <w:rsid w:val="008E269A"/>
    <w:rsid w:val="008E397D"/>
    <w:rsid w:val="008E399D"/>
    <w:rsid w:val="008E3C75"/>
    <w:rsid w:val="008E3F1F"/>
    <w:rsid w:val="008E403B"/>
    <w:rsid w:val="008E403F"/>
    <w:rsid w:val="008E4121"/>
    <w:rsid w:val="008E4122"/>
    <w:rsid w:val="008E41EB"/>
    <w:rsid w:val="008E44BF"/>
    <w:rsid w:val="008E4808"/>
    <w:rsid w:val="008E48AC"/>
    <w:rsid w:val="008E4C0C"/>
    <w:rsid w:val="008E4C77"/>
    <w:rsid w:val="008E4CD3"/>
    <w:rsid w:val="008E4D6B"/>
    <w:rsid w:val="008E4F9F"/>
    <w:rsid w:val="008E5030"/>
    <w:rsid w:val="008E52F0"/>
    <w:rsid w:val="008E557E"/>
    <w:rsid w:val="008E5725"/>
    <w:rsid w:val="008E598B"/>
    <w:rsid w:val="008E5B79"/>
    <w:rsid w:val="008E5F69"/>
    <w:rsid w:val="008E5FE7"/>
    <w:rsid w:val="008E6069"/>
    <w:rsid w:val="008E60C4"/>
    <w:rsid w:val="008E610B"/>
    <w:rsid w:val="008E61CD"/>
    <w:rsid w:val="008E6925"/>
    <w:rsid w:val="008E6E88"/>
    <w:rsid w:val="008E70F9"/>
    <w:rsid w:val="008E734C"/>
    <w:rsid w:val="008E73D3"/>
    <w:rsid w:val="008E73FA"/>
    <w:rsid w:val="008E750A"/>
    <w:rsid w:val="008E7A27"/>
    <w:rsid w:val="008E7C3C"/>
    <w:rsid w:val="008E7F21"/>
    <w:rsid w:val="008F0025"/>
    <w:rsid w:val="008F0065"/>
    <w:rsid w:val="008F058F"/>
    <w:rsid w:val="008F06CB"/>
    <w:rsid w:val="008F0D14"/>
    <w:rsid w:val="008F141A"/>
    <w:rsid w:val="008F14C9"/>
    <w:rsid w:val="008F152E"/>
    <w:rsid w:val="008F1835"/>
    <w:rsid w:val="008F1A6E"/>
    <w:rsid w:val="008F1A7E"/>
    <w:rsid w:val="008F1FD1"/>
    <w:rsid w:val="008F2270"/>
    <w:rsid w:val="008F26B0"/>
    <w:rsid w:val="008F2C61"/>
    <w:rsid w:val="008F2C88"/>
    <w:rsid w:val="008F30C2"/>
    <w:rsid w:val="008F31C7"/>
    <w:rsid w:val="008F35FC"/>
    <w:rsid w:val="008F368F"/>
    <w:rsid w:val="008F3EB3"/>
    <w:rsid w:val="008F4123"/>
    <w:rsid w:val="008F422A"/>
    <w:rsid w:val="008F438E"/>
    <w:rsid w:val="008F444D"/>
    <w:rsid w:val="008F4A7B"/>
    <w:rsid w:val="008F54DE"/>
    <w:rsid w:val="008F55F6"/>
    <w:rsid w:val="008F5813"/>
    <w:rsid w:val="008F582D"/>
    <w:rsid w:val="008F596A"/>
    <w:rsid w:val="008F597C"/>
    <w:rsid w:val="008F5AE7"/>
    <w:rsid w:val="008F5E00"/>
    <w:rsid w:val="008F5E57"/>
    <w:rsid w:val="008F5E6B"/>
    <w:rsid w:val="008F5EB4"/>
    <w:rsid w:val="008F620C"/>
    <w:rsid w:val="008F6325"/>
    <w:rsid w:val="008F6777"/>
    <w:rsid w:val="008F6B21"/>
    <w:rsid w:val="008F6CA8"/>
    <w:rsid w:val="008F6CCC"/>
    <w:rsid w:val="008F6F5D"/>
    <w:rsid w:val="008F7023"/>
    <w:rsid w:val="008F7082"/>
    <w:rsid w:val="008F72E0"/>
    <w:rsid w:val="008F7518"/>
    <w:rsid w:val="008F7583"/>
    <w:rsid w:val="008F7799"/>
    <w:rsid w:val="008F79B1"/>
    <w:rsid w:val="009000D1"/>
    <w:rsid w:val="009002B6"/>
    <w:rsid w:val="00900A3C"/>
    <w:rsid w:val="00900DA4"/>
    <w:rsid w:val="00900FFF"/>
    <w:rsid w:val="0090130C"/>
    <w:rsid w:val="00901340"/>
    <w:rsid w:val="009013D3"/>
    <w:rsid w:val="009015EE"/>
    <w:rsid w:val="00901796"/>
    <w:rsid w:val="00901D13"/>
    <w:rsid w:val="00901FFF"/>
    <w:rsid w:val="009023C2"/>
    <w:rsid w:val="009023DB"/>
    <w:rsid w:val="009024E1"/>
    <w:rsid w:val="00902680"/>
    <w:rsid w:val="009027D0"/>
    <w:rsid w:val="009029C1"/>
    <w:rsid w:val="00902A7D"/>
    <w:rsid w:val="00902A81"/>
    <w:rsid w:val="00902A88"/>
    <w:rsid w:val="00902A94"/>
    <w:rsid w:val="00902B3B"/>
    <w:rsid w:val="00902C8A"/>
    <w:rsid w:val="00903048"/>
    <w:rsid w:val="009033C1"/>
    <w:rsid w:val="0090375C"/>
    <w:rsid w:val="0090378A"/>
    <w:rsid w:val="00903934"/>
    <w:rsid w:val="00904E65"/>
    <w:rsid w:val="00904F3E"/>
    <w:rsid w:val="0090560E"/>
    <w:rsid w:val="009056BB"/>
    <w:rsid w:val="009058E3"/>
    <w:rsid w:val="00905B20"/>
    <w:rsid w:val="00905B35"/>
    <w:rsid w:val="00905DB0"/>
    <w:rsid w:val="00905E5E"/>
    <w:rsid w:val="0090606B"/>
    <w:rsid w:val="00906936"/>
    <w:rsid w:val="00906CE9"/>
    <w:rsid w:val="00906E0F"/>
    <w:rsid w:val="00906FD4"/>
    <w:rsid w:val="00907265"/>
    <w:rsid w:val="00907BCB"/>
    <w:rsid w:val="00907D14"/>
    <w:rsid w:val="00907D46"/>
    <w:rsid w:val="0091004A"/>
    <w:rsid w:val="0091030A"/>
    <w:rsid w:val="0091037D"/>
    <w:rsid w:val="0091041F"/>
    <w:rsid w:val="00910A31"/>
    <w:rsid w:val="00910BFF"/>
    <w:rsid w:val="00910C15"/>
    <w:rsid w:val="00910C1C"/>
    <w:rsid w:val="00910C31"/>
    <w:rsid w:val="009110F0"/>
    <w:rsid w:val="0091121A"/>
    <w:rsid w:val="00911484"/>
    <w:rsid w:val="0091163C"/>
    <w:rsid w:val="00911699"/>
    <w:rsid w:val="00911DC6"/>
    <w:rsid w:val="00911F38"/>
    <w:rsid w:val="009123C4"/>
    <w:rsid w:val="00912932"/>
    <w:rsid w:val="009130EC"/>
    <w:rsid w:val="0091319A"/>
    <w:rsid w:val="00913601"/>
    <w:rsid w:val="00913747"/>
    <w:rsid w:val="009139DD"/>
    <w:rsid w:val="00913FF9"/>
    <w:rsid w:val="00914216"/>
    <w:rsid w:val="0091436B"/>
    <w:rsid w:val="0091449F"/>
    <w:rsid w:val="009144EF"/>
    <w:rsid w:val="009145A3"/>
    <w:rsid w:val="009145ED"/>
    <w:rsid w:val="009147D4"/>
    <w:rsid w:val="009148EC"/>
    <w:rsid w:val="00914A85"/>
    <w:rsid w:val="00914AF2"/>
    <w:rsid w:val="009152F5"/>
    <w:rsid w:val="009153EB"/>
    <w:rsid w:val="0091541D"/>
    <w:rsid w:val="009155D3"/>
    <w:rsid w:val="00915A1E"/>
    <w:rsid w:val="00915C05"/>
    <w:rsid w:val="00915F85"/>
    <w:rsid w:val="009160F5"/>
    <w:rsid w:val="0091631B"/>
    <w:rsid w:val="009169A6"/>
    <w:rsid w:val="00916A38"/>
    <w:rsid w:val="00916A76"/>
    <w:rsid w:val="00916B79"/>
    <w:rsid w:val="00916D8F"/>
    <w:rsid w:val="00916DC1"/>
    <w:rsid w:val="00916EDE"/>
    <w:rsid w:val="009170FF"/>
    <w:rsid w:val="009171F9"/>
    <w:rsid w:val="009174E7"/>
    <w:rsid w:val="009175C3"/>
    <w:rsid w:val="009177F0"/>
    <w:rsid w:val="00917AC5"/>
    <w:rsid w:val="00917B7D"/>
    <w:rsid w:val="00917C80"/>
    <w:rsid w:val="00917F53"/>
    <w:rsid w:val="00920153"/>
    <w:rsid w:val="009202B1"/>
    <w:rsid w:val="009202C9"/>
    <w:rsid w:val="00920341"/>
    <w:rsid w:val="009203A0"/>
    <w:rsid w:val="009204D6"/>
    <w:rsid w:val="009204EF"/>
    <w:rsid w:val="009206C2"/>
    <w:rsid w:val="00920938"/>
    <w:rsid w:val="00920976"/>
    <w:rsid w:val="00920B68"/>
    <w:rsid w:val="00920C4F"/>
    <w:rsid w:val="00920D21"/>
    <w:rsid w:val="00921012"/>
    <w:rsid w:val="00921039"/>
    <w:rsid w:val="00921083"/>
    <w:rsid w:val="00921366"/>
    <w:rsid w:val="0092152A"/>
    <w:rsid w:val="009218E9"/>
    <w:rsid w:val="00921B39"/>
    <w:rsid w:val="00921B3C"/>
    <w:rsid w:val="00921C5A"/>
    <w:rsid w:val="00921D2C"/>
    <w:rsid w:val="00921F49"/>
    <w:rsid w:val="009226B2"/>
    <w:rsid w:val="00922716"/>
    <w:rsid w:val="0092285D"/>
    <w:rsid w:val="00922B33"/>
    <w:rsid w:val="00922C71"/>
    <w:rsid w:val="00923272"/>
    <w:rsid w:val="00923F7F"/>
    <w:rsid w:val="0092426C"/>
    <w:rsid w:val="00924697"/>
    <w:rsid w:val="00924AFB"/>
    <w:rsid w:val="00924C6D"/>
    <w:rsid w:val="00924DD2"/>
    <w:rsid w:val="00924EF1"/>
    <w:rsid w:val="00924F1E"/>
    <w:rsid w:val="00925332"/>
    <w:rsid w:val="009254DC"/>
    <w:rsid w:val="00925547"/>
    <w:rsid w:val="0092592C"/>
    <w:rsid w:val="009259B8"/>
    <w:rsid w:val="00925E8F"/>
    <w:rsid w:val="00926153"/>
    <w:rsid w:val="00926282"/>
    <w:rsid w:val="009262EF"/>
    <w:rsid w:val="0092668A"/>
    <w:rsid w:val="00926712"/>
    <w:rsid w:val="00926947"/>
    <w:rsid w:val="009269C2"/>
    <w:rsid w:val="00926A04"/>
    <w:rsid w:val="00926F6E"/>
    <w:rsid w:val="00927167"/>
    <w:rsid w:val="0092734A"/>
    <w:rsid w:val="00927488"/>
    <w:rsid w:val="00927665"/>
    <w:rsid w:val="009277FD"/>
    <w:rsid w:val="00927846"/>
    <w:rsid w:val="00927EB2"/>
    <w:rsid w:val="009307BC"/>
    <w:rsid w:val="00930919"/>
    <w:rsid w:val="00930969"/>
    <w:rsid w:val="00930970"/>
    <w:rsid w:val="00931128"/>
    <w:rsid w:val="0093136F"/>
    <w:rsid w:val="00931740"/>
    <w:rsid w:val="009327E4"/>
    <w:rsid w:val="00932C43"/>
    <w:rsid w:val="00932D7D"/>
    <w:rsid w:val="00932ED6"/>
    <w:rsid w:val="0093307F"/>
    <w:rsid w:val="009333EE"/>
    <w:rsid w:val="00933441"/>
    <w:rsid w:val="00933541"/>
    <w:rsid w:val="00933944"/>
    <w:rsid w:val="00933E77"/>
    <w:rsid w:val="0093425C"/>
    <w:rsid w:val="00934537"/>
    <w:rsid w:val="0093468C"/>
    <w:rsid w:val="009348F5"/>
    <w:rsid w:val="009349AA"/>
    <w:rsid w:val="0093597F"/>
    <w:rsid w:val="00935D3C"/>
    <w:rsid w:val="00935EDA"/>
    <w:rsid w:val="009360C0"/>
    <w:rsid w:val="00936402"/>
    <w:rsid w:val="0093654A"/>
    <w:rsid w:val="0093658F"/>
    <w:rsid w:val="00936B24"/>
    <w:rsid w:val="00936D33"/>
    <w:rsid w:val="00937000"/>
    <w:rsid w:val="00937370"/>
    <w:rsid w:val="00937830"/>
    <w:rsid w:val="0093793F"/>
    <w:rsid w:val="00937DF7"/>
    <w:rsid w:val="00940170"/>
    <w:rsid w:val="009402D2"/>
    <w:rsid w:val="009406E5"/>
    <w:rsid w:val="00940897"/>
    <w:rsid w:val="00940B50"/>
    <w:rsid w:val="0094123D"/>
    <w:rsid w:val="0094129E"/>
    <w:rsid w:val="00941405"/>
    <w:rsid w:val="0094187E"/>
    <w:rsid w:val="0094189B"/>
    <w:rsid w:val="009419FE"/>
    <w:rsid w:val="00942443"/>
    <w:rsid w:val="00942A6D"/>
    <w:rsid w:val="009430B2"/>
    <w:rsid w:val="00943CA7"/>
    <w:rsid w:val="00943CAE"/>
    <w:rsid w:val="0094432F"/>
    <w:rsid w:val="009444C3"/>
    <w:rsid w:val="0094499F"/>
    <w:rsid w:val="00944CE8"/>
    <w:rsid w:val="00944E22"/>
    <w:rsid w:val="00944EE1"/>
    <w:rsid w:val="009454AC"/>
    <w:rsid w:val="00945F76"/>
    <w:rsid w:val="009461E8"/>
    <w:rsid w:val="009464F8"/>
    <w:rsid w:val="009469A9"/>
    <w:rsid w:val="00946B9C"/>
    <w:rsid w:val="00946CB0"/>
    <w:rsid w:val="009475BD"/>
    <w:rsid w:val="009475CC"/>
    <w:rsid w:val="009477E7"/>
    <w:rsid w:val="009479FE"/>
    <w:rsid w:val="00950383"/>
    <w:rsid w:val="009505BD"/>
    <w:rsid w:val="009506FE"/>
    <w:rsid w:val="0095076D"/>
    <w:rsid w:val="00950804"/>
    <w:rsid w:val="0095086C"/>
    <w:rsid w:val="00950A10"/>
    <w:rsid w:val="00950B58"/>
    <w:rsid w:val="00950CAC"/>
    <w:rsid w:val="00950DCA"/>
    <w:rsid w:val="00950DCF"/>
    <w:rsid w:val="0095100D"/>
    <w:rsid w:val="00951261"/>
    <w:rsid w:val="009512E8"/>
    <w:rsid w:val="0095153C"/>
    <w:rsid w:val="00951781"/>
    <w:rsid w:val="009518C8"/>
    <w:rsid w:val="009519A0"/>
    <w:rsid w:val="00951E55"/>
    <w:rsid w:val="00951EE3"/>
    <w:rsid w:val="00952230"/>
    <w:rsid w:val="009523E3"/>
    <w:rsid w:val="00952599"/>
    <w:rsid w:val="009529CF"/>
    <w:rsid w:val="00952FF8"/>
    <w:rsid w:val="00953233"/>
    <w:rsid w:val="00953892"/>
    <w:rsid w:val="00953E3F"/>
    <w:rsid w:val="00953FB0"/>
    <w:rsid w:val="009541DA"/>
    <w:rsid w:val="009547BB"/>
    <w:rsid w:val="00954D0D"/>
    <w:rsid w:val="00955230"/>
    <w:rsid w:val="00955594"/>
    <w:rsid w:val="00955AD3"/>
    <w:rsid w:val="00955C05"/>
    <w:rsid w:val="0095607C"/>
    <w:rsid w:val="00956250"/>
    <w:rsid w:val="0095639B"/>
    <w:rsid w:val="00956422"/>
    <w:rsid w:val="0095660C"/>
    <w:rsid w:val="0095660D"/>
    <w:rsid w:val="0095669B"/>
    <w:rsid w:val="009568CD"/>
    <w:rsid w:val="00956BFD"/>
    <w:rsid w:val="00956DEF"/>
    <w:rsid w:val="0095762E"/>
    <w:rsid w:val="00957653"/>
    <w:rsid w:val="00957C67"/>
    <w:rsid w:val="00957E17"/>
    <w:rsid w:val="0096033D"/>
    <w:rsid w:val="0096040C"/>
    <w:rsid w:val="00960424"/>
    <w:rsid w:val="0096063E"/>
    <w:rsid w:val="00960749"/>
    <w:rsid w:val="00960B3F"/>
    <w:rsid w:val="00960F19"/>
    <w:rsid w:val="009610F1"/>
    <w:rsid w:val="00961469"/>
    <w:rsid w:val="009614AD"/>
    <w:rsid w:val="00961D42"/>
    <w:rsid w:val="00961F85"/>
    <w:rsid w:val="0096225A"/>
    <w:rsid w:val="0096235D"/>
    <w:rsid w:val="009624A3"/>
    <w:rsid w:val="0096277D"/>
    <w:rsid w:val="009629C3"/>
    <w:rsid w:val="00962B41"/>
    <w:rsid w:val="00962E22"/>
    <w:rsid w:val="00963139"/>
    <w:rsid w:val="00963381"/>
    <w:rsid w:val="00963BFA"/>
    <w:rsid w:val="009645A4"/>
    <w:rsid w:val="00964645"/>
    <w:rsid w:val="0096464D"/>
    <w:rsid w:val="00964827"/>
    <w:rsid w:val="009648DE"/>
    <w:rsid w:val="009649ED"/>
    <w:rsid w:val="00964DF2"/>
    <w:rsid w:val="009651C0"/>
    <w:rsid w:val="009657D7"/>
    <w:rsid w:val="0096639D"/>
    <w:rsid w:val="00966596"/>
    <w:rsid w:val="00966DFA"/>
    <w:rsid w:val="00966EFF"/>
    <w:rsid w:val="009670D8"/>
    <w:rsid w:val="0096720D"/>
    <w:rsid w:val="00967B84"/>
    <w:rsid w:val="00967BED"/>
    <w:rsid w:val="009701E1"/>
    <w:rsid w:val="00970331"/>
    <w:rsid w:val="00970534"/>
    <w:rsid w:val="0097080A"/>
    <w:rsid w:val="009709E7"/>
    <w:rsid w:val="00970A07"/>
    <w:rsid w:val="00970ABC"/>
    <w:rsid w:val="00970E24"/>
    <w:rsid w:val="00970E60"/>
    <w:rsid w:val="00971178"/>
    <w:rsid w:val="009712CA"/>
    <w:rsid w:val="009715BF"/>
    <w:rsid w:val="0097166A"/>
    <w:rsid w:val="009718EB"/>
    <w:rsid w:val="0097193F"/>
    <w:rsid w:val="00972058"/>
    <w:rsid w:val="00972076"/>
    <w:rsid w:val="009725FC"/>
    <w:rsid w:val="0097269E"/>
    <w:rsid w:val="00972840"/>
    <w:rsid w:val="009728EB"/>
    <w:rsid w:val="00972AEA"/>
    <w:rsid w:val="00972B9C"/>
    <w:rsid w:val="00972C54"/>
    <w:rsid w:val="00972E46"/>
    <w:rsid w:val="009734D0"/>
    <w:rsid w:val="009735CE"/>
    <w:rsid w:val="00973AE7"/>
    <w:rsid w:val="00973C1E"/>
    <w:rsid w:val="00974041"/>
    <w:rsid w:val="009742C5"/>
    <w:rsid w:val="0097433E"/>
    <w:rsid w:val="009743FB"/>
    <w:rsid w:val="0097453D"/>
    <w:rsid w:val="00974809"/>
    <w:rsid w:val="00974B2D"/>
    <w:rsid w:val="00974D87"/>
    <w:rsid w:val="00975199"/>
    <w:rsid w:val="00975410"/>
    <w:rsid w:val="00975692"/>
    <w:rsid w:val="00976000"/>
    <w:rsid w:val="00976617"/>
    <w:rsid w:val="00976837"/>
    <w:rsid w:val="00976A7B"/>
    <w:rsid w:val="00976BF3"/>
    <w:rsid w:val="00977116"/>
    <w:rsid w:val="009775CD"/>
    <w:rsid w:val="0097785B"/>
    <w:rsid w:val="0098035E"/>
    <w:rsid w:val="00980474"/>
    <w:rsid w:val="00980571"/>
    <w:rsid w:val="00980697"/>
    <w:rsid w:val="009806C5"/>
    <w:rsid w:val="009807AD"/>
    <w:rsid w:val="00980A83"/>
    <w:rsid w:val="00980F7F"/>
    <w:rsid w:val="0098102B"/>
    <w:rsid w:val="009810CE"/>
    <w:rsid w:val="009811F5"/>
    <w:rsid w:val="009812A3"/>
    <w:rsid w:val="00981455"/>
    <w:rsid w:val="009814D1"/>
    <w:rsid w:val="00981547"/>
    <w:rsid w:val="00981BFF"/>
    <w:rsid w:val="00981F4E"/>
    <w:rsid w:val="00982102"/>
    <w:rsid w:val="00982193"/>
    <w:rsid w:val="00982476"/>
    <w:rsid w:val="009824B2"/>
    <w:rsid w:val="00982E1E"/>
    <w:rsid w:val="00983881"/>
    <w:rsid w:val="009838E6"/>
    <w:rsid w:val="0098390D"/>
    <w:rsid w:val="00984722"/>
    <w:rsid w:val="00984974"/>
    <w:rsid w:val="00984DE8"/>
    <w:rsid w:val="00984EEB"/>
    <w:rsid w:val="0098537A"/>
    <w:rsid w:val="00985477"/>
    <w:rsid w:val="00985577"/>
    <w:rsid w:val="009857C6"/>
    <w:rsid w:val="0098583C"/>
    <w:rsid w:val="00985A6C"/>
    <w:rsid w:val="0098641B"/>
    <w:rsid w:val="009866A8"/>
    <w:rsid w:val="00986739"/>
    <w:rsid w:val="00986775"/>
    <w:rsid w:val="00986966"/>
    <w:rsid w:val="009870E7"/>
    <w:rsid w:val="009874FD"/>
    <w:rsid w:val="00987747"/>
    <w:rsid w:val="00987C14"/>
    <w:rsid w:val="00987DD5"/>
    <w:rsid w:val="00987FE4"/>
    <w:rsid w:val="00990FBF"/>
    <w:rsid w:val="0099112F"/>
    <w:rsid w:val="00991205"/>
    <w:rsid w:val="009912D0"/>
    <w:rsid w:val="009917FE"/>
    <w:rsid w:val="009919F4"/>
    <w:rsid w:val="009919FD"/>
    <w:rsid w:val="00991BBA"/>
    <w:rsid w:val="00992334"/>
    <w:rsid w:val="009923E7"/>
    <w:rsid w:val="0099257E"/>
    <w:rsid w:val="00992955"/>
    <w:rsid w:val="00992A5F"/>
    <w:rsid w:val="00992CCB"/>
    <w:rsid w:val="00993276"/>
    <w:rsid w:val="00993319"/>
    <w:rsid w:val="0099346D"/>
    <w:rsid w:val="009938DA"/>
    <w:rsid w:val="00993BA7"/>
    <w:rsid w:val="00993C14"/>
    <w:rsid w:val="00993FEA"/>
    <w:rsid w:val="009940A8"/>
    <w:rsid w:val="00994244"/>
    <w:rsid w:val="0099432C"/>
    <w:rsid w:val="009943DD"/>
    <w:rsid w:val="00994560"/>
    <w:rsid w:val="0099479E"/>
    <w:rsid w:val="009949B7"/>
    <w:rsid w:val="00994B11"/>
    <w:rsid w:val="00994BC0"/>
    <w:rsid w:val="00994E27"/>
    <w:rsid w:val="00995079"/>
    <w:rsid w:val="0099510E"/>
    <w:rsid w:val="0099562D"/>
    <w:rsid w:val="009958C7"/>
    <w:rsid w:val="00995994"/>
    <w:rsid w:val="00995CCB"/>
    <w:rsid w:val="0099695E"/>
    <w:rsid w:val="00996C88"/>
    <w:rsid w:val="00996F47"/>
    <w:rsid w:val="009972B5"/>
    <w:rsid w:val="009973E9"/>
    <w:rsid w:val="00997DB8"/>
    <w:rsid w:val="00997DC0"/>
    <w:rsid w:val="00997E3F"/>
    <w:rsid w:val="009A0217"/>
    <w:rsid w:val="009A065F"/>
    <w:rsid w:val="009A0661"/>
    <w:rsid w:val="009A08D4"/>
    <w:rsid w:val="009A12DB"/>
    <w:rsid w:val="009A1433"/>
    <w:rsid w:val="009A188F"/>
    <w:rsid w:val="009A1E21"/>
    <w:rsid w:val="009A20E5"/>
    <w:rsid w:val="009A218C"/>
    <w:rsid w:val="009A2442"/>
    <w:rsid w:val="009A25FD"/>
    <w:rsid w:val="009A26CB"/>
    <w:rsid w:val="009A2961"/>
    <w:rsid w:val="009A30D3"/>
    <w:rsid w:val="009A30E3"/>
    <w:rsid w:val="009A3370"/>
    <w:rsid w:val="009A33F4"/>
    <w:rsid w:val="009A36D7"/>
    <w:rsid w:val="009A36E4"/>
    <w:rsid w:val="009A3A50"/>
    <w:rsid w:val="009A3A66"/>
    <w:rsid w:val="009A3B46"/>
    <w:rsid w:val="009A3C54"/>
    <w:rsid w:val="009A3CC1"/>
    <w:rsid w:val="009A3F02"/>
    <w:rsid w:val="009A3FBD"/>
    <w:rsid w:val="009A3FD7"/>
    <w:rsid w:val="009A40D2"/>
    <w:rsid w:val="009A457B"/>
    <w:rsid w:val="009A4736"/>
    <w:rsid w:val="009A4912"/>
    <w:rsid w:val="009A4D19"/>
    <w:rsid w:val="009A4F3D"/>
    <w:rsid w:val="009A524D"/>
    <w:rsid w:val="009A52E9"/>
    <w:rsid w:val="009A5B97"/>
    <w:rsid w:val="009A5C73"/>
    <w:rsid w:val="009A5C99"/>
    <w:rsid w:val="009A6723"/>
    <w:rsid w:val="009A6895"/>
    <w:rsid w:val="009A6939"/>
    <w:rsid w:val="009A6E9D"/>
    <w:rsid w:val="009A70D5"/>
    <w:rsid w:val="009A7492"/>
    <w:rsid w:val="009A7717"/>
    <w:rsid w:val="009A7858"/>
    <w:rsid w:val="009A7BA6"/>
    <w:rsid w:val="009A7BF4"/>
    <w:rsid w:val="009A7E81"/>
    <w:rsid w:val="009A7F6E"/>
    <w:rsid w:val="009B0198"/>
    <w:rsid w:val="009B0368"/>
    <w:rsid w:val="009B0833"/>
    <w:rsid w:val="009B09F1"/>
    <w:rsid w:val="009B0A69"/>
    <w:rsid w:val="009B0C18"/>
    <w:rsid w:val="009B0D64"/>
    <w:rsid w:val="009B0F8D"/>
    <w:rsid w:val="009B1036"/>
    <w:rsid w:val="009B115D"/>
    <w:rsid w:val="009B1194"/>
    <w:rsid w:val="009B1412"/>
    <w:rsid w:val="009B1958"/>
    <w:rsid w:val="009B1D4E"/>
    <w:rsid w:val="009B1EE0"/>
    <w:rsid w:val="009B1F1F"/>
    <w:rsid w:val="009B2111"/>
    <w:rsid w:val="009B24C4"/>
    <w:rsid w:val="009B262B"/>
    <w:rsid w:val="009B289D"/>
    <w:rsid w:val="009B2926"/>
    <w:rsid w:val="009B2C73"/>
    <w:rsid w:val="009B2CAF"/>
    <w:rsid w:val="009B2E8A"/>
    <w:rsid w:val="009B3065"/>
    <w:rsid w:val="009B323F"/>
    <w:rsid w:val="009B3625"/>
    <w:rsid w:val="009B3633"/>
    <w:rsid w:val="009B3AB5"/>
    <w:rsid w:val="009B3C43"/>
    <w:rsid w:val="009B3D0C"/>
    <w:rsid w:val="009B430D"/>
    <w:rsid w:val="009B4DC8"/>
    <w:rsid w:val="009B52CE"/>
    <w:rsid w:val="009B5444"/>
    <w:rsid w:val="009B5B18"/>
    <w:rsid w:val="009B6458"/>
    <w:rsid w:val="009B6899"/>
    <w:rsid w:val="009B76D5"/>
    <w:rsid w:val="009B77F5"/>
    <w:rsid w:val="009B7831"/>
    <w:rsid w:val="009B7B23"/>
    <w:rsid w:val="009B7BB5"/>
    <w:rsid w:val="009C0174"/>
    <w:rsid w:val="009C01B4"/>
    <w:rsid w:val="009C0D5E"/>
    <w:rsid w:val="009C0EFA"/>
    <w:rsid w:val="009C1185"/>
    <w:rsid w:val="009C15EA"/>
    <w:rsid w:val="009C169C"/>
    <w:rsid w:val="009C16EE"/>
    <w:rsid w:val="009C18B5"/>
    <w:rsid w:val="009C1BA6"/>
    <w:rsid w:val="009C1EC0"/>
    <w:rsid w:val="009C1FA4"/>
    <w:rsid w:val="009C20FB"/>
    <w:rsid w:val="009C210F"/>
    <w:rsid w:val="009C2271"/>
    <w:rsid w:val="009C25E4"/>
    <w:rsid w:val="009C2CD9"/>
    <w:rsid w:val="009C2D10"/>
    <w:rsid w:val="009C2D26"/>
    <w:rsid w:val="009C2D46"/>
    <w:rsid w:val="009C30F6"/>
    <w:rsid w:val="009C32D4"/>
    <w:rsid w:val="009C331B"/>
    <w:rsid w:val="009C3943"/>
    <w:rsid w:val="009C3A66"/>
    <w:rsid w:val="009C3B2E"/>
    <w:rsid w:val="009C3C30"/>
    <w:rsid w:val="009C3C97"/>
    <w:rsid w:val="009C4087"/>
    <w:rsid w:val="009C42F2"/>
    <w:rsid w:val="009C433C"/>
    <w:rsid w:val="009C4790"/>
    <w:rsid w:val="009C48A8"/>
    <w:rsid w:val="009C4AF0"/>
    <w:rsid w:val="009C4C8D"/>
    <w:rsid w:val="009C507D"/>
    <w:rsid w:val="009C5083"/>
    <w:rsid w:val="009C528C"/>
    <w:rsid w:val="009C53DB"/>
    <w:rsid w:val="009C5621"/>
    <w:rsid w:val="009C5667"/>
    <w:rsid w:val="009C5DDC"/>
    <w:rsid w:val="009C61EF"/>
    <w:rsid w:val="009C629C"/>
    <w:rsid w:val="009C6436"/>
    <w:rsid w:val="009C68F5"/>
    <w:rsid w:val="009C6C39"/>
    <w:rsid w:val="009C6D86"/>
    <w:rsid w:val="009C74E7"/>
    <w:rsid w:val="009C755C"/>
    <w:rsid w:val="009C77DC"/>
    <w:rsid w:val="009C7A6B"/>
    <w:rsid w:val="009C7F2E"/>
    <w:rsid w:val="009C7FE5"/>
    <w:rsid w:val="009D00D7"/>
    <w:rsid w:val="009D01E1"/>
    <w:rsid w:val="009D0337"/>
    <w:rsid w:val="009D0507"/>
    <w:rsid w:val="009D0556"/>
    <w:rsid w:val="009D0681"/>
    <w:rsid w:val="009D07E5"/>
    <w:rsid w:val="009D0C65"/>
    <w:rsid w:val="009D0D88"/>
    <w:rsid w:val="009D0EE3"/>
    <w:rsid w:val="009D0FF2"/>
    <w:rsid w:val="009D1438"/>
    <w:rsid w:val="009D1551"/>
    <w:rsid w:val="009D1A1B"/>
    <w:rsid w:val="009D1B33"/>
    <w:rsid w:val="009D1D12"/>
    <w:rsid w:val="009D1D3C"/>
    <w:rsid w:val="009D1EE1"/>
    <w:rsid w:val="009D221E"/>
    <w:rsid w:val="009D25D4"/>
    <w:rsid w:val="009D2AA6"/>
    <w:rsid w:val="009D2BF6"/>
    <w:rsid w:val="009D2E41"/>
    <w:rsid w:val="009D303A"/>
    <w:rsid w:val="009D309A"/>
    <w:rsid w:val="009D366B"/>
    <w:rsid w:val="009D3D59"/>
    <w:rsid w:val="009D4261"/>
    <w:rsid w:val="009D4C2A"/>
    <w:rsid w:val="009D4CD7"/>
    <w:rsid w:val="009D4D93"/>
    <w:rsid w:val="009D506B"/>
    <w:rsid w:val="009D52D6"/>
    <w:rsid w:val="009D5326"/>
    <w:rsid w:val="009D55D0"/>
    <w:rsid w:val="009D5735"/>
    <w:rsid w:val="009D5C1C"/>
    <w:rsid w:val="009D607C"/>
    <w:rsid w:val="009D617A"/>
    <w:rsid w:val="009D6341"/>
    <w:rsid w:val="009D65D0"/>
    <w:rsid w:val="009D65DE"/>
    <w:rsid w:val="009D70C1"/>
    <w:rsid w:val="009D7399"/>
    <w:rsid w:val="009D784F"/>
    <w:rsid w:val="009D7D0D"/>
    <w:rsid w:val="009D7FCC"/>
    <w:rsid w:val="009D7FED"/>
    <w:rsid w:val="009E01F9"/>
    <w:rsid w:val="009E020E"/>
    <w:rsid w:val="009E070E"/>
    <w:rsid w:val="009E095D"/>
    <w:rsid w:val="009E0A22"/>
    <w:rsid w:val="009E0E3D"/>
    <w:rsid w:val="009E0EB5"/>
    <w:rsid w:val="009E10FE"/>
    <w:rsid w:val="009E1568"/>
    <w:rsid w:val="009E1F9B"/>
    <w:rsid w:val="009E20B6"/>
    <w:rsid w:val="009E2336"/>
    <w:rsid w:val="009E2482"/>
    <w:rsid w:val="009E24EB"/>
    <w:rsid w:val="009E24F0"/>
    <w:rsid w:val="009E286A"/>
    <w:rsid w:val="009E2AAD"/>
    <w:rsid w:val="009E2DC7"/>
    <w:rsid w:val="009E3052"/>
    <w:rsid w:val="009E31E8"/>
    <w:rsid w:val="009E35E5"/>
    <w:rsid w:val="009E375B"/>
    <w:rsid w:val="009E37A1"/>
    <w:rsid w:val="009E40D8"/>
    <w:rsid w:val="009E421A"/>
    <w:rsid w:val="009E4302"/>
    <w:rsid w:val="009E4479"/>
    <w:rsid w:val="009E52EC"/>
    <w:rsid w:val="009E5982"/>
    <w:rsid w:val="009E5A8A"/>
    <w:rsid w:val="009E5BB1"/>
    <w:rsid w:val="009E5CED"/>
    <w:rsid w:val="009E5D02"/>
    <w:rsid w:val="009E5D2C"/>
    <w:rsid w:val="009E6357"/>
    <w:rsid w:val="009E676A"/>
    <w:rsid w:val="009E74F3"/>
    <w:rsid w:val="009E787E"/>
    <w:rsid w:val="009E79CF"/>
    <w:rsid w:val="009E7A44"/>
    <w:rsid w:val="009E7C62"/>
    <w:rsid w:val="009E7F66"/>
    <w:rsid w:val="009F0119"/>
    <w:rsid w:val="009F0129"/>
    <w:rsid w:val="009F033B"/>
    <w:rsid w:val="009F0488"/>
    <w:rsid w:val="009F0511"/>
    <w:rsid w:val="009F06BB"/>
    <w:rsid w:val="009F09E0"/>
    <w:rsid w:val="009F09F9"/>
    <w:rsid w:val="009F0A4C"/>
    <w:rsid w:val="009F0D2B"/>
    <w:rsid w:val="009F100A"/>
    <w:rsid w:val="009F1398"/>
    <w:rsid w:val="009F15FD"/>
    <w:rsid w:val="009F1815"/>
    <w:rsid w:val="009F1981"/>
    <w:rsid w:val="009F1BE9"/>
    <w:rsid w:val="009F1FC9"/>
    <w:rsid w:val="009F20A6"/>
    <w:rsid w:val="009F265B"/>
    <w:rsid w:val="009F27AA"/>
    <w:rsid w:val="009F28F7"/>
    <w:rsid w:val="009F291F"/>
    <w:rsid w:val="009F2B47"/>
    <w:rsid w:val="009F2C56"/>
    <w:rsid w:val="009F3144"/>
    <w:rsid w:val="009F331E"/>
    <w:rsid w:val="009F3BAB"/>
    <w:rsid w:val="009F3DB1"/>
    <w:rsid w:val="009F3EE2"/>
    <w:rsid w:val="009F3F00"/>
    <w:rsid w:val="009F3F93"/>
    <w:rsid w:val="009F43EC"/>
    <w:rsid w:val="009F4630"/>
    <w:rsid w:val="009F4F16"/>
    <w:rsid w:val="009F5079"/>
    <w:rsid w:val="009F5668"/>
    <w:rsid w:val="009F56F9"/>
    <w:rsid w:val="009F5A57"/>
    <w:rsid w:val="009F5C77"/>
    <w:rsid w:val="009F64D2"/>
    <w:rsid w:val="009F69B1"/>
    <w:rsid w:val="009F69BD"/>
    <w:rsid w:val="009F6C98"/>
    <w:rsid w:val="009F6D2E"/>
    <w:rsid w:val="009F6DF0"/>
    <w:rsid w:val="009F6ED7"/>
    <w:rsid w:val="009F6F4F"/>
    <w:rsid w:val="009F79DB"/>
    <w:rsid w:val="009F7A26"/>
    <w:rsid w:val="009F7E93"/>
    <w:rsid w:val="009F7F23"/>
    <w:rsid w:val="00A001F7"/>
    <w:rsid w:val="00A003C6"/>
    <w:rsid w:val="00A006EE"/>
    <w:rsid w:val="00A007E4"/>
    <w:rsid w:val="00A00900"/>
    <w:rsid w:val="00A00AC7"/>
    <w:rsid w:val="00A00B72"/>
    <w:rsid w:val="00A00DA8"/>
    <w:rsid w:val="00A01220"/>
    <w:rsid w:val="00A014BA"/>
    <w:rsid w:val="00A019FC"/>
    <w:rsid w:val="00A025B7"/>
    <w:rsid w:val="00A02631"/>
    <w:rsid w:val="00A02783"/>
    <w:rsid w:val="00A0284D"/>
    <w:rsid w:val="00A02AC0"/>
    <w:rsid w:val="00A02B51"/>
    <w:rsid w:val="00A02DBA"/>
    <w:rsid w:val="00A030EA"/>
    <w:rsid w:val="00A0322B"/>
    <w:rsid w:val="00A036B4"/>
    <w:rsid w:val="00A03AB0"/>
    <w:rsid w:val="00A03B27"/>
    <w:rsid w:val="00A0413E"/>
    <w:rsid w:val="00A046CC"/>
    <w:rsid w:val="00A046DA"/>
    <w:rsid w:val="00A047A6"/>
    <w:rsid w:val="00A047A8"/>
    <w:rsid w:val="00A047C8"/>
    <w:rsid w:val="00A04F88"/>
    <w:rsid w:val="00A0524D"/>
    <w:rsid w:val="00A059F5"/>
    <w:rsid w:val="00A060BD"/>
    <w:rsid w:val="00A061AB"/>
    <w:rsid w:val="00A06294"/>
    <w:rsid w:val="00A062CD"/>
    <w:rsid w:val="00A06313"/>
    <w:rsid w:val="00A06477"/>
    <w:rsid w:val="00A064E3"/>
    <w:rsid w:val="00A06BAA"/>
    <w:rsid w:val="00A06F41"/>
    <w:rsid w:val="00A06FC7"/>
    <w:rsid w:val="00A07018"/>
    <w:rsid w:val="00A0709F"/>
    <w:rsid w:val="00A070E0"/>
    <w:rsid w:val="00A0723D"/>
    <w:rsid w:val="00A07253"/>
    <w:rsid w:val="00A0732E"/>
    <w:rsid w:val="00A0761B"/>
    <w:rsid w:val="00A07789"/>
    <w:rsid w:val="00A07ABF"/>
    <w:rsid w:val="00A07CD6"/>
    <w:rsid w:val="00A1026F"/>
    <w:rsid w:val="00A10C8F"/>
    <w:rsid w:val="00A10CD9"/>
    <w:rsid w:val="00A10EB7"/>
    <w:rsid w:val="00A10FFB"/>
    <w:rsid w:val="00A11084"/>
    <w:rsid w:val="00A113DB"/>
    <w:rsid w:val="00A11485"/>
    <w:rsid w:val="00A115BD"/>
    <w:rsid w:val="00A1177F"/>
    <w:rsid w:val="00A1198C"/>
    <w:rsid w:val="00A1199D"/>
    <w:rsid w:val="00A11D06"/>
    <w:rsid w:val="00A1203B"/>
    <w:rsid w:val="00A120ED"/>
    <w:rsid w:val="00A12225"/>
    <w:rsid w:val="00A1249C"/>
    <w:rsid w:val="00A1249F"/>
    <w:rsid w:val="00A125DA"/>
    <w:rsid w:val="00A12676"/>
    <w:rsid w:val="00A12C47"/>
    <w:rsid w:val="00A131F5"/>
    <w:rsid w:val="00A132B6"/>
    <w:rsid w:val="00A133BD"/>
    <w:rsid w:val="00A13653"/>
    <w:rsid w:val="00A137F9"/>
    <w:rsid w:val="00A13BE8"/>
    <w:rsid w:val="00A13C79"/>
    <w:rsid w:val="00A1425A"/>
    <w:rsid w:val="00A144E6"/>
    <w:rsid w:val="00A14948"/>
    <w:rsid w:val="00A14990"/>
    <w:rsid w:val="00A14AFD"/>
    <w:rsid w:val="00A14B85"/>
    <w:rsid w:val="00A14C43"/>
    <w:rsid w:val="00A14CB5"/>
    <w:rsid w:val="00A15215"/>
    <w:rsid w:val="00A15291"/>
    <w:rsid w:val="00A153B5"/>
    <w:rsid w:val="00A157A3"/>
    <w:rsid w:val="00A15918"/>
    <w:rsid w:val="00A159A5"/>
    <w:rsid w:val="00A159DE"/>
    <w:rsid w:val="00A15D99"/>
    <w:rsid w:val="00A160C9"/>
    <w:rsid w:val="00A160EC"/>
    <w:rsid w:val="00A16114"/>
    <w:rsid w:val="00A16292"/>
    <w:rsid w:val="00A1635E"/>
    <w:rsid w:val="00A1690F"/>
    <w:rsid w:val="00A1717C"/>
    <w:rsid w:val="00A17FB6"/>
    <w:rsid w:val="00A200B2"/>
    <w:rsid w:val="00A2016C"/>
    <w:rsid w:val="00A2025F"/>
    <w:rsid w:val="00A20576"/>
    <w:rsid w:val="00A205B1"/>
    <w:rsid w:val="00A20B6A"/>
    <w:rsid w:val="00A20D7B"/>
    <w:rsid w:val="00A21203"/>
    <w:rsid w:val="00A21323"/>
    <w:rsid w:val="00A21326"/>
    <w:rsid w:val="00A21424"/>
    <w:rsid w:val="00A216EF"/>
    <w:rsid w:val="00A21761"/>
    <w:rsid w:val="00A21BDF"/>
    <w:rsid w:val="00A21CA5"/>
    <w:rsid w:val="00A22156"/>
    <w:rsid w:val="00A2241A"/>
    <w:rsid w:val="00A22563"/>
    <w:rsid w:val="00A226BB"/>
    <w:rsid w:val="00A22D69"/>
    <w:rsid w:val="00A2317E"/>
    <w:rsid w:val="00A23D32"/>
    <w:rsid w:val="00A244EF"/>
    <w:rsid w:val="00A249E1"/>
    <w:rsid w:val="00A24D42"/>
    <w:rsid w:val="00A2515B"/>
    <w:rsid w:val="00A25435"/>
    <w:rsid w:val="00A25702"/>
    <w:rsid w:val="00A257F9"/>
    <w:rsid w:val="00A25CF5"/>
    <w:rsid w:val="00A26475"/>
    <w:rsid w:val="00A26609"/>
    <w:rsid w:val="00A266A3"/>
    <w:rsid w:val="00A2689C"/>
    <w:rsid w:val="00A26A30"/>
    <w:rsid w:val="00A26DBB"/>
    <w:rsid w:val="00A270BF"/>
    <w:rsid w:val="00A2748E"/>
    <w:rsid w:val="00A27661"/>
    <w:rsid w:val="00A27934"/>
    <w:rsid w:val="00A27C42"/>
    <w:rsid w:val="00A27FC5"/>
    <w:rsid w:val="00A300B2"/>
    <w:rsid w:val="00A3025E"/>
    <w:rsid w:val="00A305B0"/>
    <w:rsid w:val="00A30712"/>
    <w:rsid w:val="00A3073C"/>
    <w:rsid w:val="00A3075A"/>
    <w:rsid w:val="00A307BB"/>
    <w:rsid w:val="00A30907"/>
    <w:rsid w:val="00A30E72"/>
    <w:rsid w:val="00A31069"/>
    <w:rsid w:val="00A310D9"/>
    <w:rsid w:val="00A31177"/>
    <w:rsid w:val="00A3117E"/>
    <w:rsid w:val="00A313EF"/>
    <w:rsid w:val="00A3166F"/>
    <w:rsid w:val="00A31830"/>
    <w:rsid w:val="00A31EA5"/>
    <w:rsid w:val="00A320FD"/>
    <w:rsid w:val="00A3215F"/>
    <w:rsid w:val="00A328E9"/>
    <w:rsid w:val="00A32C91"/>
    <w:rsid w:val="00A32EB7"/>
    <w:rsid w:val="00A3330F"/>
    <w:rsid w:val="00A33557"/>
    <w:rsid w:val="00A335FD"/>
    <w:rsid w:val="00A33648"/>
    <w:rsid w:val="00A338FF"/>
    <w:rsid w:val="00A33D9D"/>
    <w:rsid w:val="00A34933"/>
    <w:rsid w:val="00A349DA"/>
    <w:rsid w:val="00A34D87"/>
    <w:rsid w:val="00A34E08"/>
    <w:rsid w:val="00A34F78"/>
    <w:rsid w:val="00A351C6"/>
    <w:rsid w:val="00A355B5"/>
    <w:rsid w:val="00A355BD"/>
    <w:rsid w:val="00A35E93"/>
    <w:rsid w:val="00A366F6"/>
    <w:rsid w:val="00A3699B"/>
    <w:rsid w:val="00A36BD4"/>
    <w:rsid w:val="00A37534"/>
    <w:rsid w:val="00A37584"/>
    <w:rsid w:val="00A376B2"/>
    <w:rsid w:val="00A37DF3"/>
    <w:rsid w:val="00A37EC8"/>
    <w:rsid w:val="00A37FC0"/>
    <w:rsid w:val="00A40143"/>
    <w:rsid w:val="00A401C7"/>
    <w:rsid w:val="00A40234"/>
    <w:rsid w:val="00A406FC"/>
    <w:rsid w:val="00A40A1A"/>
    <w:rsid w:val="00A40B27"/>
    <w:rsid w:val="00A40BB7"/>
    <w:rsid w:val="00A40BF0"/>
    <w:rsid w:val="00A40C7B"/>
    <w:rsid w:val="00A40CC7"/>
    <w:rsid w:val="00A40EB7"/>
    <w:rsid w:val="00A40F3A"/>
    <w:rsid w:val="00A41263"/>
    <w:rsid w:val="00A4152F"/>
    <w:rsid w:val="00A41544"/>
    <w:rsid w:val="00A416D7"/>
    <w:rsid w:val="00A41AE8"/>
    <w:rsid w:val="00A41BFB"/>
    <w:rsid w:val="00A41D18"/>
    <w:rsid w:val="00A41D43"/>
    <w:rsid w:val="00A420A6"/>
    <w:rsid w:val="00A42205"/>
    <w:rsid w:val="00A425CB"/>
    <w:rsid w:val="00A42CAC"/>
    <w:rsid w:val="00A42F53"/>
    <w:rsid w:val="00A43450"/>
    <w:rsid w:val="00A43908"/>
    <w:rsid w:val="00A43B1E"/>
    <w:rsid w:val="00A43B61"/>
    <w:rsid w:val="00A43B66"/>
    <w:rsid w:val="00A43FD9"/>
    <w:rsid w:val="00A440D4"/>
    <w:rsid w:val="00A44607"/>
    <w:rsid w:val="00A44666"/>
    <w:rsid w:val="00A44A59"/>
    <w:rsid w:val="00A44C96"/>
    <w:rsid w:val="00A44D3D"/>
    <w:rsid w:val="00A45159"/>
    <w:rsid w:val="00A4593F"/>
    <w:rsid w:val="00A45BC1"/>
    <w:rsid w:val="00A45C0B"/>
    <w:rsid w:val="00A45F34"/>
    <w:rsid w:val="00A466D2"/>
    <w:rsid w:val="00A46A4F"/>
    <w:rsid w:val="00A46B85"/>
    <w:rsid w:val="00A46E33"/>
    <w:rsid w:val="00A46E39"/>
    <w:rsid w:val="00A46EC6"/>
    <w:rsid w:val="00A4711F"/>
    <w:rsid w:val="00A47298"/>
    <w:rsid w:val="00A4798A"/>
    <w:rsid w:val="00A47A58"/>
    <w:rsid w:val="00A47CF4"/>
    <w:rsid w:val="00A5008B"/>
    <w:rsid w:val="00A511E8"/>
    <w:rsid w:val="00A512BE"/>
    <w:rsid w:val="00A51AB4"/>
    <w:rsid w:val="00A51BE8"/>
    <w:rsid w:val="00A51DF4"/>
    <w:rsid w:val="00A51FCE"/>
    <w:rsid w:val="00A51FE1"/>
    <w:rsid w:val="00A5229E"/>
    <w:rsid w:val="00A52453"/>
    <w:rsid w:val="00A5245E"/>
    <w:rsid w:val="00A524D2"/>
    <w:rsid w:val="00A52760"/>
    <w:rsid w:val="00A529A6"/>
    <w:rsid w:val="00A52A83"/>
    <w:rsid w:val="00A52AC2"/>
    <w:rsid w:val="00A53337"/>
    <w:rsid w:val="00A53891"/>
    <w:rsid w:val="00A53D46"/>
    <w:rsid w:val="00A53E79"/>
    <w:rsid w:val="00A5429B"/>
    <w:rsid w:val="00A542D9"/>
    <w:rsid w:val="00A54895"/>
    <w:rsid w:val="00A54E53"/>
    <w:rsid w:val="00A54F25"/>
    <w:rsid w:val="00A54FFF"/>
    <w:rsid w:val="00A5514D"/>
    <w:rsid w:val="00A55433"/>
    <w:rsid w:val="00A55829"/>
    <w:rsid w:val="00A56279"/>
    <w:rsid w:val="00A5633E"/>
    <w:rsid w:val="00A56560"/>
    <w:rsid w:val="00A5673F"/>
    <w:rsid w:val="00A569BE"/>
    <w:rsid w:val="00A570CB"/>
    <w:rsid w:val="00A5738F"/>
    <w:rsid w:val="00A57691"/>
    <w:rsid w:val="00A576FD"/>
    <w:rsid w:val="00A57745"/>
    <w:rsid w:val="00A57B81"/>
    <w:rsid w:val="00A57E11"/>
    <w:rsid w:val="00A6014D"/>
    <w:rsid w:val="00A6029A"/>
    <w:rsid w:val="00A606DD"/>
    <w:rsid w:val="00A60756"/>
    <w:rsid w:val="00A60989"/>
    <w:rsid w:val="00A60E8E"/>
    <w:rsid w:val="00A60F20"/>
    <w:rsid w:val="00A61049"/>
    <w:rsid w:val="00A61092"/>
    <w:rsid w:val="00A6129D"/>
    <w:rsid w:val="00A615D6"/>
    <w:rsid w:val="00A61D0A"/>
    <w:rsid w:val="00A62115"/>
    <w:rsid w:val="00A62230"/>
    <w:rsid w:val="00A6256C"/>
    <w:rsid w:val="00A62645"/>
    <w:rsid w:val="00A62A1C"/>
    <w:rsid w:val="00A62DAF"/>
    <w:rsid w:val="00A62E13"/>
    <w:rsid w:val="00A62E30"/>
    <w:rsid w:val="00A62EE6"/>
    <w:rsid w:val="00A62FA7"/>
    <w:rsid w:val="00A636B2"/>
    <w:rsid w:val="00A63989"/>
    <w:rsid w:val="00A63B9F"/>
    <w:rsid w:val="00A63BB0"/>
    <w:rsid w:val="00A63BDE"/>
    <w:rsid w:val="00A63C3D"/>
    <w:rsid w:val="00A640D7"/>
    <w:rsid w:val="00A6427A"/>
    <w:rsid w:val="00A642DC"/>
    <w:rsid w:val="00A64468"/>
    <w:rsid w:val="00A647C8"/>
    <w:rsid w:val="00A64C6D"/>
    <w:rsid w:val="00A655CF"/>
    <w:rsid w:val="00A65CC0"/>
    <w:rsid w:val="00A65E7A"/>
    <w:rsid w:val="00A65F1D"/>
    <w:rsid w:val="00A661C8"/>
    <w:rsid w:val="00A6639F"/>
    <w:rsid w:val="00A6660E"/>
    <w:rsid w:val="00A6681B"/>
    <w:rsid w:val="00A669C9"/>
    <w:rsid w:val="00A66A3B"/>
    <w:rsid w:val="00A66A87"/>
    <w:rsid w:val="00A67012"/>
    <w:rsid w:val="00A673D0"/>
    <w:rsid w:val="00A679BA"/>
    <w:rsid w:val="00A679F8"/>
    <w:rsid w:val="00A67B1E"/>
    <w:rsid w:val="00A67B46"/>
    <w:rsid w:val="00A67CD7"/>
    <w:rsid w:val="00A67D91"/>
    <w:rsid w:val="00A7013D"/>
    <w:rsid w:val="00A7034E"/>
    <w:rsid w:val="00A7055A"/>
    <w:rsid w:val="00A708FF"/>
    <w:rsid w:val="00A7093D"/>
    <w:rsid w:val="00A71274"/>
    <w:rsid w:val="00A71347"/>
    <w:rsid w:val="00A71384"/>
    <w:rsid w:val="00A71399"/>
    <w:rsid w:val="00A71500"/>
    <w:rsid w:val="00A71623"/>
    <w:rsid w:val="00A716A1"/>
    <w:rsid w:val="00A71928"/>
    <w:rsid w:val="00A71C10"/>
    <w:rsid w:val="00A71EDD"/>
    <w:rsid w:val="00A7201E"/>
    <w:rsid w:val="00A72112"/>
    <w:rsid w:val="00A72120"/>
    <w:rsid w:val="00A7220C"/>
    <w:rsid w:val="00A7248D"/>
    <w:rsid w:val="00A726A6"/>
    <w:rsid w:val="00A7298C"/>
    <w:rsid w:val="00A72A32"/>
    <w:rsid w:val="00A72D23"/>
    <w:rsid w:val="00A7303D"/>
    <w:rsid w:val="00A733F4"/>
    <w:rsid w:val="00A73860"/>
    <w:rsid w:val="00A739A0"/>
    <w:rsid w:val="00A73A64"/>
    <w:rsid w:val="00A73B9B"/>
    <w:rsid w:val="00A73C17"/>
    <w:rsid w:val="00A73EA5"/>
    <w:rsid w:val="00A741F0"/>
    <w:rsid w:val="00A745B3"/>
    <w:rsid w:val="00A74842"/>
    <w:rsid w:val="00A748DB"/>
    <w:rsid w:val="00A7495F"/>
    <w:rsid w:val="00A74A4B"/>
    <w:rsid w:val="00A74BB0"/>
    <w:rsid w:val="00A75341"/>
    <w:rsid w:val="00A75438"/>
    <w:rsid w:val="00A7548B"/>
    <w:rsid w:val="00A756A4"/>
    <w:rsid w:val="00A75A19"/>
    <w:rsid w:val="00A75FE0"/>
    <w:rsid w:val="00A76471"/>
    <w:rsid w:val="00A76498"/>
    <w:rsid w:val="00A76817"/>
    <w:rsid w:val="00A76844"/>
    <w:rsid w:val="00A76BF6"/>
    <w:rsid w:val="00A76FDD"/>
    <w:rsid w:val="00A7748B"/>
    <w:rsid w:val="00A775A6"/>
    <w:rsid w:val="00A77C8B"/>
    <w:rsid w:val="00A77CC3"/>
    <w:rsid w:val="00A77DC5"/>
    <w:rsid w:val="00A8009B"/>
    <w:rsid w:val="00A80185"/>
    <w:rsid w:val="00A8021E"/>
    <w:rsid w:val="00A803F8"/>
    <w:rsid w:val="00A80407"/>
    <w:rsid w:val="00A805B6"/>
    <w:rsid w:val="00A80724"/>
    <w:rsid w:val="00A810CE"/>
    <w:rsid w:val="00A81242"/>
    <w:rsid w:val="00A8125C"/>
    <w:rsid w:val="00A81364"/>
    <w:rsid w:val="00A81452"/>
    <w:rsid w:val="00A816FF"/>
    <w:rsid w:val="00A818F7"/>
    <w:rsid w:val="00A81A58"/>
    <w:rsid w:val="00A81A7B"/>
    <w:rsid w:val="00A81CDC"/>
    <w:rsid w:val="00A81CE2"/>
    <w:rsid w:val="00A82033"/>
    <w:rsid w:val="00A820A6"/>
    <w:rsid w:val="00A8265B"/>
    <w:rsid w:val="00A82A35"/>
    <w:rsid w:val="00A82A41"/>
    <w:rsid w:val="00A82B61"/>
    <w:rsid w:val="00A82BF0"/>
    <w:rsid w:val="00A82E54"/>
    <w:rsid w:val="00A8356D"/>
    <w:rsid w:val="00A8371E"/>
    <w:rsid w:val="00A83A87"/>
    <w:rsid w:val="00A83D96"/>
    <w:rsid w:val="00A8410F"/>
    <w:rsid w:val="00A84373"/>
    <w:rsid w:val="00A843A7"/>
    <w:rsid w:val="00A8472F"/>
    <w:rsid w:val="00A847C4"/>
    <w:rsid w:val="00A84842"/>
    <w:rsid w:val="00A8496E"/>
    <w:rsid w:val="00A84D1E"/>
    <w:rsid w:val="00A84E41"/>
    <w:rsid w:val="00A85166"/>
    <w:rsid w:val="00A8547D"/>
    <w:rsid w:val="00A85581"/>
    <w:rsid w:val="00A856D1"/>
    <w:rsid w:val="00A85A70"/>
    <w:rsid w:val="00A85C21"/>
    <w:rsid w:val="00A85D3A"/>
    <w:rsid w:val="00A85EFC"/>
    <w:rsid w:val="00A85EFD"/>
    <w:rsid w:val="00A86336"/>
    <w:rsid w:val="00A8640D"/>
    <w:rsid w:val="00A8655F"/>
    <w:rsid w:val="00A8674D"/>
    <w:rsid w:val="00A86D18"/>
    <w:rsid w:val="00A87207"/>
    <w:rsid w:val="00A87367"/>
    <w:rsid w:val="00A87684"/>
    <w:rsid w:val="00A8774F"/>
    <w:rsid w:val="00A90265"/>
    <w:rsid w:val="00A905D9"/>
    <w:rsid w:val="00A9064D"/>
    <w:rsid w:val="00A908C8"/>
    <w:rsid w:val="00A90B1D"/>
    <w:rsid w:val="00A90C56"/>
    <w:rsid w:val="00A90D49"/>
    <w:rsid w:val="00A90E69"/>
    <w:rsid w:val="00A90FBA"/>
    <w:rsid w:val="00A91528"/>
    <w:rsid w:val="00A9175D"/>
    <w:rsid w:val="00A91A2D"/>
    <w:rsid w:val="00A91B44"/>
    <w:rsid w:val="00A91B70"/>
    <w:rsid w:val="00A91D53"/>
    <w:rsid w:val="00A91F2A"/>
    <w:rsid w:val="00A92035"/>
    <w:rsid w:val="00A92056"/>
    <w:rsid w:val="00A927CA"/>
    <w:rsid w:val="00A92D44"/>
    <w:rsid w:val="00A92E42"/>
    <w:rsid w:val="00A93095"/>
    <w:rsid w:val="00A93182"/>
    <w:rsid w:val="00A93227"/>
    <w:rsid w:val="00A932C8"/>
    <w:rsid w:val="00A93693"/>
    <w:rsid w:val="00A937EB"/>
    <w:rsid w:val="00A93A5C"/>
    <w:rsid w:val="00A93F48"/>
    <w:rsid w:val="00A93F57"/>
    <w:rsid w:val="00A94045"/>
    <w:rsid w:val="00A94593"/>
    <w:rsid w:val="00A946F8"/>
    <w:rsid w:val="00A9491D"/>
    <w:rsid w:val="00A94B01"/>
    <w:rsid w:val="00A94D57"/>
    <w:rsid w:val="00A956AF"/>
    <w:rsid w:val="00A95D6B"/>
    <w:rsid w:val="00A95F2F"/>
    <w:rsid w:val="00A96028"/>
    <w:rsid w:val="00A96091"/>
    <w:rsid w:val="00A960F3"/>
    <w:rsid w:val="00A963C3"/>
    <w:rsid w:val="00A96593"/>
    <w:rsid w:val="00A96917"/>
    <w:rsid w:val="00A96DDC"/>
    <w:rsid w:val="00A96E8A"/>
    <w:rsid w:val="00A96EDF"/>
    <w:rsid w:val="00A970A1"/>
    <w:rsid w:val="00A972D4"/>
    <w:rsid w:val="00A9738A"/>
    <w:rsid w:val="00A97755"/>
    <w:rsid w:val="00A97BE6"/>
    <w:rsid w:val="00AA05C8"/>
    <w:rsid w:val="00AA07B3"/>
    <w:rsid w:val="00AA08AD"/>
    <w:rsid w:val="00AA090B"/>
    <w:rsid w:val="00AA096D"/>
    <w:rsid w:val="00AA0D92"/>
    <w:rsid w:val="00AA108F"/>
    <w:rsid w:val="00AA125E"/>
    <w:rsid w:val="00AA144A"/>
    <w:rsid w:val="00AA15F7"/>
    <w:rsid w:val="00AA1A0D"/>
    <w:rsid w:val="00AA1B3D"/>
    <w:rsid w:val="00AA1DDE"/>
    <w:rsid w:val="00AA1EE0"/>
    <w:rsid w:val="00AA2028"/>
    <w:rsid w:val="00AA20F9"/>
    <w:rsid w:val="00AA2327"/>
    <w:rsid w:val="00AA2567"/>
    <w:rsid w:val="00AA2AE4"/>
    <w:rsid w:val="00AA2B16"/>
    <w:rsid w:val="00AA2BBE"/>
    <w:rsid w:val="00AA2C55"/>
    <w:rsid w:val="00AA2D74"/>
    <w:rsid w:val="00AA2D8E"/>
    <w:rsid w:val="00AA2EE9"/>
    <w:rsid w:val="00AA307F"/>
    <w:rsid w:val="00AA365D"/>
    <w:rsid w:val="00AA37AF"/>
    <w:rsid w:val="00AA390C"/>
    <w:rsid w:val="00AA39B8"/>
    <w:rsid w:val="00AA3A03"/>
    <w:rsid w:val="00AA3B35"/>
    <w:rsid w:val="00AA3C6F"/>
    <w:rsid w:val="00AA3D94"/>
    <w:rsid w:val="00AA3F63"/>
    <w:rsid w:val="00AA3F6A"/>
    <w:rsid w:val="00AA3F95"/>
    <w:rsid w:val="00AA4315"/>
    <w:rsid w:val="00AA4627"/>
    <w:rsid w:val="00AA478D"/>
    <w:rsid w:val="00AA4BBC"/>
    <w:rsid w:val="00AA4C23"/>
    <w:rsid w:val="00AA4D6C"/>
    <w:rsid w:val="00AA500A"/>
    <w:rsid w:val="00AA5266"/>
    <w:rsid w:val="00AA5397"/>
    <w:rsid w:val="00AA552D"/>
    <w:rsid w:val="00AA55F3"/>
    <w:rsid w:val="00AA5608"/>
    <w:rsid w:val="00AA565D"/>
    <w:rsid w:val="00AA569C"/>
    <w:rsid w:val="00AA5B10"/>
    <w:rsid w:val="00AA6380"/>
    <w:rsid w:val="00AA68F5"/>
    <w:rsid w:val="00AA69F4"/>
    <w:rsid w:val="00AA6A00"/>
    <w:rsid w:val="00AA6BA4"/>
    <w:rsid w:val="00AA6E22"/>
    <w:rsid w:val="00AA6E6E"/>
    <w:rsid w:val="00AA6F17"/>
    <w:rsid w:val="00AA7155"/>
    <w:rsid w:val="00AA722F"/>
    <w:rsid w:val="00AA745F"/>
    <w:rsid w:val="00AA759D"/>
    <w:rsid w:val="00AA7775"/>
    <w:rsid w:val="00AA78FA"/>
    <w:rsid w:val="00AA7D93"/>
    <w:rsid w:val="00AA7E58"/>
    <w:rsid w:val="00AB0398"/>
    <w:rsid w:val="00AB0523"/>
    <w:rsid w:val="00AB08DE"/>
    <w:rsid w:val="00AB0C77"/>
    <w:rsid w:val="00AB0F7B"/>
    <w:rsid w:val="00AB11FF"/>
    <w:rsid w:val="00AB12EE"/>
    <w:rsid w:val="00AB1599"/>
    <w:rsid w:val="00AB15DB"/>
    <w:rsid w:val="00AB24DB"/>
    <w:rsid w:val="00AB2526"/>
    <w:rsid w:val="00AB2BCE"/>
    <w:rsid w:val="00AB2F4F"/>
    <w:rsid w:val="00AB345B"/>
    <w:rsid w:val="00AB3C7C"/>
    <w:rsid w:val="00AB3E0F"/>
    <w:rsid w:val="00AB3ECE"/>
    <w:rsid w:val="00AB431B"/>
    <w:rsid w:val="00AB432B"/>
    <w:rsid w:val="00AB4DF1"/>
    <w:rsid w:val="00AB4F27"/>
    <w:rsid w:val="00AB5149"/>
    <w:rsid w:val="00AB5441"/>
    <w:rsid w:val="00AB590F"/>
    <w:rsid w:val="00AB5CAE"/>
    <w:rsid w:val="00AB5F91"/>
    <w:rsid w:val="00AB62E4"/>
    <w:rsid w:val="00AB63DF"/>
    <w:rsid w:val="00AB6724"/>
    <w:rsid w:val="00AB6985"/>
    <w:rsid w:val="00AB69CA"/>
    <w:rsid w:val="00AB6F24"/>
    <w:rsid w:val="00AB6FD7"/>
    <w:rsid w:val="00AB7174"/>
    <w:rsid w:val="00AB7305"/>
    <w:rsid w:val="00AB7448"/>
    <w:rsid w:val="00AB7D71"/>
    <w:rsid w:val="00AB7F1F"/>
    <w:rsid w:val="00AB7FBD"/>
    <w:rsid w:val="00AC074D"/>
    <w:rsid w:val="00AC07CA"/>
    <w:rsid w:val="00AC07E4"/>
    <w:rsid w:val="00AC08B9"/>
    <w:rsid w:val="00AC0936"/>
    <w:rsid w:val="00AC0B70"/>
    <w:rsid w:val="00AC15A8"/>
    <w:rsid w:val="00AC1C95"/>
    <w:rsid w:val="00AC2037"/>
    <w:rsid w:val="00AC2958"/>
    <w:rsid w:val="00AC29EE"/>
    <w:rsid w:val="00AC30BC"/>
    <w:rsid w:val="00AC31D8"/>
    <w:rsid w:val="00AC339A"/>
    <w:rsid w:val="00AC3707"/>
    <w:rsid w:val="00AC3B7A"/>
    <w:rsid w:val="00AC3D09"/>
    <w:rsid w:val="00AC4031"/>
    <w:rsid w:val="00AC4409"/>
    <w:rsid w:val="00AC4D17"/>
    <w:rsid w:val="00AC4E86"/>
    <w:rsid w:val="00AC4EAC"/>
    <w:rsid w:val="00AC4EEF"/>
    <w:rsid w:val="00AC4F95"/>
    <w:rsid w:val="00AC52BD"/>
    <w:rsid w:val="00AC53F0"/>
    <w:rsid w:val="00AC55B7"/>
    <w:rsid w:val="00AC5822"/>
    <w:rsid w:val="00AC5824"/>
    <w:rsid w:val="00AC5A85"/>
    <w:rsid w:val="00AC5E06"/>
    <w:rsid w:val="00AC6133"/>
    <w:rsid w:val="00AC620B"/>
    <w:rsid w:val="00AC64E2"/>
    <w:rsid w:val="00AC650F"/>
    <w:rsid w:val="00AC66E5"/>
    <w:rsid w:val="00AC695D"/>
    <w:rsid w:val="00AC6A39"/>
    <w:rsid w:val="00AC6CD8"/>
    <w:rsid w:val="00AC73F4"/>
    <w:rsid w:val="00AC7698"/>
    <w:rsid w:val="00AC785F"/>
    <w:rsid w:val="00AC7939"/>
    <w:rsid w:val="00AC7A54"/>
    <w:rsid w:val="00AD016D"/>
    <w:rsid w:val="00AD0180"/>
    <w:rsid w:val="00AD0290"/>
    <w:rsid w:val="00AD06C8"/>
    <w:rsid w:val="00AD07D4"/>
    <w:rsid w:val="00AD0BAC"/>
    <w:rsid w:val="00AD0EC0"/>
    <w:rsid w:val="00AD1408"/>
    <w:rsid w:val="00AD159A"/>
    <w:rsid w:val="00AD20E2"/>
    <w:rsid w:val="00AD21A1"/>
    <w:rsid w:val="00AD2209"/>
    <w:rsid w:val="00AD244C"/>
    <w:rsid w:val="00AD2761"/>
    <w:rsid w:val="00AD2BB8"/>
    <w:rsid w:val="00AD2ED7"/>
    <w:rsid w:val="00AD32ED"/>
    <w:rsid w:val="00AD3EC3"/>
    <w:rsid w:val="00AD405C"/>
    <w:rsid w:val="00AD427C"/>
    <w:rsid w:val="00AD42CD"/>
    <w:rsid w:val="00AD479C"/>
    <w:rsid w:val="00AD48CD"/>
    <w:rsid w:val="00AD4981"/>
    <w:rsid w:val="00AD49AE"/>
    <w:rsid w:val="00AD4B3B"/>
    <w:rsid w:val="00AD4B78"/>
    <w:rsid w:val="00AD4BBD"/>
    <w:rsid w:val="00AD4C1A"/>
    <w:rsid w:val="00AD4CC1"/>
    <w:rsid w:val="00AD51E8"/>
    <w:rsid w:val="00AD5A53"/>
    <w:rsid w:val="00AD5C19"/>
    <w:rsid w:val="00AD5DD2"/>
    <w:rsid w:val="00AD601B"/>
    <w:rsid w:val="00AD6115"/>
    <w:rsid w:val="00AD6179"/>
    <w:rsid w:val="00AD64CC"/>
    <w:rsid w:val="00AD662F"/>
    <w:rsid w:val="00AD6E54"/>
    <w:rsid w:val="00AD6EE3"/>
    <w:rsid w:val="00AD70A0"/>
    <w:rsid w:val="00AD7317"/>
    <w:rsid w:val="00AD73DB"/>
    <w:rsid w:val="00AD74ED"/>
    <w:rsid w:val="00AD74F3"/>
    <w:rsid w:val="00AD75FC"/>
    <w:rsid w:val="00AD7844"/>
    <w:rsid w:val="00AD7F77"/>
    <w:rsid w:val="00AE0168"/>
    <w:rsid w:val="00AE0291"/>
    <w:rsid w:val="00AE0575"/>
    <w:rsid w:val="00AE09D1"/>
    <w:rsid w:val="00AE0A3C"/>
    <w:rsid w:val="00AE0C16"/>
    <w:rsid w:val="00AE0EFE"/>
    <w:rsid w:val="00AE1A5C"/>
    <w:rsid w:val="00AE219F"/>
    <w:rsid w:val="00AE2405"/>
    <w:rsid w:val="00AE279C"/>
    <w:rsid w:val="00AE2B0A"/>
    <w:rsid w:val="00AE2B29"/>
    <w:rsid w:val="00AE2F85"/>
    <w:rsid w:val="00AE35AB"/>
    <w:rsid w:val="00AE3820"/>
    <w:rsid w:val="00AE3A34"/>
    <w:rsid w:val="00AE3EF1"/>
    <w:rsid w:val="00AE43C6"/>
    <w:rsid w:val="00AE45E2"/>
    <w:rsid w:val="00AE46BF"/>
    <w:rsid w:val="00AE46E7"/>
    <w:rsid w:val="00AE4D73"/>
    <w:rsid w:val="00AE4EF9"/>
    <w:rsid w:val="00AE5226"/>
    <w:rsid w:val="00AE5848"/>
    <w:rsid w:val="00AE5A2A"/>
    <w:rsid w:val="00AE5B02"/>
    <w:rsid w:val="00AE6100"/>
    <w:rsid w:val="00AE64CF"/>
    <w:rsid w:val="00AE65F1"/>
    <w:rsid w:val="00AE66BF"/>
    <w:rsid w:val="00AE6B11"/>
    <w:rsid w:val="00AE6C47"/>
    <w:rsid w:val="00AE7508"/>
    <w:rsid w:val="00AE7591"/>
    <w:rsid w:val="00AE7714"/>
    <w:rsid w:val="00AE790F"/>
    <w:rsid w:val="00AE7B84"/>
    <w:rsid w:val="00AE7B95"/>
    <w:rsid w:val="00AE7D02"/>
    <w:rsid w:val="00AE7FA7"/>
    <w:rsid w:val="00AF0286"/>
    <w:rsid w:val="00AF032D"/>
    <w:rsid w:val="00AF04FC"/>
    <w:rsid w:val="00AF0661"/>
    <w:rsid w:val="00AF0776"/>
    <w:rsid w:val="00AF0962"/>
    <w:rsid w:val="00AF142B"/>
    <w:rsid w:val="00AF1499"/>
    <w:rsid w:val="00AF160F"/>
    <w:rsid w:val="00AF1644"/>
    <w:rsid w:val="00AF1836"/>
    <w:rsid w:val="00AF1A9D"/>
    <w:rsid w:val="00AF1C23"/>
    <w:rsid w:val="00AF22D7"/>
    <w:rsid w:val="00AF2326"/>
    <w:rsid w:val="00AF28B5"/>
    <w:rsid w:val="00AF2B02"/>
    <w:rsid w:val="00AF2C1A"/>
    <w:rsid w:val="00AF2F14"/>
    <w:rsid w:val="00AF3097"/>
    <w:rsid w:val="00AF30D0"/>
    <w:rsid w:val="00AF3284"/>
    <w:rsid w:val="00AF33AA"/>
    <w:rsid w:val="00AF3A29"/>
    <w:rsid w:val="00AF42A7"/>
    <w:rsid w:val="00AF4733"/>
    <w:rsid w:val="00AF4793"/>
    <w:rsid w:val="00AF4979"/>
    <w:rsid w:val="00AF56C7"/>
    <w:rsid w:val="00AF5777"/>
    <w:rsid w:val="00AF586B"/>
    <w:rsid w:val="00AF59C4"/>
    <w:rsid w:val="00AF5A94"/>
    <w:rsid w:val="00AF5CB4"/>
    <w:rsid w:val="00AF5E89"/>
    <w:rsid w:val="00AF624F"/>
    <w:rsid w:val="00AF65AF"/>
    <w:rsid w:val="00AF6ED1"/>
    <w:rsid w:val="00AF7038"/>
    <w:rsid w:val="00AF7475"/>
    <w:rsid w:val="00AF7523"/>
    <w:rsid w:val="00AF79B3"/>
    <w:rsid w:val="00AF79E5"/>
    <w:rsid w:val="00B00337"/>
    <w:rsid w:val="00B00464"/>
    <w:rsid w:val="00B00815"/>
    <w:rsid w:val="00B00C42"/>
    <w:rsid w:val="00B00F94"/>
    <w:rsid w:val="00B01000"/>
    <w:rsid w:val="00B01019"/>
    <w:rsid w:val="00B0127A"/>
    <w:rsid w:val="00B014DF"/>
    <w:rsid w:val="00B015EC"/>
    <w:rsid w:val="00B0165E"/>
    <w:rsid w:val="00B0176F"/>
    <w:rsid w:val="00B017A9"/>
    <w:rsid w:val="00B01FC9"/>
    <w:rsid w:val="00B0274B"/>
    <w:rsid w:val="00B02821"/>
    <w:rsid w:val="00B02900"/>
    <w:rsid w:val="00B033D5"/>
    <w:rsid w:val="00B03795"/>
    <w:rsid w:val="00B039B8"/>
    <w:rsid w:val="00B03B46"/>
    <w:rsid w:val="00B03C25"/>
    <w:rsid w:val="00B03E68"/>
    <w:rsid w:val="00B0418E"/>
    <w:rsid w:val="00B041DC"/>
    <w:rsid w:val="00B04485"/>
    <w:rsid w:val="00B04610"/>
    <w:rsid w:val="00B047B4"/>
    <w:rsid w:val="00B047BA"/>
    <w:rsid w:val="00B04A6D"/>
    <w:rsid w:val="00B04BE4"/>
    <w:rsid w:val="00B04C5C"/>
    <w:rsid w:val="00B05605"/>
    <w:rsid w:val="00B058D2"/>
    <w:rsid w:val="00B06AB9"/>
    <w:rsid w:val="00B06AD6"/>
    <w:rsid w:val="00B072A7"/>
    <w:rsid w:val="00B07929"/>
    <w:rsid w:val="00B07A1D"/>
    <w:rsid w:val="00B106D6"/>
    <w:rsid w:val="00B1084F"/>
    <w:rsid w:val="00B10B3A"/>
    <w:rsid w:val="00B10CD9"/>
    <w:rsid w:val="00B10D5A"/>
    <w:rsid w:val="00B10D8F"/>
    <w:rsid w:val="00B10EF6"/>
    <w:rsid w:val="00B1113D"/>
    <w:rsid w:val="00B1122F"/>
    <w:rsid w:val="00B115E2"/>
    <w:rsid w:val="00B11613"/>
    <w:rsid w:val="00B1168E"/>
    <w:rsid w:val="00B11737"/>
    <w:rsid w:val="00B11AD6"/>
    <w:rsid w:val="00B11BE4"/>
    <w:rsid w:val="00B12079"/>
    <w:rsid w:val="00B1254A"/>
    <w:rsid w:val="00B1277A"/>
    <w:rsid w:val="00B127EF"/>
    <w:rsid w:val="00B12DAF"/>
    <w:rsid w:val="00B12DF1"/>
    <w:rsid w:val="00B12F78"/>
    <w:rsid w:val="00B130DD"/>
    <w:rsid w:val="00B135F2"/>
    <w:rsid w:val="00B13F7A"/>
    <w:rsid w:val="00B1406E"/>
    <w:rsid w:val="00B140C7"/>
    <w:rsid w:val="00B146CE"/>
    <w:rsid w:val="00B14B98"/>
    <w:rsid w:val="00B14EA9"/>
    <w:rsid w:val="00B14F34"/>
    <w:rsid w:val="00B14FB5"/>
    <w:rsid w:val="00B14FD4"/>
    <w:rsid w:val="00B15202"/>
    <w:rsid w:val="00B1560C"/>
    <w:rsid w:val="00B156CB"/>
    <w:rsid w:val="00B158B9"/>
    <w:rsid w:val="00B159ED"/>
    <w:rsid w:val="00B15C83"/>
    <w:rsid w:val="00B161A7"/>
    <w:rsid w:val="00B16784"/>
    <w:rsid w:val="00B16D32"/>
    <w:rsid w:val="00B16F2C"/>
    <w:rsid w:val="00B17230"/>
    <w:rsid w:val="00B17866"/>
    <w:rsid w:val="00B17C3B"/>
    <w:rsid w:val="00B20080"/>
    <w:rsid w:val="00B20262"/>
    <w:rsid w:val="00B2058B"/>
    <w:rsid w:val="00B206C9"/>
    <w:rsid w:val="00B20765"/>
    <w:rsid w:val="00B2080D"/>
    <w:rsid w:val="00B20D30"/>
    <w:rsid w:val="00B20F78"/>
    <w:rsid w:val="00B20FDE"/>
    <w:rsid w:val="00B215CB"/>
    <w:rsid w:val="00B217AB"/>
    <w:rsid w:val="00B21A36"/>
    <w:rsid w:val="00B21C45"/>
    <w:rsid w:val="00B21CF1"/>
    <w:rsid w:val="00B21EF5"/>
    <w:rsid w:val="00B220B2"/>
    <w:rsid w:val="00B22169"/>
    <w:rsid w:val="00B22703"/>
    <w:rsid w:val="00B227E2"/>
    <w:rsid w:val="00B22877"/>
    <w:rsid w:val="00B22A1A"/>
    <w:rsid w:val="00B22A22"/>
    <w:rsid w:val="00B23185"/>
    <w:rsid w:val="00B231E5"/>
    <w:rsid w:val="00B235E9"/>
    <w:rsid w:val="00B23A57"/>
    <w:rsid w:val="00B24076"/>
    <w:rsid w:val="00B2416E"/>
    <w:rsid w:val="00B249EE"/>
    <w:rsid w:val="00B249F4"/>
    <w:rsid w:val="00B24C25"/>
    <w:rsid w:val="00B24F97"/>
    <w:rsid w:val="00B2503F"/>
    <w:rsid w:val="00B2563A"/>
    <w:rsid w:val="00B25B45"/>
    <w:rsid w:val="00B25C88"/>
    <w:rsid w:val="00B25FB8"/>
    <w:rsid w:val="00B260E6"/>
    <w:rsid w:val="00B260FD"/>
    <w:rsid w:val="00B264E2"/>
    <w:rsid w:val="00B26940"/>
    <w:rsid w:val="00B26AC1"/>
    <w:rsid w:val="00B26CB6"/>
    <w:rsid w:val="00B27365"/>
    <w:rsid w:val="00B275AD"/>
    <w:rsid w:val="00B27608"/>
    <w:rsid w:val="00B27620"/>
    <w:rsid w:val="00B2779A"/>
    <w:rsid w:val="00B2790D"/>
    <w:rsid w:val="00B27D90"/>
    <w:rsid w:val="00B304F5"/>
    <w:rsid w:val="00B30C79"/>
    <w:rsid w:val="00B310AD"/>
    <w:rsid w:val="00B313B8"/>
    <w:rsid w:val="00B3177F"/>
    <w:rsid w:val="00B3196E"/>
    <w:rsid w:val="00B31ABF"/>
    <w:rsid w:val="00B31BB3"/>
    <w:rsid w:val="00B31E34"/>
    <w:rsid w:val="00B32254"/>
    <w:rsid w:val="00B32375"/>
    <w:rsid w:val="00B32CF2"/>
    <w:rsid w:val="00B32DF2"/>
    <w:rsid w:val="00B33582"/>
    <w:rsid w:val="00B33616"/>
    <w:rsid w:val="00B33B64"/>
    <w:rsid w:val="00B33B78"/>
    <w:rsid w:val="00B33BCB"/>
    <w:rsid w:val="00B33D60"/>
    <w:rsid w:val="00B33DF6"/>
    <w:rsid w:val="00B33E75"/>
    <w:rsid w:val="00B33F8B"/>
    <w:rsid w:val="00B34032"/>
    <w:rsid w:val="00B342FF"/>
    <w:rsid w:val="00B34442"/>
    <w:rsid w:val="00B344D4"/>
    <w:rsid w:val="00B34609"/>
    <w:rsid w:val="00B34768"/>
    <w:rsid w:val="00B3477F"/>
    <w:rsid w:val="00B34AD7"/>
    <w:rsid w:val="00B34DE5"/>
    <w:rsid w:val="00B35081"/>
    <w:rsid w:val="00B356C3"/>
    <w:rsid w:val="00B358FB"/>
    <w:rsid w:val="00B35B0C"/>
    <w:rsid w:val="00B35B7A"/>
    <w:rsid w:val="00B35E44"/>
    <w:rsid w:val="00B36204"/>
    <w:rsid w:val="00B3630C"/>
    <w:rsid w:val="00B3642E"/>
    <w:rsid w:val="00B3663B"/>
    <w:rsid w:val="00B36742"/>
    <w:rsid w:val="00B367AD"/>
    <w:rsid w:val="00B3689E"/>
    <w:rsid w:val="00B369D3"/>
    <w:rsid w:val="00B36CE9"/>
    <w:rsid w:val="00B37182"/>
    <w:rsid w:val="00B372A0"/>
    <w:rsid w:val="00B3743D"/>
    <w:rsid w:val="00B40AC2"/>
    <w:rsid w:val="00B40BFC"/>
    <w:rsid w:val="00B40E98"/>
    <w:rsid w:val="00B41026"/>
    <w:rsid w:val="00B41844"/>
    <w:rsid w:val="00B418AA"/>
    <w:rsid w:val="00B419CD"/>
    <w:rsid w:val="00B41ACD"/>
    <w:rsid w:val="00B422BA"/>
    <w:rsid w:val="00B4263C"/>
    <w:rsid w:val="00B42DE1"/>
    <w:rsid w:val="00B42E2D"/>
    <w:rsid w:val="00B43246"/>
    <w:rsid w:val="00B436A4"/>
    <w:rsid w:val="00B436A7"/>
    <w:rsid w:val="00B4397E"/>
    <w:rsid w:val="00B43A22"/>
    <w:rsid w:val="00B44274"/>
    <w:rsid w:val="00B445DC"/>
    <w:rsid w:val="00B44791"/>
    <w:rsid w:val="00B449CD"/>
    <w:rsid w:val="00B4522E"/>
    <w:rsid w:val="00B459C8"/>
    <w:rsid w:val="00B459EE"/>
    <w:rsid w:val="00B45CC6"/>
    <w:rsid w:val="00B45D2B"/>
    <w:rsid w:val="00B461A4"/>
    <w:rsid w:val="00B463CF"/>
    <w:rsid w:val="00B46B49"/>
    <w:rsid w:val="00B46CD3"/>
    <w:rsid w:val="00B46DFC"/>
    <w:rsid w:val="00B4760E"/>
    <w:rsid w:val="00B477C1"/>
    <w:rsid w:val="00B47965"/>
    <w:rsid w:val="00B47AE6"/>
    <w:rsid w:val="00B47B52"/>
    <w:rsid w:val="00B47CAF"/>
    <w:rsid w:val="00B47F48"/>
    <w:rsid w:val="00B5010E"/>
    <w:rsid w:val="00B50235"/>
    <w:rsid w:val="00B50A62"/>
    <w:rsid w:val="00B50B7A"/>
    <w:rsid w:val="00B50EB9"/>
    <w:rsid w:val="00B513DB"/>
    <w:rsid w:val="00B514B1"/>
    <w:rsid w:val="00B519A3"/>
    <w:rsid w:val="00B51A17"/>
    <w:rsid w:val="00B51B3B"/>
    <w:rsid w:val="00B51C3E"/>
    <w:rsid w:val="00B51E87"/>
    <w:rsid w:val="00B522AA"/>
    <w:rsid w:val="00B5230F"/>
    <w:rsid w:val="00B526CE"/>
    <w:rsid w:val="00B52897"/>
    <w:rsid w:val="00B52B12"/>
    <w:rsid w:val="00B52E51"/>
    <w:rsid w:val="00B52F97"/>
    <w:rsid w:val="00B53CA2"/>
    <w:rsid w:val="00B54058"/>
    <w:rsid w:val="00B54072"/>
    <w:rsid w:val="00B5441E"/>
    <w:rsid w:val="00B5491B"/>
    <w:rsid w:val="00B5499F"/>
    <w:rsid w:val="00B54E75"/>
    <w:rsid w:val="00B55433"/>
    <w:rsid w:val="00B55692"/>
    <w:rsid w:val="00B55862"/>
    <w:rsid w:val="00B5592B"/>
    <w:rsid w:val="00B55941"/>
    <w:rsid w:val="00B5647F"/>
    <w:rsid w:val="00B5679E"/>
    <w:rsid w:val="00B56D4E"/>
    <w:rsid w:val="00B5711E"/>
    <w:rsid w:val="00B571B9"/>
    <w:rsid w:val="00B5727A"/>
    <w:rsid w:val="00B57404"/>
    <w:rsid w:val="00B574C2"/>
    <w:rsid w:val="00B5769D"/>
    <w:rsid w:val="00B57967"/>
    <w:rsid w:val="00B57CAE"/>
    <w:rsid w:val="00B57E90"/>
    <w:rsid w:val="00B57F17"/>
    <w:rsid w:val="00B600A5"/>
    <w:rsid w:val="00B601B9"/>
    <w:rsid w:val="00B60589"/>
    <w:rsid w:val="00B60685"/>
    <w:rsid w:val="00B6088F"/>
    <w:rsid w:val="00B608F9"/>
    <w:rsid w:val="00B60C68"/>
    <w:rsid w:val="00B60E58"/>
    <w:rsid w:val="00B60F2B"/>
    <w:rsid w:val="00B60F48"/>
    <w:rsid w:val="00B615E5"/>
    <w:rsid w:val="00B61A09"/>
    <w:rsid w:val="00B61F33"/>
    <w:rsid w:val="00B6204A"/>
    <w:rsid w:val="00B627C5"/>
    <w:rsid w:val="00B6280D"/>
    <w:rsid w:val="00B62944"/>
    <w:rsid w:val="00B62C1C"/>
    <w:rsid w:val="00B630DA"/>
    <w:rsid w:val="00B632A2"/>
    <w:rsid w:val="00B6340C"/>
    <w:rsid w:val="00B634C7"/>
    <w:rsid w:val="00B6350B"/>
    <w:rsid w:val="00B64157"/>
    <w:rsid w:val="00B64339"/>
    <w:rsid w:val="00B6433F"/>
    <w:rsid w:val="00B64993"/>
    <w:rsid w:val="00B6528C"/>
    <w:rsid w:val="00B65782"/>
    <w:rsid w:val="00B65990"/>
    <w:rsid w:val="00B65B76"/>
    <w:rsid w:val="00B65C86"/>
    <w:rsid w:val="00B65CC4"/>
    <w:rsid w:val="00B65E2B"/>
    <w:rsid w:val="00B65FFF"/>
    <w:rsid w:val="00B66269"/>
    <w:rsid w:val="00B663E7"/>
    <w:rsid w:val="00B66DD5"/>
    <w:rsid w:val="00B66E58"/>
    <w:rsid w:val="00B66E7E"/>
    <w:rsid w:val="00B66ECE"/>
    <w:rsid w:val="00B67233"/>
    <w:rsid w:val="00B67474"/>
    <w:rsid w:val="00B676EA"/>
    <w:rsid w:val="00B67896"/>
    <w:rsid w:val="00B67C9A"/>
    <w:rsid w:val="00B7026F"/>
    <w:rsid w:val="00B70372"/>
    <w:rsid w:val="00B70484"/>
    <w:rsid w:val="00B7071F"/>
    <w:rsid w:val="00B70944"/>
    <w:rsid w:val="00B70BB9"/>
    <w:rsid w:val="00B70C99"/>
    <w:rsid w:val="00B70D1F"/>
    <w:rsid w:val="00B710FD"/>
    <w:rsid w:val="00B71365"/>
    <w:rsid w:val="00B71831"/>
    <w:rsid w:val="00B719B0"/>
    <w:rsid w:val="00B719F3"/>
    <w:rsid w:val="00B71AC7"/>
    <w:rsid w:val="00B7204A"/>
    <w:rsid w:val="00B720C9"/>
    <w:rsid w:val="00B721C3"/>
    <w:rsid w:val="00B725B4"/>
    <w:rsid w:val="00B726A7"/>
    <w:rsid w:val="00B729C7"/>
    <w:rsid w:val="00B72ECA"/>
    <w:rsid w:val="00B72F86"/>
    <w:rsid w:val="00B73054"/>
    <w:rsid w:val="00B73400"/>
    <w:rsid w:val="00B737BB"/>
    <w:rsid w:val="00B73853"/>
    <w:rsid w:val="00B73F49"/>
    <w:rsid w:val="00B740A3"/>
    <w:rsid w:val="00B742E6"/>
    <w:rsid w:val="00B7434A"/>
    <w:rsid w:val="00B7472E"/>
    <w:rsid w:val="00B748D3"/>
    <w:rsid w:val="00B75888"/>
    <w:rsid w:val="00B758BE"/>
    <w:rsid w:val="00B75997"/>
    <w:rsid w:val="00B759D8"/>
    <w:rsid w:val="00B765F2"/>
    <w:rsid w:val="00B7698A"/>
    <w:rsid w:val="00B76A7B"/>
    <w:rsid w:val="00B76CAF"/>
    <w:rsid w:val="00B76CCC"/>
    <w:rsid w:val="00B76D0B"/>
    <w:rsid w:val="00B76F09"/>
    <w:rsid w:val="00B7706D"/>
    <w:rsid w:val="00B7736B"/>
    <w:rsid w:val="00B77AEA"/>
    <w:rsid w:val="00B80048"/>
    <w:rsid w:val="00B800B2"/>
    <w:rsid w:val="00B80406"/>
    <w:rsid w:val="00B8047C"/>
    <w:rsid w:val="00B80592"/>
    <w:rsid w:val="00B80E48"/>
    <w:rsid w:val="00B81430"/>
    <w:rsid w:val="00B81E3F"/>
    <w:rsid w:val="00B822F9"/>
    <w:rsid w:val="00B823D9"/>
    <w:rsid w:val="00B82475"/>
    <w:rsid w:val="00B825C3"/>
    <w:rsid w:val="00B828C5"/>
    <w:rsid w:val="00B82B98"/>
    <w:rsid w:val="00B831B8"/>
    <w:rsid w:val="00B832EE"/>
    <w:rsid w:val="00B83A22"/>
    <w:rsid w:val="00B83C05"/>
    <w:rsid w:val="00B83E56"/>
    <w:rsid w:val="00B83F3C"/>
    <w:rsid w:val="00B84113"/>
    <w:rsid w:val="00B84884"/>
    <w:rsid w:val="00B8497E"/>
    <w:rsid w:val="00B84D5B"/>
    <w:rsid w:val="00B84E8C"/>
    <w:rsid w:val="00B8506F"/>
    <w:rsid w:val="00B850A9"/>
    <w:rsid w:val="00B850CE"/>
    <w:rsid w:val="00B850D3"/>
    <w:rsid w:val="00B853BA"/>
    <w:rsid w:val="00B85486"/>
    <w:rsid w:val="00B854D5"/>
    <w:rsid w:val="00B85EB4"/>
    <w:rsid w:val="00B85FD8"/>
    <w:rsid w:val="00B8610B"/>
    <w:rsid w:val="00B861AD"/>
    <w:rsid w:val="00B8621E"/>
    <w:rsid w:val="00B866B1"/>
    <w:rsid w:val="00B86915"/>
    <w:rsid w:val="00B86977"/>
    <w:rsid w:val="00B869D1"/>
    <w:rsid w:val="00B86D3B"/>
    <w:rsid w:val="00B87509"/>
    <w:rsid w:val="00B878FA"/>
    <w:rsid w:val="00B9073F"/>
    <w:rsid w:val="00B9078E"/>
    <w:rsid w:val="00B90C89"/>
    <w:rsid w:val="00B91135"/>
    <w:rsid w:val="00B91558"/>
    <w:rsid w:val="00B915E9"/>
    <w:rsid w:val="00B9160E"/>
    <w:rsid w:val="00B9168A"/>
    <w:rsid w:val="00B917EE"/>
    <w:rsid w:val="00B91831"/>
    <w:rsid w:val="00B91E5B"/>
    <w:rsid w:val="00B91F50"/>
    <w:rsid w:val="00B9217A"/>
    <w:rsid w:val="00B9250A"/>
    <w:rsid w:val="00B92540"/>
    <w:rsid w:val="00B92771"/>
    <w:rsid w:val="00B92CEC"/>
    <w:rsid w:val="00B92E7A"/>
    <w:rsid w:val="00B92F1C"/>
    <w:rsid w:val="00B9317B"/>
    <w:rsid w:val="00B9372D"/>
    <w:rsid w:val="00B93D81"/>
    <w:rsid w:val="00B940B3"/>
    <w:rsid w:val="00B942A1"/>
    <w:rsid w:val="00B94D47"/>
    <w:rsid w:val="00B9508E"/>
    <w:rsid w:val="00B95424"/>
    <w:rsid w:val="00B955AA"/>
    <w:rsid w:val="00B95A94"/>
    <w:rsid w:val="00B95D67"/>
    <w:rsid w:val="00B960A5"/>
    <w:rsid w:val="00B961E0"/>
    <w:rsid w:val="00B96245"/>
    <w:rsid w:val="00B96AB8"/>
    <w:rsid w:val="00B970E3"/>
    <w:rsid w:val="00B976E0"/>
    <w:rsid w:val="00B9778E"/>
    <w:rsid w:val="00BA02CE"/>
    <w:rsid w:val="00BA0B29"/>
    <w:rsid w:val="00BA0DCA"/>
    <w:rsid w:val="00BA0E75"/>
    <w:rsid w:val="00BA11B4"/>
    <w:rsid w:val="00BA126F"/>
    <w:rsid w:val="00BA1459"/>
    <w:rsid w:val="00BA17E3"/>
    <w:rsid w:val="00BA1814"/>
    <w:rsid w:val="00BA1A34"/>
    <w:rsid w:val="00BA1B51"/>
    <w:rsid w:val="00BA1E4C"/>
    <w:rsid w:val="00BA217B"/>
    <w:rsid w:val="00BA2250"/>
    <w:rsid w:val="00BA24DB"/>
    <w:rsid w:val="00BA2A5B"/>
    <w:rsid w:val="00BA2B1D"/>
    <w:rsid w:val="00BA2D2F"/>
    <w:rsid w:val="00BA2E2F"/>
    <w:rsid w:val="00BA3151"/>
    <w:rsid w:val="00BA3612"/>
    <w:rsid w:val="00BA39AF"/>
    <w:rsid w:val="00BA3A51"/>
    <w:rsid w:val="00BA3B28"/>
    <w:rsid w:val="00BA3E50"/>
    <w:rsid w:val="00BA436E"/>
    <w:rsid w:val="00BA47E4"/>
    <w:rsid w:val="00BA4AA7"/>
    <w:rsid w:val="00BA4F0D"/>
    <w:rsid w:val="00BA5469"/>
    <w:rsid w:val="00BA55ED"/>
    <w:rsid w:val="00BA5688"/>
    <w:rsid w:val="00BA576D"/>
    <w:rsid w:val="00BA5868"/>
    <w:rsid w:val="00BA5B43"/>
    <w:rsid w:val="00BA61C4"/>
    <w:rsid w:val="00BA63E7"/>
    <w:rsid w:val="00BA6561"/>
    <w:rsid w:val="00BA67DB"/>
    <w:rsid w:val="00BA6DC9"/>
    <w:rsid w:val="00BA6FD1"/>
    <w:rsid w:val="00BA73A8"/>
    <w:rsid w:val="00BA73BD"/>
    <w:rsid w:val="00BA76AF"/>
    <w:rsid w:val="00BA7AEA"/>
    <w:rsid w:val="00BA7C64"/>
    <w:rsid w:val="00BA7DC9"/>
    <w:rsid w:val="00BA7FD9"/>
    <w:rsid w:val="00BB01D5"/>
    <w:rsid w:val="00BB03EB"/>
    <w:rsid w:val="00BB0B2E"/>
    <w:rsid w:val="00BB0C49"/>
    <w:rsid w:val="00BB19E3"/>
    <w:rsid w:val="00BB1B37"/>
    <w:rsid w:val="00BB1D76"/>
    <w:rsid w:val="00BB1EBB"/>
    <w:rsid w:val="00BB20AC"/>
    <w:rsid w:val="00BB2181"/>
    <w:rsid w:val="00BB2454"/>
    <w:rsid w:val="00BB2499"/>
    <w:rsid w:val="00BB2564"/>
    <w:rsid w:val="00BB27A7"/>
    <w:rsid w:val="00BB2B1F"/>
    <w:rsid w:val="00BB2B30"/>
    <w:rsid w:val="00BB2BD8"/>
    <w:rsid w:val="00BB2DC4"/>
    <w:rsid w:val="00BB2DEE"/>
    <w:rsid w:val="00BB31CB"/>
    <w:rsid w:val="00BB3516"/>
    <w:rsid w:val="00BB3A44"/>
    <w:rsid w:val="00BB3D05"/>
    <w:rsid w:val="00BB3DD1"/>
    <w:rsid w:val="00BB4105"/>
    <w:rsid w:val="00BB419A"/>
    <w:rsid w:val="00BB4254"/>
    <w:rsid w:val="00BB4337"/>
    <w:rsid w:val="00BB44AC"/>
    <w:rsid w:val="00BB4896"/>
    <w:rsid w:val="00BB56FA"/>
    <w:rsid w:val="00BB5764"/>
    <w:rsid w:val="00BB5826"/>
    <w:rsid w:val="00BB5873"/>
    <w:rsid w:val="00BB5930"/>
    <w:rsid w:val="00BB6065"/>
    <w:rsid w:val="00BB6294"/>
    <w:rsid w:val="00BB6462"/>
    <w:rsid w:val="00BB6A08"/>
    <w:rsid w:val="00BB6CA8"/>
    <w:rsid w:val="00BB6CC9"/>
    <w:rsid w:val="00BB6D03"/>
    <w:rsid w:val="00BB6D2E"/>
    <w:rsid w:val="00BB6ECD"/>
    <w:rsid w:val="00BB7203"/>
    <w:rsid w:val="00BB76A4"/>
    <w:rsid w:val="00BB7829"/>
    <w:rsid w:val="00BB7890"/>
    <w:rsid w:val="00BB7952"/>
    <w:rsid w:val="00BB79F1"/>
    <w:rsid w:val="00BB79F4"/>
    <w:rsid w:val="00BB7CB4"/>
    <w:rsid w:val="00BC0027"/>
    <w:rsid w:val="00BC01D5"/>
    <w:rsid w:val="00BC08F8"/>
    <w:rsid w:val="00BC0AB2"/>
    <w:rsid w:val="00BC0BCB"/>
    <w:rsid w:val="00BC0BD8"/>
    <w:rsid w:val="00BC117C"/>
    <w:rsid w:val="00BC1305"/>
    <w:rsid w:val="00BC165C"/>
    <w:rsid w:val="00BC16CD"/>
    <w:rsid w:val="00BC184E"/>
    <w:rsid w:val="00BC1C84"/>
    <w:rsid w:val="00BC1F06"/>
    <w:rsid w:val="00BC2108"/>
    <w:rsid w:val="00BC2367"/>
    <w:rsid w:val="00BC2543"/>
    <w:rsid w:val="00BC2548"/>
    <w:rsid w:val="00BC273A"/>
    <w:rsid w:val="00BC277F"/>
    <w:rsid w:val="00BC2D45"/>
    <w:rsid w:val="00BC3210"/>
    <w:rsid w:val="00BC3513"/>
    <w:rsid w:val="00BC3537"/>
    <w:rsid w:val="00BC3B28"/>
    <w:rsid w:val="00BC40CE"/>
    <w:rsid w:val="00BC442A"/>
    <w:rsid w:val="00BC4587"/>
    <w:rsid w:val="00BC4996"/>
    <w:rsid w:val="00BC4A6B"/>
    <w:rsid w:val="00BC4B0A"/>
    <w:rsid w:val="00BC4B24"/>
    <w:rsid w:val="00BC4B29"/>
    <w:rsid w:val="00BC4B66"/>
    <w:rsid w:val="00BC4C23"/>
    <w:rsid w:val="00BC4C84"/>
    <w:rsid w:val="00BC5125"/>
    <w:rsid w:val="00BC5B89"/>
    <w:rsid w:val="00BC5DDC"/>
    <w:rsid w:val="00BC5E24"/>
    <w:rsid w:val="00BC5F28"/>
    <w:rsid w:val="00BC6083"/>
    <w:rsid w:val="00BC60E2"/>
    <w:rsid w:val="00BC60FA"/>
    <w:rsid w:val="00BC6113"/>
    <w:rsid w:val="00BC6430"/>
    <w:rsid w:val="00BC653C"/>
    <w:rsid w:val="00BC69F8"/>
    <w:rsid w:val="00BC6DBF"/>
    <w:rsid w:val="00BC6F0F"/>
    <w:rsid w:val="00BC7493"/>
    <w:rsid w:val="00BC74F2"/>
    <w:rsid w:val="00BC7640"/>
    <w:rsid w:val="00BC7A9E"/>
    <w:rsid w:val="00BC7CB3"/>
    <w:rsid w:val="00BC7FA1"/>
    <w:rsid w:val="00BD00DB"/>
    <w:rsid w:val="00BD0257"/>
    <w:rsid w:val="00BD0304"/>
    <w:rsid w:val="00BD06FD"/>
    <w:rsid w:val="00BD08D7"/>
    <w:rsid w:val="00BD08EE"/>
    <w:rsid w:val="00BD0957"/>
    <w:rsid w:val="00BD0BC9"/>
    <w:rsid w:val="00BD0BEB"/>
    <w:rsid w:val="00BD0CA7"/>
    <w:rsid w:val="00BD0F3C"/>
    <w:rsid w:val="00BD10B4"/>
    <w:rsid w:val="00BD123C"/>
    <w:rsid w:val="00BD1633"/>
    <w:rsid w:val="00BD163C"/>
    <w:rsid w:val="00BD1646"/>
    <w:rsid w:val="00BD1746"/>
    <w:rsid w:val="00BD19F7"/>
    <w:rsid w:val="00BD1BEB"/>
    <w:rsid w:val="00BD258D"/>
    <w:rsid w:val="00BD26D7"/>
    <w:rsid w:val="00BD27A0"/>
    <w:rsid w:val="00BD2D8E"/>
    <w:rsid w:val="00BD304B"/>
    <w:rsid w:val="00BD3367"/>
    <w:rsid w:val="00BD37C2"/>
    <w:rsid w:val="00BD39BF"/>
    <w:rsid w:val="00BD39FE"/>
    <w:rsid w:val="00BD3A48"/>
    <w:rsid w:val="00BD3E5A"/>
    <w:rsid w:val="00BD3EB9"/>
    <w:rsid w:val="00BD4063"/>
    <w:rsid w:val="00BD4977"/>
    <w:rsid w:val="00BD4AF4"/>
    <w:rsid w:val="00BD52CA"/>
    <w:rsid w:val="00BD5726"/>
    <w:rsid w:val="00BD579E"/>
    <w:rsid w:val="00BD59E8"/>
    <w:rsid w:val="00BD6079"/>
    <w:rsid w:val="00BD60A1"/>
    <w:rsid w:val="00BD6173"/>
    <w:rsid w:val="00BD6185"/>
    <w:rsid w:val="00BD63B0"/>
    <w:rsid w:val="00BD64BE"/>
    <w:rsid w:val="00BD6A5F"/>
    <w:rsid w:val="00BD6B44"/>
    <w:rsid w:val="00BD6BDF"/>
    <w:rsid w:val="00BD7557"/>
    <w:rsid w:val="00BD75E4"/>
    <w:rsid w:val="00BD768A"/>
    <w:rsid w:val="00BD7833"/>
    <w:rsid w:val="00BD7C78"/>
    <w:rsid w:val="00BD7F0C"/>
    <w:rsid w:val="00BE04B7"/>
    <w:rsid w:val="00BE060C"/>
    <w:rsid w:val="00BE0823"/>
    <w:rsid w:val="00BE09F4"/>
    <w:rsid w:val="00BE0C14"/>
    <w:rsid w:val="00BE13DE"/>
    <w:rsid w:val="00BE1678"/>
    <w:rsid w:val="00BE171D"/>
    <w:rsid w:val="00BE1A2F"/>
    <w:rsid w:val="00BE1A33"/>
    <w:rsid w:val="00BE1C81"/>
    <w:rsid w:val="00BE1CEE"/>
    <w:rsid w:val="00BE1E98"/>
    <w:rsid w:val="00BE276D"/>
    <w:rsid w:val="00BE2B6F"/>
    <w:rsid w:val="00BE2BC9"/>
    <w:rsid w:val="00BE2CB4"/>
    <w:rsid w:val="00BE2E95"/>
    <w:rsid w:val="00BE32F1"/>
    <w:rsid w:val="00BE3DD1"/>
    <w:rsid w:val="00BE42E2"/>
    <w:rsid w:val="00BE4304"/>
    <w:rsid w:val="00BE43D3"/>
    <w:rsid w:val="00BE479F"/>
    <w:rsid w:val="00BE507C"/>
    <w:rsid w:val="00BE552D"/>
    <w:rsid w:val="00BE57B9"/>
    <w:rsid w:val="00BE6023"/>
    <w:rsid w:val="00BE6055"/>
    <w:rsid w:val="00BE6317"/>
    <w:rsid w:val="00BE63A9"/>
    <w:rsid w:val="00BE6481"/>
    <w:rsid w:val="00BE6482"/>
    <w:rsid w:val="00BE6698"/>
    <w:rsid w:val="00BE6A16"/>
    <w:rsid w:val="00BE6F02"/>
    <w:rsid w:val="00BE749D"/>
    <w:rsid w:val="00BE7711"/>
    <w:rsid w:val="00BE790F"/>
    <w:rsid w:val="00BE7E24"/>
    <w:rsid w:val="00BE7F35"/>
    <w:rsid w:val="00BF067C"/>
    <w:rsid w:val="00BF0751"/>
    <w:rsid w:val="00BF087D"/>
    <w:rsid w:val="00BF0ADF"/>
    <w:rsid w:val="00BF0AED"/>
    <w:rsid w:val="00BF0B48"/>
    <w:rsid w:val="00BF1171"/>
    <w:rsid w:val="00BF13CA"/>
    <w:rsid w:val="00BF13D4"/>
    <w:rsid w:val="00BF1653"/>
    <w:rsid w:val="00BF176B"/>
    <w:rsid w:val="00BF1793"/>
    <w:rsid w:val="00BF1981"/>
    <w:rsid w:val="00BF1A28"/>
    <w:rsid w:val="00BF1FC7"/>
    <w:rsid w:val="00BF2174"/>
    <w:rsid w:val="00BF24FF"/>
    <w:rsid w:val="00BF2A15"/>
    <w:rsid w:val="00BF2BB6"/>
    <w:rsid w:val="00BF2F83"/>
    <w:rsid w:val="00BF362B"/>
    <w:rsid w:val="00BF3ADF"/>
    <w:rsid w:val="00BF3BC7"/>
    <w:rsid w:val="00BF3C30"/>
    <w:rsid w:val="00BF3E2A"/>
    <w:rsid w:val="00BF3FCA"/>
    <w:rsid w:val="00BF47FC"/>
    <w:rsid w:val="00BF4B06"/>
    <w:rsid w:val="00BF4DC1"/>
    <w:rsid w:val="00BF4FCE"/>
    <w:rsid w:val="00BF5165"/>
    <w:rsid w:val="00BF5357"/>
    <w:rsid w:val="00BF5462"/>
    <w:rsid w:val="00BF556B"/>
    <w:rsid w:val="00BF5AB0"/>
    <w:rsid w:val="00BF5C26"/>
    <w:rsid w:val="00BF5E8E"/>
    <w:rsid w:val="00BF674F"/>
    <w:rsid w:val="00BF6857"/>
    <w:rsid w:val="00BF706A"/>
    <w:rsid w:val="00BF7701"/>
    <w:rsid w:val="00BF79CD"/>
    <w:rsid w:val="00BF7B33"/>
    <w:rsid w:val="00BF7B7E"/>
    <w:rsid w:val="00BF7BBF"/>
    <w:rsid w:val="00BF7CDB"/>
    <w:rsid w:val="00BF7CFE"/>
    <w:rsid w:val="00C00AF2"/>
    <w:rsid w:val="00C00D0B"/>
    <w:rsid w:val="00C01098"/>
    <w:rsid w:val="00C01341"/>
    <w:rsid w:val="00C0172B"/>
    <w:rsid w:val="00C018DC"/>
    <w:rsid w:val="00C01B28"/>
    <w:rsid w:val="00C01C9F"/>
    <w:rsid w:val="00C01F5B"/>
    <w:rsid w:val="00C02976"/>
    <w:rsid w:val="00C02B36"/>
    <w:rsid w:val="00C02C24"/>
    <w:rsid w:val="00C02D8A"/>
    <w:rsid w:val="00C02E3A"/>
    <w:rsid w:val="00C02F5C"/>
    <w:rsid w:val="00C0311B"/>
    <w:rsid w:val="00C03571"/>
    <w:rsid w:val="00C035C8"/>
    <w:rsid w:val="00C03896"/>
    <w:rsid w:val="00C03B9E"/>
    <w:rsid w:val="00C03C36"/>
    <w:rsid w:val="00C03F2F"/>
    <w:rsid w:val="00C04378"/>
    <w:rsid w:val="00C044D9"/>
    <w:rsid w:val="00C04520"/>
    <w:rsid w:val="00C0455E"/>
    <w:rsid w:val="00C04CDA"/>
    <w:rsid w:val="00C04EA5"/>
    <w:rsid w:val="00C050F9"/>
    <w:rsid w:val="00C0550E"/>
    <w:rsid w:val="00C057D2"/>
    <w:rsid w:val="00C059A6"/>
    <w:rsid w:val="00C05DD1"/>
    <w:rsid w:val="00C06020"/>
    <w:rsid w:val="00C06289"/>
    <w:rsid w:val="00C06476"/>
    <w:rsid w:val="00C06656"/>
    <w:rsid w:val="00C06903"/>
    <w:rsid w:val="00C0699B"/>
    <w:rsid w:val="00C069A6"/>
    <w:rsid w:val="00C070C2"/>
    <w:rsid w:val="00C07260"/>
    <w:rsid w:val="00C073C7"/>
    <w:rsid w:val="00C07521"/>
    <w:rsid w:val="00C07655"/>
    <w:rsid w:val="00C1005E"/>
    <w:rsid w:val="00C10129"/>
    <w:rsid w:val="00C10157"/>
    <w:rsid w:val="00C1023D"/>
    <w:rsid w:val="00C10550"/>
    <w:rsid w:val="00C106AB"/>
    <w:rsid w:val="00C10C6B"/>
    <w:rsid w:val="00C10C8C"/>
    <w:rsid w:val="00C10D5C"/>
    <w:rsid w:val="00C11B87"/>
    <w:rsid w:val="00C11DF0"/>
    <w:rsid w:val="00C1245A"/>
    <w:rsid w:val="00C125DA"/>
    <w:rsid w:val="00C12905"/>
    <w:rsid w:val="00C12B97"/>
    <w:rsid w:val="00C1313A"/>
    <w:rsid w:val="00C132EF"/>
    <w:rsid w:val="00C13608"/>
    <w:rsid w:val="00C1381C"/>
    <w:rsid w:val="00C13B17"/>
    <w:rsid w:val="00C141F3"/>
    <w:rsid w:val="00C149D5"/>
    <w:rsid w:val="00C14ACD"/>
    <w:rsid w:val="00C14D22"/>
    <w:rsid w:val="00C15278"/>
    <w:rsid w:val="00C159A6"/>
    <w:rsid w:val="00C15C03"/>
    <w:rsid w:val="00C15CAB"/>
    <w:rsid w:val="00C16392"/>
    <w:rsid w:val="00C169E7"/>
    <w:rsid w:val="00C16B52"/>
    <w:rsid w:val="00C16B63"/>
    <w:rsid w:val="00C16CF1"/>
    <w:rsid w:val="00C16E37"/>
    <w:rsid w:val="00C16F56"/>
    <w:rsid w:val="00C17184"/>
    <w:rsid w:val="00C17339"/>
    <w:rsid w:val="00C174CE"/>
    <w:rsid w:val="00C175E3"/>
    <w:rsid w:val="00C177BC"/>
    <w:rsid w:val="00C177CA"/>
    <w:rsid w:val="00C17C3E"/>
    <w:rsid w:val="00C17CC0"/>
    <w:rsid w:val="00C17D27"/>
    <w:rsid w:val="00C17D6C"/>
    <w:rsid w:val="00C17F21"/>
    <w:rsid w:val="00C2007F"/>
    <w:rsid w:val="00C2040A"/>
    <w:rsid w:val="00C207BC"/>
    <w:rsid w:val="00C20B86"/>
    <w:rsid w:val="00C20D26"/>
    <w:rsid w:val="00C20E17"/>
    <w:rsid w:val="00C2145E"/>
    <w:rsid w:val="00C216D8"/>
    <w:rsid w:val="00C21884"/>
    <w:rsid w:val="00C218AF"/>
    <w:rsid w:val="00C21BE0"/>
    <w:rsid w:val="00C21D2B"/>
    <w:rsid w:val="00C21D2C"/>
    <w:rsid w:val="00C21D34"/>
    <w:rsid w:val="00C22406"/>
    <w:rsid w:val="00C22C51"/>
    <w:rsid w:val="00C22F8E"/>
    <w:rsid w:val="00C22FD2"/>
    <w:rsid w:val="00C23391"/>
    <w:rsid w:val="00C23629"/>
    <w:rsid w:val="00C2373F"/>
    <w:rsid w:val="00C23C65"/>
    <w:rsid w:val="00C23D61"/>
    <w:rsid w:val="00C23FC4"/>
    <w:rsid w:val="00C24708"/>
    <w:rsid w:val="00C2483A"/>
    <w:rsid w:val="00C24B50"/>
    <w:rsid w:val="00C24C6D"/>
    <w:rsid w:val="00C24EA1"/>
    <w:rsid w:val="00C24F3C"/>
    <w:rsid w:val="00C24FBC"/>
    <w:rsid w:val="00C2515A"/>
    <w:rsid w:val="00C251FE"/>
    <w:rsid w:val="00C252E0"/>
    <w:rsid w:val="00C254CE"/>
    <w:rsid w:val="00C254FE"/>
    <w:rsid w:val="00C256D9"/>
    <w:rsid w:val="00C25D85"/>
    <w:rsid w:val="00C25EB3"/>
    <w:rsid w:val="00C25F00"/>
    <w:rsid w:val="00C25F03"/>
    <w:rsid w:val="00C25F5D"/>
    <w:rsid w:val="00C26084"/>
    <w:rsid w:val="00C26245"/>
    <w:rsid w:val="00C263D6"/>
    <w:rsid w:val="00C26714"/>
    <w:rsid w:val="00C26B7F"/>
    <w:rsid w:val="00C26C88"/>
    <w:rsid w:val="00C26DCD"/>
    <w:rsid w:val="00C26DD6"/>
    <w:rsid w:val="00C26E3F"/>
    <w:rsid w:val="00C2712A"/>
    <w:rsid w:val="00C27237"/>
    <w:rsid w:val="00C2731E"/>
    <w:rsid w:val="00C2733F"/>
    <w:rsid w:val="00C2779E"/>
    <w:rsid w:val="00C278A0"/>
    <w:rsid w:val="00C27962"/>
    <w:rsid w:val="00C27B45"/>
    <w:rsid w:val="00C27C35"/>
    <w:rsid w:val="00C27C42"/>
    <w:rsid w:val="00C27E40"/>
    <w:rsid w:val="00C27F32"/>
    <w:rsid w:val="00C27FAB"/>
    <w:rsid w:val="00C307A7"/>
    <w:rsid w:val="00C30817"/>
    <w:rsid w:val="00C30822"/>
    <w:rsid w:val="00C312FD"/>
    <w:rsid w:val="00C31789"/>
    <w:rsid w:val="00C31823"/>
    <w:rsid w:val="00C31C53"/>
    <w:rsid w:val="00C31D6F"/>
    <w:rsid w:val="00C31EB4"/>
    <w:rsid w:val="00C31FF6"/>
    <w:rsid w:val="00C326F1"/>
    <w:rsid w:val="00C32B0E"/>
    <w:rsid w:val="00C32B22"/>
    <w:rsid w:val="00C330FB"/>
    <w:rsid w:val="00C33300"/>
    <w:rsid w:val="00C333BF"/>
    <w:rsid w:val="00C336B6"/>
    <w:rsid w:val="00C339F5"/>
    <w:rsid w:val="00C33C68"/>
    <w:rsid w:val="00C33D4D"/>
    <w:rsid w:val="00C34431"/>
    <w:rsid w:val="00C348A2"/>
    <w:rsid w:val="00C34973"/>
    <w:rsid w:val="00C34A44"/>
    <w:rsid w:val="00C34B75"/>
    <w:rsid w:val="00C34D37"/>
    <w:rsid w:val="00C34DD8"/>
    <w:rsid w:val="00C34F0F"/>
    <w:rsid w:val="00C353D7"/>
    <w:rsid w:val="00C355C3"/>
    <w:rsid w:val="00C358E0"/>
    <w:rsid w:val="00C35A0A"/>
    <w:rsid w:val="00C35BFF"/>
    <w:rsid w:val="00C35FE5"/>
    <w:rsid w:val="00C3621B"/>
    <w:rsid w:val="00C36759"/>
    <w:rsid w:val="00C367B9"/>
    <w:rsid w:val="00C36A5B"/>
    <w:rsid w:val="00C36D17"/>
    <w:rsid w:val="00C36DCD"/>
    <w:rsid w:val="00C3760E"/>
    <w:rsid w:val="00C378B3"/>
    <w:rsid w:val="00C37C59"/>
    <w:rsid w:val="00C4070D"/>
    <w:rsid w:val="00C408B2"/>
    <w:rsid w:val="00C40994"/>
    <w:rsid w:val="00C409EE"/>
    <w:rsid w:val="00C40B1A"/>
    <w:rsid w:val="00C40EC9"/>
    <w:rsid w:val="00C40F78"/>
    <w:rsid w:val="00C414D3"/>
    <w:rsid w:val="00C4185C"/>
    <w:rsid w:val="00C41E6D"/>
    <w:rsid w:val="00C4213B"/>
    <w:rsid w:val="00C42243"/>
    <w:rsid w:val="00C422DD"/>
    <w:rsid w:val="00C42398"/>
    <w:rsid w:val="00C424BE"/>
    <w:rsid w:val="00C427D9"/>
    <w:rsid w:val="00C42931"/>
    <w:rsid w:val="00C42F62"/>
    <w:rsid w:val="00C431A0"/>
    <w:rsid w:val="00C4332C"/>
    <w:rsid w:val="00C43E7E"/>
    <w:rsid w:val="00C4449B"/>
    <w:rsid w:val="00C445B4"/>
    <w:rsid w:val="00C44D8D"/>
    <w:rsid w:val="00C44F14"/>
    <w:rsid w:val="00C4513E"/>
    <w:rsid w:val="00C4513F"/>
    <w:rsid w:val="00C45589"/>
    <w:rsid w:val="00C455ED"/>
    <w:rsid w:val="00C456C9"/>
    <w:rsid w:val="00C457E5"/>
    <w:rsid w:val="00C45BD1"/>
    <w:rsid w:val="00C45D8F"/>
    <w:rsid w:val="00C45EE8"/>
    <w:rsid w:val="00C460EA"/>
    <w:rsid w:val="00C46296"/>
    <w:rsid w:val="00C46912"/>
    <w:rsid w:val="00C46BD8"/>
    <w:rsid w:val="00C46CE5"/>
    <w:rsid w:val="00C47154"/>
    <w:rsid w:val="00C471B0"/>
    <w:rsid w:val="00C4727B"/>
    <w:rsid w:val="00C474AD"/>
    <w:rsid w:val="00C47641"/>
    <w:rsid w:val="00C478EA"/>
    <w:rsid w:val="00C47DEB"/>
    <w:rsid w:val="00C47FE8"/>
    <w:rsid w:val="00C50791"/>
    <w:rsid w:val="00C5087A"/>
    <w:rsid w:val="00C50B9A"/>
    <w:rsid w:val="00C50C16"/>
    <w:rsid w:val="00C50F0E"/>
    <w:rsid w:val="00C5107C"/>
    <w:rsid w:val="00C51616"/>
    <w:rsid w:val="00C518F0"/>
    <w:rsid w:val="00C51FF9"/>
    <w:rsid w:val="00C52510"/>
    <w:rsid w:val="00C52566"/>
    <w:rsid w:val="00C52705"/>
    <w:rsid w:val="00C52D31"/>
    <w:rsid w:val="00C52DD6"/>
    <w:rsid w:val="00C52E63"/>
    <w:rsid w:val="00C52FB0"/>
    <w:rsid w:val="00C53338"/>
    <w:rsid w:val="00C5334D"/>
    <w:rsid w:val="00C5366A"/>
    <w:rsid w:val="00C53766"/>
    <w:rsid w:val="00C53877"/>
    <w:rsid w:val="00C53C25"/>
    <w:rsid w:val="00C541AF"/>
    <w:rsid w:val="00C54422"/>
    <w:rsid w:val="00C548B9"/>
    <w:rsid w:val="00C54CED"/>
    <w:rsid w:val="00C54E7B"/>
    <w:rsid w:val="00C552B9"/>
    <w:rsid w:val="00C55406"/>
    <w:rsid w:val="00C55442"/>
    <w:rsid w:val="00C55930"/>
    <w:rsid w:val="00C55DC7"/>
    <w:rsid w:val="00C55EB1"/>
    <w:rsid w:val="00C55F30"/>
    <w:rsid w:val="00C5617D"/>
    <w:rsid w:val="00C5689D"/>
    <w:rsid w:val="00C5690E"/>
    <w:rsid w:val="00C56D73"/>
    <w:rsid w:val="00C56F65"/>
    <w:rsid w:val="00C57024"/>
    <w:rsid w:val="00C5702D"/>
    <w:rsid w:val="00C5705B"/>
    <w:rsid w:val="00C571DC"/>
    <w:rsid w:val="00C578E4"/>
    <w:rsid w:val="00C57A65"/>
    <w:rsid w:val="00C57E7A"/>
    <w:rsid w:val="00C608BE"/>
    <w:rsid w:val="00C60991"/>
    <w:rsid w:val="00C60A07"/>
    <w:rsid w:val="00C60AB7"/>
    <w:rsid w:val="00C60EBF"/>
    <w:rsid w:val="00C61356"/>
    <w:rsid w:val="00C61775"/>
    <w:rsid w:val="00C62144"/>
    <w:rsid w:val="00C62184"/>
    <w:rsid w:val="00C62687"/>
    <w:rsid w:val="00C629DC"/>
    <w:rsid w:val="00C62A0B"/>
    <w:rsid w:val="00C62B0E"/>
    <w:rsid w:val="00C62C79"/>
    <w:rsid w:val="00C62CFD"/>
    <w:rsid w:val="00C63034"/>
    <w:rsid w:val="00C6322E"/>
    <w:rsid w:val="00C63497"/>
    <w:rsid w:val="00C63A63"/>
    <w:rsid w:val="00C63F0A"/>
    <w:rsid w:val="00C63FA1"/>
    <w:rsid w:val="00C640A5"/>
    <w:rsid w:val="00C64AFA"/>
    <w:rsid w:val="00C64F34"/>
    <w:rsid w:val="00C65040"/>
    <w:rsid w:val="00C6518E"/>
    <w:rsid w:val="00C651EB"/>
    <w:rsid w:val="00C65226"/>
    <w:rsid w:val="00C6595B"/>
    <w:rsid w:val="00C65C06"/>
    <w:rsid w:val="00C65E6D"/>
    <w:rsid w:val="00C65E7A"/>
    <w:rsid w:val="00C65F59"/>
    <w:rsid w:val="00C65FB8"/>
    <w:rsid w:val="00C6602C"/>
    <w:rsid w:val="00C66226"/>
    <w:rsid w:val="00C66255"/>
    <w:rsid w:val="00C6625B"/>
    <w:rsid w:val="00C664E1"/>
    <w:rsid w:val="00C665C8"/>
    <w:rsid w:val="00C66CB2"/>
    <w:rsid w:val="00C66D73"/>
    <w:rsid w:val="00C66D9D"/>
    <w:rsid w:val="00C66DAA"/>
    <w:rsid w:val="00C66DDD"/>
    <w:rsid w:val="00C6721F"/>
    <w:rsid w:val="00C673F4"/>
    <w:rsid w:val="00C6774F"/>
    <w:rsid w:val="00C67B42"/>
    <w:rsid w:val="00C67CFF"/>
    <w:rsid w:val="00C7000B"/>
    <w:rsid w:val="00C70236"/>
    <w:rsid w:val="00C70317"/>
    <w:rsid w:val="00C7033D"/>
    <w:rsid w:val="00C70437"/>
    <w:rsid w:val="00C70596"/>
    <w:rsid w:val="00C70AC2"/>
    <w:rsid w:val="00C70C5D"/>
    <w:rsid w:val="00C70F0A"/>
    <w:rsid w:val="00C70F3B"/>
    <w:rsid w:val="00C710A0"/>
    <w:rsid w:val="00C710A9"/>
    <w:rsid w:val="00C7125B"/>
    <w:rsid w:val="00C715E3"/>
    <w:rsid w:val="00C71955"/>
    <w:rsid w:val="00C71D48"/>
    <w:rsid w:val="00C721D3"/>
    <w:rsid w:val="00C7242E"/>
    <w:rsid w:val="00C72462"/>
    <w:rsid w:val="00C72AA0"/>
    <w:rsid w:val="00C72AFE"/>
    <w:rsid w:val="00C72BC9"/>
    <w:rsid w:val="00C72F7C"/>
    <w:rsid w:val="00C72FB9"/>
    <w:rsid w:val="00C733BA"/>
    <w:rsid w:val="00C737FB"/>
    <w:rsid w:val="00C738E9"/>
    <w:rsid w:val="00C73B26"/>
    <w:rsid w:val="00C73BD4"/>
    <w:rsid w:val="00C73EA0"/>
    <w:rsid w:val="00C73EE6"/>
    <w:rsid w:val="00C7411B"/>
    <w:rsid w:val="00C7438E"/>
    <w:rsid w:val="00C7453D"/>
    <w:rsid w:val="00C74699"/>
    <w:rsid w:val="00C747A5"/>
    <w:rsid w:val="00C7498E"/>
    <w:rsid w:val="00C74A95"/>
    <w:rsid w:val="00C74B02"/>
    <w:rsid w:val="00C74BAC"/>
    <w:rsid w:val="00C75432"/>
    <w:rsid w:val="00C754BA"/>
    <w:rsid w:val="00C75811"/>
    <w:rsid w:val="00C76188"/>
    <w:rsid w:val="00C7638A"/>
    <w:rsid w:val="00C76908"/>
    <w:rsid w:val="00C7697B"/>
    <w:rsid w:val="00C76C10"/>
    <w:rsid w:val="00C76CAA"/>
    <w:rsid w:val="00C76E2A"/>
    <w:rsid w:val="00C773EE"/>
    <w:rsid w:val="00C775CF"/>
    <w:rsid w:val="00C777B6"/>
    <w:rsid w:val="00C77A0C"/>
    <w:rsid w:val="00C77A1F"/>
    <w:rsid w:val="00C77DCA"/>
    <w:rsid w:val="00C80053"/>
    <w:rsid w:val="00C80581"/>
    <w:rsid w:val="00C80846"/>
    <w:rsid w:val="00C80936"/>
    <w:rsid w:val="00C80A38"/>
    <w:rsid w:val="00C80A6C"/>
    <w:rsid w:val="00C80DA6"/>
    <w:rsid w:val="00C811F2"/>
    <w:rsid w:val="00C8138E"/>
    <w:rsid w:val="00C8143D"/>
    <w:rsid w:val="00C81732"/>
    <w:rsid w:val="00C81F51"/>
    <w:rsid w:val="00C822A9"/>
    <w:rsid w:val="00C82395"/>
    <w:rsid w:val="00C8267E"/>
    <w:rsid w:val="00C827BC"/>
    <w:rsid w:val="00C82AD9"/>
    <w:rsid w:val="00C830C0"/>
    <w:rsid w:val="00C832C2"/>
    <w:rsid w:val="00C8333B"/>
    <w:rsid w:val="00C83387"/>
    <w:rsid w:val="00C83C71"/>
    <w:rsid w:val="00C83C8E"/>
    <w:rsid w:val="00C840C0"/>
    <w:rsid w:val="00C842BF"/>
    <w:rsid w:val="00C846AE"/>
    <w:rsid w:val="00C847D6"/>
    <w:rsid w:val="00C84CDD"/>
    <w:rsid w:val="00C85226"/>
    <w:rsid w:val="00C852B5"/>
    <w:rsid w:val="00C8565B"/>
    <w:rsid w:val="00C856AC"/>
    <w:rsid w:val="00C85C9E"/>
    <w:rsid w:val="00C85D05"/>
    <w:rsid w:val="00C85DF3"/>
    <w:rsid w:val="00C8630E"/>
    <w:rsid w:val="00C8693C"/>
    <w:rsid w:val="00C86DF0"/>
    <w:rsid w:val="00C87553"/>
    <w:rsid w:val="00C87BCF"/>
    <w:rsid w:val="00C87E06"/>
    <w:rsid w:val="00C87E33"/>
    <w:rsid w:val="00C9004C"/>
    <w:rsid w:val="00C90164"/>
    <w:rsid w:val="00C905D8"/>
    <w:rsid w:val="00C90B73"/>
    <w:rsid w:val="00C916D3"/>
    <w:rsid w:val="00C91D18"/>
    <w:rsid w:val="00C91F99"/>
    <w:rsid w:val="00C92035"/>
    <w:rsid w:val="00C92516"/>
    <w:rsid w:val="00C9283F"/>
    <w:rsid w:val="00C92874"/>
    <w:rsid w:val="00C92CE3"/>
    <w:rsid w:val="00C92EAD"/>
    <w:rsid w:val="00C92FB2"/>
    <w:rsid w:val="00C93197"/>
    <w:rsid w:val="00C93830"/>
    <w:rsid w:val="00C9399F"/>
    <w:rsid w:val="00C93B3D"/>
    <w:rsid w:val="00C93BD8"/>
    <w:rsid w:val="00C93E8B"/>
    <w:rsid w:val="00C94158"/>
    <w:rsid w:val="00C94244"/>
    <w:rsid w:val="00C9450D"/>
    <w:rsid w:val="00C94679"/>
    <w:rsid w:val="00C9491B"/>
    <w:rsid w:val="00C94C96"/>
    <w:rsid w:val="00C95045"/>
    <w:rsid w:val="00C9572F"/>
    <w:rsid w:val="00C9582A"/>
    <w:rsid w:val="00C95AFB"/>
    <w:rsid w:val="00C95FF3"/>
    <w:rsid w:val="00C962AB"/>
    <w:rsid w:val="00C96781"/>
    <w:rsid w:val="00C96DD9"/>
    <w:rsid w:val="00C97EF8"/>
    <w:rsid w:val="00CA0077"/>
    <w:rsid w:val="00CA0999"/>
    <w:rsid w:val="00CA0F25"/>
    <w:rsid w:val="00CA1047"/>
    <w:rsid w:val="00CA10A7"/>
    <w:rsid w:val="00CA17C4"/>
    <w:rsid w:val="00CA1BF0"/>
    <w:rsid w:val="00CA218D"/>
    <w:rsid w:val="00CA222E"/>
    <w:rsid w:val="00CA2301"/>
    <w:rsid w:val="00CA28E7"/>
    <w:rsid w:val="00CA2A2C"/>
    <w:rsid w:val="00CA2D08"/>
    <w:rsid w:val="00CA2DAD"/>
    <w:rsid w:val="00CA2DDD"/>
    <w:rsid w:val="00CA2E0C"/>
    <w:rsid w:val="00CA3159"/>
    <w:rsid w:val="00CA3780"/>
    <w:rsid w:val="00CA3D40"/>
    <w:rsid w:val="00CA3EB9"/>
    <w:rsid w:val="00CA4038"/>
    <w:rsid w:val="00CA4106"/>
    <w:rsid w:val="00CA4213"/>
    <w:rsid w:val="00CA46C3"/>
    <w:rsid w:val="00CA49DB"/>
    <w:rsid w:val="00CA4D4D"/>
    <w:rsid w:val="00CA4DBE"/>
    <w:rsid w:val="00CA50DF"/>
    <w:rsid w:val="00CA53C1"/>
    <w:rsid w:val="00CA5486"/>
    <w:rsid w:val="00CA5FE3"/>
    <w:rsid w:val="00CA6039"/>
    <w:rsid w:val="00CA632E"/>
    <w:rsid w:val="00CA6616"/>
    <w:rsid w:val="00CA6AA0"/>
    <w:rsid w:val="00CA6B55"/>
    <w:rsid w:val="00CA6B5F"/>
    <w:rsid w:val="00CA6C90"/>
    <w:rsid w:val="00CA6D90"/>
    <w:rsid w:val="00CA6E66"/>
    <w:rsid w:val="00CA6ED8"/>
    <w:rsid w:val="00CA70F7"/>
    <w:rsid w:val="00CA7147"/>
    <w:rsid w:val="00CA7205"/>
    <w:rsid w:val="00CA764A"/>
    <w:rsid w:val="00CA78B6"/>
    <w:rsid w:val="00CA79DC"/>
    <w:rsid w:val="00CA7CBA"/>
    <w:rsid w:val="00CA7D71"/>
    <w:rsid w:val="00CA7E12"/>
    <w:rsid w:val="00CB0552"/>
    <w:rsid w:val="00CB0750"/>
    <w:rsid w:val="00CB0AFC"/>
    <w:rsid w:val="00CB1231"/>
    <w:rsid w:val="00CB14AB"/>
    <w:rsid w:val="00CB18B0"/>
    <w:rsid w:val="00CB1946"/>
    <w:rsid w:val="00CB1BE0"/>
    <w:rsid w:val="00CB1BE9"/>
    <w:rsid w:val="00CB242F"/>
    <w:rsid w:val="00CB24E8"/>
    <w:rsid w:val="00CB250C"/>
    <w:rsid w:val="00CB25CC"/>
    <w:rsid w:val="00CB2700"/>
    <w:rsid w:val="00CB2A35"/>
    <w:rsid w:val="00CB2B7A"/>
    <w:rsid w:val="00CB2BC8"/>
    <w:rsid w:val="00CB3074"/>
    <w:rsid w:val="00CB31F9"/>
    <w:rsid w:val="00CB355C"/>
    <w:rsid w:val="00CB3A8B"/>
    <w:rsid w:val="00CB3D69"/>
    <w:rsid w:val="00CB3E24"/>
    <w:rsid w:val="00CB3ECB"/>
    <w:rsid w:val="00CB4654"/>
    <w:rsid w:val="00CB4820"/>
    <w:rsid w:val="00CB517F"/>
    <w:rsid w:val="00CB52FD"/>
    <w:rsid w:val="00CB5372"/>
    <w:rsid w:val="00CB54BF"/>
    <w:rsid w:val="00CB5886"/>
    <w:rsid w:val="00CB5CAB"/>
    <w:rsid w:val="00CB5D4D"/>
    <w:rsid w:val="00CB5E9F"/>
    <w:rsid w:val="00CB6362"/>
    <w:rsid w:val="00CB6461"/>
    <w:rsid w:val="00CB7119"/>
    <w:rsid w:val="00CB7136"/>
    <w:rsid w:val="00CB7273"/>
    <w:rsid w:val="00CB743B"/>
    <w:rsid w:val="00CB75FC"/>
    <w:rsid w:val="00CB7A3B"/>
    <w:rsid w:val="00CB7E5B"/>
    <w:rsid w:val="00CC0035"/>
    <w:rsid w:val="00CC017B"/>
    <w:rsid w:val="00CC0ABA"/>
    <w:rsid w:val="00CC0C0E"/>
    <w:rsid w:val="00CC0E03"/>
    <w:rsid w:val="00CC0F28"/>
    <w:rsid w:val="00CC111A"/>
    <w:rsid w:val="00CC118D"/>
    <w:rsid w:val="00CC1834"/>
    <w:rsid w:val="00CC1ADD"/>
    <w:rsid w:val="00CC1D53"/>
    <w:rsid w:val="00CC1E5A"/>
    <w:rsid w:val="00CC24F8"/>
    <w:rsid w:val="00CC2AAB"/>
    <w:rsid w:val="00CC2C63"/>
    <w:rsid w:val="00CC2DD6"/>
    <w:rsid w:val="00CC3082"/>
    <w:rsid w:val="00CC309D"/>
    <w:rsid w:val="00CC322C"/>
    <w:rsid w:val="00CC3395"/>
    <w:rsid w:val="00CC345B"/>
    <w:rsid w:val="00CC35B7"/>
    <w:rsid w:val="00CC3606"/>
    <w:rsid w:val="00CC396F"/>
    <w:rsid w:val="00CC4229"/>
    <w:rsid w:val="00CC4432"/>
    <w:rsid w:val="00CC4BA0"/>
    <w:rsid w:val="00CC5102"/>
    <w:rsid w:val="00CC5854"/>
    <w:rsid w:val="00CC5A01"/>
    <w:rsid w:val="00CC5CBF"/>
    <w:rsid w:val="00CC5CD4"/>
    <w:rsid w:val="00CC5FBA"/>
    <w:rsid w:val="00CC656A"/>
    <w:rsid w:val="00CC6885"/>
    <w:rsid w:val="00CC694E"/>
    <w:rsid w:val="00CC6FED"/>
    <w:rsid w:val="00CC70E4"/>
    <w:rsid w:val="00CC70EA"/>
    <w:rsid w:val="00CC794D"/>
    <w:rsid w:val="00CC7E64"/>
    <w:rsid w:val="00CC7EE3"/>
    <w:rsid w:val="00CD016E"/>
    <w:rsid w:val="00CD01D1"/>
    <w:rsid w:val="00CD01F6"/>
    <w:rsid w:val="00CD0277"/>
    <w:rsid w:val="00CD02DE"/>
    <w:rsid w:val="00CD09C0"/>
    <w:rsid w:val="00CD0CD9"/>
    <w:rsid w:val="00CD0E20"/>
    <w:rsid w:val="00CD0FBD"/>
    <w:rsid w:val="00CD13ED"/>
    <w:rsid w:val="00CD15B1"/>
    <w:rsid w:val="00CD18D8"/>
    <w:rsid w:val="00CD1DF9"/>
    <w:rsid w:val="00CD1E6A"/>
    <w:rsid w:val="00CD2442"/>
    <w:rsid w:val="00CD257A"/>
    <w:rsid w:val="00CD2739"/>
    <w:rsid w:val="00CD27CC"/>
    <w:rsid w:val="00CD2ADE"/>
    <w:rsid w:val="00CD2E8E"/>
    <w:rsid w:val="00CD304B"/>
    <w:rsid w:val="00CD32B1"/>
    <w:rsid w:val="00CD3604"/>
    <w:rsid w:val="00CD3661"/>
    <w:rsid w:val="00CD3B9B"/>
    <w:rsid w:val="00CD4654"/>
    <w:rsid w:val="00CD46E1"/>
    <w:rsid w:val="00CD4905"/>
    <w:rsid w:val="00CD4B28"/>
    <w:rsid w:val="00CD4F47"/>
    <w:rsid w:val="00CD4F67"/>
    <w:rsid w:val="00CD500D"/>
    <w:rsid w:val="00CD5294"/>
    <w:rsid w:val="00CD559D"/>
    <w:rsid w:val="00CD5806"/>
    <w:rsid w:val="00CD640C"/>
    <w:rsid w:val="00CD6411"/>
    <w:rsid w:val="00CD65FE"/>
    <w:rsid w:val="00CD66B2"/>
    <w:rsid w:val="00CD66C2"/>
    <w:rsid w:val="00CD6A3B"/>
    <w:rsid w:val="00CD7187"/>
    <w:rsid w:val="00CD73F5"/>
    <w:rsid w:val="00CD7405"/>
    <w:rsid w:val="00CD7851"/>
    <w:rsid w:val="00CD79BE"/>
    <w:rsid w:val="00CE030D"/>
    <w:rsid w:val="00CE03DA"/>
    <w:rsid w:val="00CE04B5"/>
    <w:rsid w:val="00CE07AC"/>
    <w:rsid w:val="00CE08A5"/>
    <w:rsid w:val="00CE0A28"/>
    <w:rsid w:val="00CE15F9"/>
    <w:rsid w:val="00CE1718"/>
    <w:rsid w:val="00CE1AF7"/>
    <w:rsid w:val="00CE1E46"/>
    <w:rsid w:val="00CE220C"/>
    <w:rsid w:val="00CE25E3"/>
    <w:rsid w:val="00CE27FB"/>
    <w:rsid w:val="00CE2B62"/>
    <w:rsid w:val="00CE3614"/>
    <w:rsid w:val="00CE381F"/>
    <w:rsid w:val="00CE3983"/>
    <w:rsid w:val="00CE3A69"/>
    <w:rsid w:val="00CE4412"/>
    <w:rsid w:val="00CE47B7"/>
    <w:rsid w:val="00CE47BA"/>
    <w:rsid w:val="00CE493F"/>
    <w:rsid w:val="00CE4F24"/>
    <w:rsid w:val="00CE4F45"/>
    <w:rsid w:val="00CE5356"/>
    <w:rsid w:val="00CE53EB"/>
    <w:rsid w:val="00CE54E0"/>
    <w:rsid w:val="00CE5A9A"/>
    <w:rsid w:val="00CE5B18"/>
    <w:rsid w:val="00CE5CE0"/>
    <w:rsid w:val="00CE5E54"/>
    <w:rsid w:val="00CE6113"/>
    <w:rsid w:val="00CE61BD"/>
    <w:rsid w:val="00CE6235"/>
    <w:rsid w:val="00CE67D5"/>
    <w:rsid w:val="00CE68A2"/>
    <w:rsid w:val="00CE6A3F"/>
    <w:rsid w:val="00CE7592"/>
    <w:rsid w:val="00CE7A65"/>
    <w:rsid w:val="00CE7C73"/>
    <w:rsid w:val="00CE7E35"/>
    <w:rsid w:val="00CE7EF5"/>
    <w:rsid w:val="00CF027F"/>
    <w:rsid w:val="00CF052E"/>
    <w:rsid w:val="00CF053E"/>
    <w:rsid w:val="00CF0707"/>
    <w:rsid w:val="00CF0A7E"/>
    <w:rsid w:val="00CF0AEC"/>
    <w:rsid w:val="00CF0AFA"/>
    <w:rsid w:val="00CF1287"/>
    <w:rsid w:val="00CF12DE"/>
    <w:rsid w:val="00CF13FE"/>
    <w:rsid w:val="00CF17CE"/>
    <w:rsid w:val="00CF17D3"/>
    <w:rsid w:val="00CF1A05"/>
    <w:rsid w:val="00CF1DB7"/>
    <w:rsid w:val="00CF1E8D"/>
    <w:rsid w:val="00CF2020"/>
    <w:rsid w:val="00CF24BA"/>
    <w:rsid w:val="00CF27B8"/>
    <w:rsid w:val="00CF2D3B"/>
    <w:rsid w:val="00CF388D"/>
    <w:rsid w:val="00CF3BA4"/>
    <w:rsid w:val="00CF49AC"/>
    <w:rsid w:val="00CF4A63"/>
    <w:rsid w:val="00CF518B"/>
    <w:rsid w:val="00CF5287"/>
    <w:rsid w:val="00CF5339"/>
    <w:rsid w:val="00CF57E6"/>
    <w:rsid w:val="00CF59C0"/>
    <w:rsid w:val="00CF5E17"/>
    <w:rsid w:val="00CF6143"/>
    <w:rsid w:val="00CF623A"/>
    <w:rsid w:val="00CF65D8"/>
    <w:rsid w:val="00CF6AEC"/>
    <w:rsid w:val="00CF6BB7"/>
    <w:rsid w:val="00CF6DA9"/>
    <w:rsid w:val="00CF6E38"/>
    <w:rsid w:val="00CF7305"/>
    <w:rsid w:val="00CF750E"/>
    <w:rsid w:val="00CF752D"/>
    <w:rsid w:val="00CF795B"/>
    <w:rsid w:val="00CF7F50"/>
    <w:rsid w:val="00D0026F"/>
    <w:rsid w:val="00D00C1B"/>
    <w:rsid w:val="00D00C64"/>
    <w:rsid w:val="00D00FB2"/>
    <w:rsid w:val="00D00FB4"/>
    <w:rsid w:val="00D01369"/>
    <w:rsid w:val="00D01975"/>
    <w:rsid w:val="00D01A94"/>
    <w:rsid w:val="00D01C7A"/>
    <w:rsid w:val="00D01D24"/>
    <w:rsid w:val="00D0200B"/>
    <w:rsid w:val="00D02140"/>
    <w:rsid w:val="00D02290"/>
    <w:rsid w:val="00D02547"/>
    <w:rsid w:val="00D0254C"/>
    <w:rsid w:val="00D026DF"/>
    <w:rsid w:val="00D027B0"/>
    <w:rsid w:val="00D028B9"/>
    <w:rsid w:val="00D0291E"/>
    <w:rsid w:val="00D02A2E"/>
    <w:rsid w:val="00D02B23"/>
    <w:rsid w:val="00D02CD0"/>
    <w:rsid w:val="00D02DDD"/>
    <w:rsid w:val="00D02EB6"/>
    <w:rsid w:val="00D0303D"/>
    <w:rsid w:val="00D031A8"/>
    <w:rsid w:val="00D0351F"/>
    <w:rsid w:val="00D039F4"/>
    <w:rsid w:val="00D03C52"/>
    <w:rsid w:val="00D04517"/>
    <w:rsid w:val="00D049BB"/>
    <w:rsid w:val="00D05342"/>
    <w:rsid w:val="00D053EA"/>
    <w:rsid w:val="00D0576D"/>
    <w:rsid w:val="00D05982"/>
    <w:rsid w:val="00D05AC3"/>
    <w:rsid w:val="00D05B11"/>
    <w:rsid w:val="00D05CD4"/>
    <w:rsid w:val="00D06177"/>
    <w:rsid w:val="00D062AD"/>
    <w:rsid w:val="00D06429"/>
    <w:rsid w:val="00D065C0"/>
    <w:rsid w:val="00D06641"/>
    <w:rsid w:val="00D067BF"/>
    <w:rsid w:val="00D06D0A"/>
    <w:rsid w:val="00D07326"/>
    <w:rsid w:val="00D073E8"/>
    <w:rsid w:val="00D078A4"/>
    <w:rsid w:val="00D07B02"/>
    <w:rsid w:val="00D07BC7"/>
    <w:rsid w:val="00D07DCF"/>
    <w:rsid w:val="00D07F2F"/>
    <w:rsid w:val="00D07FE7"/>
    <w:rsid w:val="00D10127"/>
    <w:rsid w:val="00D101C6"/>
    <w:rsid w:val="00D101D3"/>
    <w:rsid w:val="00D1106C"/>
    <w:rsid w:val="00D118B1"/>
    <w:rsid w:val="00D11A83"/>
    <w:rsid w:val="00D11BF3"/>
    <w:rsid w:val="00D12C88"/>
    <w:rsid w:val="00D12EB6"/>
    <w:rsid w:val="00D12EFE"/>
    <w:rsid w:val="00D13145"/>
    <w:rsid w:val="00D137F7"/>
    <w:rsid w:val="00D13A0E"/>
    <w:rsid w:val="00D13F46"/>
    <w:rsid w:val="00D14610"/>
    <w:rsid w:val="00D14634"/>
    <w:rsid w:val="00D146AA"/>
    <w:rsid w:val="00D14BD6"/>
    <w:rsid w:val="00D15031"/>
    <w:rsid w:val="00D15344"/>
    <w:rsid w:val="00D15555"/>
    <w:rsid w:val="00D15787"/>
    <w:rsid w:val="00D15CF8"/>
    <w:rsid w:val="00D15D05"/>
    <w:rsid w:val="00D15D54"/>
    <w:rsid w:val="00D1603D"/>
    <w:rsid w:val="00D160D2"/>
    <w:rsid w:val="00D162E0"/>
    <w:rsid w:val="00D1645C"/>
    <w:rsid w:val="00D16717"/>
    <w:rsid w:val="00D1685F"/>
    <w:rsid w:val="00D1696B"/>
    <w:rsid w:val="00D16B47"/>
    <w:rsid w:val="00D16C49"/>
    <w:rsid w:val="00D16C98"/>
    <w:rsid w:val="00D171F0"/>
    <w:rsid w:val="00D17288"/>
    <w:rsid w:val="00D173FF"/>
    <w:rsid w:val="00D1743C"/>
    <w:rsid w:val="00D175B9"/>
    <w:rsid w:val="00D1767F"/>
    <w:rsid w:val="00D17CE2"/>
    <w:rsid w:val="00D17D18"/>
    <w:rsid w:val="00D17D7B"/>
    <w:rsid w:val="00D17DAB"/>
    <w:rsid w:val="00D2047A"/>
    <w:rsid w:val="00D204CE"/>
    <w:rsid w:val="00D204DB"/>
    <w:rsid w:val="00D20AF5"/>
    <w:rsid w:val="00D20FB6"/>
    <w:rsid w:val="00D2115E"/>
    <w:rsid w:val="00D2118C"/>
    <w:rsid w:val="00D21292"/>
    <w:rsid w:val="00D21499"/>
    <w:rsid w:val="00D214EC"/>
    <w:rsid w:val="00D218AE"/>
    <w:rsid w:val="00D21B20"/>
    <w:rsid w:val="00D21D21"/>
    <w:rsid w:val="00D21D41"/>
    <w:rsid w:val="00D21E18"/>
    <w:rsid w:val="00D22014"/>
    <w:rsid w:val="00D2222B"/>
    <w:rsid w:val="00D2236C"/>
    <w:rsid w:val="00D224B2"/>
    <w:rsid w:val="00D22B5A"/>
    <w:rsid w:val="00D235BC"/>
    <w:rsid w:val="00D23702"/>
    <w:rsid w:val="00D239C1"/>
    <w:rsid w:val="00D23B19"/>
    <w:rsid w:val="00D23C46"/>
    <w:rsid w:val="00D23D37"/>
    <w:rsid w:val="00D23F06"/>
    <w:rsid w:val="00D24791"/>
    <w:rsid w:val="00D24AA2"/>
    <w:rsid w:val="00D24BBB"/>
    <w:rsid w:val="00D24E56"/>
    <w:rsid w:val="00D24F60"/>
    <w:rsid w:val="00D24FF4"/>
    <w:rsid w:val="00D25288"/>
    <w:rsid w:val="00D25429"/>
    <w:rsid w:val="00D254A2"/>
    <w:rsid w:val="00D25500"/>
    <w:rsid w:val="00D2559A"/>
    <w:rsid w:val="00D25649"/>
    <w:rsid w:val="00D2568F"/>
    <w:rsid w:val="00D256CA"/>
    <w:rsid w:val="00D2596F"/>
    <w:rsid w:val="00D25AE6"/>
    <w:rsid w:val="00D25D9A"/>
    <w:rsid w:val="00D2605C"/>
    <w:rsid w:val="00D26126"/>
    <w:rsid w:val="00D262AA"/>
    <w:rsid w:val="00D26332"/>
    <w:rsid w:val="00D2667B"/>
    <w:rsid w:val="00D26798"/>
    <w:rsid w:val="00D2696B"/>
    <w:rsid w:val="00D26A8E"/>
    <w:rsid w:val="00D2701E"/>
    <w:rsid w:val="00D271A2"/>
    <w:rsid w:val="00D272F5"/>
    <w:rsid w:val="00D27754"/>
    <w:rsid w:val="00D27B64"/>
    <w:rsid w:val="00D27C20"/>
    <w:rsid w:val="00D27D98"/>
    <w:rsid w:val="00D27DED"/>
    <w:rsid w:val="00D27E32"/>
    <w:rsid w:val="00D3002D"/>
    <w:rsid w:val="00D30453"/>
    <w:rsid w:val="00D309D5"/>
    <w:rsid w:val="00D30B38"/>
    <w:rsid w:val="00D30E79"/>
    <w:rsid w:val="00D30F40"/>
    <w:rsid w:val="00D31892"/>
    <w:rsid w:val="00D31C12"/>
    <w:rsid w:val="00D320A6"/>
    <w:rsid w:val="00D320CC"/>
    <w:rsid w:val="00D32609"/>
    <w:rsid w:val="00D32B4D"/>
    <w:rsid w:val="00D330BB"/>
    <w:rsid w:val="00D33175"/>
    <w:rsid w:val="00D33325"/>
    <w:rsid w:val="00D334F4"/>
    <w:rsid w:val="00D335EE"/>
    <w:rsid w:val="00D33940"/>
    <w:rsid w:val="00D33A1C"/>
    <w:rsid w:val="00D33B1F"/>
    <w:rsid w:val="00D33B90"/>
    <w:rsid w:val="00D33BF5"/>
    <w:rsid w:val="00D33C42"/>
    <w:rsid w:val="00D33EA1"/>
    <w:rsid w:val="00D34349"/>
    <w:rsid w:val="00D3494C"/>
    <w:rsid w:val="00D349CA"/>
    <w:rsid w:val="00D349D1"/>
    <w:rsid w:val="00D349E0"/>
    <w:rsid w:val="00D34AC4"/>
    <w:rsid w:val="00D34CD4"/>
    <w:rsid w:val="00D34E9F"/>
    <w:rsid w:val="00D35089"/>
    <w:rsid w:val="00D350BF"/>
    <w:rsid w:val="00D35213"/>
    <w:rsid w:val="00D35519"/>
    <w:rsid w:val="00D35A7D"/>
    <w:rsid w:val="00D35E48"/>
    <w:rsid w:val="00D360C7"/>
    <w:rsid w:val="00D363C1"/>
    <w:rsid w:val="00D3650B"/>
    <w:rsid w:val="00D36577"/>
    <w:rsid w:val="00D36984"/>
    <w:rsid w:val="00D36A18"/>
    <w:rsid w:val="00D36B44"/>
    <w:rsid w:val="00D36B80"/>
    <w:rsid w:val="00D370B5"/>
    <w:rsid w:val="00D372C5"/>
    <w:rsid w:val="00D375B9"/>
    <w:rsid w:val="00D376A5"/>
    <w:rsid w:val="00D378B8"/>
    <w:rsid w:val="00D379A9"/>
    <w:rsid w:val="00D37B81"/>
    <w:rsid w:val="00D37D53"/>
    <w:rsid w:val="00D37E3A"/>
    <w:rsid w:val="00D4024E"/>
    <w:rsid w:val="00D4029C"/>
    <w:rsid w:val="00D402A7"/>
    <w:rsid w:val="00D4099E"/>
    <w:rsid w:val="00D40B25"/>
    <w:rsid w:val="00D40EAF"/>
    <w:rsid w:val="00D41196"/>
    <w:rsid w:val="00D418CF"/>
    <w:rsid w:val="00D41FB7"/>
    <w:rsid w:val="00D41FCE"/>
    <w:rsid w:val="00D42071"/>
    <w:rsid w:val="00D4264C"/>
    <w:rsid w:val="00D42967"/>
    <w:rsid w:val="00D42D3D"/>
    <w:rsid w:val="00D42DA8"/>
    <w:rsid w:val="00D4300E"/>
    <w:rsid w:val="00D430C3"/>
    <w:rsid w:val="00D435DC"/>
    <w:rsid w:val="00D43826"/>
    <w:rsid w:val="00D43F71"/>
    <w:rsid w:val="00D4403B"/>
    <w:rsid w:val="00D44197"/>
    <w:rsid w:val="00D44503"/>
    <w:rsid w:val="00D44821"/>
    <w:rsid w:val="00D44833"/>
    <w:rsid w:val="00D44A6E"/>
    <w:rsid w:val="00D44C19"/>
    <w:rsid w:val="00D44D15"/>
    <w:rsid w:val="00D44E4A"/>
    <w:rsid w:val="00D45288"/>
    <w:rsid w:val="00D452C5"/>
    <w:rsid w:val="00D4532B"/>
    <w:rsid w:val="00D45336"/>
    <w:rsid w:val="00D45D47"/>
    <w:rsid w:val="00D45FD0"/>
    <w:rsid w:val="00D461C5"/>
    <w:rsid w:val="00D46313"/>
    <w:rsid w:val="00D466C5"/>
    <w:rsid w:val="00D467FC"/>
    <w:rsid w:val="00D4775A"/>
    <w:rsid w:val="00D47AE6"/>
    <w:rsid w:val="00D5010C"/>
    <w:rsid w:val="00D508B4"/>
    <w:rsid w:val="00D50AF7"/>
    <w:rsid w:val="00D50B3C"/>
    <w:rsid w:val="00D50C0C"/>
    <w:rsid w:val="00D50F93"/>
    <w:rsid w:val="00D5102C"/>
    <w:rsid w:val="00D51046"/>
    <w:rsid w:val="00D5172F"/>
    <w:rsid w:val="00D51826"/>
    <w:rsid w:val="00D518F0"/>
    <w:rsid w:val="00D51A96"/>
    <w:rsid w:val="00D51AED"/>
    <w:rsid w:val="00D51DFB"/>
    <w:rsid w:val="00D51E73"/>
    <w:rsid w:val="00D52264"/>
    <w:rsid w:val="00D524EE"/>
    <w:rsid w:val="00D52684"/>
    <w:rsid w:val="00D5295F"/>
    <w:rsid w:val="00D529CF"/>
    <w:rsid w:val="00D52BB9"/>
    <w:rsid w:val="00D52EBA"/>
    <w:rsid w:val="00D531D7"/>
    <w:rsid w:val="00D536C4"/>
    <w:rsid w:val="00D539AB"/>
    <w:rsid w:val="00D53C4F"/>
    <w:rsid w:val="00D53D09"/>
    <w:rsid w:val="00D53EAD"/>
    <w:rsid w:val="00D54071"/>
    <w:rsid w:val="00D540AD"/>
    <w:rsid w:val="00D54198"/>
    <w:rsid w:val="00D544A7"/>
    <w:rsid w:val="00D551C5"/>
    <w:rsid w:val="00D55A97"/>
    <w:rsid w:val="00D55C62"/>
    <w:rsid w:val="00D55D27"/>
    <w:rsid w:val="00D5655E"/>
    <w:rsid w:val="00D5657A"/>
    <w:rsid w:val="00D5679C"/>
    <w:rsid w:val="00D56814"/>
    <w:rsid w:val="00D56855"/>
    <w:rsid w:val="00D56C29"/>
    <w:rsid w:val="00D56C80"/>
    <w:rsid w:val="00D56C93"/>
    <w:rsid w:val="00D56DC6"/>
    <w:rsid w:val="00D56DF2"/>
    <w:rsid w:val="00D570E0"/>
    <w:rsid w:val="00D57A88"/>
    <w:rsid w:val="00D57BEE"/>
    <w:rsid w:val="00D57D5F"/>
    <w:rsid w:val="00D57DF9"/>
    <w:rsid w:val="00D57F37"/>
    <w:rsid w:val="00D57FC2"/>
    <w:rsid w:val="00D60085"/>
    <w:rsid w:val="00D605D1"/>
    <w:rsid w:val="00D60655"/>
    <w:rsid w:val="00D60872"/>
    <w:rsid w:val="00D61035"/>
    <w:rsid w:val="00D61B20"/>
    <w:rsid w:val="00D61C19"/>
    <w:rsid w:val="00D61C26"/>
    <w:rsid w:val="00D61CE1"/>
    <w:rsid w:val="00D62326"/>
    <w:rsid w:val="00D62740"/>
    <w:rsid w:val="00D628FF"/>
    <w:rsid w:val="00D62B1B"/>
    <w:rsid w:val="00D62F83"/>
    <w:rsid w:val="00D635ED"/>
    <w:rsid w:val="00D6370C"/>
    <w:rsid w:val="00D63711"/>
    <w:rsid w:val="00D639E4"/>
    <w:rsid w:val="00D640E3"/>
    <w:rsid w:val="00D642D8"/>
    <w:rsid w:val="00D644AE"/>
    <w:rsid w:val="00D647B3"/>
    <w:rsid w:val="00D647BB"/>
    <w:rsid w:val="00D648DD"/>
    <w:rsid w:val="00D64AFE"/>
    <w:rsid w:val="00D6584A"/>
    <w:rsid w:val="00D659F6"/>
    <w:rsid w:val="00D65DAD"/>
    <w:rsid w:val="00D66222"/>
    <w:rsid w:val="00D6632E"/>
    <w:rsid w:val="00D66474"/>
    <w:rsid w:val="00D66764"/>
    <w:rsid w:val="00D6682B"/>
    <w:rsid w:val="00D66EDC"/>
    <w:rsid w:val="00D67011"/>
    <w:rsid w:val="00D671D5"/>
    <w:rsid w:val="00D67568"/>
    <w:rsid w:val="00D67A2C"/>
    <w:rsid w:val="00D67D87"/>
    <w:rsid w:val="00D67E6C"/>
    <w:rsid w:val="00D67F60"/>
    <w:rsid w:val="00D70444"/>
    <w:rsid w:val="00D70663"/>
    <w:rsid w:val="00D70AAA"/>
    <w:rsid w:val="00D70ADF"/>
    <w:rsid w:val="00D70E4B"/>
    <w:rsid w:val="00D70EC1"/>
    <w:rsid w:val="00D7158F"/>
    <w:rsid w:val="00D715BF"/>
    <w:rsid w:val="00D71645"/>
    <w:rsid w:val="00D716E6"/>
    <w:rsid w:val="00D71851"/>
    <w:rsid w:val="00D71A76"/>
    <w:rsid w:val="00D71BA0"/>
    <w:rsid w:val="00D7262D"/>
    <w:rsid w:val="00D72D1F"/>
    <w:rsid w:val="00D72EEF"/>
    <w:rsid w:val="00D73279"/>
    <w:rsid w:val="00D7379D"/>
    <w:rsid w:val="00D73A69"/>
    <w:rsid w:val="00D73E4D"/>
    <w:rsid w:val="00D74371"/>
    <w:rsid w:val="00D743FA"/>
    <w:rsid w:val="00D74574"/>
    <w:rsid w:val="00D7478C"/>
    <w:rsid w:val="00D75387"/>
    <w:rsid w:val="00D75513"/>
    <w:rsid w:val="00D75944"/>
    <w:rsid w:val="00D75D47"/>
    <w:rsid w:val="00D75E16"/>
    <w:rsid w:val="00D75FB2"/>
    <w:rsid w:val="00D761F2"/>
    <w:rsid w:val="00D76583"/>
    <w:rsid w:val="00D7694F"/>
    <w:rsid w:val="00D76B33"/>
    <w:rsid w:val="00D76E49"/>
    <w:rsid w:val="00D770F7"/>
    <w:rsid w:val="00D77273"/>
    <w:rsid w:val="00D774DF"/>
    <w:rsid w:val="00D77577"/>
    <w:rsid w:val="00D779C6"/>
    <w:rsid w:val="00D77AEC"/>
    <w:rsid w:val="00D804E3"/>
    <w:rsid w:val="00D808C1"/>
    <w:rsid w:val="00D80903"/>
    <w:rsid w:val="00D80C3A"/>
    <w:rsid w:val="00D80D07"/>
    <w:rsid w:val="00D80D28"/>
    <w:rsid w:val="00D810AB"/>
    <w:rsid w:val="00D810C3"/>
    <w:rsid w:val="00D81446"/>
    <w:rsid w:val="00D81682"/>
    <w:rsid w:val="00D81804"/>
    <w:rsid w:val="00D81979"/>
    <w:rsid w:val="00D81BA5"/>
    <w:rsid w:val="00D81CD4"/>
    <w:rsid w:val="00D81DEF"/>
    <w:rsid w:val="00D81F33"/>
    <w:rsid w:val="00D81FA5"/>
    <w:rsid w:val="00D8201D"/>
    <w:rsid w:val="00D8223A"/>
    <w:rsid w:val="00D8232B"/>
    <w:rsid w:val="00D827B8"/>
    <w:rsid w:val="00D82A1C"/>
    <w:rsid w:val="00D82CAF"/>
    <w:rsid w:val="00D830DA"/>
    <w:rsid w:val="00D83431"/>
    <w:rsid w:val="00D8397B"/>
    <w:rsid w:val="00D84067"/>
    <w:rsid w:val="00D84393"/>
    <w:rsid w:val="00D84670"/>
    <w:rsid w:val="00D849EB"/>
    <w:rsid w:val="00D849FD"/>
    <w:rsid w:val="00D84A5D"/>
    <w:rsid w:val="00D84D4F"/>
    <w:rsid w:val="00D85258"/>
    <w:rsid w:val="00D8545D"/>
    <w:rsid w:val="00D85520"/>
    <w:rsid w:val="00D85B5F"/>
    <w:rsid w:val="00D86108"/>
    <w:rsid w:val="00D86195"/>
    <w:rsid w:val="00D86226"/>
    <w:rsid w:val="00D86395"/>
    <w:rsid w:val="00D86427"/>
    <w:rsid w:val="00D86428"/>
    <w:rsid w:val="00D865E3"/>
    <w:rsid w:val="00D86DD0"/>
    <w:rsid w:val="00D86F5E"/>
    <w:rsid w:val="00D871F3"/>
    <w:rsid w:val="00D873D8"/>
    <w:rsid w:val="00D8754F"/>
    <w:rsid w:val="00D87760"/>
    <w:rsid w:val="00D87805"/>
    <w:rsid w:val="00D878B4"/>
    <w:rsid w:val="00D87DDA"/>
    <w:rsid w:val="00D87E90"/>
    <w:rsid w:val="00D90369"/>
    <w:rsid w:val="00D9041D"/>
    <w:rsid w:val="00D9055D"/>
    <w:rsid w:val="00D905DE"/>
    <w:rsid w:val="00D9072C"/>
    <w:rsid w:val="00D90E1D"/>
    <w:rsid w:val="00D90EC6"/>
    <w:rsid w:val="00D90FA4"/>
    <w:rsid w:val="00D91186"/>
    <w:rsid w:val="00D915FB"/>
    <w:rsid w:val="00D91895"/>
    <w:rsid w:val="00D9195E"/>
    <w:rsid w:val="00D91A4D"/>
    <w:rsid w:val="00D91B7D"/>
    <w:rsid w:val="00D91BF7"/>
    <w:rsid w:val="00D923D3"/>
    <w:rsid w:val="00D9249D"/>
    <w:rsid w:val="00D927D0"/>
    <w:rsid w:val="00D92B75"/>
    <w:rsid w:val="00D92C25"/>
    <w:rsid w:val="00D92F0B"/>
    <w:rsid w:val="00D9303C"/>
    <w:rsid w:val="00D933CF"/>
    <w:rsid w:val="00D93483"/>
    <w:rsid w:val="00D93A29"/>
    <w:rsid w:val="00D93D52"/>
    <w:rsid w:val="00D94079"/>
    <w:rsid w:val="00D941B6"/>
    <w:rsid w:val="00D943FE"/>
    <w:rsid w:val="00D9442F"/>
    <w:rsid w:val="00D94458"/>
    <w:rsid w:val="00D945D4"/>
    <w:rsid w:val="00D94D87"/>
    <w:rsid w:val="00D95104"/>
    <w:rsid w:val="00D95340"/>
    <w:rsid w:val="00D9553F"/>
    <w:rsid w:val="00D95A33"/>
    <w:rsid w:val="00D95E35"/>
    <w:rsid w:val="00D95F6F"/>
    <w:rsid w:val="00D96075"/>
    <w:rsid w:val="00D961E5"/>
    <w:rsid w:val="00D96329"/>
    <w:rsid w:val="00D9642D"/>
    <w:rsid w:val="00D96660"/>
    <w:rsid w:val="00D968E9"/>
    <w:rsid w:val="00D96DA7"/>
    <w:rsid w:val="00D96E33"/>
    <w:rsid w:val="00D96E4F"/>
    <w:rsid w:val="00D97370"/>
    <w:rsid w:val="00D977E4"/>
    <w:rsid w:val="00D978AB"/>
    <w:rsid w:val="00D97C57"/>
    <w:rsid w:val="00D97F82"/>
    <w:rsid w:val="00DA006E"/>
    <w:rsid w:val="00DA03E3"/>
    <w:rsid w:val="00DA0548"/>
    <w:rsid w:val="00DA065D"/>
    <w:rsid w:val="00DA0754"/>
    <w:rsid w:val="00DA0C9F"/>
    <w:rsid w:val="00DA1539"/>
    <w:rsid w:val="00DA16A4"/>
    <w:rsid w:val="00DA170F"/>
    <w:rsid w:val="00DA175E"/>
    <w:rsid w:val="00DA177D"/>
    <w:rsid w:val="00DA1790"/>
    <w:rsid w:val="00DA187D"/>
    <w:rsid w:val="00DA18CE"/>
    <w:rsid w:val="00DA1AF1"/>
    <w:rsid w:val="00DA1BA1"/>
    <w:rsid w:val="00DA1F29"/>
    <w:rsid w:val="00DA258D"/>
    <w:rsid w:val="00DA2B5F"/>
    <w:rsid w:val="00DA2D71"/>
    <w:rsid w:val="00DA2E41"/>
    <w:rsid w:val="00DA2EC7"/>
    <w:rsid w:val="00DA2ED2"/>
    <w:rsid w:val="00DA3265"/>
    <w:rsid w:val="00DA3B61"/>
    <w:rsid w:val="00DA41C3"/>
    <w:rsid w:val="00DA41EC"/>
    <w:rsid w:val="00DA43E4"/>
    <w:rsid w:val="00DA45DB"/>
    <w:rsid w:val="00DA4C4E"/>
    <w:rsid w:val="00DA4EB3"/>
    <w:rsid w:val="00DA515C"/>
    <w:rsid w:val="00DA5319"/>
    <w:rsid w:val="00DA54CF"/>
    <w:rsid w:val="00DA592D"/>
    <w:rsid w:val="00DA5A42"/>
    <w:rsid w:val="00DA5B45"/>
    <w:rsid w:val="00DA5CB9"/>
    <w:rsid w:val="00DA5D12"/>
    <w:rsid w:val="00DA5E59"/>
    <w:rsid w:val="00DA6022"/>
    <w:rsid w:val="00DA626F"/>
    <w:rsid w:val="00DA627C"/>
    <w:rsid w:val="00DA6385"/>
    <w:rsid w:val="00DA63AE"/>
    <w:rsid w:val="00DA6724"/>
    <w:rsid w:val="00DA75AE"/>
    <w:rsid w:val="00DB079F"/>
    <w:rsid w:val="00DB08A8"/>
    <w:rsid w:val="00DB0BEB"/>
    <w:rsid w:val="00DB0EB1"/>
    <w:rsid w:val="00DB0F3B"/>
    <w:rsid w:val="00DB125B"/>
    <w:rsid w:val="00DB126B"/>
    <w:rsid w:val="00DB13B1"/>
    <w:rsid w:val="00DB1498"/>
    <w:rsid w:val="00DB14EB"/>
    <w:rsid w:val="00DB17A8"/>
    <w:rsid w:val="00DB1917"/>
    <w:rsid w:val="00DB1C4B"/>
    <w:rsid w:val="00DB1C51"/>
    <w:rsid w:val="00DB1FB1"/>
    <w:rsid w:val="00DB28BC"/>
    <w:rsid w:val="00DB299B"/>
    <w:rsid w:val="00DB2D68"/>
    <w:rsid w:val="00DB32E3"/>
    <w:rsid w:val="00DB3520"/>
    <w:rsid w:val="00DB360E"/>
    <w:rsid w:val="00DB3CA2"/>
    <w:rsid w:val="00DB3EA1"/>
    <w:rsid w:val="00DB41C4"/>
    <w:rsid w:val="00DB4246"/>
    <w:rsid w:val="00DB490B"/>
    <w:rsid w:val="00DB4D1A"/>
    <w:rsid w:val="00DB4E89"/>
    <w:rsid w:val="00DB5076"/>
    <w:rsid w:val="00DB545A"/>
    <w:rsid w:val="00DB5760"/>
    <w:rsid w:val="00DB5F14"/>
    <w:rsid w:val="00DB61F6"/>
    <w:rsid w:val="00DB6548"/>
    <w:rsid w:val="00DB6AC1"/>
    <w:rsid w:val="00DB6B5F"/>
    <w:rsid w:val="00DB6DA8"/>
    <w:rsid w:val="00DB714D"/>
    <w:rsid w:val="00DB77A1"/>
    <w:rsid w:val="00DB7935"/>
    <w:rsid w:val="00DB795F"/>
    <w:rsid w:val="00DB7A1C"/>
    <w:rsid w:val="00DB7B80"/>
    <w:rsid w:val="00DC00DB"/>
    <w:rsid w:val="00DC03AA"/>
    <w:rsid w:val="00DC0891"/>
    <w:rsid w:val="00DC0CE3"/>
    <w:rsid w:val="00DC0F1F"/>
    <w:rsid w:val="00DC0FD6"/>
    <w:rsid w:val="00DC10ED"/>
    <w:rsid w:val="00DC1255"/>
    <w:rsid w:val="00DC167F"/>
    <w:rsid w:val="00DC16C3"/>
    <w:rsid w:val="00DC18BF"/>
    <w:rsid w:val="00DC1CDE"/>
    <w:rsid w:val="00DC1D27"/>
    <w:rsid w:val="00DC204C"/>
    <w:rsid w:val="00DC209D"/>
    <w:rsid w:val="00DC20AF"/>
    <w:rsid w:val="00DC22B4"/>
    <w:rsid w:val="00DC2524"/>
    <w:rsid w:val="00DC2622"/>
    <w:rsid w:val="00DC2878"/>
    <w:rsid w:val="00DC2DEF"/>
    <w:rsid w:val="00DC302B"/>
    <w:rsid w:val="00DC3060"/>
    <w:rsid w:val="00DC30A1"/>
    <w:rsid w:val="00DC33A6"/>
    <w:rsid w:val="00DC3956"/>
    <w:rsid w:val="00DC3AE9"/>
    <w:rsid w:val="00DC3D57"/>
    <w:rsid w:val="00DC3DC1"/>
    <w:rsid w:val="00DC3F1A"/>
    <w:rsid w:val="00DC4670"/>
    <w:rsid w:val="00DC4B41"/>
    <w:rsid w:val="00DC4FBA"/>
    <w:rsid w:val="00DC5433"/>
    <w:rsid w:val="00DC5511"/>
    <w:rsid w:val="00DC586C"/>
    <w:rsid w:val="00DC5A27"/>
    <w:rsid w:val="00DC5BF8"/>
    <w:rsid w:val="00DC5F45"/>
    <w:rsid w:val="00DC64EC"/>
    <w:rsid w:val="00DC6531"/>
    <w:rsid w:val="00DC6755"/>
    <w:rsid w:val="00DC6773"/>
    <w:rsid w:val="00DC7569"/>
    <w:rsid w:val="00DC7A73"/>
    <w:rsid w:val="00DC7BFD"/>
    <w:rsid w:val="00DC7E2E"/>
    <w:rsid w:val="00DC7FF2"/>
    <w:rsid w:val="00DD0A2A"/>
    <w:rsid w:val="00DD0DA7"/>
    <w:rsid w:val="00DD0DD6"/>
    <w:rsid w:val="00DD0FBF"/>
    <w:rsid w:val="00DD121C"/>
    <w:rsid w:val="00DD128C"/>
    <w:rsid w:val="00DD1A72"/>
    <w:rsid w:val="00DD1A8D"/>
    <w:rsid w:val="00DD23B4"/>
    <w:rsid w:val="00DD2455"/>
    <w:rsid w:val="00DD27DF"/>
    <w:rsid w:val="00DD28B6"/>
    <w:rsid w:val="00DD28BA"/>
    <w:rsid w:val="00DD28D2"/>
    <w:rsid w:val="00DD297A"/>
    <w:rsid w:val="00DD2EE7"/>
    <w:rsid w:val="00DD31B6"/>
    <w:rsid w:val="00DD3580"/>
    <w:rsid w:val="00DD370B"/>
    <w:rsid w:val="00DD38D4"/>
    <w:rsid w:val="00DD3BC0"/>
    <w:rsid w:val="00DD3E35"/>
    <w:rsid w:val="00DD4020"/>
    <w:rsid w:val="00DD4120"/>
    <w:rsid w:val="00DD4309"/>
    <w:rsid w:val="00DD4328"/>
    <w:rsid w:val="00DD4486"/>
    <w:rsid w:val="00DD4BCF"/>
    <w:rsid w:val="00DD524C"/>
    <w:rsid w:val="00DD57CC"/>
    <w:rsid w:val="00DD596E"/>
    <w:rsid w:val="00DD5DB9"/>
    <w:rsid w:val="00DD607D"/>
    <w:rsid w:val="00DD6713"/>
    <w:rsid w:val="00DD6726"/>
    <w:rsid w:val="00DD695B"/>
    <w:rsid w:val="00DD6AC5"/>
    <w:rsid w:val="00DD6B9A"/>
    <w:rsid w:val="00DD74C7"/>
    <w:rsid w:val="00DD7615"/>
    <w:rsid w:val="00DD776E"/>
    <w:rsid w:val="00DD7817"/>
    <w:rsid w:val="00DD7E3E"/>
    <w:rsid w:val="00DE018C"/>
    <w:rsid w:val="00DE0662"/>
    <w:rsid w:val="00DE079A"/>
    <w:rsid w:val="00DE09CD"/>
    <w:rsid w:val="00DE0D10"/>
    <w:rsid w:val="00DE0FC9"/>
    <w:rsid w:val="00DE0FD1"/>
    <w:rsid w:val="00DE1009"/>
    <w:rsid w:val="00DE118E"/>
    <w:rsid w:val="00DE1228"/>
    <w:rsid w:val="00DE12BD"/>
    <w:rsid w:val="00DE18AD"/>
    <w:rsid w:val="00DE193F"/>
    <w:rsid w:val="00DE206D"/>
    <w:rsid w:val="00DE20A2"/>
    <w:rsid w:val="00DE21F2"/>
    <w:rsid w:val="00DE2413"/>
    <w:rsid w:val="00DE24CB"/>
    <w:rsid w:val="00DE24D6"/>
    <w:rsid w:val="00DE25C7"/>
    <w:rsid w:val="00DE25F9"/>
    <w:rsid w:val="00DE2773"/>
    <w:rsid w:val="00DE3232"/>
    <w:rsid w:val="00DE326C"/>
    <w:rsid w:val="00DE333D"/>
    <w:rsid w:val="00DE3349"/>
    <w:rsid w:val="00DE336B"/>
    <w:rsid w:val="00DE3889"/>
    <w:rsid w:val="00DE3AE9"/>
    <w:rsid w:val="00DE3C00"/>
    <w:rsid w:val="00DE3E1C"/>
    <w:rsid w:val="00DE4005"/>
    <w:rsid w:val="00DE4167"/>
    <w:rsid w:val="00DE4768"/>
    <w:rsid w:val="00DE4C52"/>
    <w:rsid w:val="00DE4DA2"/>
    <w:rsid w:val="00DE54D7"/>
    <w:rsid w:val="00DE59F3"/>
    <w:rsid w:val="00DE627A"/>
    <w:rsid w:val="00DE6512"/>
    <w:rsid w:val="00DE6CEC"/>
    <w:rsid w:val="00DE778D"/>
    <w:rsid w:val="00DE7F19"/>
    <w:rsid w:val="00DF062D"/>
    <w:rsid w:val="00DF077E"/>
    <w:rsid w:val="00DF0D45"/>
    <w:rsid w:val="00DF105C"/>
    <w:rsid w:val="00DF1160"/>
    <w:rsid w:val="00DF1549"/>
    <w:rsid w:val="00DF180B"/>
    <w:rsid w:val="00DF1A2E"/>
    <w:rsid w:val="00DF1DC8"/>
    <w:rsid w:val="00DF24AC"/>
    <w:rsid w:val="00DF25FC"/>
    <w:rsid w:val="00DF2A67"/>
    <w:rsid w:val="00DF2B50"/>
    <w:rsid w:val="00DF31E7"/>
    <w:rsid w:val="00DF320C"/>
    <w:rsid w:val="00DF3716"/>
    <w:rsid w:val="00DF3800"/>
    <w:rsid w:val="00DF38E9"/>
    <w:rsid w:val="00DF38F7"/>
    <w:rsid w:val="00DF3B34"/>
    <w:rsid w:val="00DF3BA8"/>
    <w:rsid w:val="00DF3BCD"/>
    <w:rsid w:val="00DF3C21"/>
    <w:rsid w:val="00DF4879"/>
    <w:rsid w:val="00DF49F9"/>
    <w:rsid w:val="00DF4CE9"/>
    <w:rsid w:val="00DF567D"/>
    <w:rsid w:val="00DF5723"/>
    <w:rsid w:val="00DF5C5B"/>
    <w:rsid w:val="00DF5E3F"/>
    <w:rsid w:val="00DF6259"/>
    <w:rsid w:val="00DF63EF"/>
    <w:rsid w:val="00DF6438"/>
    <w:rsid w:val="00DF64D8"/>
    <w:rsid w:val="00DF64D9"/>
    <w:rsid w:val="00DF665C"/>
    <w:rsid w:val="00DF6A0B"/>
    <w:rsid w:val="00DF6E04"/>
    <w:rsid w:val="00DF6E9F"/>
    <w:rsid w:val="00DF750D"/>
    <w:rsid w:val="00DF779F"/>
    <w:rsid w:val="00DF7A32"/>
    <w:rsid w:val="00DF7DC7"/>
    <w:rsid w:val="00DF7E2C"/>
    <w:rsid w:val="00E000AA"/>
    <w:rsid w:val="00E000C0"/>
    <w:rsid w:val="00E003A4"/>
    <w:rsid w:val="00E00519"/>
    <w:rsid w:val="00E00DBB"/>
    <w:rsid w:val="00E015CF"/>
    <w:rsid w:val="00E01937"/>
    <w:rsid w:val="00E01D6B"/>
    <w:rsid w:val="00E02332"/>
    <w:rsid w:val="00E02C08"/>
    <w:rsid w:val="00E02CE7"/>
    <w:rsid w:val="00E02EAB"/>
    <w:rsid w:val="00E02FCD"/>
    <w:rsid w:val="00E0336E"/>
    <w:rsid w:val="00E0338F"/>
    <w:rsid w:val="00E03568"/>
    <w:rsid w:val="00E03756"/>
    <w:rsid w:val="00E03800"/>
    <w:rsid w:val="00E03901"/>
    <w:rsid w:val="00E039B3"/>
    <w:rsid w:val="00E039C9"/>
    <w:rsid w:val="00E03C2F"/>
    <w:rsid w:val="00E03E85"/>
    <w:rsid w:val="00E04259"/>
    <w:rsid w:val="00E04391"/>
    <w:rsid w:val="00E043A4"/>
    <w:rsid w:val="00E04491"/>
    <w:rsid w:val="00E045EA"/>
    <w:rsid w:val="00E04686"/>
    <w:rsid w:val="00E04709"/>
    <w:rsid w:val="00E04958"/>
    <w:rsid w:val="00E0505B"/>
    <w:rsid w:val="00E05072"/>
    <w:rsid w:val="00E057C7"/>
    <w:rsid w:val="00E0580E"/>
    <w:rsid w:val="00E0596E"/>
    <w:rsid w:val="00E05D94"/>
    <w:rsid w:val="00E06648"/>
    <w:rsid w:val="00E06D6B"/>
    <w:rsid w:val="00E06DA3"/>
    <w:rsid w:val="00E06FA3"/>
    <w:rsid w:val="00E07C26"/>
    <w:rsid w:val="00E07D79"/>
    <w:rsid w:val="00E07D86"/>
    <w:rsid w:val="00E07E0D"/>
    <w:rsid w:val="00E07FAC"/>
    <w:rsid w:val="00E10209"/>
    <w:rsid w:val="00E10364"/>
    <w:rsid w:val="00E105F1"/>
    <w:rsid w:val="00E105FD"/>
    <w:rsid w:val="00E109F4"/>
    <w:rsid w:val="00E10F3F"/>
    <w:rsid w:val="00E10F8C"/>
    <w:rsid w:val="00E110C4"/>
    <w:rsid w:val="00E11C5F"/>
    <w:rsid w:val="00E11E83"/>
    <w:rsid w:val="00E12092"/>
    <w:rsid w:val="00E123AB"/>
    <w:rsid w:val="00E12521"/>
    <w:rsid w:val="00E126CA"/>
    <w:rsid w:val="00E12850"/>
    <w:rsid w:val="00E12870"/>
    <w:rsid w:val="00E12994"/>
    <w:rsid w:val="00E12B3A"/>
    <w:rsid w:val="00E12B4E"/>
    <w:rsid w:val="00E12D27"/>
    <w:rsid w:val="00E12F30"/>
    <w:rsid w:val="00E1331C"/>
    <w:rsid w:val="00E133CD"/>
    <w:rsid w:val="00E1373E"/>
    <w:rsid w:val="00E13972"/>
    <w:rsid w:val="00E13B0F"/>
    <w:rsid w:val="00E13F91"/>
    <w:rsid w:val="00E1417F"/>
    <w:rsid w:val="00E144A4"/>
    <w:rsid w:val="00E1473C"/>
    <w:rsid w:val="00E14858"/>
    <w:rsid w:val="00E149A8"/>
    <w:rsid w:val="00E14A48"/>
    <w:rsid w:val="00E14BEC"/>
    <w:rsid w:val="00E14C10"/>
    <w:rsid w:val="00E15425"/>
    <w:rsid w:val="00E154D7"/>
    <w:rsid w:val="00E156D4"/>
    <w:rsid w:val="00E1580A"/>
    <w:rsid w:val="00E15C51"/>
    <w:rsid w:val="00E16109"/>
    <w:rsid w:val="00E1639F"/>
    <w:rsid w:val="00E1662A"/>
    <w:rsid w:val="00E168A7"/>
    <w:rsid w:val="00E168C8"/>
    <w:rsid w:val="00E169D1"/>
    <w:rsid w:val="00E16A25"/>
    <w:rsid w:val="00E16C26"/>
    <w:rsid w:val="00E16C78"/>
    <w:rsid w:val="00E16C95"/>
    <w:rsid w:val="00E16E01"/>
    <w:rsid w:val="00E16F11"/>
    <w:rsid w:val="00E16F49"/>
    <w:rsid w:val="00E17502"/>
    <w:rsid w:val="00E17854"/>
    <w:rsid w:val="00E1798F"/>
    <w:rsid w:val="00E17A92"/>
    <w:rsid w:val="00E17A99"/>
    <w:rsid w:val="00E20198"/>
    <w:rsid w:val="00E20460"/>
    <w:rsid w:val="00E20B5A"/>
    <w:rsid w:val="00E2100A"/>
    <w:rsid w:val="00E21265"/>
    <w:rsid w:val="00E21389"/>
    <w:rsid w:val="00E214E7"/>
    <w:rsid w:val="00E21807"/>
    <w:rsid w:val="00E2180C"/>
    <w:rsid w:val="00E21A6C"/>
    <w:rsid w:val="00E21EBF"/>
    <w:rsid w:val="00E21F66"/>
    <w:rsid w:val="00E22019"/>
    <w:rsid w:val="00E2214C"/>
    <w:rsid w:val="00E222A6"/>
    <w:rsid w:val="00E22370"/>
    <w:rsid w:val="00E223D5"/>
    <w:rsid w:val="00E2255C"/>
    <w:rsid w:val="00E227EC"/>
    <w:rsid w:val="00E228A3"/>
    <w:rsid w:val="00E22A28"/>
    <w:rsid w:val="00E22C39"/>
    <w:rsid w:val="00E22EF5"/>
    <w:rsid w:val="00E233F3"/>
    <w:rsid w:val="00E234B6"/>
    <w:rsid w:val="00E23550"/>
    <w:rsid w:val="00E23916"/>
    <w:rsid w:val="00E23CF8"/>
    <w:rsid w:val="00E23D2B"/>
    <w:rsid w:val="00E241BC"/>
    <w:rsid w:val="00E245F0"/>
    <w:rsid w:val="00E2487F"/>
    <w:rsid w:val="00E24B83"/>
    <w:rsid w:val="00E24FCA"/>
    <w:rsid w:val="00E25081"/>
    <w:rsid w:val="00E2540F"/>
    <w:rsid w:val="00E255D4"/>
    <w:rsid w:val="00E25795"/>
    <w:rsid w:val="00E25E7D"/>
    <w:rsid w:val="00E260E9"/>
    <w:rsid w:val="00E26109"/>
    <w:rsid w:val="00E262E5"/>
    <w:rsid w:val="00E267E5"/>
    <w:rsid w:val="00E26930"/>
    <w:rsid w:val="00E26998"/>
    <w:rsid w:val="00E27785"/>
    <w:rsid w:val="00E278CE"/>
    <w:rsid w:val="00E278D4"/>
    <w:rsid w:val="00E27CF5"/>
    <w:rsid w:val="00E3014B"/>
    <w:rsid w:val="00E30309"/>
    <w:rsid w:val="00E3054F"/>
    <w:rsid w:val="00E3057F"/>
    <w:rsid w:val="00E30608"/>
    <w:rsid w:val="00E3096E"/>
    <w:rsid w:val="00E30A48"/>
    <w:rsid w:val="00E30A55"/>
    <w:rsid w:val="00E30B08"/>
    <w:rsid w:val="00E30B4D"/>
    <w:rsid w:val="00E30D18"/>
    <w:rsid w:val="00E30F29"/>
    <w:rsid w:val="00E31075"/>
    <w:rsid w:val="00E31349"/>
    <w:rsid w:val="00E314DD"/>
    <w:rsid w:val="00E3177B"/>
    <w:rsid w:val="00E31C68"/>
    <w:rsid w:val="00E322C2"/>
    <w:rsid w:val="00E323C2"/>
    <w:rsid w:val="00E32CE4"/>
    <w:rsid w:val="00E32D56"/>
    <w:rsid w:val="00E32D82"/>
    <w:rsid w:val="00E33216"/>
    <w:rsid w:val="00E3361E"/>
    <w:rsid w:val="00E3375A"/>
    <w:rsid w:val="00E33D36"/>
    <w:rsid w:val="00E345C8"/>
    <w:rsid w:val="00E3465E"/>
    <w:rsid w:val="00E34D67"/>
    <w:rsid w:val="00E34DC5"/>
    <w:rsid w:val="00E34EE4"/>
    <w:rsid w:val="00E35482"/>
    <w:rsid w:val="00E357FF"/>
    <w:rsid w:val="00E35926"/>
    <w:rsid w:val="00E35947"/>
    <w:rsid w:val="00E35B1A"/>
    <w:rsid w:val="00E35CF5"/>
    <w:rsid w:val="00E35EBD"/>
    <w:rsid w:val="00E361A2"/>
    <w:rsid w:val="00E362EB"/>
    <w:rsid w:val="00E36390"/>
    <w:rsid w:val="00E363EF"/>
    <w:rsid w:val="00E368D4"/>
    <w:rsid w:val="00E36A2F"/>
    <w:rsid w:val="00E3707E"/>
    <w:rsid w:val="00E372CF"/>
    <w:rsid w:val="00E37975"/>
    <w:rsid w:val="00E401E8"/>
    <w:rsid w:val="00E40505"/>
    <w:rsid w:val="00E4050D"/>
    <w:rsid w:val="00E40544"/>
    <w:rsid w:val="00E405C3"/>
    <w:rsid w:val="00E405D9"/>
    <w:rsid w:val="00E40BAC"/>
    <w:rsid w:val="00E40D4C"/>
    <w:rsid w:val="00E40F02"/>
    <w:rsid w:val="00E4121F"/>
    <w:rsid w:val="00E415B0"/>
    <w:rsid w:val="00E41605"/>
    <w:rsid w:val="00E41961"/>
    <w:rsid w:val="00E41A0B"/>
    <w:rsid w:val="00E41A98"/>
    <w:rsid w:val="00E41B7B"/>
    <w:rsid w:val="00E41EB6"/>
    <w:rsid w:val="00E41FBB"/>
    <w:rsid w:val="00E4291C"/>
    <w:rsid w:val="00E42925"/>
    <w:rsid w:val="00E42D14"/>
    <w:rsid w:val="00E42EF6"/>
    <w:rsid w:val="00E4309F"/>
    <w:rsid w:val="00E43102"/>
    <w:rsid w:val="00E433C0"/>
    <w:rsid w:val="00E43738"/>
    <w:rsid w:val="00E43B1A"/>
    <w:rsid w:val="00E43B6A"/>
    <w:rsid w:val="00E43C5E"/>
    <w:rsid w:val="00E43E0E"/>
    <w:rsid w:val="00E43F3D"/>
    <w:rsid w:val="00E4415F"/>
    <w:rsid w:val="00E44550"/>
    <w:rsid w:val="00E44594"/>
    <w:rsid w:val="00E44827"/>
    <w:rsid w:val="00E449DE"/>
    <w:rsid w:val="00E44BD4"/>
    <w:rsid w:val="00E44D13"/>
    <w:rsid w:val="00E44FD9"/>
    <w:rsid w:val="00E4525E"/>
    <w:rsid w:val="00E459B1"/>
    <w:rsid w:val="00E460D6"/>
    <w:rsid w:val="00E46261"/>
    <w:rsid w:val="00E46340"/>
    <w:rsid w:val="00E465E3"/>
    <w:rsid w:val="00E4663F"/>
    <w:rsid w:val="00E4674A"/>
    <w:rsid w:val="00E46E40"/>
    <w:rsid w:val="00E46F6E"/>
    <w:rsid w:val="00E46FD7"/>
    <w:rsid w:val="00E4737E"/>
    <w:rsid w:val="00E4799E"/>
    <w:rsid w:val="00E47CF0"/>
    <w:rsid w:val="00E50044"/>
    <w:rsid w:val="00E50294"/>
    <w:rsid w:val="00E50370"/>
    <w:rsid w:val="00E5060F"/>
    <w:rsid w:val="00E507A0"/>
    <w:rsid w:val="00E507DB"/>
    <w:rsid w:val="00E5082E"/>
    <w:rsid w:val="00E5121A"/>
    <w:rsid w:val="00E514BA"/>
    <w:rsid w:val="00E516F1"/>
    <w:rsid w:val="00E51AF4"/>
    <w:rsid w:val="00E51C76"/>
    <w:rsid w:val="00E5244C"/>
    <w:rsid w:val="00E52582"/>
    <w:rsid w:val="00E525C4"/>
    <w:rsid w:val="00E52C36"/>
    <w:rsid w:val="00E52F4B"/>
    <w:rsid w:val="00E530AF"/>
    <w:rsid w:val="00E5355A"/>
    <w:rsid w:val="00E536D9"/>
    <w:rsid w:val="00E53DBC"/>
    <w:rsid w:val="00E53E31"/>
    <w:rsid w:val="00E53E76"/>
    <w:rsid w:val="00E53F9D"/>
    <w:rsid w:val="00E53FC3"/>
    <w:rsid w:val="00E544B3"/>
    <w:rsid w:val="00E546AE"/>
    <w:rsid w:val="00E5497B"/>
    <w:rsid w:val="00E54F15"/>
    <w:rsid w:val="00E55078"/>
    <w:rsid w:val="00E551C6"/>
    <w:rsid w:val="00E551CE"/>
    <w:rsid w:val="00E557B3"/>
    <w:rsid w:val="00E55C4D"/>
    <w:rsid w:val="00E55E7A"/>
    <w:rsid w:val="00E55EC4"/>
    <w:rsid w:val="00E55FB3"/>
    <w:rsid w:val="00E560A0"/>
    <w:rsid w:val="00E56329"/>
    <w:rsid w:val="00E56685"/>
    <w:rsid w:val="00E56BFD"/>
    <w:rsid w:val="00E57640"/>
    <w:rsid w:val="00E57D11"/>
    <w:rsid w:val="00E57D14"/>
    <w:rsid w:val="00E57DDF"/>
    <w:rsid w:val="00E57E3E"/>
    <w:rsid w:val="00E6017E"/>
    <w:rsid w:val="00E6044B"/>
    <w:rsid w:val="00E604BF"/>
    <w:rsid w:val="00E60B3A"/>
    <w:rsid w:val="00E60F33"/>
    <w:rsid w:val="00E60F92"/>
    <w:rsid w:val="00E612EB"/>
    <w:rsid w:val="00E61BF9"/>
    <w:rsid w:val="00E61C8A"/>
    <w:rsid w:val="00E61CEA"/>
    <w:rsid w:val="00E62535"/>
    <w:rsid w:val="00E62B71"/>
    <w:rsid w:val="00E62D99"/>
    <w:rsid w:val="00E62EB5"/>
    <w:rsid w:val="00E62F77"/>
    <w:rsid w:val="00E62FB7"/>
    <w:rsid w:val="00E6308A"/>
    <w:rsid w:val="00E63191"/>
    <w:rsid w:val="00E6382C"/>
    <w:rsid w:val="00E63A2C"/>
    <w:rsid w:val="00E63B03"/>
    <w:rsid w:val="00E63B43"/>
    <w:rsid w:val="00E63E33"/>
    <w:rsid w:val="00E63F19"/>
    <w:rsid w:val="00E6421E"/>
    <w:rsid w:val="00E64540"/>
    <w:rsid w:val="00E648C8"/>
    <w:rsid w:val="00E64AC6"/>
    <w:rsid w:val="00E64DA7"/>
    <w:rsid w:val="00E65510"/>
    <w:rsid w:val="00E6558C"/>
    <w:rsid w:val="00E65967"/>
    <w:rsid w:val="00E65D2D"/>
    <w:rsid w:val="00E65DC2"/>
    <w:rsid w:val="00E661C6"/>
    <w:rsid w:val="00E664D6"/>
    <w:rsid w:val="00E66746"/>
    <w:rsid w:val="00E66968"/>
    <w:rsid w:val="00E66BCF"/>
    <w:rsid w:val="00E66C37"/>
    <w:rsid w:val="00E66C9B"/>
    <w:rsid w:val="00E66DA1"/>
    <w:rsid w:val="00E674DB"/>
    <w:rsid w:val="00E6779F"/>
    <w:rsid w:val="00E678B4"/>
    <w:rsid w:val="00E67A4E"/>
    <w:rsid w:val="00E67B12"/>
    <w:rsid w:val="00E700D9"/>
    <w:rsid w:val="00E70136"/>
    <w:rsid w:val="00E70579"/>
    <w:rsid w:val="00E70691"/>
    <w:rsid w:val="00E70697"/>
    <w:rsid w:val="00E709FC"/>
    <w:rsid w:val="00E70A9A"/>
    <w:rsid w:val="00E70D83"/>
    <w:rsid w:val="00E7107D"/>
    <w:rsid w:val="00E712D2"/>
    <w:rsid w:val="00E712DF"/>
    <w:rsid w:val="00E71475"/>
    <w:rsid w:val="00E7158E"/>
    <w:rsid w:val="00E7184A"/>
    <w:rsid w:val="00E71B4B"/>
    <w:rsid w:val="00E71C1A"/>
    <w:rsid w:val="00E71F4F"/>
    <w:rsid w:val="00E71FF9"/>
    <w:rsid w:val="00E72205"/>
    <w:rsid w:val="00E72561"/>
    <w:rsid w:val="00E72700"/>
    <w:rsid w:val="00E72895"/>
    <w:rsid w:val="00E731CF"/>
    <w:rsid w:val="00E73571"/>
    <w:rsid w:val="00E738E2"/>
    <w:rsid w:val="00E73972"/>
    <w:rsid w:val="00E7399F"/>
    <w:rsid w:val="00E73E40"/>
    <w:rsid w:val="00E73E68"/>
    <w:rsid w:val="00E73F27"/>
    <w:rsid w:val="00E74083"/>
    <w:rsid w:val="00E7445F"/>
    <w:rsid w:val="00E74535"/>
    <w:rsid w:val="00E74F9F"/>
    <w:rsid w:val="00E7505A"/>
    <w:rsid w:val="00E75618"/>
    <w:rsid w:val="00E75AB1"/>
    <w:rsid w:val="00E75C21"/>
    <w:rsid w:val="00E75D6E"/>
    <w:rsid w:val="00E75DFA"/>
    <w:rsid w:val="00E76064"/>
    <w:rsid w:val="00E7608C"/>
    <w:rsid w:val="00E7684B"/>
    <w:rsid w:val="00E76978"/>
    <w:rsid w:val="00E76AD1"/>
    <w:rsid w:val="00E76C26"/>
    <w:rsid w:val="00E76EC2"/>
    <w:rsid w:val="00E76FEA"/>
    <w:rsid w:val="00E77083"/>
    <w:rsid w:val="00E771B3"/>
    <w:rsid w:val="00E772BC"/>
    <w:rsid w:val="00E773A9"/>
    <w:rsid w:val="00E77402"/>
    <w:rsid w:val="00E77587"/>
    <w:rsid w:val="00E775A4"/>
    <w:rsid w:val="00E77B9D"/>
    <w:rsid w:val="00E77CCC"/>
    <w:rsid w:val="00E77D16"/>
    <w:rsid w:val="00E80589"/>
    <w:rsid w:val="00E806E4"/>
    <w:rsid w:val="00E80B7A"/>
    <w:rsid w:val="00E80FF8"/>
    <w:rsid w:val="00E81102"/>
    <w:rsid w:val="00E81A7E"/>
    <w:rsid w:val="00E81AF2"/>
    <w:rsid w:val="00E81BF6"/>
    <w:rsid w:val="00E81CC0"/>
    <w:rsid w:val="00E82141"/>
    <w:rsid w:val="00E822B2"/>
    <w:rsid w:val="00E823DD"/>
    <w:rsid w:val="00E82827"/>
    <w:rsid w:val="00E82995"/>
    <w:rsid w:val="00E829A4"/>
    <w:rsid w:val="00E82C85"/>
    <w:rsid w:val="00E82DD3"/>
    <w:rsid w:val="00E82E1F"/>
    <w:rsid w:val="00E833D0"/>
    <w:rsid w:val="00E83FF9"/>
    <w:rsid w:val="00E848A3"/>
    <w:rsid w:val="00E84DE3"/>
    <w:rsid w:val="00E857B7"/>
    <w:rsid w:val="00E85987"/>
    <w:rsid w:val="00E85B62"/>
    <w:rsid w:val="00E85CA0"/>
    <w:rsid w:val="00E85FED"/>
    <w:rsid w:val="00E860AB"/>
    <w:rsid w:val="00E86480"/>
    <w:rsid w:val="00E867A4"/>
    <w:rsid w:val="00E86BFE"/>
    <w:rsid w:val="00E870A9"/>
    <w:rsid w:val="00E87305"/>
    <w:rsid w:val="00E875C1"/>
    <w:rsid w:val="00E87797"/>
    <w:rsid w:val="00E878E0"/>
    <w:rsid w:val="00E9004E"/>
    <w:rsid w:val="00E90141"/>
    <w:rsid w:val="00E9046F"/>
    <w:rsid w:val="00E9051B"/>
    <w:rsid w:val="00E90585"/>
    <w:rsid w:val="00E90A9A"/>
    <w:rsid w:val="00E90D7F"/>
    <w:rsid w:val="00E90E7C"/>
    <w:rsid w:val="00E90F7E"/>
    <w:rsid w:val="00E9146A"/>
    <w:rsid w:val="00E914DA"/>
    <w:rsid w:val="00E9158A"/>
    <w:rsid w:val="00E91601"/>
    <w:rsid w:val="00E91BF2"/>
    <w:rsid w:val="00E91DDA"/>
    <w:rsid w:val="00E92078"/>
    <w:rsid w:val="00E92083"/>
    <w:rsid w:val="00E92385"/>
    <w:rsid w:val="00E92659"/>
    <w:rsid w:val="00E927E2"/>
    <w:rsid w:val="00E93166"/>
    <w:rsid w:val="00E9322A"/>
    <w:rsid w:val="00E93251"/>
    <w:rsid w:val="00E93595"/>
    <w:rsid w:val="00E936A6"/>
    <w:rsid w:val="00E93735"/>
    <w:rsid w:val="00E9376A"/>
    <w:rsid w:val="00E93801"/>
    <w:rsid w:val="00E938BB"/>
    <w:rsid w:val="00E9393B"/>
    <w:rsid w:val="00E93992"/>
    <w:rsid w:val="00E93C90"/>
    <w:rsid w:val="00E93E69"/>
    <w:rsid w:val="00E93FEF"/>
    <w:rsid w:val="00E940F0"/>
    <w:rsid w:val="00E941FE"/>
    <w:rsid w:val="00E947FD"/>
    <w:rsid w:val="00E94CF4"/>
    <w:rsid w:val="00E9509A"/>
    <w:rsid w:val="00E95124"/>
    <w:rsid w:val="00E9518C"/>
    <w:rsid w:val="00E951C1"/>
    <w:rsid w:val="00E956B6"/>
    <w:rsid w:val="00E958BD"/>
    <w:rsid w:val="00E95E9E"/>
    <w:rsid w:val="00E966BC"/>
    <w:rsid w:val="00E96884"/>
    <w:rsid w:val="00E96B5E"/>
    <w:rsid w:val="00E96B7F"/>
    <w:rsid w:val="00E96C06"/>
    <w:rsid w:val="00E96E1B"/>
    <w:rsid w:val="00E971D0"/>
    <w:rsid w:val="00E97511"/>
    <w:rsid w:val="00E9758C"/>
    <w:rsid w:val="00E976CF"/>
    <w:rsid w:val="00E97B78"/>
    <w:rsid w:val="00E97C92"/>
    <w:rsid w:val="00E97E08"/>
    <w:rsid w:val="00E97F2C"/>
    <w:rsid w:val="00E97F6C"/>
    <w:rsid w:val="00EA0085"/>
    <w:rsid w:val="00EA039C"/>
    <w:rsid w:val="00EA04AE"/>
    <w:rsid w:val="00EA04D9"/>
    <w:rsid w:val="00EA06B4"/>
    <w:rsid w:val="00EA09EB"/>
    <w:rsid w:val="00EA1D4B"/>
    <w:rsid w:val="00EA1DC0"/>
    <w:rsid w:val="00EA247D"/>
    <w:rsid w:val="00EA2496"/>
    <w:rsid w:val="00EA2832"/>
    <w:rsid w:val="00EA2834"/>
    <w:rsid w:val="00EA2A9D"/>
    <w:rsid w:val="00EA2AF0"/>
    <w:rsid w:val="00EA2B43"/>
    <w:rsid w:val="00EA2D11"/>
    <w:rsid w:val="00EA2F1E"/>
    <w:rsid w:val="00EA2F84"/>
    <w:rsid w:val="00EA3718"/>
    <w:rsid w:val="00EA4000"/>
    <w:rsid w:val="00EA4428"/>
    <w:rsid w:val="00EA4595"/>
    <w:rsid w:val="00EA47CE"/>
    <w:rsid w:val="00EA4940"/>
    <w:rsid w:val="00EA49F8"/>
    <w:rsid w:val="00EA4ABE"/>
    <w:rsid w:val="00EA4DB2"/>
    <w:rsid w:val="00EA4E47"/>
    <w:rsid w:val="00EA567B"/>
    <w:rsid w:val="00EA5B85"/>
    <w:rsid w:val="00EA6080"/>
    <w:rsid w:val="00EA61DC"/>
    <w:rsid w:val="00EA6692"/>
    <w:rsid w:val="00EA6781"/>
    <w:rsid w:val="00EA6A89"/>
    <w:rsid w:val="00EA6BBC"/>
    <w:rsid w:val="00EA6D4A"/>
    <w:rsid w:val="00EA6EB1"/>
    <w:rsid w:val="00EA714E"/>
    <w:rsid w:val="00EA748E"/>
    <w:rsid w:val="00EA7818"/>
    <w:rsid w:val="00EA7BD7"/>
    <w:rsid w:val="00EA7CE7"/>
    <w:rsid w:val="00EB048B"/>
    <w:rsid w:val="00EB08CF"/>
    <w:rsid w:val="00EB08E4"/>
    <w:rsid w:val="00EB0909"/>
    <w:rsid w:val="00EB0D2B"/>
    <w:rsid w:val="00EB13BE"/>
    <w:rsid w:val="00EB13CE"/>
    <w:rsid w:val="00EB174D"/>
    <w:rsid w:val="00EB17C1"/>
    <w:rsid w:val="00EB1836"/>
    <w:rsid w:val="00EB18AC"/>
    <w:rsid w:val="00EB1C51"/>
    <w:rsid w:val="00EB1D3E"/>
    <w:rsid w:val="00EB2094"/>
    <w:rsid w:val="00EB23B1"/>
    <w:rsid w:val="00EB23E5"/>
    <w:rsid w:val="00EB24AB"/>
    <w:rsid w:val="00EB2503"/>
    <w:rsid w:val="00EB2528"/>
    <w:rsid w:val="00EB2624"/>
    <w:rsid w:val="00EB26BD"/>
    <w:rsid w:val="00EB2B1D"/>
    <w:rsid w:val="00EB2C37"/>
    <w:rsid w:val="00EB2D55"/>
    <w:rsid w:val="00EB2DFC"/>
    <w:rsid w:val="00EB30F9"/>
    <w:rsid w:val="00EB39AC"/>
    <w:rsid w:val="00EB3A4B"/>
    <w:rsid w:val="00EB4072"/>
    <w:rsid w:val="00EB40CE"/>
    <w:rsid w:val="00EB463F"/>
    <w:rsid w:val="00EB4AC8"/>
    <w:rsid w:val="00EB54D3"/>
    <w:rsid w:val="00EB59A6"/>
    <w:rsid w:val="00EB5AA3"/>
    <w:rsid w:val="00EB6312"/>
    <w:rsid w:val="00EB6349"/>
    <w:rsid w:val="00EB6398"/>
    <w:rsid w:val="00EB658B"/>
    <w:rsid w:val="00EB6AD1"/>
    <w:rsid w:val="00EB6C5C"/>
    <w:rsid w:val="00EB6FE4"/>
    <w:rsid w:val="00EB74A9"/>
    <w:rsid w:val="00EB770C"/>
    <w:rsid w:val="00EB7BBB"/>
    <w:rsid w:val="00EB7CA1"/>
    <w:rsid w:val="00EB7F15"/>
    <w:rsid w:val="00EC010F"/>
    <w:rsid w:val="00EC0671"/>
    <w:rsid w:val="00EC0757"/>
    <w:rsid w:val="00EC0B26"/>
    <w:rsid w:val="00EC0DB7"/>
    <w:rsid w:val="00EC0F46"/>
    <w:rsid w:val="00EC0F55"/>
    <w:rsid w:val="00EC1275"/>
    <w:rsid w:val="00EC13DD"/>
    <w:rsid w:val="00EC19AD"/>
    <w:rsid w:val="00EC1A2B"/>
    <w:rsid w:val="00EC1B1E"/>
    <w:rsid w:val="00EC1B2D"/>
    <w:rsid w:val="00EC1C41"/>
    <w:rsid w:val="00EC1CC7"/>
    <w:rsid w:val="00EC1D5A"/>
    <w:rsid w:val="00EC1EA0"/>
    <w:rsid w:val="00EC1ED2"/>
    <w:rsid w:val="00EC2020"/>
    <w:rsid w:val="00EC213F"/>
    <w:rsid w:val="00EC28BB"/>
    <w:rsid w:val="00EC28D6"/>
    <w:rsid w:val="00EC29E7"/>
    <w:rsid w:val="00EC2BD7"/>
    <w:rsid w:val="00EC2CA0"/>
    <w:rsid w:val="00EC2D25"/>
    <w:rsid w:val="00EC3030"/>
    <w:rsid w:val="00EC30A0"/>
    <w:rsid w:val="00EC3330"/>
    <w:rsid w:val="00EC337C"/>
    <w:rsid w:val="00EC3439"/>
    <w:rsid w:val="00EC35D9"/>
    <w:rsid w:val="00EC3680"/>
    <w:rsid w:val="00EC374A"/>
    <w:rsid w:val="00EC37E6"/>
    <w:rsid w:val="00EC383D"/>
    <w:rsid w:val="00EC3A6B"/>
    <w:rsid w:val="00EC4020"/>
    <w:rsid w:val="00EC4088"/>
    <w:rsid w:val="00EC40ED"/>
    <w:rsid w:val="00EC48E5"/>
    <w:rsid w:val="00EC5EE3"/>
    <w:rsid w:val="00EC631E"/>
    <w:rsid w:val="00EC6384"/>
    <w:rsid w:val="00EC63D9"/>
    <w:rsid w:val="00EC63EF"/>
    <w:rsid w:val="00EC6591"/>
    <w:rsid w:val="00EC6B2A"/>
    <w:rsid w:val="00EC6D88"/>
    <w:rsid w:val="00EC7009"/>
    <w:rsid w:val="00EC7071"/>
    <w:rsid w:val="00EC72E7"/>
    <w:rsid w:val="00EC76F4"/>
    <w:rsid w:val="00EC7B3C"/>
    <w:rsid w:val="00EC7BFA"/>
    <w:rsid w:val="00EC7C8E"/>
    <w:rsid w:val="00EC7F70"/>
    <w:rsid w:val="00ED0146"/>
    <w:rsid w:val="00ED02D0"/>
    <w:rsid w:val="00ED0357"/>
    <w:rsid w:val="00ED03D0"/>
    <w:rsid w:val="00ED059E"/>
    <w:rsid w:val="00ED09C9"/>
    <w:rsid w:val="00ED0A11"/>
    <w:rsid w:val="00ED0A6C"/>
    <w:rsid w:val="00ED0E1F"/>
    <w:rsid w:val="00ED0E51"/>
    <w:rsid w:val="00ED143D"/>
    <w:rsid w:val="00ED1636"/>
    <w:rsid w:val="00ED1D4E"/>
    <w:rsid w:val="00ED1DA2"/>
    <w:rsid w:val="00ED22DF"/>
    <w:rsid w:val="00ED268A"/>
    <w:rsid w:val="00ED284C"/>
    <w:rsid w:val="00ED29E5"/>
    <w:rsid w:val="00ED2B99"/>
    <w:rsid w:val="00ED2BA5"/>
    <w:rsid w:val="00ED2D71"/>
    <w:rsid w:val="00ED2DAC"/>
    <w:rsid w:val="00ED2DAD"/>
    <w:rsid w:val="00ED2F8C"/>
    <w:rsid w:val="00ED2FAB"/>
    <w:rsid w:val="00ED366E"/>
    <w:rsid w:val="00ED3840"/>
    <w:rsid w:val="00ED3AA7"/>
    <w:rsid w:val="00ED3D53"/>
    <w:rsid w:val="00ED3E11"/>
    <w:rsid w:val="00ED4251"/>
    <w:rsid w:val="00ED426A"/>
    <w:rsid w:val="00ED42C7"/>
    <w:rsid w:val="00ED439B"/>
    <w:rsid w:val="00ED46C8"/>
    <w:rsid w:val="00ED4811"/>
    <w:rsid w:val="00ED48DA"/>
    <w:rsid w:val="00ED49E0"/>
    <w:rsid w:val="00ED4B5A"/>
    <w:rsid w:val="00ED4C57"/>
    <w:rsid w:val="00ED4E1E"/>
    <w:rsid w:val="00ED4E5D"/>
    <w:rsid w:val="00ED4FB9"/>
    <w:rsid w:val="00ED50DE"/>
    <w:rsid w:val="00ED559A"/>
    <w:rsid w:val="00ED57D1"/>
    <w:rsid w:val="00ED58DC"/>
    <w:rsid w:val="00ED5B13"/>
    <w:rsid w:val="00ED5CEF"/>
    <w:rsid w:val="00ED5D1C"/>
    <w:rsid w:val="00ED5D5E"/>
    <w:rsid w:val="00ED6283"/>
    <w:rsid w:val="00ED641C"/>
    <w:rsid w:val="00ED6916"/>
    <w:rsid w:val="00ED6CD9"/>
    <w:rsid w:val="00ED6F04"/>
    <w:rsid w:val="00ED7070"/>
    <w:rsid w:val="00ED722D"/>
    <w:rsid w:val="00ED74CF"/>
    <w:rsid w:val="00ED7808"/>
    <w:rsid w:val="00ED7A48"/>
    <w:rsid w:val="00EE0129"/>
    <w:rsid w:val="00EE038A"/>
    <w:rsid w:val="00EE054A"/>
    <w:rsid w:val="00EE06C0"/>
    <w:rsid w:val="00EE0A10"/>
    <w:rsid w:val="00EE0A33"/>
    <w:rsid w:val="00EE1647"/>
    <w:rsid w:val="00EE16DA"/>
    <w:rsid w:val="00EE18DD"/>
    <w:rsid w:val="00EE1904"/>
    <w:rsid w:val="00EE19D0"/>
    <w:rsid w:val="00EE1A02"/>
    <w:rsid w:val="00EE1C2F"/>
    <w:rsid w:val="00EE1C73"/>
    <w:rsid w:val="00EE1CCE"/>
    <w:rsid w:val="00EE2410"/>
    <w:rsid w:val="00EE246B"/>
    <w:rsid w:val="00EE260C"/>
    <w:rsid w:val="00EE2B14"/>
    <w:rsid w:val="00EE2E17"/>
    <w:rsid w:val="00EE34AF"/>
    <w:rsid w:val="00EE37D1"/>
    <w:rsid w:val="00EE398F"/>
    <w:rsid w:val="00EE3DF3"/>
    <w:rsid w:val="00EE3F06"/>
    <w:rsid w:val="00EE3F81"/>
    <w:rsid w:val="00EE448E"/>
    <w:rsid w:val="00EE4491"/>
    <w:rsid w:val="00EE45BC"/>
    <w:rsid w:val="00EE45F4"/>
    <w:rsid w:val="00EE4691"/>
    <w:rsid w:val="00EE4ADD"/>
    <w:rsid w:val="00EE4D20"/>
    <w:rsid w:val="00EE4F05"/>
    <w:rsid w:val="00EE51E5"/>
    <w:rsid w:val="00EE520A"/>
    <w:rsid w:val="00EE53A3"/>
    <w:rsid w:val="00EE53EE"/>
    <w:rsid w:val="00EE54A7"/>
    <w:rsid w:val="00EE5607"/>
    <w:rsid w:val="00EE5641"/>
    <w:rsid w:val="00EE5888"/>
    <w:rsid w:val="00EE5970"/>
    <w:rsid w:val="00EE5BF0"/>
    <w:rsid w:val="00EE5D85"/>
    <w:rsid w:val="00EE5FCD"/>
    <w:rsid w:val="00EE6274"/>
    <w:rsid w:val="00EE67B8"/>
    <w:rsid w:val="00EE6BCE"/>
    <w:rsid w:val="00EE6DB1"/>
    <w:rsid w:val="00EE7329"/>
    <w:rsid w:val="00EE7783"/>
    <w:rsid w:val="00EE77D5"/>
    <w:rsid w:val="00EE79ED"/>
    <w:rsid w:val="00EE7A59"/>
    <w:rsid w:val="00EE7A89"/>
    <w:rsid w:val="00EE7B3C"/>
    <w:rsid w:val="00EE7E41"/>
    <w:rsid w:val="00EE7EC7"/>
    <w:rsid w:val="00EE7EF4"/>
    <w:rsid w:val="00EE7F5A"/>
    <w:rsid w:val="00EF0052"/>
    <w:rsid w:val="00EF0161"/>
    <w:rsid w:val="00EF01AE"/>
    <w:rsid w:val="00EF037A"/>
    <w:rsid w:val="00EF043C"/>
    <w:rsid w:val="00EF080C"/>
    <w:rsid w:val="00EF0D1F"/>
    <w:rsid w:val="00EF0D32"/>
    <w:rsid w:val="00EF105A"/>
    <w:rsid w:val="00EF1214"/>
    <w:rsid w:val="00EF12BB"/>
    <w:rsid w:val="00EF1410"/>
    <w:rsid w:val="00EF15DD"/>
    <w:rsid w:val="00EF23EB"/>
    <w:rsid w:val="00EF2425"/>
    <w:rsid w:val="00EF27E4"/>
    <w:rsid w:val="00EF2E4F"/>
    <w:rsid w:val="00EF3254"/>
    <w:rsid w:val="00EF33C5"/>
    <w:rsid w:val="00EF350C"/>
    <w:rsid w:val="00EF369D"/>
    <w:rsid w:val="00EF392F"/>
    <w:rsid w:val="00EF4349"/>
    <w:rsid w:val="00EF4944"/>
    <w:rsid w:val="00EF49B6"/>
    <w:rsid w:val="00EF4A9E"/>
    <w:rsid w:val="00EF5283"/>
    <w:rsid w:val="00EF529A"/>
    <w:rsid w:val="00EF5341"/>
    <w:rsid w:val="00EF566D"/>
    <w:rsid w:val="00EF5804"/>
    <w:rsid w:val="00EF58C3"/>
    <w:rsid w:val="00EF5CF0"/>
    <w:rsid w:val="00EF650C"/>
    <w:rsid w:val="00EF6557"/>
    <w:rsid w:val="00EF65C4"/>
    <w:rsid w:val="00EF68E0"/>
    <w:rsid w:val="00EF6A0A"/>
    <w:rsid w:val="00EF6A9C"/>
    <w:rsid w:val="00EF6B09"/>
    <w:rsid w:val="00EF6E6D"/>
    <w:rsid w:val="00EF706F"/>
    <w:rsid w:val="00EF7286"/>
    <w:rsid w:val="00EF77AF"/>
    <w:rsid w:val="00EF77F1"/>
    <w:rsid w:val="00F0032C"/>
    <w:rsid w:val="00F00372"/>
    <w:rsid w:val="00F00979"/>
    <w:rsid w:val="00F00B9B"/>
    <w:rsid w:val="00F00C11"/>
    <w:rsid w:val="00F00E5C"/>
    <w:rsid w:val="00F01530"/>
    <w:rsid w:val="00F015F3"/>
    <w:rsid w:val="00F0179A"/>
    <w:rsid w:val="00F01849"/>
    <w:rsid w:val="00F0184E"/>
    <w:rsid w:val="00F02132"/>
    <w:rsid w:val="00F025CA"/>
    <w:rsid w:val="00F02617"/>
    <w:rsid w:val="00F02844"/>
    <w:rsid w:val="00F02A1A"/>
    <w:rsid w:val="00F02C68"/>
    <w:rsid w:val="00F02CBA"/>
    <w:rsid w:val="00F02D27"/>
    <w:rsid w:val="00F02FC4"/>
    <w:rsid w:val="00F03009"/>
    <w:rsid w:val="00F03269"/>
    <w:rsid w:val="00F03423"/>
    <w:rsid w:val="00F039E1"/>
    <w:rsid w:val="00F039F1"/>
    <w:rsid w:val="00F03AB3"/>
    <w:rsid w:val="00F03AC4"/>
    <w:rsid w:val="00F03EAF"/>
    <w:rsid w:val="00F04135"/>
    <w:rsid w:val="00F041E5"/>
    <w:rsid w:val="00F042C3"/>
    <w:rsid w:val="00F042E1"/>
    <w:rsid w:val="00F0442B"/>
    <w:rsid w:val="00F04775"/>
    <w:rsid w:val="00F04933"/>
    <w:rsid w:val="00F04B75"/>
    <w:rsid w:val="00F050DF"/>
    <w:rsid w:val="00F05A33"/>
    <w:rsid w:val="00F05A80"/>
    <w:rsid w:val="00F05D47"/>
    <w:rsid w:val="00F05D83"/>
    <w:rsid w:val="00F05F5A"/>
    <w:rsid w:val="00F06081"/>
    <w:rsid w:val="00F06639"/>
    <w:rsid w:val="00F0663D"/>
    <w:rsid w:val="00F06904"/>
    <w:rsid w:val="00F069A3"/>
    <w:rsid w:val="00F071EC"/>
    <w:rsid w:val="00F072D7"/>
    <w:rsid w:val="00F0750B"/>
    <w:rsid w:val="00F075DE"/>
    <w:rsid w:val="00F07754"/>
    <w:rsid w:val="00F07871"/>
    <w:rsid w:val="00F079F9"/>
    <w:rsid w:val="00F07BA3"/>
    <w:rsid w:val="00F07BD6"/>
    <w:rsid w:val="00F07D03"/>
    <w:rsid w:val="00F1010E"/>
    <w:rsid w:val="00F103AE"/>
    <w:rsid w:val="00F10549"/>
    <w:rsid w:val="00F10D42"/>
    <w:rsid w:val="00F10F72"/>
    <w:rsid w:val="00F10F91"/>
    <w:rsid w:val="00F1148D"/>
    <w:rsid w:val="00F116DF"/>
    <w:rsid w:val="00F11927"/>
    <w:rsid w:val="00F11A65"/>
    <w:rsid w:val="00F11ABA"/>
    <w:rsid w:val="00F11E99"/>
    <w:rsid w:val="00F12189"/>
    <w:rsid w:val="00F1289C"/>
    <w:rsid w:val="00F12A33"/>
    <w:rsid w:val="00F12E7A"/>
    <w:rsid w:val="00F13394"/>
    <w:rsid w:val="00F134D7"/>
    <w:rsid w:val="00F13684"/>
    <w:rsid w:val="00F13A59"/>
    <w:rsid w:val="00F13EA1"/>
    <w:rsid w:val="00F144C8"/>
    <w:rsid w:val="00F14651"/>
    <w:rsid w:val="00F14872"/>
    <w:rsid w:val="00F14BAB"/>
    <w:rsid w:val="00F15879"/>
    <w:rsid w:val="00F15BA1"/>
    <w:rsid w:val="00F15CFD"/>
    <w:rsid w:val="00F15F05"/>
    <w:rsid w:val="00F165C8"/>
    <w:rsid w:val="00F168FE"/>
    <w:rsid w:val="00F16B0D"/>
    <w:rsid w:val="00F16BA9"/>
    <w:rsid w:val="00F16F58"/>
    <w:rsid w:val="00F1740E"/>
    <w:rsid w:val="00F17867"/>
    <w:rsid w:val="00F17A05"/>
    <w:rsid w:val="00F17BDB"/>
    <w:rsid w:val="00F17D9F"/>
    <w:rsid w:val="00F17EFB"/>
    <w:rsid w:val="00F20055"/>
    <w:rsid w:val="00F20B0E"/>
    <w:rsid w:val="00F20BA9"/>
    <w:rsid w:val="00F20C1B"/>
    <w:rsid w:val="00F20CEE"/>
    <w:rsid w:val="00F20D5E"/>
    <w:rsid w:val="00F20DC3"/>
    <w:rsid w:val="00F20FB7"/>
    <w:rsid w:val="00F210DC"/>
    <w:rsid w:val="00F212B6"/>
    <w:rsid w:val="00F215A2"/>
    <w:rsid w:val="00F21840"/>
    <w:rsid w:val="00F218F1"/>
    <w:rsid w:val="00F219F2"/>
    <w:rsid w:val="00F22712"/>
    <w:rsid w:val="00F2288F"/>
    <w:rsid w:val="00F228E2"/>
    <w:rsid w:val="00F229A4"/>
    <w:rsid w:val="00F22B03"/>
    <w:rsid w:val="00F2330F"/>
    <w:rsid w:val="00F2342A"/>
    <w:rsid w:val="00F23473"/>
    <w:rsid w:val="00F23705"/>
    <w:rsid w:val="00F237CF"/>
    <w:rsid w:val="00F23B9A"/>
    <w:rsid w:val="00F23EAB"/>
    <w:rsid w:val="00F246BC"/>
    <w:rsid w:val="00F2483B"/>
    <w:rsid w:val="00F24936"/>
    <w:rsid w:val="00F2498B"/>
    <w:rsid w:val="00F24AB5"/>
    <w:rsid w:val="00F24AF8"/>
    <w:rsid w:val="00F24D44"/>
    <w:rsid w:val="00F24E05"/>
    <w:rsid w:val="00F25057"/>
    <w:rsid w:val="00F252DC"/>
    <w:rsid w:val="00F25416"/>
    <w:rsid w:val="00F25F2C"/>
    <w:rsid w:val="00F26741"/>
    <w:rsid w:val="00F26792"/>
    <w:rsid w:val="00F26D79"/>
    <w:rsid w:val="00F26F74"/>
    <w:rsid w:val="00F27041"/>
    <w:rsid w:val="00F27063"/>
    <w:rsid w:val="00F2755E"/>
    <w:rsid w:val="00F27979"/>
    <w:rsid w:val="00F279DD"/>
    <w:rsid w:val="00F27C5C"/>
    <w:rsid w:val="00F27CB2"/>
    <w:rsid w:val="00F27F10"/>
    <w:rsid w:val="00F3024B"/>
    <w:rsid w:val="00F3039C"/>
    <w:rsid w:val="00F30587"/>
    <w:rsid w:val="00F306A7"/>
    <w:rsid w:val="00F306E7"/>
    <w:rsid w:val="00F3076C"/>
    <w:rsid w:val="00F3087C"/>
    <w:rsid w:val="00F308C5"/>
    <w:rsid w:val="00F30963"/>
    <w:rsid w:val="00F30A62"/>
    <w:rsid w:val="00F30B7C"/>
    <w:rsid w:val="00F30B7E"/>
    <w:rsid w:val="00F30C76"/>
    <w:rsid w:val="00F30D38"/>
    <w:rsid w:val="00F30D73"/>
    <w:rsid w:val="00F30EA3"/>
    <w:rsid w:val="00F31229"/>
    <w:rsid w:val="00F31D99"/>
    <w:rsid w:val="00F323B0"/>
    <w:rsid w:val="00F32561"/>
    <w:rsid w:val="00F32752"/>
    <w:rsid w:val="00F32B65"/>
    <w:rsid w:val="00F32CCF"/>
    <w:rsid w:val="00F32D98"/>
    <w:rsid w:val="00F32DD4"/>
    <w:rsid w:val="00F32EC9"/>
    <w:rsid w:val="00F332AE"/>
    <w:rsid w:val="00F33361"/>
    <w:rsid w:val="00F341E5"/>
    <w:rsid w:val="00F34265"/>
    <w:rsid w:val="00F34799"/>
    <w:rsid w:val="00F3479B"/>
    <w:rsid w:val="00F348E4"/>
    <w:rsid w:val="00F34C28"/>
    <w:rsid w:val="00F34DAC"/>
    <w:rsid w:val="00F35092"/>
    <w:rsid w:val="00F350E4"/>
    <w:rsid w:val="00F350EA"/>
    <w:rsid w:val="00F352B1"/>
    <w:rsid w:val="00F353ED"/>
    <w:rsid w:val="00F35642"/>
    <w:rsid w:val="00F35B4E"/>
    <w:rsid w:val="00F35BB6"/>
    <w:rsid w:val="00F35C65"/>
    <w:rsid w:val="00F36495"/>
    <w:rsid w:val="00F367D4"/>
    <w:rsid w:val="00F36BD3"/>
    <w:rsid w:val="00F37210"/>
    <w:rsid w:val="00F37B07"/>
    <w:rsid w:val="00F37DE1"/>
    <w:rsid w:val="00F37E0A"/>
    <w:rsid w:val="00F37E6B"/>
    <w:rsid w:val="00F40384"/>
    <w:rsid w:val="00F40462"/>
    <w:rsid w:val="00F4084F"/>
    <w:rsid w:val="00F408C4"/>
    <w:rsid w:val="00F4096F"/>
    <w:rsid w:val="00F40BB5"/>
    <w:rsid w:val="00F40BBA"/>
    <w:rsid w:val="00F40D04"/>
    <w:rsid w:val="00F40D8A"/>
    <w:rsid w:val="00F40E72"/>
    <w:rsid w:val="00F40F16"/>
    <w:rsid w:val="00F4105F"/>
    <w:rsid w:val="00F41084"/>
    <w:rsid w:val="00F418A9"/>
    <w:rsid w:val="00F41A0B"/>
    <w:rsid w:val="00F41A45"/>
    <w:rsid w:val="00F41AA7"/>
    <w:rsid w:val="00F41BC6"/>
    <w:rsid w:val="00F41E3E"/>
    <w:rsid w:val="00F41ECF"/>
    <w:rsid w:val="00F421D4"/>
    <w:rsid w:val="00F42305"/>
    <w:rsid w:val="00F4240A"/>
    <w:rsid w:val="00F42450"/>
    <w:rsid w:val="00F42471"/>
    <w:rsid w:val="00F424D5"/>
    <w:rsid w:val="00F4259B"/>
    <w:rsid w:val="00F429AB"/>
    <w:rsid w:val="00F429F8"/>
    <w:rsid w:val="00F42F43"/>
    <w:rsid w:val="00F42FC5"/>
    <w:rsid w:val="00F43621"/>
    <w:rsid w:val="00F43A17"/>
    <w:rsid w:val="00F43BC1"/>
    <w:rsid w:val="00F43BC3"/>
    <w:rsid w:val="00F43CC0"/>
    <w:rsid w:val="00F44396"/>
    <w:rsid w:val="00F445BE"/>
    <w:rsid w:val="00F44667"/>
    <w:rsid w:val="00F44B30"/>
    <w:rsid w:val="00F44DB5"/>
    <w:rsid w:val="00F452C1"/>
    <w:rsid w:val="00F45730"/>
    <w:rsid w:val="00F4591D"/>
    <w:rsid w:val="00F45995"/>
    <w:rsid w:val="00F45C6C"/>
    <w:rsid w:val="00F45D04"/>
    <w:rsid w:val="00F45E5F"/>
    <w:rsid w:val="00F45EFC"/>
    <w:rsid w:val="00F461EE"/>
    <w:rsid w:val="00F463A4"/>
    <w:rsid w:val="00F468EB"/>
    <w:rsid w:val="00F4692C"/>
    <w:rsid w:val="00F4702C"/>
    <w:rsid w:val="00F4715E"/>
    <w:rsid w:val="00F472C6"/>
    <w:rsid w:val="00F473E0"/>
    <w:rsid w:val="00F473E3"/>
    <w:rsid w:val="00F4782A"/>
    <w:rsid w:val="00F47ADC"/>
    <w:rsid w:val="00F47E80"/>
    <w:rsid w:val="00F502C1"/>
    <w:rsid w:val="00F504BD"/>
    <w:rsid w:val="00F50731"/>
    <w:rsid w:val="00F507D3"/>
    <w:rsid w:val="00F50DC5"/>
    <w:rsid w:val="00F50E17"/>
    <w:rsid w:val="00F51390"/>
    <w:rsid w:val="00F51540"/>
    <w:rsid w:val="00F51615"/>
    <w:rsid w:val="00F516B2"/>
    <w:rsid w:val="00F51B3B"/>
    <w:rsid w:val="00F51CDF"/>
    <w:rsid w:val="00F51D72"/>
    <w:rsid w:val="00F51EC4"/>
    <w:rsid w:val="00F51FD7"/>
    <w:rsid w:val="00F523A9"/>
    <w:rsid w:val="00F526AF"/>
    <w:rsid w:val="00F53519"/>
    <w:rsid w:val="00F5352E"/>
    <w:rsid w:val="00F53664"/>
    <w:rsid w:val="00F537FB"/>
    <w:rsid w:val="00F54465"/>
    <w:rsid w:val="00F545E7"/>
    <w:rsid w:val="00F54781"/>
    <w:rsid w:val="00F54799"/>
    <w:rsid w:val="00F54D4B"/>
    <w:rsid w:val="00F54D81"/>
    <w:rsid w:val="00F54EC5"/>
    <w:rsid w:val="00F551C8"/>
    <w:rsid w:val="00F55608"/>
    <w:rsid w:val="00F55E48"/>
    <w:rsid w:val="00F560F6"/>
    <w:rsid w:val="00F56260"/>
    <w:rsid w:val="00F56579"/>
    <w:rsid w:val="00F56833"/>
    <w:rsid w:val="00F570B3"/>
    <w:rsid w:val="00F5768B"/>
    <w:rsid w:val="00F57732"/>
    <w:rsid w:val="00F57921"/>
    <w:rsid w:val="00F57B3B"/>
    <w:rsid w:val="00F57CE5"/>
    <w:rsid w:val="00F60165"/>
    <w:rsid w:val="00F6018E"/>
    <w:rsid w:val="00F60198"/>
    <w:rsid w:val="00F6061D"/>
    <w:rsid w:val="00F60836"/>
    <w:rsid w:val="00F60917"/>
    <w:rsid w:val="00F6095A"/>
    <w:rsid w:val="00F60A89"/>
    <w:rsid w:val="00F60E97"/>
    <w:rsid w:val="00F61377"/>
    <w:rsid w:val="00F61751"/>
    <w:rsid w:val="00F61AA4"/>
    <w:rsid w:val="00F61B25"/>
    <w:rsid w:val="00F61B2E"/>
    <w:rsid w:val="00F61C8C"/>
    <w:rsid w:val="00F61CCB"/>
    <w:rsid w:val="00F61E81"/>
    <w:rsid w:val="00F61F24"/>
    <w:rsid w:val="00F61FC7"/>
    <w:rsid w:val="00F624A5"/>
    <w:rsid w:val="00F62850"/>
    <w:rsid w:val="00F62981"/>
    <w:rsid w:val="00F62C2C"/>
    <w:rsid w:val="00F62C99"/>
    <w:rsid w:val="00F62E06"/>
    <w:rsid w:val="00F6337C"/>
    <w:rsid w:val="00F63484"/>
    <w:rsid w:val="00F63509"/>
    <w:rsid w:val="00F635D5"/>
    <w:rsid w:val="00F6364F"/>
    <w:rsid w:val="00F636C8"/>
    <w:rsid w:val="00F636D8"/>
    <w:rsid w:val="00F6411B"/>
    <w:rsid w:val="00F642A2"/>
    <w:rsid w:val="00F6433D"/>
    <w:rsid w:val="00F647EE"/>
    <w:rsid w:val="00F64882"/>
    <w:rsid w:val="00F64960"/>
    <w:rsid w:val="00F64AC7"/>
    <w:rsid w:val="00F64BAE"/>
    <w:rsid w:val="00F64EB6"/>
    <w:rsid w:val="00F65208"/>
    <w:rsid w:val="00F6578C"/>
    <w:rsid w:val="00F659A2"/>
    <w:rsid w:val="00F65A1A"/>
    <w:rsid w:val="00F65A8A"/>
    <w:rsid w:val="00F65C07"/>
    <w:rsid w:val="00F65E04"/>
    <w:rsid w:val="00F66114"/>
    <w:rsid w:val="00F66421"/>
    <w:rsid w:val="00F66510"/>
    <w:rsid w:val="00F66B02"/>
    <w:rsid w:val="00F66BD0"/>
    <w:rsid w:val="00F672AA"/>
    <w:rsid w:val="00F67536"/>
    <w:rsid w:val="00F67851"/>
    <w:rsid w:val="00F67A6B"/>
    <w:rsid w:val="00F67B3A"/>
    <w:rsid w:val="00F67C96"/>
    <w:rsid w:val="00F70158"/>
    <w:rsid w:val="00F7076D"/>
    <w:rsid w:val="00F70950"/>
    <w:rsid w:val="00F70BBD"/>
    <w:rsid w:val="00F70F31"/>
    <w:rsid w:val="00F71128"/>
    <w:rsid w:val="00F71341"/>
    <w:rsid w:val="00F714D6"/>
    <w:rsid w:val="00F7166E"/>
    <w:rsid w:val="00F7177C"/>
    <w:rsid w:val="00F71AC1"/>
    <w:rsid w:val="00F71B19"/>
    <w:rsid w:val="00F71D08"/>
    <w:rsid w:val="00F72100"/>
    <w:rsid w:val="00F7213E"/>
    <w:rsid w:val="00F7215E"/>
    <w:rsid w:val="00F72BF4"/>
    <w:rsid w:val="00F73325"/>
    <w:rsid w:val="00F73377"/>
    <w:rsid w:val="00F73464"/>
    <w:rsid w:val="00F73948"/>
    <w:rsid w:val="00F73AD4"/>
    <w:rsid w:val="00F73FB6"/>
    <w:rsid w:val="00F740D6"/>
    <w:rsid w:val="00F745BD"/>
    <w:rsid w:val="00F74844"/>
    <w:rsid w:val="00F74EF8"/>
    <w:rsid w:val="00F74FC6"/>
    <w:rsid w:val="00F753D1"/>
    <w:rsid w:val="00F75747"/>
    <w:rsid w:val="00F757C9"/>
    <w:rsid w:val="00F75893"/>
    <w:rsid w:val="00F75944"/>
    <w:rsid w:val="00F75989"/>
    <w:rsid w:val="00F75A3D"/>
    <w:rsid w:val="00F75F7F"/>
    <w:rsid w:val="00F7611A"/>
    <w:rsid w:val="00F76481"/>
    <w:rsid w:val="00F7663A"/>
    <w:rsid w:val="00F76647"/>
    <w:rsid w:val="00F7692E"/>
    <w:rsid w:val="00F76AAA"/>
    <w:rsid w:val="00F76E67"/>
    <w:rsid w:val="00F76E6F"/>
    <w:rsid w:val="00F7704B"/>
    <w:rsid w:val="00F77138"/>
    <w:rsid w:val="00F771D7"/>
    <w:rsid w:val="00F77563"/>
    <w:rsid w:val="00F77B86"/>
    <w:rsid w:val="00F77FFE"/>
    <w:rsid w:val="00F8020B"/>
    <w:rsid w:val="00F808AE"/>
    <w:rsid w:val="00F80D4B"/>
    <w:rsid w:val="00F80EF2"/>
    <w:rsid w:val="00F80FB3"/>
    <w:rsid w:val="00F8141A"/>
    <w:rsid w:val="00F81624"/>
    <w:rsid w:val="00F81C9A"/>
    <w:rsid w:val="00F822EB"/>
    <w:rsid w:val="00F8230C"/>
    <w:rsid w:val="00F8241A"/>
    <w:rsid w:val="00F82D33"/>
    <w:rsid w:val="00F82D41"/>
    <w:rsid w:val="00F82E1F"/>
    <w:rsid w:val="00F82EF7"/>
    <w:rsid w:val="00F83003"/>
    <w:rsid w:val="00F831FF"/>
    <w:rsid w:val="00F83215"/>
    <w:rsid w:val="00F83601"/>
    <w:rsid w:val="00F83616"/>
    <w:rsid w:val="00F83733"/>
    <w:rsid w:val="00F83BD9"/>
    <w:rsid w:val="00F83D20"/>
    <w:rsid w:val="00F84294"/>
    <w:rsid w:val="00F84319"/>
    <w:rsid w:val="00F8473E"/>
    <w:rsid w:val="00F8493D"/>
    <w:rsid w:val="00F84A79"/>
    <w:rsid w:val="00F84B4C"/>
    <w:rsid w:val="00F856D6"/>
    <w:rsid w:val="00F85F3A"/>
    <w:rsid w:val="00F8618C"/>
    <w:rsid w:val="00F86316"/>
    <w:rsid w:val="00F86593"/>
    <w:rsid w:val="00F866D5"/>
    <w:rsid w:val="00F867EC"/>
    <w:rsid w:val="00F8692B"/>
    <w:rsid w:val="00F8699F"/>
    <w:rsid w:val="00F86C35"/>
    <w:rsid w:val="00F87105"/>
    <w:rsid w:val="00F87210"/>
    <w:rsid w:val="00F87319"/>
    <w:rsid w:val="00F876F6"/>
    <w:rsid w:val="00F8774E"/>
    <w:rsid w:val="00F877B6"/>
    <w:rsid w:val="00F87876"/>
    <w:rsid w:val="00F87941"/>
    <w:rsid w:val="00F87BE5"/>
    <w:rsid w:val="00F90063"/>
    <w:rsid w:val="00F90113"/>
    <w:rsid w:val="00F901AC"/>
    <w:rsid w:val="00F902B1"/>
    <w:rsid w:val="00F902CD"/>
    <w:rsid w:val="00F90651"/>
    <w:rsid w:val="00F90929"/>
    <w:rsid w:val="00F90BB8"/>
    <w:rsid w:val="00F90CA0"/>
    <w:rsid w:val="00F90D60"/>
    <w:rsid w:val="00F910E5"/>
    <w:rsid w:val="00F911EE"/>
    <w:rsid w:val="00F9156A"/>
    <w:rsid w:val="00F91650"/>
    <w:rsid w:val="00F918EF"/>
    <w:rsid w:val="00F91915"/>
    <w:rsid w:val="00F9222B"/>
    <w:rsid w:val="00F92483"/>
    <w:rsid w:val="00F92780"/>
    <w:rsid w:val="00F9278F"/>
    <w:rsid w:val="00F929F3"/>
    <w:rsid w:val="00F92C0D"/>
    <w:rsid w:val="00F92C7C"/>
    <w:rsid w:val="00F92EB6"/>
    <w:rsid w:val="00F931AC"/>
    <w:rsid w:val="00F93282"/>
    <w:rsid w:val="00F93388"/>
    <w:rsid w:val="00F935CE"/>
    <w:rsid w:val="00F9361F"/>
    <w:rsid w:val="00F93A9B"/>
    <w:rsid w:val="00F94154"/>
    <w:rsid w:val="00F9449B"/>
    <w:rsid w:val="00F949E6"/>
    <w:rsid w:val="00F94E29"/>
    <w:rsid w:val="00F953CA"/>
    <w:rsid w:val="00F95424"/>
    <w:rsid w:val="00F95576"/>
    <w:rsid w:val="00F96010"/>
    <w:rsid w:val="00F960AF"/>
    <w:rsid w:val="00F96756"/>
    <w:rsid w:val="00F96930"/>
    <w:rsid w:val="00F9693A"/>
    <w:rsid w:val="00F96AF6"/>
    <w:rsid w:val="00F96B8D"/>
    <w:rsid w:val="00F96DE6"/>
    <w:rsid w:val="00F96F9C"/>
    <w:rsid w:val="00F9700D"/>
    <w:rsid w:val="00F9739B"/>
    <w:rsid w:val="00F978D3"/>
    <w:rsid w:val="00F97AEA"/>
    <w:rsid w:val="00F97ECB"/>
    <w:rsid w:val="00F97F1F"/>
    <w:rsid w:val="00F97F22"/>
    <w:rsid w:val="00FA0176"/>
    <w:rsid w:val="00FA05EE"/>
    <w:rsid w:val="00FA078A"/>
    <w:rsid w:val="00FA10F8"/>
    <w:rsid w:val="00FA1158"/>
    <w:rsid w:val="00FA1797"/>
    <w:rsid w:val="00FA17A7"/>
    <w:rsid w:val="00FA1A88"/>
    <w:rsid w:val="00FA1B7D"/>
    <w:rsid w:val="00FA1DFE"/>
    <w:rsid w:val="00FA1F02"/>
    <w:rsid w:val="00FA21DC"/>
    <w:rsid w:val="00FA22CF"/>
    <w:rsid w:val="00FA23E4"/>
    <w:rsid w:val="00FA261F"/>
    <w:rsid w:val="00FA2983"/>
    <w:rsid w:val="00FA29CA"/>
    <w:rsid w:val="00FA2D00"/>
    <w:rsid w:val="00FA2E95"/>
    <w:rsid w:val="00FA2FB7"/>
    <w:rsid w:val="00FA3110"/>
    <w:rsid w:val="00FA335C"/>
    <w:rsid w:val="00FA350A"/>
    <w:rsid w:val="00FA364C"/>
    <w:rsid w:val="00FA3914"/>
    <w:rsid w:val="00FA3C32"/>
    <w:rsid w:val="00FA4452"/>
    <w:rsid w:val="00FA4481"/>
    <w:rsid w:val="00FA4516"/>
    <w:rsid w:val="00FA47F1"/>
    <w:rsid w:val="00FA4914"/>
    <w:rsid w:val="00FA4916"/>
    <w:rsid w:val="00FA54D6"/>
    <w:rsid w:val="00FA5551"/>
    <w:rsid w:val="00FA556F"/>
    <w:rsid w:val="00FA59B2"/>
    <w:rsid w:val="00FA5D2A"/>
    <w:rsid w:val="00FA5DA0"/>
    <w:rsid w:val="00FA606F"/>
    <w:rsid w:val="00FA6129"/>
    <w:rsid w:val="00FA699B"/>
    <w:rsid w:val="00FA6ACA"/>
    <w:rsid w:val="00FA6B3D"/>
    <w:rsid w:val="00FA6F56"/>
    <w:rsid w:val="00FA73C5"/>
    <w:rsid w:val="00FA741D"/>
    <w:rsid w:val="00FA75C6"/>
    <w:rsid w:val="00FA77AB"/>
    <w:rsid w:val="00FA7800"/>
    <w:rsid w:val="00FA78CE"/>
    <w:rsid w:val="00FB0417"/>
    <w:rsid w:val="00FB055D"/>
    <w:rsid w:val="00FB094D"/>
    <w:rsid w:val="00FB0C4C"/>
    <w:rsid w:val="00FB0FB1"/>
    <w:rsid w:val="00FB14E7"/>
    <w:rsid w:val="00FB155D"/>
    <w:rsid w:val="00FB15B3"/>
    <w:rsid w:val="00FB172A"/>
    <w:rsid w:val="00FB18E0"/>
    <w:rsid w:val="00FB1C4A"/>
    <w:rsid w:val="00FB1C71"/>
    <w:rsid w:val="00FB1D19"/>
    <w:rsid w:val="00FB2246"/>
    <w:rsid w:val="00FB238E"/>
    <w:rsid w:val="00FB244D"/>
    <w:rsid w:val="00FB2752"/>
    <w:rsid w:val="00FB29E6"/>
    <w:rsid w:val="00FB30A7"/>
    <w:rsid w:val="00FB3779"/>
    <w:rsid w:val="00FB3C6A"/>
    <w:rsid w:val="00FB3D1B"/>
    <w:rsid w:val="00FB3E4C"/>
    <w:rsid w:val="00FB4104"/>
    <w:rsid w:val="00FB42A3"/>
    <w:rsid w:val="00FB4339"/>
    <w:rsid w:val="00FB43ED"/>
    <w:rsid w:val="00FB45C4"/>
    <w:rsid w:val="00FB47BA"/>
    <w:rsid w:val="00FB4A50"/>
    <w:rsid w:val="00FB4AEA"/>
    <w:rsid w:val="00FB4BCA"/>
    <w:rsid w:val="00FB4D62"/>
    <w:rsid w:val="00FB4E6F"/>
    <w:rsid w:val="00FB4EF7"/>
    <w:rsid w:val="00FB4FBF"/>
    <w:rsid w:val="00FB54B6"/>
    <w:rsid w:val="00FB5635"/>
    <w:rsid w:val="00FB5661"/>
    <w:rsid w:val="00FB57BC"/>
    <w:rsid w:val="00FB5A25"/>
    <w:rsid w:val="00FB5C42"/>
    <w:rsid w:val="00FB5C8F"/>
    <w:rsid w:val="00FB5E12"/>
    <w:rsid w:val="00FB61D4"/>
    <w:rsid w:val="00FB6246"/>
    <w:rsid w:val="00FB6A83"/>
    <w:rsid w:val="00FB6BEA"/>
    <w:rsid w:val="00FB6C30"/>
    <w:rsid w:val="00FB6EF2"/>
    <w:rsid w:val="00FB70AB"/>
    <w:rsid w:val="00FB7107"/>
    <w:rsid w:val="00FB71ED"/>
    <w:rsid w:val="00FB75BB"/>
    <w:rsid w:val="00FB7B35"/>
    <w:rsid w:val="00FB7FE9"/>
    <w:rsid w:val="00FC00C4"/>
    <w:rsid w:val="00FC032A"/>
    <w:rsid w:val="00FC0336"/>
    <w:rsid w:val="00FC0594"/>
    <w:rsid w:val="00FC09FC"/>
    <w:rsid w:val="00FC0AAD"/>
    <w:rsid w:val="00FC0ABD"/>
    <w:rsid w:val="00FC112A"/>
    <w:rsid w:val="00FC115D"/>
    <w:rsid w:val="00FC15FF"/>
    <w:rsid w:val="00FC19C2"/>
    <w:rsid w:val="00FC1E6B"/>
    <w:rsid w:val="00FC2015"/>
    <w:rsid w:val="00FC21E9"/>
    <w:rsid w:val="00FC279D"/>
    <w:rsid w:val="00FC29A0"/>
    <w:rsid w:val="00FC2A38"/>
    <w:rsid w:val="00FC2CA0"/>
    <w:rsid w:val="00FC2EC4"/>
    <w:rsid w:val="00FC305F"/>
    <w:rsid w:val="00FC33AD"/>
    <w:rsid w:val="00FC34CE"/>
    <w:rsid w:val="00FC36A6"/>
    <w:rsid w:val="00FC3828"/>
    <w:rsid w:val="00FC3844"/>
    <w:rsid w:val="00FC393C"/>
    <w:rsid w:val="00FC3C6A"/>
    <w:rsid w:val="00FC3D73"/>
    <w:rsid w:val="00FC3D97"/>
    <w:rsid w:val="00FC425F"/>
    <w:rsid w:val="00FC439B"/>
    <w:rsid w:val="00FC44BF"/>
    <w:rsid w:val="00FC453E"/>
    <w:rsid w:val="00FC4832"/>
    <w:rsid w:val="00FC48BC"/>
    <w:rsid w:val="00FC4E59"/>
    <w:rsid w:val="00FC5052"/>
    <w:rsid w:val="00FC5081"/>
    <w:rsid w:val="00FC5207"/>
    <w:rsid w:val="00FC53A0"/>
    <w:rsid w:val="00FC5EED"/>
    <w:rsid w:val="00FC60A5"/>
    <w:rsid w:val="00FC6306"/>
    <w:rsid w:val="00FC66B8"/>
    <w:rsid w:val="00FC6CF4"/>
    <w:rsid w:val="00FC7654"/>
    <w:rsid w:val="00FC77B0"/>
    <w:rsid w:val="00FC77B7"/>
    <w:rsid w:val="00FC7CF6"/>
    <w:rsid w:val="00FC7DDE"/>
    <w:rsid w:val="00FC7FDF"/>
    <w:rsid w:val="00FD0536"/>
    <w:rsid w:val="00FD0650"/>
    <w:rsid w:val="00FD0D5E"/>
    <w:rsid w:val="00FD0F35"/>
    <w:rsid w:val="00FD1ABB"/>
    <w:rsid w:val="00FD24FD"/>
    <w:rsid w:val="00FD29CE"/>
    <w:rsid w:val="00FD2B08"/>
    <w:rsid w:val="00FD2CF2"/>
    <w:rsid w:val="00FD2CF3"/>
    <w:rsid w:val="00FD2D4E"/>
    <w:rsid w:val="00FD308B"/>
    <w:rsid w:val="00FD31E0"/>
    <w:rsid w:val="00FD3740"/>
    <w:rsid w:val="00FD37E0"/>
    <w:rsid w:val="00FD3938"/>
    <w:rsid w:val="00FD3B6F"/>
    <w:rsid w:val="00FD3E9F"/>
    <w:rsid w:val="00FD3ECD"/>
    <w:rsid w:val="00FD3F96"/>
    <w:rsid w:val="00FD4010"/>
    <w:rsid w:val="00FD40B2"/>
    <w:rsid w:val="00FD4230"/>
    <w:rsid w:val="00FD4412"/>
    <w:rsid w:val="00FD45AE"/>
    <w:rsid w:val="00FD4971"/>
    <w:rsid w:val="00FD49F1"/>
    <w:rsid w:val="00FD4A84"/>
    <w:rsid w:val="00FD4CF3"/>
    <w:rsid w:val="00FD4DE8"/>
    <w:rsid w:val="00FD50FF"/>
    <w:rsid w:val="00FD530F"/>
    <w:rsid w:val="00FD54F4"/>
    <w:rsid w:val="00FD5D4A"/>
    <w:rsid w:val="00FD5DB2"/>
    <w:rsid w:val="00FD5E59"/>
    <w:rsid w:val="00FD6038"/>
    <w:rsid w:val="00FD6896"/>
    <w:rsid w:val="00FD6BD7"/>
    <w:rsid w:val="00FD70B7"/>
    <w:rsid w:val="00FD70DA"/>
    <w:rsid w:val="00FD7263"/>
    <w:rsid w:val="00FD778A"/>
    <w:rsid w:val="00FD7A27"/>
    <w:rsid w:val="00FD7E8A"/>
    <w:rsid w:val="00FD7FD6"/>
    <w:rsid w:val="00FE025A"/>
    <w:rsid w:val="00FE0500"/>
    <w:rsid w:val="00FE0770"/>
    <w:rsid w:val="00FE07BA"/>
    <w:rsid w:val="00FE11FB"/>
    <w:rsid w:val="00FE1201"/>
    <w:rsid w:val="00FE1306"/>
    <w:rsid w:val="00FE13AC"/>
    <w:rsid w:val="00FE14EA"/>
    <w:rsid w:val="00FE1622"/>
    <w:rsid w:val="00FE1FA8"/>
    <w:rsid w:val="00FE22FE"/>
    <w:rsid w:val="00FE245B"/>
    <w:rsid w:val="00FE2749"/>
    <w:rsid w:val="00FE2E64"/>
    <w:rsid w:val="00FE2FA2"/>
    <w:rsid w:val="00FE332B"/>
    <w:rsid w:val="00FE3CDE"/>
    <w:rsid w:val="00FE3D4B"/>
    <w:rsid w:val="00FE3F53"/>
    <w:rsid w:val="00FE406A"/>
    <w:rsid w:val="00FE41B9"/>
    <w:rsid w:val="00FE4333"/>
    <w:rsid w:val="00FE45C0"/>
    <w:rsid w:val="00FE4671"/>
    <w:rsid w:val="00FE46EA"/>
    <w:rsid w:val="00FE477D"/>
    <w:rsid w:val="00FE4867"/>
    <w:rsid w:val="00FE4903"/>
    <w:rsid w:val="00FE4D12"/>
    <w:rsid w:val="00FE5158"/>
    <w:rsid w:val="00FE52F5"/>
    <w:rsid w:val="00FE57E4"/>
    <w:rsid w:val="00FE5C51"/>
    <w:rsid w:val="00FE65F3"/>
    <w:rsid w:val="00FE66ED"/>
    <w:rsid w:val="00FE67C0"/>
    <w:rsid w:val="00FE720E"/>
    <w:rsid w:val="00FE7314"/>
    <w:rsid w:val="00FE77F1"/>
    <w:rsid w:val="00FE784C"/>
    <w:rsid w:val="00FE78CD"/>
    <w:rsid w:val="00FE7E41"/>
    <w:rsid w:val="00FF00DA"/>
    <w:rsid w:val="00FF0453"/>
    <w:rsid w:val="00FF0485"/>
    <w:rsid w:val="00FF09A6"/>
    <w:rsid w:val="00FF0A47"/>
    <w:rsid w:val="00FF0C0B"/>
    <w:rsid w:val="00FF0D20"/>
    <w:rsid w:val="00FF0D29"/>
    <w:rsid w:val="00FF0E36"/>
    <w:rsid w:val="00FF1293"/>
    <w:rsid w:val="00FF15CF"/>
    <w:rsid w:val="00FF19B8"/>
    <w:rsid w:val="00FF1D09"/>
    <w:rsid w:val="00FF1F29"/>
    <w:rsid w:val="00FF205E"/>
    <w:rsid w:val="00FF2452"/>
    <w:rsid w:val="00FF2B00"/>
    <w:rsid w:val="00FF3639"/>
    <w:rsid w:val="00FF397F"/>
    <w:rsid w:val="00FF3EAE"/>
    <w:rsid w:val="00FF4368"/>
    <w:rsid w:val="00FF4691"/>
    <w:rsid w:val="00FF495D"/>
    <w:rsid w:val="00FF49CD"/>
    <w:rsid w:val="00FF4AF4"/>
    <w:rsid w:val="00FF4BC1"/>
    <w:rsid w:val="00FF4DEC"/>
    <w:rsid w:val="00FF4EF5"/>
    <w:rsid w:val="00FF4F99"/>
    <w:rsid w:val="00FF545E"/>
    <w:rsid w:val="00FF54DC"/>
    <w:rsid w:val="00FF57FB"/>
    <w:rsid w:val="00FF583F"/>
    <w:rsid w:val="00FF58B1"/>
    <w:rsid w:val="00FF5AAB"/>
    <w:rsid w:val="00FF5ED3"/>
    <w:rsid w:val="00FF636E"/>
    <w:rsid w:val="00FF644C"/>
    <w:rsid w:val="00FF68D0"/>
    <w:rsid w:val="00FF68DE"/>
    <w:rsid w:val="00FF6D93"/>
    <w:rsid w:val="00FF6E0E"/>
    <w:rsid w:val="00FF72DE"/>
    <w:rsid w:val="00FF76E2"/>
    <w:rsid w:val="00FF77AC"/>
    <w:rsid w:val="00FF792B"/>
    <w:rsid w:val="00FF7968"/>
    <w:rsid w:val="00FF7BEB"/>
    <w:rsid w:val="00FF7FF0"/>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B2F486"/>
  <w15:chartTrackingRefBased/>
  <w15:docId w15:val="{A8DE1AD2-E912-4BE8-B64B-195DCC717E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EastAsia" w:hAnsi="Arial" w:cs="Arial"/>
        <w:lang w:val="en-US" w:eastAsia="en-US" w:bidi="he-IL"/>
      </w:rPr>
    </w:rPrDefault>
    <w:pPrDefault>
      <w:pPr>
        <w:bidi/>
        <w:spacing w:after="160" w:line="259" w:lineRule="auto"/>
        <w:jc w:val="both"/>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qFormat="1"/>
    <w:lsdException w:name="footnote text" w:uiPriority="0"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qFormat="1"/>
    <w:lsdException w:name="page number" w:semiHidden="1" w:unhideWhenUsed="1" w:qFormat="1"/>
    <w:lsdException w:name="endnote reference" w:semiHidden="1" w:unhideWhenUsed="1" w:qFormat="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iPriority="0"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Number 2" w:semiHidden="1" w:unhideWhenUsed="1" w:qFormat="1"/>
    <w:lsdException w:name="List Number 3" w:semiHidden="1" w:unhideWhenUsed="1" w:qFormat="1"/>
    <w:lsdException w:name="List Number 4"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qFormat="1"/>
    <w:lsdException w:name="Body Text" w:semiHidden="1" w:unhideWhenUsed="1"/>
    <w:lsdException w:name="Body Text Indent" w:semiHidden="1"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 w:qFormat="1"/>
    <w:lsdException w:name="Emphasis" w:uiPriority="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qFormat="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0" w:qFormat="1"/>
    <w:lsdException w:name="Intense Quote" w:uiPriority="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 w:qFormat="1"/>
    <w:lsdException w:name="Intense Emphasis" w:uiPriority="1" w:qFormat="1"/>
    <w:lsdException w:name="Subtle Reference" w:uiPriority="1" w:qFormat="1"/>
    <w:lsdException w:name="Intense Reference" w:uiPriority="1"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30842"/>
    <w:pPr>
      <w:spacing w:after="120" w:line="276" w:lineRule="auto"/>
    </w:pPr>
    <w:rPr>
      <w:rFonts w:asciiTheme="minorHAnsi" w:eastAsiaTheme="minorHAnsi" w:hAnsiTheme="minorHAnsi"/>
    </w:rPr>
  </w:style>
  <w:style w:type="paragraph" w:styleId="Heading1">
    <w:name w:val="heading 1"/>
    <w:next w:val="Normal"/>
    <w:link w:val="Heading1Char"/>
    <w:qFormat/>
    <w:rsid w:val="00EB3A4B"/>
    <w:pPr>
      <w:pageBreakBefore/>
      <w:spacing w:after="0" w:line="240" w:lineRule="auto"/>
      <w:jc w:val="center"/>
      <w:outlineLvl w:val="0"/>
    </w:pPr>
    <w:rPr>
      <w:b/>
      <w:bCs/>
      <w:color w:val="E81A3B"/>
      <w:sz w:val="32"/>
      <w:szCs w:val="32"/>
    </w:rPr>
  </w:style>
  <w:style w:type="paragraph" w:styleId="Heading2">
    <w:name w:val="heading 2"/>
    <w:basedOn w:val="Normal"/>
    <w:next w:val="Normal"/>
    <w:link w:val="Heading2Char"/>
    <w:qFormat/>
    <w:rsid w:val="008F7799"/>
    <w:pPr>
      <w:pBdr>
        <w:bottom w:val="single" w:sz="4" w:space="1" w:color="auto"/>
      </w:pBdr>
      <w:spacing w:after="0" w:line="240" w:lineRule="auto"/>
      <w:ind w:left="1418"/>
      <w:outlineLvl w:val="1"/>
    </w:pPr>
    <w:rPr>
      <w:b/>
      <w:bCs/>
      <w:szCs w:val="22"/>
    </w:rPr>
  </w:style>
  <w:style w:type="paragraph" w:styleId="Heading3">
    <w:name w:val="heading 3"/>
    <w:basedOn w:val="Normal"/>
    <w:next w:val="NoSpacing"/>
    <w:link w:val="Heading3Char"/>
    <w:qFormat/>
    <w:rsid w:val="008F7799"/>
    <w:pPr>
      <w:widowControl w:val="0"/>
      <w:numPr>
        <w:numId w:val="14"/>
      </w:numPr>
      <w:spacing w:line="240" w:lineRule="auto"/>
      <w:ind w:left="1702" w:hanging="284"/>
      <w:outlineLvl w:val="2"/>
    </w:pPr>
    <w:rPr>
      <w:rFonts w:ascii="Arial" w:hAnsi="Arial"/>
      <w:b/>
      <w:bCs/>
      <w:szCs w:val="22"/>
    </w:rPr>
  </w:style>
  <w:style w:type="paragraph" w:styleId="Heading4">
    <w:name w:val="heading 4"/>
    <w:basedOn w:val="Heading3"/>
    <w:next w:val="NoSpacing"/>
    <w:link w:val="Heading4Char"/>
    <w:autoRedefine/>
    <w:qFormat/>
    <w:rsid w:val="00AD3EC3"/>
    <w:pPr>
      <w:numPr>
        <w:ilvl w:val="1"/>
      </w:numPr>
      <w:ind w:left="1985" w:hanging="567"/>
      <w:outlineLvl w:val="3"/>
    </w:pPr>
    <w:rPr>
      <w:szCs w:val="20"/>
    </w:rPr>
  </w:style>
  <w:style w:type="paragraph" w:styleId="Heading5">
    <w:name w:val="heading 5"/>
    <w:basedOn w:val="Normal"/>
    <w:next w:val="NoSpacing"/>
    <w:link w:val="Heading5Char"/>
    <w:autoRedefine/>
    <w:qFormat/>
    <w:rsid w:val="008D74DC"/>
    <w:pPr>
      <w:keepNext/>
      <w:numPr>
        <w:ilvl w:val="2"/>
        <w:numId w:val="14"/>
      </w:numPr>
      <w:spacing w:line="240" w:lineRule="auto"/>
      <w:ind w:left="2269" w:hanging="851"/>
      <w:outlineLvl w:val="4"/>
    </w:pPr>
    <w:rPr>
      <w:rFonts w:eastAsia="Arial"/>
      <w:u w:val="single"/>
    </w:rPr>
  </w:style>
  <w:style w:type="paragraph" w:styleId="Heading6">
    <w:name w:val="heading 6"/>
    <w:basedOn w:val="Normal"/>
    <w:next w:val="Normal"/>
    <w:link w:val="Heading6Char"/>
    <w:autoRedefine/>
    <w:uiPriority w:val="9"/>
    <w:qFormat/>
    <w:rsid w:val="00A37534"/>
    <w:pPr>
      <w:numPr>
        <w:ilvl w:val="3"/>
        <w:numId w:val="14"/>
      </w:numPr>
      <w:spacing w:line="240" w:lineRule="auto"/>
      <w:ind w:left="2552" w:hanging="1134"/>
      <w:outlineLvl w:val="5"/>
    </w:pPr>
    <w:rPr>
      <w:i/>
      <w:iCs/>
    </w:rPr>
  </w:style>
  <w:style w:type="paragraph" w:styleId="Heading7">
    <w:name w:val="heading 7"/>
    <w:basedOn w:val="Normal"/>
    <w:next w:val="Normal"/>
    <w:link w:val="Heading7Char"/>
    <w:uiPriority w:val="9"/>
    <w:rsid w:val="00C414D3"/>
    <w:pPr>
      <w:keepNext/>
      <w:keepLines/>
      <w:numPr>
        <w:ilvl w:val="6"/>
        <w:numId w:val="8"/>
      </w:numPr>
      <w:spacing w:before="120" w:after="0"/>
      <w:outlineLvl w:val="6"/>
    </w:pPr>
    <w:rPr>
      <w:i/>
      <w:iCs/>
    </w:rPr>
  </w:style>
  <w:style w:type="paragraph" w:styleId="Heading8">
    <w:name w:val="heading 8"/>
    <w:basedOn w:val="Normal"/>
    <w:next w:val="Normal"/>
    <w:link w:val="Heading8Char"/>
    <w:uiPriority w:val="9"/>
    <w:rsid w:val="00C414D3"/>
    <w:pPr>
      <w:keepNext/>
      <w:keepLines/>
      <w:numPr>
        <w:ilvl w:val="7"/>
        <w:numId w:val="8"/>
      </w:numPr>
      <w:spacing w:before="120" w:after="0"/>
      <w:outlineLvl w:val="7"/>
    </w:pPr>
    <w:rPr>
      <w:b/>
      <w:bCs/>
    </w:rPr>
  </w:style>
  <w:style w:type="paragraph" w:styleId="Heading9">
    <w:name w:val="heading 9"/>
    <w:basedOn w:val="Normal"/>
    <w:next w:val="Normal"/>
    <w:link w:val="Heading9Char"/>
    <w:uiPriority w:val="9"/>
    <w:rsid w:val="00C414D3"/>
    <w:pPr>
      <w:keepNext/>
      <w:keepLines/>
      <w:numPr>
        <w:ilvl w:val="8"/>
        <w:numId w:val="8"/>
      </w:numPr>
      <w:spacing w:before="120" w:after="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0-B">
    <w:name w:val="כ0-B תו"/>
    <w:basedOn w:val="NoSpacingChar"/>
    <w:link w:val="0-B0"/>
    <w:uiPriority w:val="1"/>
    <w:rsid w:val="00C414D3"/>
    <w:rPr>
      <w:rFonts w:ascii="Arial" w:eastAsiaTheme="minorHAnsi" w:hAnsi="Arial" w:cstheme="minorBidi"/>
      <w:b/>
      <w:bCs/>
      <w:color w:val="000000" w:themeColor="text1"/>
      <w:sz w:val="22"/>
      <w:szCs w:val="22"/>
      <w:lang w:val="en-GB"/>
      <w14:ligatures w14:val="standardContextual"/>
      <w14:cntxtAlts/>
    </w:rPr>
  </w:style>
  <w:style w:type="paragraph" w:styleId="MessageHeader">
    <w:name w:val="Message Header"/>
    <w:basedOn w:val="Normal"/>
    <w:link w:val="MessageHeaderChar"/>
    <w:uiPriority w:val="99"/>
    <w:rsid w:val="00C414D3"/>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paragraph" w:styleId="Title">
    <w:name w:val="Title"/>
    <w:basedOn w:val="Normal"/>
    <w:next w:val="Normal"/>
    <w:link w:val="TitleChar"/>
    <w:qFormat/>
    <w:rsid w:val="00303962"/>
    <w:pPr>
      <w:spacing w:before="240" w:after="240"/>
      <w:contextualSpacing/>
      <w:jc w:val="center"/>
    </w:pPr>
    <w:rPr>
      <w:b/>
      <w:bCs/>
      <w:color w:val="ED1A3B" w:themeColor="accent1"/>
      <w:spacing w:val="-10"/>
      <w:kern w:val="28"/>
      <w:sz w:val="32"/>
      <w:szCs w:val="32"/>
    </w:rPr>
  </w:style>
  <w:style w:type="paragraph" w:styleId="BalloonText">
    <w:name w:val="Balloon Text"/>
    <w:basedOn w:val="Normal"/>
    <w:link w:val="BalloonTextChar"/>
    <w:uiPriority w:val="99"/>
    <w:unhideWhenUsed/>
    <w:rsid w:val="00C414D3"/>
    <w:pPr>
      <w:spacing w:after="0" w:line="240" w:lineRule="auto"/>
    </w:pPr>
    <w:rPr>
      <w:rFonts w:ascii="Tahoma" w:hAnsi="Tahoma" w:cs="Tahoma"/>
      <w:sz w:val="18"/>
      <w:szCs w:val="18"/>
    </w:rPr>
  </w:style>
  <w:style w:type="character" w:styleId="Strong">
    <w:name w:val="Strong"/>
    <w:basedOn w:val="DefaultParagraphFont"/>
    <w:uiPriority w:val="1"/>
    <w:qFormat/>
    <w:rsid w:val="008F582D"/>
    <w:rPr>
      <w:rFonts w:ascii="Arial" w:hAnsi="Arial" w:cs="Arial"/>
      <w:b/>
      <w:bCs/>
      <w:i w:val="0"/>
      <w:iCs w:val="0"/>
      <w:szCs w:val="20"/>
    </w:rPr>
  </w:style>
  <w:style w:type="paragraph" w:styleId="NoSpacing">
    <w:name w:val="No Spacing"/>
    <w:link w:val="NoSpacingChar"/>
    <w:uiPriority w:val="1"/>
    <w:qFormat/>
    <w:rsid w:val="000C6586"/>
    <w:pPr>
      <w:spacing w:after="0" w:line="240" w:lineRule="auto"/>
      <w:jc w:val="left"/>
    </w:pPr>
    <w:rPr>
      <w:rFonts w:eastAsiaTheme="minorHAnsi"/>
      <w:sz w:val="22"/>
      <w:lang w:val="en-GB"/>
    </w:rPr>
  </w:style>
  <w:style w:type="paragraph" w:styleId="EnvelopeAddress">
    <w:name w:val="envelope address"/>
    <w:basedOn w:val="Normal"/>
    <w:uiPriority w:val="99"/>
    <w:rsid w:val="00C414D3"/>
    <w:pPr>
      <w:framePr w:w="5040" w:h="1980" w:hSpace="180" w:wrap="auto" w:vAnchor="page" w:hAnchor="page" w:x="4650" w:y="2382"/>
      <w:ind w:right="2880"/>
    </w:pPr>
    <w:rPr>
      <w:sz w:val="24"/>
    </w:rPr>
  </w:style>
  <w:style w:type="paragraph" w:styleId="EnvelopeReturn">
    <w:name w:val="envelope return"/>
    <w:basedOn w:val="Normal"/>
    <w:uiPriority w:val="99"/>
    <w:unhideWhenUsed/>
    <w:rsid w:val="00C571DC"/>
    <w:pPr>
      <w:spacing w:after="0" w:line="240" w:lineRule="auto"/>
    </w:pPr>
    <w:rPr>
      <w:rFonts w:asciiTheme="majorHAnsi" w:eastAsiaTheme="majorEastAsia" w:hAnsiTheme="majorHAnsi" w:cstheme="majorBidi"/>
    </w:rPr>
  </w:style>
  <w:style w:type="paragraph" w:styleId="TOC1">
    <w:name w:val="toc 1"/>
    <w:basedOn w:val="Normal"/>
    <w:next w:val="Normal"/>
    <w:link w:val="TOC1Char"/>
    <w:autoRedefine/>
    <w:uiPriority w:val="39"/>
    <w:unhideWhenUsed/>
    <w:rsid w:val="0057727E"/>
    <w:pPr>
      <w:tabs>
        <w:tab w:val="right" w:leader="dot" w:pos="10206"/>
      </w:tabs>
      <w:spacing w:after="60" w:line="240" w:lineRule="auto"/>
      <w:ind w:left="1418"/>
      <w:jc w:val="left"/>
    </w:pPr>
    <w:rPr>
      <w:b/>
      <w:bCs/>
      <w:noProof/>
    </w:rPr>
  </w:style>
  <w:style w:type="character" w:styleId="IntenseReference">
    <w:name w:val="Intense Reference"/>
    <w:basedOn w:val="DefaultParagraphFont"/>
    <w:uiPriority w:val="1"/>
    <w:qFormat/>
    <w:rsid w:val="009725FC"/>
    <w:rPr>
      <w:b/>
      <w:bCs/>
      <w:smallCaps/>
      <w:color w:val="ED1A3B" w:themeColor="accent1"/>
      <w:spacing w:val="5"/>
    </w:rPr>
  </w:style>
  <w:style w:type="paragraph" w:styleId="Caption">
    <w:name w:val="caption"/>
    <w:basedOn w:val="Normal"/>
    <w:next w:val="Normal"/>
    <w:uiPriority w:val="35"/>
    <w:semiHidden/>
    <w:unhideWhenUsed/>
    <w:qFormat/>
    <w:rsid w:val="00DD28B6"/>
    <w:pPr>
      <w:spacing w:after="200" w:line="240" w:lineRule="auto"/>
      <w:jc w:val="right"/>
    </w:pPr>
    <w:rPr>
      <w:i/>
      <w:iCs/>
      <w:color w:val="000000" w:themeColor="text2"/>
      <w:sz w:val="18"/>
      <w:szCs w:val="18"/>
    </w:rPr>
  </w:style>
  <w:style w:type="paragraph" w:styleId="Subtitle">
    <w:name w:val="Subtitle"/>
    <w:basedOn w:val="Normal"/>
    <w:next w:val="Normal"/>
    <w:link w:val="SubtitleChar"/>
    <w:rsid w:val="00C414D3"/>
    <w:pPr>
      <w:numPr>
        <w:ilvl w:val="1"/>
      </w:numPr>
    </w:pPr>
    <w:rPr>
      <w:color w:val="5A5A5A" w:themeColor="text1" w:themeTint="A5"/>
      <w:spacing w:val="15"/>
    </w:rPr>
  </w:style>
  <w:style w:type="paragraph" w:styleId="NoteHeading">
    <w:name w:val="Note Heading"/>
    <w:basedOn w:val="Normal"/>
    <w:next w:val="Normal"/>
    <w:link w:val="NoteHeadingChar"/>
    <w:uiPriority w:val="99"/>
    <w:rsid w:val="009725FC"/>
    <w:pPr>
      <w:spacing w:after="0"/>
    </w:pPr>
  </w:style>
  <w:style w:type="table" w:styleId="TableGrid">
    <w:name w:val="Table Grid"/>
    <w:basedOn w:val="TableNormal"/>
    <w:rsid w:val="00C414D3"/>
    <w:pPr>
      <w:tabs>
        <w:tab w:val="left" w:pos="180"/>
        <w:tab w:val="left" w:pos="360"/>
        <w:tab w:val="left" w:pos="540"/>
      </w:tabs>
      <w:spacing w:after="0" w:line="240" w:lineRule="auto"/>
      <w:contextualSpacing/>
      <w:jc w:val="left"/>
    </w:pPr>
    <w:tblPr>
      <w:jc w:val="center"/>
    </w:tblPr>
    <w:trPr>
      <w:cantSplit/>
      <w:jc w:val="center"/>
    </w:trPr>
    <w:tcPr>
      <w:vAlign w:val="bottom"/>
    </w:tcPr>
    <w:tblStylePr w:type="firstRow">
      <w:pPr>
        <w:keepNext w:val="0"/>
        <w:keepLines w:val="0"/>
        <w:pageBreakBefore w:val="0"/>
        <w:widowControl/>
        <w:suppressLineNumbers w:val="0"/>
        <w:suppressAutoHyphens w:val="0"/>
        <w:wordWrap/>
        <w:spacing w:beforeLines="0" w:before="0" w:beforeAutospacing="0" w:afterLines="0" w:after="0" w:afterAutospacing="0" w:line="240" w:lineRule="auto"/>
        <w:ind w:leftChars="0" w:left="0" w:rightChars="0" w:right="0" w:firstLineChars="0" w:firstLine="0"/>
        <w:contextualSpacing/>
        <w:mirrorIndents w:val="0"/>
        <w:jc w:val="center"/>
        <w:outlineLvl w:val="9"/>
      </w:pPr>
      <w:rPr>
        <w:b/>
        <w:bCs/>
        <w:i w:val="0"/>
        <w:iCs w:val="0"/>
      </w:rPr>
    </w:tblStylePr>
    <w:tblStylePr w:type="lastRow">
      <w:pPr>
        <w:jc w:val="left"/>
      </w:pPr>
    </w:tblStylePr>
    <w:tblStylePr w:type="firstCol">
      <w:pPr>
        <w:keepNext w:val="0"/>
        <w:keepLines w:val="0"/>
        <w:pageBreakBefore w:val="0"/>
        <w:wordWrap/>
        <w:spacing w:beforeLines="0" w:before="0" w:beforeAutospacing="0" w:afterLines="0" w:after="0" w:afterAutospacing="0" w:line="240" w:lineRule="auto"/>
        <w:ind w:leftChars="0" w:left="0" w:rightChars="0" w:right="0" w:firstLineChars="0" w:firstLine="0"/>
        <w:contextualSpacing/>
        <w:mirrorIndents w:val="0"/>
        <w:jc w:val="left"/>
      </w:pPr>
      <w:rPr>
        <w:rFonts w:ascii="Arial" w:hAnsi="Arial" w:cs="Arial"/>
        <w:sz w:val="14"/>
        <w:szCs w:val="14"/>
        <w14:cntxtAlts w14:val="0"/>
      </w:rPr>
      <w:tblPr/>
      <w:tcPr>
        <w:vAlign w:val="center"/>
      </w:tcPr>
    </w:tblStylePr>
    <w:tblStylePr w:type="lastCol">
      <w:pPr>
        <w:wordWrap/>
        <w:spacing w:beforeLines="0" w:before="60" w:beforeAutospacing="0" w:line="240" w:lineRule="auto"/>
      </w:pPr>
    </w:tblStylePr>
    <w:tblStylePr w:type="neCell">
      <w:pPr>
        <w:jc w:val="center"/>
      </w:pPr>
    </w:tblStylePr>
    <w:tblStylePr w:type="nwCell">
      <w:pPr>
        <w:wordWrap/>
        <w:spacing w:beforeLines="0" w:before="0" w:beforeAutospacing="0" w:afterLines="0" w:after="0" w:afterAutospacing="0" w:line="240" w:lineRule="auto"/>
        <w:ind w:leftChars="0" w:left="0" w:rightChars="0" w:right="0" w:firstLineChars="0" w:firstLine="0"/>
        <w:contextualSpacing/>
        <w:jc w:val="left"/>
        <w:outlineLvl w:val="9"/>
      </w:pPr>
      <w:rPr>
        <w:rFonts w:ascii="Arial" w:hAnsi="Arial" w:cs="Arial"/>
        <w:b w:val="0"/>
        <w:bCs w:val="0"/>
        <w:i w:val="0"/>
        <w:iCs w:val="0"/>
        <w:sz w:val="14"/>
        <w:szCs w:val="14"/>
        <w14:cntxtAlts w14:val="0"/>
      </w:rPr>
      <w:tblPr/>
      <w:tcPr>
        <w:tcBorders>
          <w:top w:val="nil"/>
          <w:left w:val="nil"/>
          <w:bottom w:val="nil"/>
          <w:right w:val="nil"/>
          <w:insideH w:val="nil"/>
          <w:insideV w:val="nil"/>
        </w:tcBorders>
        <w:vAlign w:val="top"/>
      </w:tcPr>
    </w:tblStylePr>
    <w:tblStylePr w:type="seCell">
      <w:pPr>
        <w:wordWrap/>
        <w:spacing w:afterLines="0" w:after="120" w:afterAutospacing="0" w:line="240" w:lineRule="auto"/>
        <w:jc w:val="left"/>
      </w:pPr>
    </w:tblStylePr>
  </w:style>
  <w:style w:type="paragraph" w:styleId="FootnoteText">
    <w:name w:val="footnote text"/>
    <w:link w:val="FootnoteTextChar"/>
    <w:qFormat/>
    <w:rsid w:val="00C414D3"/>
    <w:pPr>
      <w:spacing w:after="0" w:line="240" w:lineRule="auto"/>
      <w:ind w:left="360" w:hanging="360"/>
      <w:contextualSpacing/>
    </w:pPr>
    <w:rPr>
      <w:rFonts w:eastAsia="Arial"/>
      <w:sz w:val="14"/>
      <w:szCs w:val="15"/>
      <w14:ligatures w14:val="standardContextual"/>
      <w14:cntxtAlts/>
    </w:rPr>
  </w:style>
  <w:style w:type="paragraph" w:styleId="TOCHeading">
    <w:name w:val="TOC Heading"/>
    <w:next w:val="Normal"/>
    <w:link w:val="TOCHeadingChar"/>
    <w:uiPriority w:val="39"/>
    <w:qFormat/>
    <w:rsid w:val="00DE333D"/>
    <w:pPr>
      <w:pBdr>
        <w:bottom w:val="single" w:sz="8" w:space="1" w:color="auto"/>
      </w:pBdr>
      <w:spacing w:after="240" w:line="240" w:lineRule="auto"/>
      <w:contextualSpacing/>
      <w:textboxTightWrap w:val="firstAndLastLine"/>
    </w:pPr>
    <w:rPr>
      <w:rFonts w:eastAsia="Arial"/>
      <w:bCs/>
      <w:sz w:val="24"/>
    </w:rPr>
  </w:style>
  <w:style w:type="paragraph" w:styleId="BodyText">
    <w:name w:val="Body Text"/>
    <w:basedOn w:val="Normal"/>
    <w:link w:val="BodyTextChar"/>
    <w:uiPriority w:val="99"/>
    <w:rsid w:val="00DD28B6"/>
  </w:style>
  <w:style w:type="paragraph" w:styleId="Revision">
    <w:name w:val="Revision"/>
    <w:hidden/>
    <w:uiPriority w:val="99"/>
    <w:semiHidden/>
    <w:rsid w:val="00C414D3"/>
    <w:pPr>
      <w:spacing w:after="0"/>
    </w:pPr>
    <w:rPr>
      <w:rFonts w:eastAsiaTheme="minorHAnsi"/>
      <w14:ligatures w14:val="standardContextual"/>
    </w:rPr>
  </w:style>
  <w:style w:type="paragraph" w:styleId="CommentText">
    <w:name w:val="annotation text"/>
    <w:basedOn w:val="Normal"/>
    <w:link w:val="CommentTextChar"/>
    <w:uiPriority w:val="99"/>
    <w:unhideWhenUsed/>
    <w:rsid w:val="00C414D3"/>
  </w:style>
  <w:style w:type="paragraph" w:styleId="BodyTextIndent2">
    <w:name w:val="Body Text Indent 2"/>
    <w:basedOn w:val="Normal"/>
    <w:link w:val="BodyTextIndent2Char"/>
    <w:uiPriority w:val="99"/>
    <w:unhideWhenUsed/>
    <w:rsid w:val="00DD28B6"/>
    <w:pPr>
      <w:tabs>
        <w:tab w:val="right" w:pos="0"/>
        <w:tab w:val="right" w:pos="283"/>
      </w:tabs>
      <w:ind w:left="720"/>
    </w:pPr>
    <w:rPr>
      <w:rFonts w:ascii="Times New Roman" w:eastAsia="Times New Roman" w:hAnsi="Times New Roman" w:cs="David"/>
      <w:szCs w:val="24"/>
    </w:rPr>
  </w:style>
  <w:style w:type="paragraph" w:styleId="BodyTextIndent3">
    <w:name w:val="Body Text Indent 3"/>
    <w:basedOn w:val="Normal"/>
    <w:link w:val="BodyTextIndent3Char"/>
    <w:uiPriority w:val="99"/>
    <w:unhideWhenUsed/>
    <w:rsid w:val="00C571DC"/>
    <w:pPr>
      <w:ind w:left="283"/>
    </w:pPr>
    <w:rPr>
      <w:sz w:val="16"/>
      <w:szCs w:val="16"/>
    </w:rPr>
  </w:style>
  <w:style w:type="paragraph" w:customStyle="1" w:styleId="1">
    <w:name w:val="כ1"/>
    <w:link w:val="10"/>
    <w:uiPriority w:val="1"/>
    <w:qFormat/>
    <w:locked/>
    <w:rsid w:val="00C414D3"/>
    <w:pPr>
      <w:spacing w:after="0" w:line="240" w:lineRule="auto"/>
      <w:ind w:left="240" w:hanging="120"/>
      <w:contextualSpacing/>
      <w:jc w:val="left"/>
    </w:pPr>
    <w:rPr>
      <w:rFonts w:eastAsia="Arial"/>
      <w14:ligatures w14:val="standardContextual"/>
    </w:rPr>
  </w:style>
  <w:style w:type="paragraph" w:customStyle="1" w:styleId="CoverTitle">
    <w:name w:val="Cover Title"/>
    <w:basedOn w:val="Normal"/>
    <w:next w:val="CoverSubheading"/>
    <w:link w:val="CoverTitle0"/>
    <w:uiPriority w:val="99"/>
    <w:locked/>
    <w:rsid w:val="00C414D3"/>
    <w:pPr>
      <w:tabs>
        <w:tab w:val="left" w:pos="720"/>
      </w:tabs>
      <w:spacing w:before="480" w:after="0"/>
      <w:ind w:left="850"/>
    </w:pPr>
    <w:rPr>
      <w:b/>
      <w:bCs/>
      <w:color w:val="ED1A3B"/>
      <w:sz w:val="48"/>
      <w:szCs w:val="48"/>
    </w:rPr>
  </w:style>
  <w:style w:type="paragraph" w:customStyle="1" w:styleId="CoverSubheading">
    <w:name w:val="Cover Subheading"/>
    <w:basedOn w:val="Normal"/>
    <w:link w:val="CoverSubheading0"/>
    <w:uiPriority w:val="99"/>
    <w:locked/>
    <w:rsid w:val="00C414D3"/>
    <w:pPr>
      <w:tabs>
        <w:tab w:val="left" w:pos="720"/>
      </w:tabs>
      <w:spacing w:after="0"/>
      <w:ind w:left="850"/>
    </w:pPr>
    <w:rPr>
      <w:b/>
      <w:bCs/>
      <w:color w:val="218F8B" w:themeColor="background2"/>
      <w:sz w:val="32"/>
      <w:szCs w:val="32"/>
    </w:rPr>
  </w:style>
  <w:style w:type="character" w:customStyle="1" w:styleId="CoverSubheading0">
    <w:name w:val="Cover Subheading תו"/>
    <w:basedOn w:val="DefaultParagraphFont"/>
    <w:link w:val="CoverSubheading"/>
    <w:uiPriority w:val="99"/>
    <w:rsid w:val="00C414D3"/>
    <w:rPr>
      <w:rFonts w:ascii="Arial" w:eastAsia="Trebuchet MS" w:hAnsi="Arial"/>
      <w:b/>
      <w:bCs/>
      <w:color w:val="218F8B" w:themeColor="background2"/>
      <w:sz w:val="32"/>
      <w:szCs w:val="32"/>
    </w:rPr>
  </w:style>
  <w:style w:type="character" w:customStyle="1" w:styleId="CoverTitle0">
    <w:name w:val="Cover Title תו"/>
    <w:basedOn w:val="DefaultParagraphFont"/>
    <w:link w:val="CoverTitle"/>
    <w:uiPriority w:val="99"/>
    <w:rsid w:val="00C414D3"/>
    <w:rPr>
      <w:rFonts w:ascii="Arial" w:eastAsia="Trebuchet MS" w:hAnsi="Arial"/>
      <w:b/>
      <w:bCs/>
      <w:color w:val="ED1A3B"/>
      <w:sz w:val="48"/>
      <w:szCs w:val="48"/>
    </w:rPr>
  </w:style>
  <w:style w:type="paragraph" w:customStyle="1" w:styleId="Coverdate">
    <w:name w:val="Cover date"/>
    <w:basedOn w:val="Normal"/>
    <w:next w:val="Normal"/>
    <w:link w:val="Coverdate0"/>
    <w:uiPriority w:val="99"/>
    <w:locked/>
    <w:rsid w:val="00C414D3"/>
    <w:pPr>
      <w:tabs>
        <w:tab w:val="left" w:pos="720"/>
      </w:tabs>
      <w:spacing w:after="240" w:line="360" w:lineRule="auto"/>
      <w:ind w:left="851"/>
    </w:pPr>
    <w:rPr>
      <w:rFonts w:asciiTheme="majorHAnsi" w:hAnsiTheme="majorHAnsi" w:cstheme="majorBidi"/>
      <w:b/>
      <w:bCs/>
      <w:color w:val="ED1A3B"/>
      <w:sz w:val="40"/>
      <w:szCs w:val="40"/>
    </w:rPr>
  </w:style>
  <w:style w:type="character" w:customStyle="1" w:styleId="Coverdate0">
    <w:name w:val="Cover date תו"/>
    <w:basedOn w:val="DefaultParagraphFont"/>
    <w:link w:val="Coverdate"/>
    <w:uiPriority w:val="99"/>
    <w:rsid w:val="00C414D3"/>
    <w:rPr>
      <w:rFonts w:asciiTheme="majorHAnsi" w:eastAsia="Trebuchet MS" w:hAnsiTheme="majorHAnsi" w:cstheme="majorBidi"/>
      <w:b/>
      <w:bCs/>
      <w:color w:val="ED1A3B"/>
      <w:sz w:val="40"/>
      <w:szCs w:val="40"/>
    </w:rPr>
  </w:style>
  <w:style w:type="paragraph" w:styleId="ListParagraph">
    <w:name w:val="List Paragraph"/>
    <w:basedOn w:val="Normal"/>
    <w:link w:val="ListParagraphChar"/>
    <w:uiPriority w:val="34"/>
    <w:qFormat/>
    <w:rsid w:val="007C414E"/>
    <w:pPr>
      <w:ind w:left="680" w:hanging="340"/>
      <w:contextualSpacing/>
    </w:pPr>
  </w:style>
  <w:style w:type="paragraph" w:styleId="Date">
    <w:name w:val="Date"/>
    <w:basedOn w:val="Normal"/>
    <w:next w:val="Normal"/>
    <w:link w:val="DateChar"/>
    <w:uiPriority w:val="99"/>
    <w:rsid w:val="00C414D3"/>
    <w:pPr>
      <w:jc w:val="right"/>
    </w:pPr>
  </w:style>
  <w:style w:type="paragraph" w:styleId="TOC2">
    <w:name w:val="toc 2"/>
    <w:basedOn w:val="Normal"/>
    <w:next w:val="Normal"/>
    <w:link w:val="TOC2Char"/>
    <w:autoRedefine/>
    <w:uiPriority w:val="39"/>
    <w:unhideWhenUsed/>
    <w:rsid w:val="00DE25C7"/>
    <w:pPr>
      <w:tabs>
        <w:tab w:val="right" w:leader="dot" w:pos="10206"/>
      </w:tabs>
      <w:spacing w:after="60" w:line="240" w:lineRule="auto"/>
      <w:ind w:left="1418"/>
      <w:jc w:val="left"/>
    </w:pPr>
    <w:rPr>
      <w:lang w:val="he-IL"/>
    </w:rPr>
  </w:style>
  <w:style w:type="paragraph" w:styleId="TOC3">
    <w:name w:val="toc 3"/>
    <w:basedOn w:val="Normal"/>
    <w:next w:val="Normal"/>
    <w:link w:val="TOC3Char"/>
    <w:autoRedefine/>
    <w:uiPriority w:val="39"/>
    <w:unhideWhenUsed/>
    <w:rsid w:val="00224304"/>
    <w:pPr>
      <w:tabs>
        <w:tab w:val="right" w:leader="dot" w:pos="10206"/>
      </w:tabs>
      <w:spacing w:after="60" w:line="240" w:lineRule="auto"/>
      <w:ind w:left="1985" w:hanging="567"/>
    </w:pPr>
    <w:rPr>
      <w:noProof/>
    </w:rPr>
  </w:style>
  <w:style w:type="paragraph" w:styleId="Header">
    <w:name w:val="header"/>
    <w:basedOn w:val="Normal"/>
    <w:link w:val="HeaderChar"/>
    <w:uiPriority w:val="99"/>
    <w:unhideWhenUsed/>
    <w:rsid w:val="000C6586"/>
    <w:pPr>
      <w:tabs>
        <w:tab w:val="center" w:pos="4153"/>
        <w:tab w:val="right" w:pos="8306"/>
      </w:tabs>
      <w:spacing w:after="0" w:line="240" w:lineRule="auto"/>
    </w:pPr>
  </w:style>
  <w:style w:type="paragraph" w:customStyle="1" w:styleId="2">
    <w:name w:val="כ2"/>
    <w:link w:val="20"/>
    <w:uiPriority w:val="1"/>
    <w:qFormat/>
    <w:locked/>
    <w:rsid w:val="00C414D3"/>
    <w:pPr>
      <w:spacing w:after="0" w:line="240" w:lineRule="auto"/>
      <w:ind w:left="360" w:hanging="120"/>
      <w:contextualSpacing/>
      <w:jc w:val="left"/>
    </w:pPr>
    <w:rPr>
      <w:rFonts w:eastAsia="Arial"/>
      <w14:ligatures w14:val="standardContextual"/>
    </w:rPr>
  </w:style>
  <w:style w:type="paragraph" w:styleId="CommentSubject">
    <w:name w:val="annotation subject"/>
    <w:basedOn w:val="Normal"/>
    <w:next w:val="Normal"/>
    <w:link w:val="CommentSubjectChar"/>
    <w:uiPriority w:val="99"/>
    <w:rsid w:val="009725FC"/>
    <w:rPr>
      <w:b/>
      <w:bCs/>
    </w:rPr>
  </w:style>
  <w:style w:type="paragraph" w:styleId="ListContinue3">
    <w:name w:val="List Continue 3"/>
    <w:basedOn w:val="Normal"/>
    <w:uiPriority w:val="99"/>
    <w:rsid w:val="00C414D3"/>
    <w:pPr>
      <w:ind w:left="849"/>
      <w:contextualSpacing/>
    </w:pPr>
  </w:style>
  <w:style w:type="paragraph" w:styleId="IndexHeading">
    <w:name w:val="index heading"/>
    <w:basedOn w:val="Normal"/>
    <w:next w:val="Normal"/>
    <w:uiPriority w:val="99"/>
    <w:semiHidden/>
    <w:unhideWhenUsed/>
    <w:rsid w:val="00C571DC"/>
    <w:rPr>
      <w:rFonts w:asciiTheme="majorHAnsi" w:eastAsiaTheme="majorEastAsia" w:hAnsiTheme="majorHAnsi" w:cstheme="majorBidi"/>
      <w:b/>
      <w:bCs/>
    </w:rPr>
  </w:style>
  <w:style w:type="paragraph" w:styleId="TOAHeading">
    <w:name w:val="toa heading"/>
    <w:basedOn w:val="Normal"/>
    <w:next w:val="Normal"/>
    <w:uiPriority w:val="99"/>
    <w:semiHidden/>
    <w:unhideWhenUsed/>
    <w:rsid w:val="00C571DC"/>
    <w:pPr>
      <w:spacing w:before="120"/>
    </w:pPr>
    <w:rPr>
      <w:rFonts w:asciiTheme="majorHAnsi" w:eastAsiaTheme="majorEastAsia" w:hAnsiTheme="majorHAnsi" w:cstheme="majorBidi"/>
      <w:b/>
      <w:bCs/>
      <w:sz w:val="24"/>
      <w:szCs w:val="24"/>
    </w:rPr>
  </w:style>
  <w:style w:type="paragraph" w:styleId="ListBullet">
    <w:name w:val="List Bullet"/>
    <w:basedOn w:val="Normal"/>
    <w:uiPriority w:val="99"/>
    <w:qFormat/>
    <w:rsid w:val="00C414D3"/>
    <w:pPr>
      <w:numPr>
        <w:numId w:val="12"/>
      </w:numPr>
      <w:contextualSpacing/>
    </w:pPr>
  </w:style>
  <w:style w:type="paragraph" w:styleId="ListNumber2">
    <w:name w:val="List Number 2"/>
    <w:basedOn w:val="Normal"/>
    <w:uiPriority w:val="99"/>
    <w:rsid w:val="00C414D3"/>
    <w:pPr>
      <w:numPr>
        <w:numId w:val="6"/>
      </w:numPr>
      <w:tabs>
        <w:tab w:val="clear" w:pos="643"/>
      </w:tabs>
      <w:ind w:left="720"/>
      <w:contextualSpacing/>
    </w:pPr>
  </w:style>
  <w:style w:type="paragraph" w:customStyle="1" w:styleId="x2underline">
    <w:name w:val="x2 underline"/>
    <w:next w:val="Normal"/>
    <w:uiPriority w:val="2"/>
    <w:locked/>
    <w:rsid w:val="00C414D3"/>
    <w:pPr>
      <w:pBdr>
        <w:bottom w:val="double" w:sz="4" w:space="1" w:color="auto"/>
      </w:pBdr>
      <w:spacing w:after="20" w:line="240" w:lineRule="auto"/>
      <w:jc w:val="left"/>
    </w:pPr>
    <w:rPr>
      <w:rFonts w:eastAsia="Arial Narrow"/>
      <w14:ligatures w14:val="standardContextual"/>
    </w:rPr>
  </w:style>
  <w:style w:type="paragraph" w:customStyle="1" w:styleId="X1underline">
    <w:name w:val="X1 underline"/>
    <w:basedOn w:val="NoSpacing"/>
    <w:next w:val="Normal"/>
    <w:uiPriority w:val="2"/>
    <w:locked/>
    <w:rsid w:val="00C414D3"/>
    <w:pPr>
      <w:pBdr>
        <w:bottom w:val="single" w:sz="4" w:space="1" w:color="auto"/>
      </w:pBdr>
      <w:spacing w:line="200" w:lineRule="exact"/>
      <w:jc w:val="center"/>
    </w:pPr>
    <w:rPr>
      <w:rFonts w:eastAsia="Arial"/>
    </w:rPr>
  </w:style>
  <w:style w:type="paragraph" w:styleId="Bibliography">
    <w:name w:val="Bibliography"/>
    <w:basedOn w:val="Normal"/>
    <w:next w:val="Normal"/>
    <w:uiPriority w:val="37"/>
    <w:unhideWhenUsed/>
    <w:rsid w:val="00C571DC"/>
  </w:style>
  <w:style w:type="paragraph" w:styleId="Salutation">
    <w:name w:val="Salutation"/>
    <w:basedOn w:val="Normal"/>
    <w:next w:val="Normal"/>
    <w:link w:val="SalutationChar"/>
    <w:uiPriority w:val="99"/>
    <w:unhideWhenUsed/>
    <w:rsid w:val="00C571DC"/>
  </w:style>
  <w:style w:type="character" w:styleId="PlaceholderText">
    <w:name w:val="Placeholder Text"/>
    <w:basedOn w:val="DefaultParagraphFont"/>
    <w:uiPriority w:val="99"/>
    <w:rsid w:val="00C414D3"/>
    <w:rPr>
      <w:color w:val="808080"/>
    </w:rPr>
  </w:style>
  <w:style w:type="paragraph" w:styleId="List">
    <w:name w:val="List"/>
    <w:basedOn w:val="Normal"/>
    <w:uiPriority w:val="99"/>
    <w:rsid w:val="00C414D3"/>
    <w:pPr>
      <w:ind w:left="360" w:hanging="360"/>
      <w:contextualSpacing/>
    </w:pPr>
  </w:style>
  <w:style w:type="paragraph" w:styleId="ListBullet2">
    <w:name w:val="List Bullet 2"/>
    <w:basedOn w:val="Normal"/>
    <w:uiPriority w:val="99"/>
    <w:rsid w:val="00C414D3"/>
    <w:pPr>
      <w:numPr>
        <w:numId w:val="2"/>
      </w:numPr>
      <w:ind w:left="720"/>
      <w:contextualSpacing/>
    </w:pPr>
  </w:style>
  <w:style w:type="paragraph" w:styleId="ListNumber">
    <w:name w:val="List Number"/>
    <w:basedOn w:val="Normal"/>
    <w:qFormat/>
    <w:rsid w:val="000C6586"/>
    <w:pPr>
      <w:numPr>
        <w:numId w:val="13"/>
      </w:numPr>
    </w:pPr>
  </w:style>
  <w:style w:type="paragraph" w:styleId="ListNumber3">
    <w:name w:val="List Number 3"/>
    <w:basedOn w:val="Normal"/>
    <w:uiPriority w:val="99"/>
    <w:rsid w:val="00C414D3"/>
    <w:pPr>
      <w:numPr>
        <w:numId w:val="7"/>
      </w:numPr>
      <w:ind w:left="1080"/>
      <w:contextualSpacing/>
    </w:pPr>
  </w:style>
  <w:style w:type="paragraph" w:styleId="ListBullet3">
    <w:name w:val="List Bullet 3"/>
    <w:basedOn w:val="Normal"/>
    <w:uiPriority w:val="99"/>
    <w:rsid w:val="00C414D3"/>
    <w:pPr>
      <w:numPr>
        <w:numId w:val="3"/>
      </w:numPr>
      <w:ind w:left="1080"/>
      <w:contextualSpacing/>
    </w:pPr>
  </w:style>
  <w:style w:type="paragraph" w:styleId="ListBullet4">
    <w:name w:val="List Bullet 4"/>
    <w:basedOn w:val="Normal"/>
    <w:uiPriority w:val="99"/>
    <w:rsid w:val="00C414D3"/>
    <w:pPr>
      <w:numPr>
        <w:numId w:val="4"/>
      </w:numPr>
      <w:ind w:left="1440"/>
      <w:contextualSpacing/>
    </w:pPr>
  </w:style>
  <w:style w:type="paragraph" w:customStyle="1" w:styleId="1-B">
    <w:name w:val="כ1-B"/>
    <w:basedOn w:val="1"/>
    <w:link w:val="1-B0"/>
    <w:uiPriority w:val="1"/>
    <w:qFormat/>
    <w:rsid w:val="00C414D3"/>
    <w:rPr>
      <w:b/>
      <w:bCs/>
    </w:rPr>
  </w:style>
  <w:style w:type="paragraph" w:customStyle="1" w:styleId="2-B">
    <w:name w:val="כ2-B"/>
    <w:basedOn w:val="2"/>
    <w:next w:val="0"/>
    <w:link w:val="2-B0"/>
    <w:uiPriority w:val="1"/>
    <w:qFormat/>
    <w:rsid w:val="00C414D3"/>
    <w:rPr>
      <w:b/>
      <w:bCs/>
    </w:rPr>
  </w:style>
  <w:style w:type="character" w:customStyle="1" w:styleId="10">
    <w:name w:val="כ1 תו"/>
    <w:basedOn w:val="DefaultParagraphFont"/>
    <w:link w:val="1"/>
    <w:uiPriority w:val="1"/>
    <w:rsid w:val="00C414D3"/>
    <w:rPr>
      <w:rFonts w:ascii="Arial" w:eastAsia="Arial" w:hAnsi="Arial"/>
      <w14:ligatures w14:val="standardContextual"/>
    </w:rPr>
  </w:style>
  <w:style w:type="character" w:customStyle="1" w:styleId="1-B0">
    <w:name w:val="כ1-B תו"/>
    <w:basedOn w:val="10"/>
    <w:link w:val="1-B"/>
    <w:uiPriority w:val="1"/>
    <w:rsid w:val="00C414D3"/>
    <w:rPr>
      <w:rFonts w:ascii="Arial" w:eastAsia="Arial" w:hAnsi="Arial"/>
      <w:b/>
      <w:bCs/>
      <w14:ligatures w14:val="standardContextual"/>
    </w:rPr>
  </w:style>
  <w:style w:type="character" w:styleId="CommentReference">
    <w:name w:val="annotation reference"/>
    <w:basedOn w:val="DefaultParagraphFont"/>
    <w:uiPriority w:val="99"/>
    <w:unhideWhenUsed/>
    <w:rsid w:val="00C414D3"/>
    <w:rPr>
      <w:sz w:val="16"/>
      <w:szCs w:val="16"/>
    </w:rPr>
  </w:style>
  <w:style w:type="character" w:styleId="FootnoteReference">
    <w:name w:val="footnote reference"/>
    <w:qFormat/>
    <w:rsid w:val="00C414D3"/>
    <w:rPr>
      <w:rFonts w:ascii="Arial" w:hAnsi="Arial" w:cs="Arial"/>
      <w:b w:val="0"/>
      <w:bCs w:val="0"/>
      <w:i w:val="0"/>
      <w:iCs w:val="0"/>
      <w:caps w:val="0"/>
      <w:smallCaps w:val="0"/>
      <w:strike w:val="0"/>
      <w:dstrike w:val="0"/>
      <w:vanish w:val="0"/>
      <w:sz w:val="18"/>
      <w:szCs w:val="18"/>
      <w:vertAlign w:val="superscript"/>
      <w14:ligatures w14:val="none"/>
      <w14:cntxtAlts w14:val="0"/>
    </w:rPr>
  </w:style>
  <w:style w:type="character" w:styleId="BookTitle">
    <w:name w:val="Book Title"/>
    <w:basedOn w:val="DefaultParagraphFont"/>
    <w:uiPriority w:val="33"/>
    <w:qFormat/>
    <w:rsid w:val="00C414D3"/>
    <w:rPr>
      <w:b/>
      <w:bCs/>
      <w:sz w:val="22"/>
      <w:szCs w:val="22"/>
    </w:rPr>
  </w:style>
  <w:style w:type="paragraph" w:customStyle="1" w:styleId="0-B0">
    <w:name w:val="כ0-B"/>
    <w:basedOn w:val="0"/>
    <w:next w:val="0"/>
    <w:link w:val="0-B"/>
    <w:uiPriority w:val="1"/>
    <w:qFormat/>
    <w:rsid w:val="00C414D3"/>
    <w:rPr>
      <w:rFonts w:eastAsiaTheme="minorHAnsi"/>
      <w:b/>
      <w:bCs/>
      <w:color w:val="000000" w:themeColor="text1"/>
      <w14:cntxtAlts/>
    </w:rPr>
  </w:style>
  <w:style w:type="character" w:customStyle="1" w:styleId="20">
    <w:name w:val="כ2 תו"/>
    <w:basedOn w:val="10"/>
    <w:link w:val="2"/>
    <w:uiPriority w:val="1"/>
    <w:rsid w:val="00C414D3"/>
    <w:rPr>
      <w:rFonts w:ascii="Arial" w:eastAsia="Arial" w:hAnsi="Arial"/>
      <w14:ligatures w14:val="standardContextual"/>
    </w:rPr>
  </w:style>
  <w:style w:type="character" w:customStyle="1" w:styleId="2-B0">
    <w:name w:val="כ2-B תו"/>
    <w:basedOn w:val="20"/>
    <w:link w:val="2-B"/>
    <w:uiPriority w:val="1"/>
    <w:rsid w:val="00C414D3"/>
    <w:rPr>
      <w:rFonts w:ascii="Arial" w:eastAsia="Arial" w:hAnsi="Arial"/>
      <w:b/>
      <w:bCs/>
      <w14:ligatures w14:val="standardContextual"/>
    </w:rPr>
  </w:style>
  <w:style w:type="paragraph" w:styleId="PlainText">
    <w:name w:val="Plain Text"/>
    <w:basedOn w:val="Normal"/>
    <w:link w:val="PlainTextChar"/>
    <w:uiPriority w:val="99"/>
    <w:unhideWhenUsed/>
    <w:rsid w:val="00C571DC"/>
    <w:pPr>
      <w:spacing w:after="0" w:line="240" w:lineRule="auto"/>
    </w:pPr>
    <w:rPr>
      <w:rFonts w:ascii="Consolas" w:hAnsi="Consolas"/>
      <w:sz w:val="21"/>
      <w:szCs w:val="21"/>
    </w:rPr>
  </w:style>
  <w:style w:type="paragraph" w:styleId="Signature">
    <w:name w:val="Signature"/>
    <w:basedOn w:val="Normal"/>
    <w:link w:val="SignatureChar"/>
    <w:uiPriority w:val="99"/>
    <w:rsid w:val="00C414D3"/>
    <w:pPr>
      <w:spacing w:after="0"/>
      <w:ind w:left="5906"/>
    </w:pPr>
  </w:style>
  <w:style w:type="paragraph" w:styleId="BodyTextIndent">
    <w:name w:val="Body Text Indent"/>
    <w:basedOn w:val="Normal"/>
    <w:link w:val="BodyTextIndentChar"/>
    <w:uiPriority w:val="99"/>
    <w:unhideWhenUsed/>
    <w:qFormat/>
    <w:rsid w:val="00DD28B6"/>
    <w:pPr>
      <w:ind w:left="283"/>
    </w:pPr>
  </w:style>
  <w:style w:type="paragraph" w:styleId="BodyTextFirstIndent">
    <w:name w:val="Body Text First Indent"/>
    <w:basedOn w:val="Normal"/>
    <w:link w:val="BodyTextFirstIndentChar"/>
    <w:uiPriority w:val="99"/>
    <w:unhideWhenUsed/>
    <w:rsid w:val="00C571DC"/>
    <w:pPr>
      <w:ind w:firstLine="360"/>
    </w:pPr>
  </w:style>
  <w:style w:type="paragraph" w:styleId="BodyTextFirstIndent2">
    <w:name w:val="Body Text First Indent 2"/>
    <w:basedOn w:val="BodyTextIndent"/>
    <w:link w:val="BodyTextFirstIndent2Char"/>
    <w:uiPriority w:val="99"/>
    <w:unhideWhenUsed/>
    <w:rsid w:val="00C571DC"/>
    <w:pPr>
      <w:ind w:left="360" w:firstLine="360"/>
    </w:pPr>
  </w:style>
  <w:style w:type="paragraph" w:styleId="Quote">
    <w:name w:val="Quote"/>
    <w:basedOn w:val="Normal"/>
    <w:link w:val="QuoteChar"/>
    <w:qFormat/>
    <w:rsid w:val="00C414D3"/>
    <w:pPr>
      <w:spacing w:before="200"/>
      <w:ind w:left="864" w:right="864"/>
      <w:jc w:val="center"/>
    </w:pPr>
    <w:rPr>
      <w:i/>
      <w:iCs/>
      <w:color w:val="404040" w:themeColor="text1" w:themeTint="BF"/>
    </w:rPr>
  </w:style>
  <w:style w:type="character" w:styleId="SubtleEmphasis">
    <w:name w:val="Subtle Emphasis"/>
    <w:uiPriority w:val="1"/>
    <w:qFormat/>
    <w:rsid w:val="00C414D3"/>
    <w:rPr>
      <w:b w:val="0"/>
      <w:bCs w:val="0"/>
      <w:i/>
      <w:iCs/>
    </w:rPr>
  </w:style>
  <w:style w:type="character" w:styleId="SubtleReference">
    <w:name w:val="Subtle Reference"/>
    <w:basedOn w:val="NoSpacingChar"/>
    <w:uiPriority w:val="1"/>
    <w:qFormat/>
    <w:rsid w:val="00CF623A"/>
    <w:rPr>
      <w:rFonts w:ascii="Arial" w:eastAsiaTheme="minorHAnsi" w:hAnsi="Arial" w:cs="Arial"/>
      <w:bCs w:val="0"/>
      <w:i/>
      <w:iCs/>
      <w:caps w:val="0"/>
      <w:smallCaps w:val="0"/>
      <w:spacing w:val="5"/>
      <w:sz w:val="20"/>
      <w:szCs w:val="20"/>
      <w:shd w:val="solid" w:color="E7E7E7" w:themeColor="accent5" w:fill="auto"/>
      <w:lang w:val="en-GB"/>
      <w14:ligatures w14:val="standardContextual"/>
      <w14:cntxtAlts/>
    </w:rPr>
  </w:style>
  <w:style w:type="paragraph" w:styleId="TOC5">
    <w:name w:val="toc 5"/>
    <w:basedOn w:val="Normal"/>
    <w:next w:val="Normal"/>
    <w:autoRedefine/>
    <w:uiPriority w:val="39"/>
    <w:unhideWhenUsed/>
    <w:rsid w:val="00DD28B6"/>
    <w:pPr>
      <w:ind w:left="800"/>
    </w:pPr>
    <w:rPr>
      <w:sz w:val="18"/>
      <w:szCs w:val="18"/>
    </w:rPr>
  </w:style>
  <w:style w:type="paragraph" w:styleId="TOC6">
    <w:name w:val="toc 6"/>
    <w:basedOn w:val="Normal"/>
    <w:next w:val="Normal"/>
    <w:autoRedefine/>
    <w:uiPriority w:val="39"/>
    <w:unhideWhenUsed/>
    <w:rsid w:val="00DD28B6"/>
    <w:pPr>
      <w:ind w:left="1000"/>
    </w:pPr>
    <w:rPr>
      <w:sz w:val="18"/>
      <w:szCs w:val="18"/>
    </w:rPr>
  </w:style>
  <w:style w:type="paragraph" w:styleId="TOC7">
    <w:name w:val="toc 7"/>
    <w:basedOn w:val="Normal"/>
    <w:next w:val="Normal"/>
    <w:autoRedefine/>
    <w:uiPriority w:val="39"/>
    <w:unhideWhenUsed/>
    <w:rsid w:val="00DD28B6"/>
    <w:pPr>
      <w:ind w:left="1200"/>
    </w:pPr>
    <w:rPr>
      <w:sz w:val="18"/>
      <w:szCs w:val="18"/>
    </w:rPr>
  </w:style>
  <w:style w:type="paragraph" w:styleId="TOC8">
    <w:name w:val="toc 8"/>
    <w:basedOn w:val="Normal"/>
    <w:next w:val="Normal"/>
    <w:autoRedefine/>
    <w:uiPriority w:val="39"/>
    <w:unhideWhenUsed/>
    <w:rsid w:val="00DD28B6"/>
    <w:pPr>
      <w:ind w:left="1400"/>
    </w:pPr>
    <w:rPr>
      <w:sz w:val="18"/>
      <w:szCs w:val="18"/>
    </w:rPr>
  </w:style>
  <w:style w:type="paragraph" w:styleId="TOC9">
    <w:name w:val="toc 9"/>
    <w:basedOn w:val="Normal"/>
    <w:next w:val="Normal"/>
    <w:link w:val="TOC9Char"/>
    <w:autoRedefine/>
    <w:uiPriority w:val="39"/>
    <w:unhideWhenUsed/>
    <w:rsid w:val="00DD28B6"/>
    <w:pPr>
      <w:ind w:left="1600"/>
    </w:pPr>
    <w:rPr>
      <w:sz w:val="18"/>
      <w:szCs w:val="18"/>
    </w:rPr>
  </w:style>
  <w:style w:type="paragraph" w:styleId="TOC4">
    <w:name w:val="toc 4"/>
    <w:basedOn w:val="Normal"/>
    <w:next w:val="Normal"/>
    <w:autoRedefine/>
    <w:uiPriority w:val="39"/>
    <w:unhideWhenUsed/>
    <w:rsid w:val="00DD28B6"/>
    <w:pPr>
      <w:ind w:left="600"/>
    </w:pPr>
    <w:rPr>
      <w:sz w:val="18"/>
      <w:szCs w:val="18"/>
    </w:rPr>
  </w:style>
  <w:style w:type="paragraph" w:customStyle="1" w:styleId="a0">
    <w:name w:val="כותרת להמשך"/>
    <w:basedOn w:val="Normal"/>
    <w:link w:val="a1"/>
    <w:rsid w:val="00020946"/>
    <w:pPr>
      <w:keepNext/>
      <w:pBdr>
        <w:bottom w:val="single" w:sz="8" w:space="1" w:color="auto"/>
      </w:pBdr>
      <w:spacing w:after="80"/>
      <w:contextualSpacing/>
      <w:textboxTightWrap w:val="firstAndLastLine"/>
    </w:pPr>
    <w:rPr>
      <w:rFonts w:eastAsia="Arial"/>
      <w:b/>
      <w:bCs/>
      <w:smallCaps/>
    </w:rPr>
  </w:style>
  <w:style w:type="character" w:customStyle="1" w:styleId="a1">
    <w:name w:val="כותרת להמשך תו"/>
    <w:basedOn w:val="DefaultParagraphFont"/>
    <w:link w:val="a0"/>
    <w:rsid w:val="00C571DC"/>
    <w:rPr>
      <w:rFonts w:eastAsiaTheme="majorEastAsia"/>
      <w:b/>
      <w:bCs/>
      <w:smallCaps/>
      <w:sz w:val="22"/>
      <w:szCs w:val="22"/>
    </w:rPr>
  </w:style>
  <w:style w:type="paragraph" w:styleId="E-mailSignature">
    <w:name w:val="E-mail Signature"/>
    <w:basedOn w:val="Normal"/>
    <w:link w:val="E-mailSignatureChar"/>
    <w:uiPriority w:val="99"/>
    <w:unhideWhenUsed/>
    <w:rsid w:val="00C571DC"/>
    <w:pPr>
      <w:spacing w:after="0" w:line="240" w:lineRule="auto"/>
    </w:pPr>
  </w:style>
  <w:style w:type="paragraph" w:styleId="DocumentMap">
    <w:name w:val="Document Map"/>
    <w:basedOn w:val="Normal"/>
    <w:link w:val="DocumentMapChar"/>
    <w:uiPriority w:val="99"/>
    <w:rsid w:val="00C414D3"/>
    <w:pPr>
      <w:spacing w:line="240" w:lineRule="auto"/>
    </w:pPr>
    <w:rPr>
      <w:rFonts w:eastAsia="Arial"/>
      <w:b/>
      <w:bCs/>
    </w:rPr>
  </w:style>
  <w:style w:type="paragraph" w:styleId="BlockText">
    <w:name w:val="Block Text"/>
    <w:basedOn w:val="Normal"/>
    <w:uiPriority w:val="99"/>
    <w:unhideWhenUsed/>
    <w:rsid w:val="00DD28B6"/>
    <w:pPr>
      <w:tabs>
        <w:tab w:val="left" w:pos="6469"/>
        <w:tab w:val="left" w:pos="7543"/>
      </w:tabs>
      <w:spacing w:line="240" w:lineRule="auto"/>
      <w:ind w:left="515" w:hanging="515"/>
    </w:pPr>
    <w:rPr>
      <w:noProof/>
      <w:szCs w:val="26"/>
    </w:rPr>
  </w:style>
  <w:style w:type="character" w:styleId="EndnoteReference">
    <w:name w:val="endnote reference"/>
    <w:basedOn w:val="DefaultParagraphFont"/>
    <w:uiPriority w:val="99"/>
    <w:unhideWhenUsed/>
    <w:qFormat/>
    <w:rsid w:val="00C414D3"/>
    <w:rPr>
      <w:vertAlign w:val="superscript"/>
    </w:rPr>
  </w:style>
  <w:style w:type="paragraph" w:styleId="BodyText2">
    <w:name w:val="Body Text 2"/>
    <w:basedOn w:val="Normal"/>
    <w:link w:val="BodyText2Char"/>
    <w:uiPriority w:val="99"/>
    <w:qFormat/>
    <w:rsid w:val="00C414D3"/>
    <w:pPr>
      <w:spacing w:before="40"/>
    </w:pPr>
    <w:rPr>
      <w:sz w:val="14"/>
      <w:szCs w:val="14"/>
    </w:rPr>
  </w:style>
  <w:style w:type="character" w:customStyle="1" w:styleId="SubtitleChar">
    <w:name w:val="Subtitle Char"/>
    <w:basedOn w:val="DefaultParagraphFont"/>
    <w:link w:val="Subtitle"/>
    <w:rsid w:val="00C414D3"/>
    <w:rPr>
      <w:rFonts w:asciiTheme="minorHAnsi" w:hAnsiTheme="minorHAnsi" w:cstheme="minorBidi"/>
      <w:color w:val="5A5A5A" w:themeColor="text1" w:themeTint="A5"/>
      <w:spacing w:val="15"/>
      <w:sz w:val="22"/>
      <w:szCs w:val="22"/>
    </w:rPr>
  </w:style>
  <w:style w:type="character" w:customStyle="1" w:styleId="NoteHeadingChar">
    <w:name w:val="Note Heading Char"/>
    <w:basedOn w:val="DefaultParagraphFont"/>
    <w:link w:val="NoteHeading"/>
    <w:uiPriority w:val="99"/>
    <w:rsid w:val="009725FC"/>
    <w:rPr>
      <w:rFonts w:ascii="Arial" w:hAnsi="Arial"/>
    </w:rPr>
  </w:style>
  <w:style w:type="character" w:customStyle="1" w:styleId="BodyTextIndent2Char">
    <w:name w:val="Body Text Indent 2 Char"/>
    <w:basedOn w:val="DefaultParagraphFont"/>
    <w:link w:val="BodyTextIndent2"/>
    <w:uiPriority w:val="99"/>
    <w:rsid w:val="00DD28B6"/>
    <w:rPr>
      <w:rFonts w:ascii="Times New Roman" w:eastAsia="Times New Roman" w:hAnsi="Times New Roman" w:cs="David"/>
      <w:szCs w:val="24"/>
    </w:rPr>
  </w:style>
  <w:style w:type="character" w:customStyle="1" w:styleId="BodyTextIndent3Char">
    <w:name w:val="Body Text Indent 3 Char"/>
    <w:basedOn w:val="DefaultParagraphFont"/>
    <w:link w:val="BodyTextIndent3"/>
    <w:uiPriority w:val="99"/>
    <w:rsid w:val="00C571DC"/>
    <w:rPr>
      <w:sz w:val="16"/>
      <w:szCs w:val="16"/>
    </w:rPr>
  </w:style>
  <w:style w:type="character" w:customStyle="1" w:styleId="BodyTextChar">
    <w:name w:val="Body Text Char"/>
    <w:basedOn w:val="DefaultParagraphFont"/>
    <w:link w:val="BodyText"/>
    <w:uiPriority w:val="99"/>
    <w:rsid w:val="00DD28B6"/>
  </w:style>
  <w:style w:type="character" w:customStyle="1" w:styleId="CommentSubjectChar">
    <w:name w:val="Comment Subject Char"/>
    <w:basedOn w:val="DefaultParagraphFont"/>
    <w:link w:val="CommentSubject"/>
    <w:uiPriority w:val="99"/>
    <w:rsid w:val="009725FC"/>
    <w:rPr>
      <w:rFonts w:ascii="Arial" w:hAnsi="Arial"/>
      <w:b/>
      <w:bCs/>
    </w:rPr>
  </w:style>
  <w:style w:type="character" w:customStyle="1" w:styleId="E-mailSignatureChar">
    <w:name w:val="E-mail Signature Char"/>
    <w:basedOn w:val="DefaultParagraphFont"/>
    <w:link w:val="E-mailSignature"/>
    <w:uiPriority w:val="99"/>
    <w:rsid w:val="00C571DC"/>
  </w:style>
  <w:style w:type="character" w:customStyle="1" w:styleId="SalutationChar">
    <w:name w:val="Salutation Char"/>
    <w:basedOn w:val="DefaultParagraphFont"/>
    <w:link w:val="Salutation"/>
    <w:uiPriority w:val="99"/>
    <w:rsid w:val="00C571DC"/>
  </w:style>
  <w:style w:type="character" w:customStyle="1" w:styleId="BodyTextIndentChar">
    <w:name w:val="Body Text Indent Char"/>
    <w:basedOn w:val="DefaultParagraphFont"/>
    <w:link w:val="BodyTextIndent"/>
    <w:uiPriority w:val="99"/>
    <w:rsid w:val="00DD28B6"/>
    <w:rPr>
      <w:rFonts w:ascii="Arial" w:eastAsia="Trebuchet MS" w:hAnsi="Arial"/>
    </w:rPr>
  </w:style>
  <w:style w:type="character" w:customStyle="1" w:styleId="BodyTextFirstIndentChar">
    <w:name w:val="Body Text First Indent Char"/>
    <w:basedOn w:val="BodyTextChar"/>
    <w:link w:val="BodyTextFirstIndent"/>
    <w:uiPriority w:val="99"/>
    <w:rsid w:val="0004109B"/>
    <w:rPr>
      <w:rFonts w:ascii="Arial" w:eastAsia="Trebuchet MS" w:hAnsi="Arial"/>
    </w:rPr>
  </w:style>
  <w:style w:type="character" w:customStyle="1" w:styleId="BodyTextFirstIndent2Char">
    <w:name w:val="Body Text First Indent 2 Char"/>
    <w:basedOn w:val="BodyTextIndentChar"/>
    <w:link w:val="BodyTextFirstIndent2"/>
    <w:uiPriority w:val="99"/>
    <w:rsid w:val="00C571DC"/>
    <w:rPr>
      <w:rFonts w:ascii="Arial" w:eastAsia="Trebuchet MS" w:hAnsi="Arial"/>
    </w:rPr>
  </w:style>
  <w:style w:type="character" w:customStyle="1" w:styleId="PlainTextChar">
    <w:name w:val="Plain Text Char"/>
    <w:basedOn w:val="DefaultParagraphFont"/>
    <w:link w:val="PlainText"/>
    <w:uiPriority w:val="99"/>
    <w:rsid w:val="00C571DC"/>
    <w:rPr>
      <w:rFonts w:ascii="Consolas" w:hAnsi="Consolas"/>
      <w:sz w:val="21"/>
      <w:szCs w:val="21"/>
    </w:rPr>
  </w:style>
  <w:style w:type="character" w:customStyle="1" w:styleId="TOC9Char">
    <w:name w:val="TOC 9 Char"/>
    <w:basedOn w:val="DefaultParagraphFont"/>
    <w:link w:val="TOC9"/>
    <w:uiPriority w:val="39"/>
    <w:rsid w:val="00C571DC"/>
    <w:rPr>
      <w:rFonts w:cstheme="minorHAnsi"/>
      <w:sz w:val="18"/>
      <w:szCs w:val="18"/>
    </w:rPr>
  </w:style>
  <w:style w:type="character" w:customStyle="1" w:styleId="TOC1Char">
    <w:name w:val="TOC 1 Char"/>
    <w:basedOn w:val="DefaultParagraphFont"/>
    <w:link w:val="TOC1"/>
    <w:uiPriority w:val="39"/>
    <w:rsid w:val="0057727E"/>
    <w:rPr>
      <w:rFonts w:asciiTheme="minorHAnsi" w:eastAsiaTheme="minorHAnsi" w:hAnsiTheme="minorHAnsi"/>
      <w:b/>
      <w:bCs/>
      <w:noProof/>
    </w:rPr>
  </w:style>
  <w:style w:type="character" w:customStyle="1" w:styleId="TOC2Char">
    <w:name w:val="TOC 2 Char"/>
    <w:basedOn w:val="DefaultParagraphFont"/>
    <w:link w:val="TOC2"/>
    <w:uiPriority w:val="39"/>
    <w:rsid w:val="00DE25C7"/>
    <w:rPr>
      <w:rFonts w:asciiTheme="minorHAnsi" w:eastAsiaTheme="minorHAnsi" w:hAnsiTheme="minorHAnsi"/>
      <w:lang w:val="he-IL"/>
    </w:rPr>
  </w:style>
  <w:style w:type="character" w:customStyle="1" w:styleId="TOC3Char">
    <w:name w:val="TOC 3 Char"/>
    <w:basedOn w:val="DefaultParagraphFont"/>
    <w:link w:val="TOC3"/>
    <w:uiPriority w:val="39"/>
    <w:rsid w:val="00224304"/>
    <w:rPr>
      <w:rFonts w:asciiTheme="minorHAnsi" w:eastAsiaTheme="minorHAnsi" w:hAnsiTheme="minorHAnsi"/>
      <w:noProof/>
    </w:rPr>
  </w:style>
  <w:style w:type="table" w:styleId="ListTable1Light-Accent6">
    <w:name w:val="List Table 1 Light Accent 6"/>
    <w:basedOn w:val="TableNormal"/>
    <w:uiPriority w:val="46"/>
    <w:rsid w:val="004A76C4"/>
    <w:pPr>
      <w:spacing w:after="0" w:line="240" w:lineRule="auto"/>
    </w:pPr>
    <w:tblPr>
      <w:tblStyleRowBandSize w:val="1"/>
      <w:tblStyleColBandSize w:val="1"/>
    </w:tblPr>
    <w:tblStylePr w:type="firstRow">
      <w:rPr>
        <w:b/>
        <w:bCs/>
      </w:rPr>
      <w:tblPr/>
      <w:tcPr>
        <w:tcBorders>
          <w:bottom w:val="single" w:sz="4" w:space="0" w:color="FFFFFF" w:themeColor="accent6" w:themeTint="99"/>
        </w:tcBorders>
      </w:tcPr>
    </w:tblStylePr>
    <w:tblStylePr w:type="lastRow">
      <w:rPr>
        <w:b/>
        <w:bCs/>
      </w:rPr>
      <w:tblPr/>
      <w:tcPr>
        <w:tcBorders>
          <w:top w:val="single" w:sz="4" w:space="0" w:color="FFFFFF" w:themeColor="accent6" w:themeTint="99"/>
        </w:tcBorders>
      </w:tcPr>
    </w:tblStylePr>
    <w:tblStylePr w:type="firstCol">
      <w:rPr>
        <w:b/>
        <w:bCs/>
      </w:rPr>
    </w:tblStylePr>
    <w:tblStylePr w:type="lastCol">
      <w:rPr>
        <w:b/>
        <w:bCs/>
      </w:rPr>
    </w:tblStylePr>
    <w:tblStylePr w:type="band1Vert">
      <w:tblPr/>
      <w:tcPr>
        <w:shd w:val="clear" w:color="auto" w:fill="FFFFFF" w:themeFill="accent6" w:themeFillTint="33"/>
      </w:tcPr>
    </w:tblStylePr>
    <w:tblStylePr w:type="band1Horz">
      <w:tblPr/>
      <w:tcPr>
        <w:shd w:val="clear" w:color="auto" w:fill="FFFFFF" w:themeFill="accent6" w:themeFillTint="33"/>
      </w:tcPr>
    </w:tblStylePr>
  </w:style>
  <w:style w:type="paragraph" w:customStyle="1" w:styleId="a2">
    <w:name w:val="מרכוז"/>
    <w:basedOn w:val="NoSpacing"/>
    <w:uiPriority w:val="1"/>
    <w:qFormat/>
    <w:rsid w:val="00C414D3"/>
    <w:pPr>
      <w:keepNext/>
      <w:tabs>
        <w:tab w:val="left" w:pos="180"/>
        <w:tab w:val="left" w:pos="360"/>
        <w:tab w:val="left" w:pos="540"/>
      </w:tabs>
      <w:jc w:val="center"/>
    </w:pPr>
  </w:style>
  <w:style w:type="paragraph" w:styleId="ListContinue">
    <w:name w:val="List Continue"/>
    <w:basedOn w:val="Normal"/>
    <w:uiPriority w:val="99"/>
    <w:rsid w:val="00C414D3"/>
    <w:pPr>
      <w:ind w:left="283"/>
      <w:contextualSpacing/>
    </w:pPr>
  </w:style>
  <w:style w:type="paragraph" w:customStyle="1" w:styleId="0">
    <w:name w:val="כ0"/>
    <w:uiPriority w:val="1"/>
    <w:qFormat/>
    <w:rsid w:val="00C414D3"/>
    <w:pPr>
      <w:spacing w:after="0" w:line="240" w:lineRule="auto"/>
      <w:ind w:left="120" w:hanging="120"/>
      <w:contextualSpacing/>
      <w:jc w:val="left"/>
    </w:pPr>
    <w:rPr>
      <w:rFonts w:eastAsia="Arial"/>
      <w14:ligatures w14:val="standardContextual"/>
    </w:rPr>
  </w:style>
  <w:style w:type="paragraph" w:styleId="ListContinue5">
    <w:name w:val="List Continue 5"/>
    <w:basedOn w:val="Normal"/>
    <w:uiPriority w:val="99"/>
    <w:rsid w:val="00C414D3"/>
    <w:pPr>
      <w:ind w:left="1415"/>
      <w:contextualSpacing/>
    </w:pPr>
  </w:style>
  <w:style w:type="paragraph" w:styleId="ListContinue2">
    <w:name w:val="List Continue 2"/>
    <w:basedOn w:val="Normal"/>
    <w:uiPriority w:val="99"/>
    <w:rsid w:val="00C414D3"/>
    <w:pPr>
      <w:ind w:left="566"/>
      <w:contextualSpacing/>
    </w:pPr>
  </w:style>
  <w:style w:type="paragraph" w:styleId="ListContinue4">
    <w:name w:val="List Continue 4"/>
    <w:basedOn w:val="Normal"/>
    <w:uiPriority w:val="99"/>
    <w:rsid w:val="00C414D3"/>
    <w:pPr>
      <w:ind w:left="1132"/>
      <w:contextualSpacing/>
    </w:pPr>
  </w:style>
  <w:style w:type="table" w:styleId="TableGridLight">
    <w:name w:val="Grid Table Light"/>
    <w:basedOn w:val="TableNormal"/>
    <w:uiPriority w:val="40"/>
    <w:rsid w:val="00C414D3"/>
    <w:pPr>
      <w:bidi w:val="0"/>
      <w:spacing w:after="120"/>
    </w:pPr>
    <w:rPr>
      <w:rFonts w:eastAsiaTheme="minorHAnsi"/>
    </w:rPr>
    <w:tblPr>
      <w:tblInd w:w="0" w:type="nil"/>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IntenseQuote">
    <w:name w:val="Intense Quote"/>
    <w:basedOn w:val="Normal"/>
    <w:next w:val="Normal"/>
    <w:link w:val="IntenseQuoteChar"/>
    <w:qFormat/>
    <w:rsid w:val="001E1697"/>
    <w:pPr>
      <w:pBdr>
        <w:top w:val="single" w:sz="4" w:space="10" w:color="ED1A3B" w:themeColor="accent1"/>
        <w:bottom w:val="single" w:sz="4" w:space="10" w:color="ED1A3B" w:themeColor="accent1"/>
      </w:pBdr>
      <w:spacing w:before="360" w:after="360"/>
      <w:ind w:left="864" w:right="864"/>
      <w:jc w:val="center"/>
    </w:pPr>
    <w:rPr>
      <w:i/>
      <w:iCs/>
      <w:color w:val="ED1A3B" w:themeColor="accent1"/>
    </w:rPr>
  </w:style>
  <w:style w:type="character" w:customStyle="1" w:styleId="IntenseQuoteChar">
    <w:name w:val="Intense Quote Char"/>
    <w:basedOn w:val="DefaultParagraphFont"/>
    <w:link w:val="IntenseQuote"/>
    <w:rsid w:val="001E1697"/>
    <w:rPr>
      <w:rFonts w:ascii="Arial" w:eastAsia="Trebuchet MS" w:hAnsi="Arial"/>
      <w:i/>
      <w:iCs/>
      <w:color w:val="ED1A3B" w:themeColor="accent1"/>
    </w:rPr>
  </w:style>
  <w:style w:type="paragraph" w:styleId="Closing">
    <w:name w:val="Closing"/>
    <w:basedOn w:val="Normal"/>
    <w:link w:val="ClosingChar"/>
    <w:uiPriority w:val="99"/>
    <w:rsid w:val="00C414D3"/>
    <w:pPr>
      <w:spacing w:after="0"/>
      <w:ind w:left="4252"/>
    </w:pPr>
  </w:style>
  <w:style w:type="paragraph" w:styleId="List4">
    <w:name w:val="List 4"/>
    <w:basedOn w:val="Normal"/>
    <w:uiPriority w:val="99"/>
    <w:rsid w:val="00C414D3"/>
    <w:pPr>
      <w:ind w:left="1363" w:hanging="283"/>
      <w:contextualSpacing/>
    </w:pPr>
  </w:style>
  <w:style w:type="paragraph" w:styleId="ListNumber4">
    <w:name w:val="List Number 4"/>
    <w:basedOn w:val="Normal"/>
    <w:uiPriority w:val="99"/>
    <w:rsid w:val="00C414D3"/>
    <w:pPr>
      <w:tabs>
        <w:tab w:val="num" w:pos="1209"/>
      </w:tabs>
      <w:ind w:left="1440" w:hanging="360"/>
      <w:contextualSpacing/>
    </w:pPr>
  </w:style>
  <w:style w:type="paragraph" w:styleId="ListNumber5">
    <w:name w:val="List Number 5"/>
    <w:basedOn w:val="Normal"/>
    <w:uiPriority w:val="99"/>
    <w:rsid w:val="00C414D3"/>
    <w:pPr>
      <w:numPr>
        <w:numId w:val="10"/>
      </w:numPr>
      <w:ind w:left="1800"/>
      <w:contextualSpacing/>
    </w:pPr>
  </w:style>
  <w:style w:type="paragraph" w:styleId="ListBullet5">
    <w:name w:val="List Bullet 5"/>
    <w:basedOn w:val="Normal"/>
    <w:uiPriority w:val="99"/>
    <w:rsid w:val="00C414D3"/>
    <w:pPr>
      <w:numPr>
        <w:numId w:val="9"/>
      </w:numPr>
      <w:ind w:left="1800"/>
      <w:contextualSpacing/>
    </w:pPr>
  </w:style>
  <w:style w:type="paragraph" w:styleId="List2">
    <w:name w:val="List 2"/>
    <w:basedOn w:val="Normal"/>
    <w:uiPriority w:val="99"/>
    <w:rsid w:val="00C414D3"/>
    <w:pPr>
      <w:ind w:left="643" w:hanging="283"/>
      <w:contextualSpacing/>
    </w:pPr>
  </w:style>
  <w:style w:type="paragraph" w:styleId="List3">
    <w:name w:val="List 3"/>
    <w:basedOn w:val="Normal"/>
    <w:uiPriority w:val="99"/>
    <w:rsid w:val="00C414D3"/>
    <w:pPr>
      <w:ind w:left="1003" w:hanging="283"/>
      <w:contextualSpacing/>
    </w:pPr>
  </w:style>
  <w:style w:type="paragraph" w:styleId="List5">
    <w:name w:val="List 5"/>
    <w:basedOn w:val="Normal"/>
    <w:uiPriority w:val="99"/>
    <w:rsid w:val="00C414D3"/>
    <w:pPr>
      <w:ind w:left="1723" w:hanging="283"/>
      <w:contextualSpacing/>
    </w:pPr>
  </w:style>
  <w:style w:type="table" w:styleId="PlainTable4">
    <w:name w:val="Plain Table 4"/>
    <w:basedOn w:val="TableNormal"/>
    <w:uiPriority w:val="44"/>
    <w:rsid w:val="00C414D3"/>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Hyperlink">
    <w:name w:val="Hyperlink"/>
    <w:basedOn w:val="DefaultParagraphFont"/>
    <w:uiPriority w:val="99"/>
    <w:rsid w:val="00C414D3"/>
    <w:rPr>
      <w:rFonts w:ascii="Arial" w:hAnsi="Arial" w:cs="Arial"/>
      <w:color w:val="02A5E2" w:themeColor="hyperlink"/>
      <w:u w:val="single"/>
      <w:lang w:val="en-US" w:bidi="he-IL"/>
    </w:rPr>
  </w:style>
  <w:style w:type="character" w:styleId="FollowedHyperlink">
    <w:name w:val="FollowedHyperlink"/>
    <w:basedOn w:val="DefaultParagraphFont"/>
    <w:uiPriority w:val="99"/>
    <w:semiHidden/>
    <w:unhideWhenUsed/>
    <w:rsid w:val="00C414D3"/>
    <w:rPr>
      <w:color w:val="ED1A3B" w:themeColor="followedHyperlink"/>
      <w:u w:val="single"/>
    </w:rPr>
  </w:style>
  <w:style w:type="character" w:styleId="HTMLAcronym">
    <w:name w:val="HTML Acronym"/>
    <w:basedOn w:val="DefaultParagraphFont"/>
    <w:uiPriority w:val="99"/>
    <w:semiHidden/>
    <w:unhideWhenUsed/>
    <w:rsid w:val="00C414D3"/>
  </w:style>
  <w:style w:type="character" w:styleId="IntenseEmphasis">
    <w:name w:val="Intense Emphasis"/>
    <w:basedOn w:val="DefaultParagraphFont"/>
    <w:uiPriority w:val="1"/>
    <w:qFormat/>
    <w:rsid w:val="00C414D3"/>
    <w:rPr>
      <w:b/>
      <w:bCs/>
      <w:i w:val="0"/>
      <w:iCs w:val="0"/>
      <w:color w:val="auto"/>
      <w:u w:val="single"/>
    </w:rPr>
  </w:style>
  <w:style w:type="character" w:styleId="Emphasis">
    <w:name w:val="Emphasis"/>
    <w:uiPriority w:val="1"/>
    <w:qFormat/>
    <w:rsid w:val="00C414D3"/>
    <w:rPr>
      <w:b/>
      <w:bCs/>
      <w:i w:val="0"/>
      <w:iCs w:val="0"/>
    </w:rPr>
  </w:style>
  <w:style w:type="paragraph" w:styleId="NormalIndent">
    <w:name w:val="Normal Indent"/>
    <w:basedOn w:val="Normal"/>
    <w:uiPriority w:val="99"/>
    <w:qFormat/>
    <w:rsid w:val="00C414D3"/>
    <w:pPr>
      <w:ind w:left="1440"/>
    </w:pPr>
  </w:style>
  <w:style w:type="paragraph" w:styleId="Footer">
    <w:name w:val="footer"/>
    <w:basedOn w:val="Normal"/>
    <w:link w:val="FooterChar"/>
    <w:uiPriority w:val="99"/>
    <w:unhideWhenUsed/>
    <w:rsid w:val="00C414D3"/>
    <w:pPr>
      <w:tabs>
        <w:tab w:val="center" w:pos="4153"/>
        <w:tab w:val="right" w:pos="8306"/>
      </w:tabs>
      <w:spacing w:after="0" w:line="240" w:lineRule="auto"/>
    </w:pPr>
  </w:style>
  <w:style w:type="paragraph" w:customStyle="1" w:styleId="200">
    <w:name w:val="כותרת 2_0"/>
    <w:basedOn w:val="Heading2"/>
    <w:next w:val="Normal"/>
    <w:link w:val="201"/>
    <w:uiPriority w:val="1"/>
    <w:qFormat/>
    <w:rsid w:val="00C414D3"/>
    <w:pPr>
      <w:ind w:left="0"/>
    </w:pPr>
    <w:rPr>
      <w:color w:val="000000" w:themeColor="text1"/>
    </w:rPr>
  </w:style>
  <w:style w:type="character" w:customStyle="1" w:styleId="201">
    <w:name w:val="כותרת 2_0 תו"/>
    <w:basedOn w:val="Heading1Char"/>
    <w:link w:val="200"/>
    <w:uiPriority w:val="1"/>
    <w:rsid w:val="00C414D3"/>
    <w:rPr>
      <w:rFonts w:ascii="Arial" w:eastAsia="Trebuchet MS" w:hAnsi="Arial"/>
      <w:b/>
      <w:bCs/>
      <w:color w:val="000000" w:themeColor="text1"/>
      <w:sz w:val="22"/>
      <w:szCs w:val="22"/>
    </w:rPr>
  </w:style>
  <w:style w:type="table" w:styleId="PlainTable5">
    <w:name w:val="Plain Table 5"/>
    <w:basedOn w:val="TableNormal"/>
    <w:uiPriority w:val="45"/>
    <w:rsid w:val="009B0198"/>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2">
    <w:name w:val="Plain Table 2"/>
    <w:basedOn w:val="TableNormal"/>
    <w:uiPriority w:val="42"/>
    <w:rsid w:val="00C414D3"/>
    <w:pPr>
      <w:spacing w:after="120"/>
      <w:contextualSpacing/>
    </w:pPr>
    <w:tblPr>
      <w:tblStyleRowBandSize w:val="1"/>
      <w:tblStyleColBandSize w:val="1"/>
    </w:tblPr>
    <w:tblStylePr w:type="firstRow">
      <w:pPr>
        <w:wordWrap/>
        <w:jc w:val="both"/>
      </w:pPr>
      <w:rPr>
        <w:b w:val="0"/>
        <w:bCs w:val="0"/>
      </w:rPr>
      <w:tblPr/>
      <w:tcPr>
        <w:tcBorders>
          <w:top w:val="nil"/>
          <w:left w:val="nil"/>
          <w:bottom w:val="nil"/>
          <w:right w:val="nil"/>
          <w:insideH w:val="nil"/>
          <w:insideV w:val="nil"/>
          <w:tl2br w:val="nil"/>
          <w:tr2bl w:val="nil"/>
        </w:tcBorders>
      </w:tcPr>
    </w:tblStylePr>
    <w:tblStylePr w:type="lastRow">
      <w:pPr>
        <w:wordWrap/>
        <w:spacing w:beforeLines="0" w:afterLines="0"/>
        <w:jc w:val="both"/>
      </w:pPr>
      <w:rPr>
        <w:b w:val="0"/>
        <w:bCs w:val="0"/>
      </w:rPr>
      <w:tblPr/>
      <w:tcPr>
        <w:tcBorders>
          <w:top w:val="nil"/>
          <w:left w:val="nil"/>
          <w:bottom w:val="nil"/>
          <w:right w:val="nil"/>
          <w:insideH w:val="nil"/>
          <w:insideV w:val="nil"/>
          <w:tl2br w:val="nil"/>
          <w:tr2bl w:val="nil"/>
        </w:tcBorders>
      </w:tcPr>
    </w:tblStylePr>
    <w:tblStylePr w:type="firstCol">
      <w:pPr>
        <w:wordWrap/>
        <w:spacing w:beforeLines="0" w:before="60" w:beforeAutospacing="0" w:afterLines="0" w:after="0" w:afterAutospacing="0" w:line="240" w:lineRule="auto"/>
        <w:jc w:val="left"/>
        <w:outlineLvl w:val="9"/>
      </w:pPr>
      <w:rPr>
        <w:rFonts w:ascii="Arial" w:hAnsi="Arial" w:cs="Arial"/>
        <w:sz w:val="14"/>
        <w:szCs w:val="14"/>
      </w:rPr>
      <w:tblPr/>
      <w:tcPr>
        <w:tcBorders>
          <w:top w:val="nil"/>
          <w:left w:val="nil"/>
          <w:bottom w:val="nil"/>
          <w:right w:val="nil"/>
          <w:insideH w:val="nil"/>
          <w:insideV w:val="nil"/>
          <w:tl2br w:val="nil"/>
          <w:tr2bl w:val="nil"/>
        </w:tcBorders>
      </w:tcPr>
    </w:tblStylePr>
    <w:tblStylePr w:type="lastCol">
      <w:pPr>
        <w:jc w:val="left"/>
      </w:pPr>
      <w:rPr>
        <w:b w:val="0"/>
        <w:bCs w:val="0"/>
      </w:rPr>
    </w:tblStylePr>
    <w:tblStylePr w:type="band1Vert">
      <w:tblPr/>
      <w:tcPr>
        <w:tcBorders>
          <w:top w:val="nil"/>
          <w:left w:val="nil"/>
          <w:bottom w:val="nil"/>
          <w:right w:val="nil"/>
          <w:insideH w:val="nil"/>
          <w:insideV w:val="nil"/>
          <w:tl2br w:val="nil"/>
          <w:tr2bl w:val="nil"/>
        </w:tcBorders>
      </w:tcPr>
    </w:tblStylePr>
    <w:tblStylePr w:type="band2Vert">
      <w:tblPr/>
      <w:tcPr>
        <w:tcBorders>
          <w:top w:val="nil"/>
          <w:left w:val="nil"/>
          <w:bottom w:val="nil"/>
          <w:right w:val="nil"/>
          <w:insideH w:val="nil"/>
          <w:insideV w:val="nil"/>
          <w:tl2br w:val="nil"/>
          <w:tr2bl w:val="nil"/>
        </w:tcBorders>
      </w:tcPr>
    </w:tblStylePr>
    <w:tblStylePr w:type="band1Horz">
      <w:tblPr/>
      <w:tcPr>
        <w:tcBorders>
          <w:top w:val="nil"/>
          <w:left w:val="nil"/>
          <w:bottom w:val="nil"/>
          <w:right w:val="nil"/>
          <w:insideH w:val="nil"/>
          <w:insideV w:val="nil"/>
          <w:tl2br w:val="nil"/>
          <w:tr2bl w:val="nil"/>
        </w:tcBorders>
      </w:tcPr>
    </w:tblStylePr>
    <w:tblStylePr w:type="band2Horz">
      <w:tblPr/>
      <w:tcPr>
        <w:tcBorders>
          <w:top w:val="nil"/>
          <w:left w:val="nil"/>
          <w:bottom w:val="nil"/>
          <w:right w:val="nil"/>
          <w:insideH w:val="nil"/>
          <w:insideV w:val="nil"/>
          <w:tl2br w:val="nil"/>
          <w:tr2bl w:val="nil"/>
        </w:tcBorders>
      </w:tcPr>
    </w:tblStylePr>
    <w:tblStylePr w:type="nwCell">
      <w:pPr>
        <w:wordWrap/>
        <w:spacing w:beforeLines="0" w:before="60" w:beforeAutospacing="0" w:afterLines="0" w:after="0" w:afterAutospacing="0" w:line="240" w:lineRule="auto"/>
        <w:contextualSpacing w:val="0"/>
        <w:jc w:val="left"/>
      </w:pPr>
      <w:rPr>
        <w:rFonts w:ascii="Arial" w:eastAsia="Arial" w:hAnsi="Arial" w:cs="Arial"/>
        <w:sz w:val="14"/>
        <w:szCs w:val="14"/>
      </w:rPr>
    </w:tblStylePr>
    <w:tblStylePr w:type="swCell">
      <w:pPr>
        <w:wordWrap/>
        <w:spacing w:beforeLines="0" w:before="60" w:beforeAutospacing="0" w:line="240" w:lineRule="auto"/>
        <w:jc w:val="left"/>
      </w:pPr>
      <w:rPr>
        <w:rFonts w:ascii="Arial" w:hAnsi="Arial" w:cs="Arial"/>
        <w:sz w:val="14"/>
        <w:szCs w:val="14"/>
        <w14:cntxtAlts w14:val="0"/>
      </w:rPr>
    </w:tblStylePr>
  </w:style>
  <w:style w:type="table" w:styleId="PlainTable1">
    <w:name w:val="Plain Table 1"/>
    <w:basedOn w:val="TableNormal"/>
    <w:uiPriority w:val="41"/>
    <w:rsid w:val="009B0198"/>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PageNumber">
    <w:name w:val="page number"/>
    <w:basedOn w:val="DefaultParagraphFont"/>
    <w:uiPriority w:val="99"/>
    <w:semiHidden/>
    <w:unhideWhenUsed/>
    <w:qFormat/>
    <w:rsid w:val="00C414D3"/>
  </w:style>
  <w:style w:type="character" w:styleId="LineNumber">
    <w:name w:val="line number"/>
    <w:basedOn w:val="DefaultParagraphFont"/>
    <w:uiPriority w:val="99"/>
    <w:semiHidden/>
    <w:unhideWhenUsed/>
    <w:qFormat/>
    <w:rsid w:val="00C414D3"/>
  </w:style>
  <w:style w:type="paragraph" w:customStyle="1" w:styleId="21">
    <w:name w:val="כותרת 2 להמשך"/>
    <w:basedOn w:val="Heading2"/>
    <w:next w:val="Heading1"/>
    <w:link w:val="22"/>
    <w:uiPriority w:val="1"/>
    <w:qFormat/>
    <w:rsid w:val="00C414D3"/>
    <w:pPr>
      <w:keepNext/>
      <w:pBdr>
        <w:bottom w:val="single" w:sz="8" w:space="1" w:color="000000" w:themeColor="text2"/>
      </w:pBdr>
    </w:pPr>
    <w:rPr>
      <w:noProof/>
      <w:color w:val="000000" w:themeColor="text1"/>
    </w:rPr>
  </w:style>
  <w:style w:type="character" w:customStyle="1" w:styleId="22">
    <w:name w:val="כותרת 2 להמשך תו"/>
    <w:basedOn w:val="DefaultParagraphFont"/>
    <w:link w:val="21"/>
    <w:uiPriority w:val="1"/>
    <w:rsid w:val="00C414D3"/>
    <w:rPr>
      <w:rFonts w:ascii="Arial" w:eastAsiaTheme="minorHAnsi" w:hAnsi="Arial"/>
      <w:b/>
      <w:bCs/>
      <w:noProof/>
      <w:color w:val="000000" w:themeColor="text1"/>
      <w:sz w:val="22"/>
      <w:szCs w:val="22"/>
    </w:rPr>
  </w:style>
  <w:style w:type="character" w:customStyle="1" w:styleId="Heading1Char">
    <w:name w:val="Heading 1 Char"/>
    <w:basedOn w:val="DefaultParagraphFont"/>
    <w:link w:val="Heading1"/>
    <w:rsid w:val="00EB3A4B"/>
    <w:rPr>
      <w:b/>
      <w:bCs/>
      <w:color w:val="E81A3B"/>
      <w:sz w:val="32"/>
      <w:szCs w:val="32"/>
    </w:rPr>
  </w:style>
  <w:style w:type="character" w:customStyle="1" w:styleId="Heading2Char">
    <w:name w:val="Heading 2 Char"/>
    <w:basedOn w:val="DefaultParagraphFont"/>
    <w:link w:val="Heading2"/>
    <w:rsid w:val="008F7799"/>
    <w:rPr>
      <w:rFonts w:asciiTheme="minorHAnsi" w:eastAsiaTheme="minorHAnsi" w:hAnsiTheme="minorHAnsi"/>
      <w:b/>
      <w:bCs/>
      <w:szCs w:val="22"/>
    </w:rPr>
  </w:style>
  <w:style w:type="character" w:customStyle="1" w:styleId="Heading3Char">
    <w:name w:val="Heading 3 Char"/>
    <w:basedOn w:val="DefaultParagraphFont"/>
    <w:link w:val="Heading3"/>
    <w:rsid w:val="008F7799"/>
    <w:rPr>
      <w:rFonts w:eastAsiaTheme="minorHAnsi"/>
      <w:b/>
      <w:bCs/>
      <w:szCs w:val="22"/>
    </w:rPr>
  </w:style>
  <w:style w:type="character" w:customStyle="1" w:styleId="Heading4Char">
    <w:name w:val="Heading 4 Char"/>
    <w:basedOn w:val="DefaultParagraphFont"/>
    <w:link w:val="Heading4"/>
    <w:rsid w:val="00AD3EC3"/>
    <w:rPr>
      <w:rFonts w:eastAsiaTheme="minorHAnsi"/>
      <w:b/>
      <w:bCs/>
    </w:rPr>
  </w:style>
  <w:style w:type="character" w:customStyle="1" w:styleId="Heading5Char">
    <w:name w:val="Heading 5 Char"/>
    <w:basedOn w:val="DefaultParagraphFont"/>
    <w:link w:val="Heading5"/>
    <w:rsid w:val="008D74DC"/>
    <w:rPr>
      <w:rFonts w:asciiTheme="minorHAnsi" w:eastAsia="Arial" w:hAnsiTheme="minorHAnsi"/>
      <w:u w:val="single"/>
    </w:rPr>
  </w:style>
  <w:style w:type="character" w:customStyle="1" w:styleId="Heading6Char">
    <w:name w:val="Heading 6 Char"/>
    <w:basedOn w:val="DefaultParagraphFont"/>
    <w:link w:val="Heading6"/>
    <w:uiPriority w:val="9"/>
    <w:rsid w:val="00A37534"/>
    <w:rPr>
      <w:rFonts w:asciiTheme="minorHAnsi" w:eastAsiaTheme="minorHAnsi" w:hAnsiTheme="minorHAnsi"/>
      <w:i/>
      <w:iCs/>
    </w:rPr>
  </w:style>
  <w:style w:type="character" w:customStyle="1" w:styleId="Heading7Char">
    <w:name w:val="Heading 7 Char"/>
    <w:basedOn w:val="DefaultParagraphFont"/>
    <w:link w:val="Heading7"/>
    <w:uiPriority w:val="9"/>
    <w:rsid w:val="00C414D3"/>
    <w:rPr>
      <w:rFonts w:asciiTheme="minorHAnsi" w:eastAsiaTheme="minorHAnsi" w:hAnsiTheme="minorHAnsi"/>
      <w:i/>
      <w:iCs/>
    </w:rPr>
  </w:style>
  <w:style w:type="character" w:customStyle="1" w:styleId="Heading8Char">
    <w:name w:val="Heading 8 Char"/>
    <w:basedOn w:val="DefaultParagraphFont"/>
    <w:link w:val="Heading8"/>
    <w:uiPriority w:val="9"/>
    <w:rsid w:val="00C414D3"/>
    <w:rPr>
      <w:rFonts w:asciiTheme="minorHAnsi" w:eastAsiaTheme="minorHAnsi" w:hAnsiTheme="minorHAnsi"/>
      <w:b/>
      <w:bCs/>
    </w:rPr>
  </w:style>
  <w:style w:type="character" w:customStyle="1" w:styleId="Heading9Char">
    <w:name w:val="Heading 9 Char"/>
    <w:basedOn w:val="DefaultParagraphFont"/>
    <w:link w:val="Heading9"/>
    <w:uiPriority w:val="9"/>
    <w:rsid w:val="00C414D3"/>
    <w:rPr>
      <w:rFonts w:asciiTheme="minorHAnsi" w:eastAsiaTheme="minorHAnsi" w:hAnsiTheme="minorHAnsi"/>
      <w:i/>
      <w:iCs/>
    </w:rPr>
  </w:style>
  <w:style w:type="character" w:customStyle="1" w:styleId="HeaderChar">
    <w:name w:val="Header Char"/>
    <w:basedOn w:val="DefaultParagraphFont"/>
    <w:link w:val="Header"/>
    <w:uiPriority w:val="99"/>
    <w:rsid w:val="000C6586"/>
    <w:rPr>
      <w:rFonts w:asciiTheme="minorHAnsi" w:eastAsiaTheme="minorHAnsi" w:hAnsiTheme="minorHAnsi" w:cstheme="minorBidi"/>
      <w:sz w:val="22"/>
      <w:lang w:val="en-GB"/>
    </w:rPr>
  </w:style>
  <w:style w:type="character" w:customStyle="1" w:styleId="TitleChar">
    <w:name w:val="Title Char"/>
    <w:basedOn w:val="DefaultParagraphFont"/>
    <w:link w:val="Title"/>
    <w:rsid w:val="00303962"/>
    <w:rPr>
      <w:rFonts w:asciiTheme="minorHAnsi" w:eastAsiaTheme="minorHAnsi" w:hAnsiTheme="minorHAnsi"/>
      <w:b/>
      <w:bCs/>
      <w:color w:val="ED1A3B" w:themeColor="accent1"/>
      <w:spacing w:val="-10"/>
      <w:kern w:val="28"/>
      <w:sz w:val="32"/>
      <w:szCs w:val="32"/>
    </w:rPr>
  </w:style>
  <w:style w:type="character" w:customStyle="1" w:styleId="FootnoteTextChar">
    <w:name w:val="Footnote Text Char"/>
    <w:basedOn w:val="DefaultParagraphFont"/>
    <w:link w:val="FootnoteText"/>
    <w:rsid w:val="00C414D3"/>
    <w:rPr>
      <w:rFonts w:ascii="Arial" w:eastAsia="Arial" w:hAnsi="Arial"/>
      <w:sz w:val="14"/>
      <w:szCs w:val="15"/>
      <w14:ligatures w14:val="standardContextual"/>
      <w14:cntxtAlts/>
    </w:rPr>
  </w:style>
  <w:style w:type="character" w:customStyle="1" w:styleId="SignatureChar">
    <w:name w:val="Signature Char"/>
    <w:basedOn w:val="DefaultParagraphFont"/>
    <w:link w:val="Signature"/>
    <w:uiPriority w:val="99"/>
    <w:rsid w:val="00C414D3"/>
    <w:rPr>
      <w:rFonts w:ascii="Arial" w:eastAsia="Trebuchet MS" w:hAnsi="Arial"/>
    </w:rPr>
  </w:style>
  <w:style w:type="character" w:customStyle="1" w:styleId="DateChar">
    <w:name w:val="Date Char"/>
    <w:basedOn w:val="DefaultParagraphFont"/>
    <w:link w:val="Date"/>
    <w:uiPriority w:val="99"/>
    <w:rsid w:val="00C414D3"/>
    <w:rPr>
      <w:rFonts w:ascii="Arial" w:eastAsia="Trebuchet MS" w:hAnsi="Arial"/>
    </w:rPr>
  </w:style>
  <w:style w:type="character" w:customStyle="1" w:styleId="MessageHeaderChar">
    <w:name w:val="Message Header Char"/>
    <w:basedOn w:val="DefaultParagraphFont"/>
    <w:link w:val="MessageHeader"/>
    <w:uiPriority w:val="99"/>
    <w:rsid w:val="00C414D3"/>
    <w:rPr>
      <w:rFonts w:asciiTheme="majorHAnsi" w:eastAsiaTheme="majorEastAsia" w:hAnsiTheme="majorHAnsi" w:cstheme="majorBidi"/>
      <w:sz w:val="24"/>
      <w:szCs w:val="24"/>
      <w:shd w:val="pct20" w:color="auto" w:fill="auto"/>
    </w:rPr>
  </w:style>
  <w:style w:type="character" w:customStyle="1" w:styleId="BodyText2Char">
    <w:name w:val="Body Text 2 Char"/>
    <w:basedOn w:val="DefaultParagraphFont"/>
    <w:link w:val="BodyText2"/>
    <w:uiPriority w:val="99"/>
    <w:rsid w:val="00C414D3"/>
    <w:rPr>
      <w:rFonts w:ascii="Arial" w:eastAsia="Trebuchet MS" w:hAnsi="Arial"/>
      <w:sz w:val="14"/>
      <w:szCs w:val="14"/>
    </w:rPr>
  </w:style>
  <w:style w:type="character" w:customStyle="1" w:styleId="ClosingChar">
    <w:name w:val="Closing Char"/>
    <w:basedOn w:val="DefaultParagraphFont"/>
    <w:link w:val="Closing"/>
    <w:uiPriority w:val="99"/>
    <w:rsid w:val="00C414D3"/>
    <w:rPr>
      <w:rFonts w:ascii="Arial" w:eastAsia="Trebuchet MS" w:hAnsi="Arial"/>
    </w:rPr>
  </w:style>
  <w:style w:type="character" w:customStyle="1" w:styleId="DocumentMapChar">
    <w:name w:val="Document Map Char"/>
    <w:basedOn w:val="DefaultParagraphFont"/>
    <w:link w:val="DocumentMap"/>
    <w:uiPriority w:val="99"/>
    <w:rsid w:val="00C414D3"/>
    <w:rPr>
      <w:rFonts w:ascii="Arial" w:eastAsia="Arial" w:hAnsi="Arial"/>
      <w:b/>
      <w:bCs/>
    </w:rPr>
  </w:style>
  <w:style w:type="character" w:customStyle="1" w:styleId="QuoteChar">
    <w:name w:val="Quote Char"/>
    <w:basedOn w:val="DefaultParagraphFont"/>
    <w:link w:val="Quote"/>
    <w:rsid w:val="00C414D3"/>
    <w:rPr>
      <w:rFonts w:ascii="Arial" w:eastAsia="Trebuchet MS" w:hAnsi="Arial"/>
      <w:i/>
      <w:iCs/>
      <w:color w:val="404040" w:themeColor="text1" w:themeTint="BF"/>
    </w:rPr>
  </w:style>
  <w:style w:type="character" w:customStyle="1" w:styleId="FooterChar">
    <w:name w:val="Footer Char"/>
    <w:basedOn w:val="DefaultParagraphFont"/>
    <w:link w:val="Footer"/>
    <w:uiPriority w:val="99"/>
    <w:rsid w:val="00C414D3"/>
    <w:rPr>
      <w:rFonts w:ascii="Arial" w:eastAsia="Trebuchet MS" w:hAnsi="Arial"/>
    </w:rPr>
  </w:style>
  <w:style w:type="character" w:customStyle="1" w:styleId="ListParagraphChar">
    <w:name w:val="List Paragraph Char"/>
    <w:basedOn w:val="DefaultParagraphFont"/>
    <w:link w:val="ListParagraph"/>
    <w:uiPriority w:val="34"/>
    <w:rsid w:val="007C414E"/>
    <w:rPr>
      <w:rFonts w:asciiTheme="minorHAnsi" w:eastAsiaTheme="minorHAnsi" w:hAnsiTheme="minorHAnsi"/>
    </w:rPr>
  </w:style>
  <w:style w:type="character" w:customStyle="1" w:styleId="BalloonTextChar">
    <w:name w:val="Balloon Text Char"/>
    <w:basedOn w:val="DefaultParagraphFont"/>
    <w:link w:val="BalloonText"/>
    <w:uiPriority w:val="99"/>
    <w:rsid w:val="00C414D3"/>
    <w:rPr>
      <w:rFonts w:ascii="Tahoma" w:eastAsia="Trebuchet MS" w:hAnsi="Tahoma" w:cs="Tahoma"/>
      <w:sz w:val="18"/>
      <w:szCs w:val="18"/>
    </w:rPr>
  </w:style>
  <w:style w:type="character" w:customStyle="1" w:styleId="NoSpacingChar">
    <w:name w:val="No Spacing Char"/>
    <w:basedOn w:val="DefaultParagraphFont"/>
    <w:link w:val="NoSpacing"/>
    <w:uiPriority w:val="1"/>
    <w:locked/>
    <w:rsid w:val="00C414D3"/>
    <w:rPr>
      <w:rFonts w:asciiTheme="minorHAnsi" w:eastAsiaTheme="minorHAnsi" w:hAnsiTheme="minorHAnsi" w:cstheme="minorBidi"/>
      <w:sz w:val="22"/>
      <w:szCs w:val="22"/>
      <w:lang w:val="en-GB"/>
    </w:rPr>
  </w:style>
  <w:style w:type="character" w:customStyle="1" w:styleId="CommentTextChar">
    <w:name w:val="Comment Text Char"/>
    <w:basedOn w:val="DefaultParagraphFont"/>
    <w:link w:val="CommentText"/>
    <w:uiPriority w:val="99"/>
    <w:rsid w:val="00C414D3"/>
    <w:rPr>
      <w:rFonts w:ascii="Arial" w:eastAsia="Trebuchet MS" w:hAnsi="Arial"/>
    </w:rPr>
  </w:style>
  <w:style w:type="character" w:customStyle="1" w:styleId="TOCHeadingChar">
    <w:name w:val="TOC Heading Char"/>
    <w:basedOn w:val="Heading2Char"/>
    <w:link w:val="TOCHeading"/>
    <w:uiPriority w:val="39"/>
    <w:rsid w:val="00DE333D"/>
    <w:rPr>
      <w:rFonts w:ascii="Arial" w:eastAsia="Arial" w:hAnsi="Arial" w:cstheme="minorHAnsi"/>
      <w:b w:val="0"/>
      <w:bCs/>
      <w:sz w:val="24"/>
      <w:szCs w:val="22"/>
      <w:lang w:val="en-GB"/>
    </w:rPr>
  </w:style>
  <w:style w:type="paragraph" w:styleId="BodyText3">
    <w:name w:val="Body Text 3"/>
    <w:basedOn w:val="Normal"/>
    <w:link w:val="BodyText3Char"/>
    <w:uiPriority w:val="99"/>
    <w:unhideWhenUsed/>
    <w:rsid w:val="00453B6E"/>
    <w:pPr>
      <w:pBdr>
        <w:top w:val="single" w:sz="4" w:space="1" w:color="ED1A3B" w:themeColor="accent1"/>
        <w:left w:val="single" w:sz="4" w:space="4" w:color="ED1A3B" w:themeColor="accent1"/>
        <w:bottom w:val="single" w:sz="4" w:space="1" w:color="ED1A3B" w:themeColor="accent1"/>
        <w:right w:val="single" w:sz="4" w:space="4" w:color="ED1A3B" w:themeColor="accent1"/>
      </w:pBdr>
      <w:bidi w:val="0"/>
      <w:spacing w:after="200"/>
    </w:pPr>
    <w:rPr>
      <w:rFonts w:ascii="Trebuchet MS" w:hAnsi="Trebuchet MS"/>
      <w:color w:val="404040"/>
    </w:rPr>
  </w:style>
  <w:style w:type="character" w:customStyle="1" w:styleId="BodyText3Char">
    <w:name w:val="Body Text 3 Char"/>
    <w:basedOn w:val="DefaultParagraphFont"/>
    <w:link w:val="BodyText3"/>
    <w:uiPriority w:val="99"/>
    <w:rsid w:val="00453B6E"/>
    <w:rPr>
      <w:rFonts w:eastAsiaTheme="minorHAnsi"/>
      <w:color w:val="404040"/>
    </w:rPr>
  </w:style>
  <w:style w:type="character" w:customStyle="1" w:styleId="11">
    <w:name w:val="אזכור לא מזוהה1"/>
    <w:basedOn w:val="DefaultParagraphFont"/>
    <w:uiPriority w:val="99"/>
    <w:semiHidden/>
    <w:unhideWhenUsed/>
    <w:rsid w:val="00A40768"/>
    <w:rPr>
      <w:color w:val="605E5C"/>
      <w:shd w:val="clear" w:color="auto" w:fill="E1DFDD"/>
    </w:rPr>
  </w:style>
  <w:style w:type="paragraph" w:customStyle="1" w:styleId="underlineX1">
    <w:name w:val="underline X1_קטן"/>
    <w:basedOn w:val="X1underline"/>
    <w:uiPriority w:val="2"/>
    <w:rsid w:val="00C414D3"/>
    <w:rPr>
      <w:rFonts w:eastAsia="Times New Roman"/>
    </w:rPr>
  </w:style>
  <w:style w:type="paragraph" w:customStyle="1" w:styleId="3">
    <w:name w:val="כ3"/>
    <w:next w:val="0"/>
    <w:link w:val="30"/>
    <w:uiPriority w:val="1"/>
    <w:qFormat/>
    <w:rsid w:val="00C414D3"/>
    <w:pPr>
      <w:spacing w:after="0" w:line="240" w:lineRule="auto"/>
      <w:ind w:left="480" w:hanging="120"/>
      <w:contextualSpacing/>
      <w:jc w:val="left"/>
    </w:pPr>
    <w:rPr>
      <w:rFonts w:eastAsia="Arial"/>
      <w14:ligatures w14:val="standardContextual"/>
    </w:rPr>
  </w:style>
  <w:style w:type="paragraph" w:customStyle="1" w:styleId="3-B">
    <w:name w:val="כ3-B"/>
    <w:basedOn w:val="3"/>
    <w:next w:val="0"/>
    <w:link w:val="3-B0"/>
    <w:uiPriority w:val="1"/>
    <w:qFormat/>
    <w:rsid w:val="00C414D3"/>
    <w:rPr>
      <w:b/>
      <w:bCs/>
    </w:rPr>
  </w:style>
  <w:style w:type="paragraph" w:customStyle="1" w:styleId="12">
    <w:name w:val="כותרת 1 להמשך"/>
    <w:next w:val="Heading1"/>
    <w:link w:val="13"/>
    <w:uiPriority w:val="1"/>
    <w:qFormat/>
    <w:rsid w:val="00C414D3"/>
    <w:pPr>
      <w:keepNext/>
      <w:pBdr>
        <w:bottom w:val="single" w:sz="8" w:space="1" w:color="000000" w:themeColor="text2"/>
      </w:pBdr>
      <w:spacing w:after="0"/>
      <w:jc w:val="left"/>
    </w:pPr>
    <w:rPr>
      <w:rFonts w:eastAsiaTheme="minorHAnsi"/>
      <w:noProof/>
      <w:color w:val="000000" w:themeColor="text1"/>
      <w:sz w:val="22"/>
    </w:rPr>
  </w:style>
  <w:style w:type="character" w:customStyle="1" w:styleId="13">
    <w:name w:val="כותרת 1 להמשך תו"/>
    <w:basedOn w:val="DefaultParagraphFont"/>
    <w:link w:val="12"/>
    <w:uiPriority w:val="1"/>
    <w:rsid w:val="00C414D3"/>
    <w:rPr>
      <w:rFonts w:ascii="Arial" w:eastAsiaTheme="minorHAnsi" w:hAnsi="Arial"/>
      <w:noProof/>
      <w:color w:val="000000" w:themeColor="text1"/>
      <w:sz w:val="22"/>
      <w:szCs w:val="22"/>
    </w:rPr>
  </w:style>
  <w:style w:type="paragraph" w:customStyle="1" w:styleId="a3">
    <w:name w:val="כניסה רגילה ללא מרווח"/>
    <w:basedOn w:val="Normal"/>
    <w:uiPriority w:val="1"/>
    <w:qFormat/>
    <w:rsid w:val="00C414D3"/>
    <w:pPr>
      <w:keepLines/>
      <w:spacing w:after="0"/>
      <w:ind w:left="1440"/>
      <w:contextualSpacing/>
    </w:pPr>
  </w:style>
  <w:style w:type="paragraph" w:customStyle="1" w:styleId="14">
    <w:name w:val="כותרת 1 ללא רמה"/>
    <w:basedOn w:val="Heading1"/>
    <w:link w:val="15"/>
    <w:uiPriority w:val="1"/>
    <w:qFormat/>
    <w:rsid w:val="00C414D3"/>
  </w:style>
  <w:style w:type="character" w:customStyle="1" w:styleId="15">
    <w:name w:val="כותרת 1 ללא רמה תו"/>
    <w:basedOn w:val="Heading1Char"/>
    <w:link w:val="14"/>
    <w:uiPriority w:val="1"/>
    <w:rsid w:val="00C414D3"/>
    <w:rPr>
      <w:b/>
      <w:bCs/>
      <w:color w:val="ED1A3B" w:themeColor="accent1"/>
      <w:sz w:val="32"/>
      <w:szCs w:val="32"/>
    </w:rPr>
  </w:style>
  <w:style w:type="paragraph" w:customStyle="1" w:styleId="a4">
    <w:name w:val="רגיל_ימין"/>
    <w:basedOn w:val="Normal"/>
    <w:link w:val="a5"/>
    <w:rsid w:val="00C414D3"/>
    <w:rPr>
      <w:rFonts w:ascii="Trebuchet MS" w:hAnsi="Trebuchet MS"/>
    </w:rPr>
  </w:style>
  <w:style w:type="character" w:customStyle="1" w:styleId="a5">
    <w:name w:val="רגיל_ימין תו"/>
    <w:basedOn w:val="DefaultParagraphFont"/>
    <w:link w:val="a4"/>
    <w:rsid w:val="00C414D3"/>
    <w:rPr>
      <w:rFonts w:eastAsia="Trebuchet MS"/>
    </w:rPr>
  </w:style>
  <w:style w:type="paragraph" w:customStyle="1" w:styleId="a6">
    <w:name w:val="מרכוז מודגש"/>
    <w:basedOn w:val="a2"/>
    <w:link w:val="a7"/>
    <w:qFormat/>
    <w:rsid w:val="00583A02"/>
    <w:pPr>
      <w:spacing w:before="120" w:after="120"/>
    </w:pPr>
    <w:rPr>
      <w:b/>
      <w:bCs/>
      <w:szCs w:val="22"/>
    </w:rPr>
  </w:style>
  <w:style w:type="character" w:customStyle="1" w:styleId="a7">
    <w:name w:val="מרכוז מודגש תו"/>
    <w:basedOn w:val="DefaultParagraphFont"/>
    <w:link w:val="a6"/>
    <w:rsid w:val="00C414D3"/>
    <w:rPr>
      <w:rFonts w:eastAsiaTheme="minorHAnsi"/>
      <w:b/>
      <w:bCs/>
      <w:sz w:val="22"/>
      <w:szCs w:val="22"/>
      <w:lang w:val="en-GB"/>
    </w:rPr>
  </w:style>
  <w:style w:type="paragraph" w:customStyle="1" w:styleId="23">
    <w:name w:val="כותרת משנה 2"/>
    <w:basedOn w:val="Subtitle"/>
    <w:next w:val="Normal"/>
    <w:link w:val="24"/>
    <w:qFormat/>
    <w:rsid w:val="00C414D3"/>
    <w:pPr>
      <w:spacing w:before="240" w:after="0"/>
      <w:jc w:val="center"/>
    </w:pPr>
    <w:rPr>
      <w:rFonts w:eastAsia="Trebuchet MS"/>
      <w:b/>
      <w:bCs/>
    </w:rPr>
  </w:style>
  <w:style w:type="character" w:customStyle="1" w:styleId="24">
    <w:name w:val="כותרת משנה 2 תו"/>
    <w:basedOn w:val="SubtitleChar"/>
    <w:link w:val="23"/>
    <w:rsid w:val="00C414D3"/>
    <w:rPr>
      <w:rFonts w:ascii="Arial" w:eastAsia="Trebuchet MS" w:hAnsi="Arial" w:cstheme="minorBidi"/>
      <w:b/>
      <w:bCs/>
      <w:color w:val="5A5A5A" w:themeColor="text1" w:themeTint="A5"/>
      <w:spacing w:val="15"/>
      <w:sz w:val="22"/>
      <w:szCs w:val="22"/>
      <w:lang w:val="en-GB"/>
    </w:rPr>
  </w:style>
  <w:style w:type="paragraph" w:customStyle="1" w:styleId="underlineR">
    <w:name w:val="underlineR"/>
    <w:basedOn w:val="X1underline"/>
    <w:rsid w:val="00C414D3"/>
    <w:pPr>
      <w:jc w:val="left"/>
    </w:pPr>
  </w:style>
  <w:style w:type="character" w:customStyle="1" w:styleId="30">
    <w:name w:val="כ3 תו"/>
    <w:basedOn w:val="DefaultParagraphFont"/>
    <w:link w:val="3"/>
    <w:uiPriority w:val="1"/>
    <w:rsid w:val="00C414D3"/>
    <w:rPr>
      <w:rFonts w:ascii="Arial" w:eastAsia="Arial" w:hAnsi="Arial"/>
      <w14:ligatures w14:val="standardContextual"/>
    </w:rPr>
  </w:style>
  <w:style w:type="character" w:customStyle="1" w:styleId="3-B0">
    <w:name w:val="כ3-B תו"/>
    <w:basedOn w:val="30"/>
    <w:link w:val="3-B"/>
    <w:uiPriority w:val="1"/>
    <w:rsid w:val="00C414D3"/>
    <w:rPr>
      <w:rFonts w:ascii="Arial" w:eastAsia="Arial" w:hAnsi="Arial"/>
      <w:b/>
      <w:bCs/>
      <w14:ligatures w14:val="standardContextual"/>
    </w:rPr>
  </w:style>
  <w:style w:type="table" w:customStyle="1" w:styleId="16">
    <w:name w:val="רשת טבלה1"/>
    <w:basedOn w:val="TableNormal"/>
    <w:next w:val="TableGrid"/>
    <w:rsid w:val="00C414D3"/>
    <w:pPr>
      <w:spacing w:after="0" w:line="220" w:lineRule="exact"/>
      <w:contextualSpacing/>
      <w:jc w:val="left"/>
      <w:textboxTightWrap w:val="firstLineOnly"/>
    </w:pPr>
    <w:tblPr>
      <w:jc w:val="center"/>
    </w:tblPr>
    <w:trPr>
      <w:cantSplit/>
      <w:jc w:val="center"/>
    </w:trPr>
    <w:tblStylePr w:type="firstRow">
      <w:pPr>
        <w:keepNext/>
        <w:keepLines w:val="0"/>
        <w:pageBreakBefore w:val="0"/>
        <w:widowControl/>
        <w:suppressLineNumbers w:val="0"/>
        <w:suppressAutoHyphens w:val="0"/>
        <w:wordWrap/>
        <w:spacing w:beforeLines="0" w:before="0" w:beforeAutospacing="0" w:afterLines="0" w:after="20" w:afterAutospacing="0" w:line="240" w:lineRule="auto"/>
        <w:ind w:leftChars="0" w:left="0" w:rightChars="0" w:right="0" w:firstLineChars="0" w:firstLine="0"/>
        <w:contextualSpacing/>
        <w:mirrorIndents w:val="0"/>
        <w:jc w:val="center"/>
        <w:textboxTightWrap w:val="firstAndLastLine"/>
        <w:outlineLvl w:val="9"/>
      </w:pPr>
      <w:rPr>
        <w:rFonts w:ascii="Arial" w:eastAsia="Arial" w:hAnsi="Arial" w:cs="Arial"/>
        <w:b/>
        <w:bCs/>
        <w:i w:val="0"/>
        <w:iCs w:val="0"/>
        <w:u w:val="none"/>
      </w:rPr>
      <w:tblPr/>
      <w:tcPr>
        <w:tcBorders>
          <w:top w:val="nil"/>
          <w:left w:val="nil"/>
          <w:bottom w:val="nil"/>
          <w:right w:val="nil"/>
          <w:insideH w:val="nil"/>
          <w:insideV w:val="nil"/>
          <w:tl2br w:val="nil"/>
          <w:tr2bl w:val="nil"/>
        </w:tcBorders>
        <w:vAlign w:val="bottom"/>
      </w:tcPr>
    </w:tblStylePr>
    <w:tblStylePr w:type="lastRow">
      <w:pPr>
        <w:jc w:val="left"/>
      </w:pPr>
    </w:tblStylePr>
    <w:tblStylePr w:type="firstCol">
      <w:pPr>
        <w:keepNext w:val="0"/>
        <w:keepLines w:val="0"/>
        <w:pageBreakBefore w:val="0"/>
        <w:wordWrap/>
        <w:spacing w:beforeLines="0" w:before="60" w:beforeAutospacing="0" w:afterLines="0" w:after="0" w:afterAutospacing="0" w:line="240" w:lineRule="auto"/>
        <w:ind w:leftChars="0" w:left="0" w:rightChars="0" w:right="0" w:firstLineChars="0" w:firstLine="0"/>
        <w:contextualSpacing/>
        <w:mirrorIndents w:val="0"/>
        <w:jc w:val="left"/>
      </w:pPr>
      <w:rPr>
        <w:rFonts w:ascii="Arial" w:hAnsi="Arial" w:cs="Arial"/>
        <w:sz w:val="14"/>
        <w:szCs w:val="14"/>
        <w14:cntxtAlts w14:val="0"/>
      </w:rPr>
      <w:tblPr/>
      <w:tcPr>
        <w:vAlign w:val="center"/>
      </w:tcPr>
    </w:tblStylePr>
    <w:tblStylePr w:type="lastCol">
      <w:pPr>
        <w:wordWrap/>
        <w:spacing w:beforeLines="0" w:before="60" w:beforeAutospacing="0" w:line="240" w:lineRule="auto"/>
      </w:pPr>
    </w:tblStylePr>
    <w:tblStylePr w:type="neCell">
      <w:pPr>
        <w:jc w:val="center"/>
      </w:pPr>
    </w:tblStylePr>
    <w:tblStylePr w:type="nwCell">
      <w:pPr>
        <w:keepNext w:val="0"/>
        <w:keepLines w:val="0"/>
        <w:pageBreakBefore w:val="0"/>
        <w:suppressLineNumbers w:val="0"/>
        <w:suppressAutoHyphens w:val="0"/>
        <w:wordWrap/>
        <w:spacing w:beforeLines="0" w:before="60" w:beforeAutospacing="0" w:afterLines="0" w:after="0" w:afterAutospacing="0" w:line="240" w:lineRule="auto"/>
        <w:ind w:leftChars="0" w:left="0" w:rightChars="0" w:right="0" w:firstLineChars="0" w:firstLine="0"/>
        <w:contextualSpacing/>
        <w:jc w:val="left"/>
        <w:textboxTightWrap w:val="firstAndLastLine"/>
        <w:outlineLvl w:val="9"/>
      </w:pPr>
      <w:rPr>
        <w:rFonts w:ascii="Arial" w:hAnsi="Arial" w:cs="Arial"/>
        <w:b w:val="0"/>
        <w:bCs w:val="0"/>
        <w:i w:val="0"/>
        <w:iCs w:val="0"/>
        <w:sz w:val="14"/>
        <w:szCs w:val="14"/>
        <w14:cntxtAlts w14:val="0"/>
      </w:rPr>
      <w:tblPr/>
      <w:tcPr>
        <w:tcBorders>
          <w:top w:val="nil"/>
          <w:left w:val="nil"/>
          <w:bottom w:val="nil"/>
          <w:right w:val="nil"/>
          <w:insideH w:val="nil"/>
          <w:insideV w:val="nil"/>
        </w:tcBorders>
      </w:tcPr>
    </w:tblStylePr>
    <w:tblStylePr w:type="seCell">
      <w:pPr>
        <w:wordWrap/>
        <w:spacing w:afterLines="0" w:after="120" w:afterAutospacing="0" w:line="240" w:lineRule="auto"/>
        <w:jc w:val="left"/>
      </w:pPr>
    </w:tblStylePr>
  </w:style>
  <w:style w:type="character" w:customStyle="1" w:styleId="25">
    <w:name w:val="אזכור לא מזוהה2"/>
    <w:basedOn w:val="DefaultParagraphFont"/>
    <w:uiPriority w:val="99"/>
    <w:semiHidden/>
    <w:unhideWhenUsed/>
    <w:rsid w:val="00AF160F"/>
    <w:rPr>
      <w:color w:val="605E5C"/>
      <w:shd w:val="clear" w:color="auto" w:fill="E1DFDD"/>
    </w:rPr>
  </w:style>
  <w:style w:type="paragraph" w:customStyle="1" w:styleId="26">
    <w:name w:val="כותרת 2 המשך"/>
    <w:basedOn w:val="Normal"/>
    <w:link w:val="27"/>
    <w:rsid w:val="00463E32"/>
    <w:pPr>
      <w:pBdr>
        <w:bottom w:val="single" w:sz="12" w:space="1" w:color="auto"/>
      </w:pBdr>
      <w:tabs>
        <w:tab w:val="left" w:pos="180"/>
        <w:tab w:val="left" w:pos="360"/>
        <w:tab w:val="left" w:pos="540"/>
      </w:tabs>
      <w:spacing w:line="240" w:lineRule="auto"/>
      <w:contextualSpacing/>
    </w:pPr>
    <w:rPr>
      <w:b/>
      <w:bCs/>
    </w:rPr>
  </w:style>
  <w:style w:type="character" w:customStyle="1" w:styleId="27">
    <w:name w:val="כותרת 2 המשך תו"/>
    <w:basedOn w:val="DefaultParagraphFont"/>
    <w:link w:val="26"/>
    <w:rsid w:val="00463E32"/>
    <w:rPr>
      <w:rFonts w:ascii="Arial" w:eastAsia="Trebuchet MS" w:hAnsi="Arial"/>
      <w:b/>
      <w:bCs/>
    </w:rPr>
  </w:style>
  <w:style w:type="paragraph" w:customStyle="1" w:styleId="a">
    <w:name w:val="כותרת נספח"/>
    <w:basedOn w:val="Heading3"/>
    <w:link w:val="a8"/>
    <w:qFormat/>
    <w:rsid w:val="00B03B46"/>
    <w:pPr>
      <w:numPr>
        <w:numId w:val="8"/>
      </w:numPr>
      <w:spacing w:after="0"/>
      <w:ind w:left="567" w:hanging="567"/>
    </w:pPr>
    <w:rPr>
      <w:color w:val="E81A3B"/>
      <w:sz w:val="22"/>
    </w:rPr>
  </w:style>
  <w:style w:type="paragraph" w:customStyle="1" w:styleId="a9">
    <w:name w:val="כותרת לדוח נספח"/>
    <w:basedOn w:val="200"/>
    <w:qFormat/>
    <w:rsid w:val="00C414D3"/>
    <w:pPr>
      <w:pBdr>
        <w:bottom w:val="single" w:sz="8" w:space="1" w:color="auto"/>
      </w:pBdr>
      <w:contextualSpacing/>
      <w:outlineLvl w:val="9"/>
    </w:pPr>
    <w:rPr>
      <w:rFonts w:eastAsia="Arial"/>
    </w:rPr>
  </w:style>
  <w:style w:type="character" w:customStyle="1" w:styleId="a8">
    <w:name w:val="כותרת נספח תו"/>
    <w:basedOn w:val="Heading3Char"/>
    <w:link w:val="a"/>
    <w:rsid w:val="00B03B46"/>
    <w:rPr>
      <w:rFonts w:eastAsiaTheme="minorHAnsi"/>
      <w:b/>
      <w:bCs/>
      <w:color w:val="E81A3B"/>
      <w:sz w:val="22"/>
      <w:szCs w:val="22"/>
    </w:rPr>
  </w:style>
  <w:style w:type="paragraph" w:customStyle="1" w:styleId="aa">
    <w:name w:val="כותרת נספח המשך"/>
    <w:basedOn w:val="a"/>
    <w:link w:val="ab"/>
    <w:qFormat/>
    <w:rsid w:val="00AE0A3C"/>
    <w:pPr>
      <w:keepLines/>
      <w:ind w:left="900"/>
      <w:textboxTightWrap w:val="firstAndLastLine"/>
      <w:outlineLvl w:val="9"/>
    </w:pPr>
  </w:style>
  <w:style w:type="character" w:customStyle="1" w:styleId="ab">
    <w:name w:val="כותרת נספח המשך תו"/>
    <w:basedOn w:val="DefaultParagraphFont"/>
    <w:link w:val="aa"/>
    <w:rsid w:val="00AE0A3C"/>
    <w:rPr>
      <w:rFonts w:eastAsiaTheme="minorHAnsi"/>
      <w:b/>
      <w:bCs/>
      <w:color w:val="E81A3B"/>
      <w:sz w:val="22"/>
      <w:szCs w:val="22"/>
    </w:rPr>
  </w:style>
  <w:style w:type="character" w:customStyle="1" w:styleId="default">
    <w:name w:val="default"/>
    <w:rsid w:val="00EA47CE"/>
    <w:rPr>
      <w:rFonts w:ascii="Times New Roman" w:hAnsi="Times New Roman" w:cs="Times New Roman"/>
      <w:sz w:val="20"/>
      <w:szCs w:val="26"/>
    </w:rPr>
  </w:style>
  <w:style w:type="paragraph" w:customStyle="1" w:styleId="28">
    <w:name w:val="פסקת רשימה רמה 2"/>
    <w:basedOn w:val="Normal"/>
    <w:link w:val="29"/>
    <w:qFormat/>
    <w:rsid w:val="00FF2B00"/>
    <w:pPr>
      <w:ind w:left="697" w:hanging="357"/>
      <w:contextualSpacing/>
    </w:pPr>
  </w:style>
  <w:style w:type="paragraph" w:customStyle="1" w:styleId="31">
    <w:name w:val="פסק ר 3"/>
    <w:basedOn w:val="28"/>
    <w:link w:val="32"/>
    <w:qFormat/>
    <w:rsid w:val="004532F8"/>
    <w:pPr>
      <w:ind w:left="1434"/>
    </w:pPr>
  </w:style>
  <w:style w:type="character" w:customStyle="1" w:styleId="29">
    <w:name w:val="פסקת רשימה רמה 2 תו"/>
    <w:basedOn w:val="DefaultParagraphFont"/>
    <w:link w:val="28"/>
    <w:rsid w:val="00FF2B00"/>
    <w:rPr>
      <w:rFonts w:asciiTheme="minorHAnsi" w:eastAsiaTheme="minorHAnsi" w:hAnsiTheme="minorHAnsi"/>
    </w:rPr>
  </w:style>
  <w:style w:type="character" w:customStyle="1" w:styleId="32">
    <w:name w:val="פסק ר 3 תו"/>
    <w:basedOn w:val="29"/>
    <w:link w:val="31"/>
    <w:rsid w:val="004532F8"/>
    <w:rPr>
      <w:rFonts w:asciiTheme="minorHAnsi" w:eastAsiaTheme="minorHAnsi" w:hAnsiTheme="minorHAnsi" w:cstheme="minorBidi"/>
      <w:sz w:val="22"/>
      <w:szCs w:val="22"/>
      <w:lang w:val="en-GB"/>
    </w:rPr>
  </w:style>
  <w:style w:type="paragraph" w:customStyle="1" w:styleId="ac">
    <w:name w:val="שם חברה"/>
    <w:basedOn w:val="Header"/>
    <w:link w:val="ad"/>
    <w:qFormat/>
    <w:rsid w:val="001117DC"/>
    <w:pPr>
      <w:spacing w:line="259" w:lineRule="auto"/>
      <w:jc w:val="right"/>
    </w:pPr>
    <w:rPr>
      <w:bCs/>
      <w:sz w:val="22"/>
      <w:szCs w:val="22"/>
    </w:rPr>
  </w:style>
  <w:style w:type="character" w:customStyle="1" w:styleId="ad">
    <w:name w:val="שם חברה תו"/>
    <w:basedOn w:val="HeaderChar"/>
    <w:link w:val="ac"/>
    <w:rsid w:val="001117DC"/>
    <w:rPr>
      <w:rFonts w:asciiTheme="minorHAnsi" w:eastAsiaTheme="minorHAnsi" w:hAnsiTheme="minorHAnsi" w:cstheme="minorBidi"/>
      <w:bCs/>
      <w:sz w:val="22"/>
      <w:szCs w:val="22"/>
      <w:lang w:val="en-GB"/>
    </w:rPr>
  </w:style>
  <w:style w:type="paragraph" w:customStyle="1" w:styleId="33">
    <w:name w:val="כותרת 3 (מעודכן)"/>
    <w:basedOn w:val="Heading3"/>
    <w:link w:val="34"/>
    <w:rsid w:val="00405A1E"/>
  </w:style>
  <w:style w:type="character" w:customStyle="1" w:styleId="34">
    <w:name w:val="כותרת 3 (מעודכן) תו"/>
    <w:basedOn w:val="Heading3Char"/>
    <w:link w:val="33"/>
    <w:rsid w:val="00405A1E"/>
    <w:rPr>
      <w:rFonts w:eastAsiaTheme="minorHAnsi"/>
      <w:b/>
      <w:bCs/>
      <w:szCs w:val="22"/>
    </w:rPr>
  </w:style>
  <w:style w:type="character" w:customStyle="1" w:styleId="35">
    <w:name w:val="אזכור לא מזוהה3"/>
    <w:basedOn w:val="DefaultParagraphFont"/>
    <w:uiPriority w:val="99"/>
    <w:semiHidden/>
    <w:unhideWhenUsed/>
    <w:rsid w:val="00154E89"/>
    <w:rPr>
      <w:color w:val="605E5C"/>
      <w:shd w:val="clear" w:color="auto" w:fill="E1DFDD"/>
    </w:rPr>
  </w:style>
  <w:style w:type="character" w:customStyle="1" w:styleId="310">
    <w:name w:val="אזכור לא מזוהה31"/>
    <w:basedOn w:val="DefaultParagraphFont"/>
    <w:uiPriority w:val="99"/>
    <w:semiHidden/>
    <w:unhideWhenUsed/>
    <w:rsid w:val="008F26B0"/>
    <w:rPr>
      <w:color w:val="605E5C"/>
      <w:shd w:val="clear" w:color="auto" w:fill="E1DFDD"/>
    </w:rPr>
  </w:style>
  <w:style w:type="character" w:styleId="UnresolvedMention">
    <w:name w:val="Unresolved Mention"/>
    <w:basedOn w:val="DefaultParagraphFont"/>
    <w:uiPriority w:val="99"/>
    <w:semiHidden/>
    <w:unhideWhenUsed/>
    <w:rsid w:val="00EC1D5A"/>
    <w:rPr>
      <w:color w:val="605E5C"/>
      <w:shd w:val="clear" w:color="auto" w:fill="E1DFDD"/>
    </w:rPr>
  </w:style>
  <w:style w:type="paragraph" w:styleId="EndnoteText">
    <w:name w:val="endnote text"/>
    <w:basedOn w:val="Normal"/>
    <w:link w:val="EndnoteTextChar"/>
    <w:uiPriority w:val="99"/>
    <w:semiHidden/>
    <w:unhideWhenUsed/>
    <w:rsid w:val="001701E7"/>
    <w:pPr>
      <w:spacing w:after="0" w:line="240" w:lineRule="auto"/>
    </w:pPr>
  </w:style>
  <w:style w:type="character" w:customStyle="1" w:styleId="EndnoteTextChar">
    <w:name w:val="Endnote Text Char"/>
    <w:basedOn w:val="DefaultParagraphFont"/>
    <w:link w:val="EndnoteText"/>
    <w:uiPriority w:val="99"/>
    <w:semiHidden/>
    <w:rsid w:val="001701E7"/>
    <w:rPr>
      <w:rFonts w:asciiTheme="minorHAnsi" w:eastAsiaTheme="minorHAnsi" w:hAnsiTheme="minorHAnsi"/>
    </w:rPr>
  </w:style>
  <w:style w:type="numbering" w:customStyle="1" w:styleId="LFO34">
    <w:name w:val="LFO34"/>
    <w:basedOn w:val="NoList"/>
    <w:rsid w:val="00C84CDD"/>
    <w:pPr>
      <w:numPr>
        <w:numId w:val="18"/>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6282554">
      <w:bodyDiv w:val="1"/>
      <w:marLeft w:val="0"/>
      <w:marRight w:val="0"/>
      <w:marTop w:val="0"/>
      <w:marBottom w:val="0"/>
      <w:divBdr>
        <w:top w:val="none" w:sz="0" w:space="0" w:color="auto"/>
        <w:left w:val="none" w:sz="0" w:space="0" w:color="auto"/>
        <w:bottom w:val="none" w:sz="0" w:space="0" w:color="auto"/>
        <w:right w:val="none" w:sz="0" w:space="0" w:color="auto"/>
      </w:divBdr>
    </w:div>
    <w:div w:id="220950490">
      <w:bodyDiv w:val="1"/>
      <w:marLeft w:val="0"/>
      <w:marRight w:val="0"/>
      <w:marTop w:val="0"/>
      <w:marBottom w:val="0"/>
      <w:divBdr>
        <w:top w:val="none" w:sz="0" w:space="0" w:color="auto"/>
        <w:left w:val="none" w:sz="0" w:space="0" w:color="auto"/>
        <w:bottom w:val="none" w:sz="0" w:space="0" w:color="auto"/>
        <w:right w:val="none" w:sz="0" w:space="0" w:color="auto"/>
      </w:divBdr>
    </w:div>
    <w:div w:id="223757109">
      <w:bodyDiv w:val="1"/>
      <w:marLeft w:val="0"/>
      <w:marRight w:val="0"/>
      <w:marTop w:val="0"/>
      <w:marBottom w:val="0"/>
      <w:divBdr>
        <w:top w:val="none" w:sz="0" w:space="0" w:color="auto"/>
        <w:left w:val="none" w:sz="0" w:space="0" w:color="auto"/>
        <w:bottom w:val="none" w:sz="0" w:space="0" w:color="auto"/>
        <w:right w:val="none" w:sz="0" w:space="0" w:color="auto"/>
      </w:divBdr>
    </w:div>
    <w:div w:id="295837870">
      <w:bodyDiv w:val="1"/>
      <w:marLeft w:val="0"/>
      <w:marRight w:val="0"/>
      <w:marTop w:val="0"/>
      <w:marBottom w:val="0"/>
      <w:divBdr>
        <w:top w:val="none" w:sz="0" w:space="0" w:color="auto"/>
        <w:left w:val="none" w:sz="0" w:space="0" w:color="auto"/>
        <w:bottom w:val="none" w:sz="0" w:space="0" w:color="auto"/>
        <w:right w:val="none" w:sz="0" w:space="0" w:color="auto"/>
      </w:divBdr>
    </w:div>
    <w:div w:id="601572687">
      <w:bodyDiv w:val="1"/>
      <w:marLeft w:val="0"/>
      <w:marRight w:val="0"/>
      <w:marTop w:val="0"/>
      <w:marBottom w:val="0"/>
      <w:divBdr>
        <w:top w:val="none" w:sz="0" w:space="0" w:color="auto"/>
        <w:left w:val="none" w:sz="0" w:space="0" w:color="auto"/>
        <w:bottom w:val="none" w:sz="0" w:space="0" w:color="auto"/>
        <w:right w:val="none" w:sz="0" w:space="0" w:color="auto"/>
      </w:divBdr>
    </w:div>
    <w:div w:id="1676297999">
      <w:bodyDiv w:val="1"/>
      <w:marLeft w:val="0"/>
      <w:marRight w:val="0"/>
      <w:marTop w:val="0"/>
      <w:marBottom w:val="0"/>
      <w:divBdr>
        <w:top w:val="none" w:sz="0" w:space="0" w:color="auto"/>
        <w:left w:val="none" w:sz="0" w:space="0" w:color="auto"/>
        <w:bottom w:val="none" w:sz="0" w:space="0" w:color="auto"/>
        <w:right w:val="none" w:sz="0" w:space="0" w:color="auto"/>
      </w:divBdr>
    </w:div>
    <w:div w:id="18670628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2.xml"/><Relationship Id="rId26" Type="http://schemas.openxmlformats.org/officeDocument/2006/relationships/header" Target="header10.xml"/><Relationship Id="rId39" Type="http://schemas.openxmlformats.org/officeDocument/2006/relationships/header" Target="header23.xml"/><Relationship Id="rId21" Type="http://schemas.openxmlformats.org/officeDocument/2006/relationships/header" Target="header6.xml"/><Relationship Id="rId34" Type="http://schemas.openxmlformats.org/officeDocument/2006/relationships/header" Target="header18.xml"/><Relationship Id="rId42" Type="http://schemas.openxmlformats.org/officeDocument/2006/relationships/header" Target="header25.xml"/><Relationship Id="rId47"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eader" Target="head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8.xml"/><Relationship Id="rId32" Type="http://schemas.openxmlformats.org/officeDocument/2006/relationships/header" Target="header16.xml"/><Relationship Id="rId37" Type="http://schemas.openxmlformats.org/officeDocument/2006/relationships/header" Target="header21.xml"/><Relationship Id="rId40" Type="http://schemas.openxmlformats.org/officeDocument/2006/relationships/hyperlink" Target="https://www.new.isa.gov.il/images/Fittings/isa/asset_library_pic/al_lobby/al_lobby-6253f4f00241c/proformaGuide.pdf" TargetMode="External"/><Relationship Id="rId45" Type="http://schemas.openxmlformats.org/officeDocument/2006/relationships/image" Target="media/image2.jpeg"/><Relationship Id="rId5" Type="http://schemas.openxmlformats.org/officeDocument/2006/relationships/customXml" Target="../customXml/item5.xml"/><Relationship Id="rId15" Type="http://schemas.openxmlformats.org/officeDocument/2006/relationships/image" Target="media/image1.jpeg"/><Relationship Id="rId23" Type="http://schemas.openxmlformats.org/officeDocument/2006/relationships/header" Target="header7.xml"/><Relationship Id="rId28" Type="http://schemas.openxmlformats.org/officeDocument/2006/relationships/header" Target="header12.xml"/><Relationship Id="rId36" Type="http://schemas.openxmlformats.org/officeDocument/2006/relationships/header" Target="header20.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header" Target="header15.xml"/><Relationship Id="rId44" Type="http://schemas.openxmlformats.org/officeDocument/2006/relationships/header" Target="header2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oter" Target="footer3.xml"/><Relationship Id="rId27" Type="http://schemas.openxmlformats.org/officeDocument/2006/relationships/header" Target="header11.xml"/><Relationship Id="rId30" Type="http://schemas.openxmlformats.org/officeDocument/2006/relationships/header" Target="header14.xml"/><Relationship Id="rId35" Type="http://schemas.openxmlformats.org/officeDocument/2006/relationships/header" Target="header19.xml"/><Relationship Id="rId43" Type="http://schemas.openxmlformats.org/officeDocument/2006/relationships/header" Target="header26.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9.xml"/><Relationship Id="rId33" Type="http://schemas.openxmlformats.org/officeDocument/2006/relationships/header" Target="header17.xml"/><Relationship Id="rId38" Type="http://schemas.openxmlformats.org/officeDocument/2006/relationships/header" Target="header22.xml"/><Relationship Id="rId46" Type="http://schemas.openxmlformats.org/officeDocument/2006/relationships/fontTable" Target="fontTable.xml"/><Relationship Id="rId20" Type="http://schemas.openxmlformats.org/officeDocument/2006/relationships/header" Target="header5.xml"/><Relationship Id="rId41" Type="http://schemas.openxmlformats.org/officeDocument/2006/relationships/header" Target="header24.xml"/></Relationships>
</file>

<file path=word/_rels/footnotes.xml.rels><?xml version="1.0" encoding="UTF-8" standalone="yes"?>
<Relationships xmlns="http://schemas.openxmlformats.org/package/2006/relationships"><Relationship Id="rId3" Type="http://schemas.openxmlformats.org/officeDocument/2006/relationships/hyperlink" Target="https://www.bdo.global/getmedia/754c7701-d697-48f0-9a2c-29116db63450/IFRB_2025_02_Final.pdf?ext=.pdf" TargetMode="External"/><Relationship Id="rId7" Type="http://schemas.openxmlformats.org/officeDocument/2006/relationships/hyperlink" Target="https://www.esma.europa.eu/sites/default/files/2023-10/ESMA32-1283113657-1041_Report_-_Disclosures_of_Climate_Related_Matters_in_the_Financial_Statements.pdf" TargetMode="External"/><Relationship Id="rId2" Type="http://schemas.openxmlformats.org/officeDocument/2006/relationships/hyperlink" Target="https://www.bdo.global/getmedia/47e61f6b-1389-47e2-9962-e842b19480e0/IFRB_2025_08_(final).pdf?ext=.pdf" TargetMode="External"/><Relationship Id="rId1" Type="http://schemas.openxmlformats.org/officeDocument/2006/relationships/hyperlink" Target="https://www.bdo.global/getmedia/fdf21c52-e060-43cc-ad84-393e3568422b/IFRB_2025_03_(final).pdf?ext=.pdf" TargetMode="External"/><Relationship Id="rId6" Type="http://schemas.openxmlformats.org/officeDocument/2006/relationships/hyperlink" Target="https://www.ifrs.org/content/dam/ifrs/news/2019/november/in-brief-climate-change-nick-anderson.pdf" TargetMode="External"/><Relationship Id="rId5" Type="http://schemas.openxmlformats.org/officeDocument/2006/relationships/hyperlink" Target="https://www.bdo.global/getmedia/1611afd9-46ff-41da-a80b-560255754a0d/IFRB-2020-14-IFRS-Foundation-publishes-Effects-of-climate-related-matters-on-financial-statements.pdf.aspx" TargetMode="External"/><Relationship Id="rId4" Type="http://schemas.openxmlformats.org/officeDocument/2006/relationships/hyperlink" Target="https://www.ifrs.org/content/dam/ifrs/supporting-implementation/documents/effects-of-climate-related-matters-on-financial-statements.pdf" TargetMode="External"/></Relationships>
</file>

<file path=word/theme/theme1.xml><?xml version="1.0" encoding="utf-8"?>
<a:theme xmlns:a="http://schemas.openxmlformats.org/drawingml/2006/main" name="ערכת נושא1">
  <a:themeElements>
    <a:clrScheme name="BDO">
      <a:dk1>
        <a:srgbClr val="000000"/>
      </a:dk1>
      <a:lt1>
        <a:srgbClr val="FFFFFF"/>
      </a:lt1>
      <a:dk2>
        <a:srgbClr val="000000"/>
      </a:dk2>
      <a:lt2>
        <a:srgbClr val="218F8B"/>
      </a:lt2>
      <a:accent1>
        <a:srgbClr val="ED1A3B"/>
      </a:accent1>
      <a:accent2>
        <a:srgbClr val="02A5E2"/>
      </a:accent2>
      <a:accent3>
        <a:srgbClr val="98002E"/>
      </a:accent3>
      <a:accent4>
        <a:srgbClr val="218F8B"/>
      </a:accent4>
      <a:accent5>
        <a:srgbClr val="E7E7E7"/>
      </a:accent5>
      <a:accent6>
        <a:srgbClr val="FFFFFF"/>
      </a:accent6>
      <a:hlink>
        <a:srgbClr val="02A5E2"/>
      </a:hlink>
      <a:folHlink>
        <a:srgbClr val="ED1A3B"/>
      </a:folHlink>
    </a:clrScheme>
    <a:fontScheme name="Arial">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rgbClr val="9D8D85"/>
          </a:solidFill>
          <a:prstDash val="solid"/>
          <a:round/>
          <a:headEnd type="none" w="med" len="med"/>
          <a:tailEnd type="triangle" w="lg" len="med"/>
        </a:ln>
        <a:effectLst/>
      </a:spPr>
      <a:bodyPr vert="horz" wrap="square" lIns="0" tIns="0" rIns="0" bIns="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400" b="1" i="0" u="none" strike="noStrike" cap="none" normalizeH="0" baseline="0" smtClean="0">
            <a:ln>
              <a:noFill/>
            </a:ln>
            <a:solidFill>
              <a:schemeClr val="bg1"/>
            </a:solidFill>
            <a:effectLst/>
            <a:latin typeface="Trebuchet MS" pitchFamily="34" charset="0"/>
          </a:defRPr>
        </a:defPPr>
      </a:lstStyle>
    </a:spDef>
    <a:lnDef>
      <a:spPr bwMode="auto">
        <a:solidFill>
          <a:schemeClr val="accent1"/>
        </a:solidFill>
        <a:ln w="25400" cap="flat" cmpd="sng" algn="ctr">
          <a:solidFill>
            <a:srgbClr val="9D8D85"/>
          </a:solidFill>
          <a:prstDash val="solid"/>
          <a:round/>
          <a:headEnd type="none" w="med" len="med"/>
          <a:tailEnd type="none" w="lg" len="med"/>
        </a:ln>
        <a:effectLst/>
      </a:spPr>
      <a:bodyPr/>
      <a:lstStyle/>
    </a:lnDef>
  </a:objectDefaults>
  <a:extraClrSchemeLst>
    <a:extraClrScheme>
      <a:clrScheme name="Default Design 1">
        <a:dk1>
          <a:srgbClr val="000000"/>
        </a:dk1>
        <a:lt1>
          <a:srgbClr val="FFFFFF"/>
        </a:lt1>
        <a:dk2>
          <a:srgbClr val="786860"/>
        </a:dk2>
        <a:lt2>
          <a:srgbClr val="D1108C"/>
        </a:lt2>
        <a:accent1>
          <a:srgbClr val="ED1A3B"/>
        </a:accent1>
        <a:accent2>
          <a:srgbClr val="2EAFA4"/>
        </a:accent2>
        <a:accent3>
          <a:srgbClr val="FFFFFF"/>
        </a:accent3>
        <a:accent4>
          <a:srgbClr val="000000"/>
        </a:accent4>
        <a:accent5>
          <a:srgbClr val="F4ABAF"/>
        </a:accent5>
        <a:accent6>
          <a:srgbClr val="299E94"/>
        </a:accent6>
        <a:hlink>
          <a:srgbClr val="98002E"/>
        </a:hlink>
        <a:folHlink>
          <a:srgbClr val="62CAE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ערכת נושא1" id="{6C0F7D07-DDA4-4C49-9B40-5ADD4FD8B47B}" vid="{60EA94DE-5E3D-4113-A5FC-CA4C15C4E1FC}"/>
    </a:ext>
  </a:extLst>
</a:theme>
</file>

<file path=word/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left" visibility="0" width="350" row="6">
    <wetp:webextensionref xmlns:r="http://schemas.openxmlformats.org/officeDocument/2006/relationships" r:id="rId1"/>
  </wetp:taskpane>
  <wetp:taskpane dockstate="left" visibility="0" width="350" row="7">
    <wetp:webextensionref xmlns:r="http://schemas.openxmlformats.org/officeDocument/2006/relationships" r:id="rId2"/>
  </wetp:taskpane>
  <wetp:taskpane dockstate="left" visibility="0" width="438" row="7">
    <wetp:webextensionref xmlns:r="http://schemas.openxmlformats.org/officeDocument/2006/relationships" r:id="rId3"/>
  </wetp:taskpane>
</wetp:taskpanes>
</file>

<file path=word/webextensions/webextension1.xml><?xml version="1.0" encoding="utf-8"?>
<we:webextension xmlns:we="http://schemas.microsoft.com/office/webextensions/webextension/2010/11" id="{1549766B-540B-4841-AED3-809B0DA3C2A9}">
  <we:reference id="wa104086676" version="1.0.7.0" store="he-IL" storeType="OMEX"/>
  <we:alternateReferences>
    <we:reference id="wa104086676" version="1.0.7.0" store="wa104086676"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7B2F108C-A88F-4C3A-8F5C-AE97085CBE32}">
  <we:reference id="wa104099688" version="1.3.0.0" store="en-US" storeType="OMEX"/>
  <we:alternateReferences/>
  <we:properties/>
  <we:bindings/>
  <we:snapshot xmlns:r="http://schemas.openxmlformats.org/officeDocument/2006/relationships"/>
</we:webextension>
</file>

<file path=word/webextensions/webextension3.xml><?xml version="1.0" encoding="utf-8"?>
<we:webextension xmlns:we="http://schemas.microsoft.com/office/webextensions/webextension/2010/11" id="{54B3BB3E-68DF-4901-89E9-C4EB5FB552DE}">
  <we:reference id="wa104124372" version="1.2.0.0" store="he-IL" storeType="OMEX"/>
  <we:alternateReferences>
    <we:reference id="WA104124372" version="1.2.0.0" store="WA104124372"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2019-02-04T00:00:00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_dlc_DocIdUrl xmlns="9e09a5da-b8a6-413f-9ded-b552438fcb2b">
      <Url>https://bdoil.sharepoint.com/sites/practice/_layouts/15/DocIdRedir.aspx?ID=PROF-1240022139-78214</Url>
      <Description>PROF-1240022139-78214</Description>
    </_dlc_DocIdUrl>
    <_dlc_DocId xmlns="9e09a5da-b8a6-413f-9ded-b552438fcb2b">PROF-1240022139-78214</_dlc_DocId>
    <TaxCatchAll xmlns="9e09a5da-b8a6-413f-9ded-b552438fcb2b" xsi:nil="true"/>
    <_dlc_DocIdPersistId xmlns="9e09a5da-b8a6-413f-9ded-b552438fcb2b" xsi:nil="true"/>
    <SharedWithUsers xmlns="9e09a5da-b8a6-413f-9ded-b552438fcb2b">
      <UserInfo>
        <DisplayName/>
        <AccountId xsi:nil="true"/>
        <AccountType/>
      </UserInfo>
    </SharedWithUsers>
    <_x05d4__x05e2__x05e8__x05d5__x05ea_ xmlns="6f701c1c-1619-49be-a013-5525ec3217da" xsi:nil="true"/>
    <_x05d4__x05e2__x05e8__x05d5__x05ea__x05dc__x05de__x05e1__x05de__x05da_ xmlns="6f701c1c-1619-49be-a013-5525ec3217da" xsi:nil="true"/>
    <lcf76f155ced4ddcb4097134ff3c332f xmlns="6f701c1c-1619-49be-a013-5525ec3217da">
      <Terms xmlns="http://schemas.microsoft.com/office/infopath/2007/PartnerControls"/>
    </lcf76f155ced4ddcb4097134ff3c332f>
    <_x05d4__x05e2__x05e8__x05d5__x05ea__x05de__x05e1__x05de__x05da_ xmlns="6f701c1c-1619-49be-a013-5525ec3217da"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מסמך" ma:contentTypeID="0x0101003A2DDD9DECB9024AA1025521C13E9045" ma:contentTypeVersion="104" ma:contentTypeDescription="צור מסמך חדש." ma:contentTypeScope="" ma:versionID="2e625fd5df25773d8b872cf7d0382363">
  <xsd:schema xmlns:xsd="http://www.w3.org/2001/XMLSchema" xmlns:xs="http://www.w3.org/2001/XMLSchema" xmlns:p="http://schemas.microsoft.com/office/2006/metadata/properties" xmlns:ns2="9e09a5da-b8a6-413f-9ded-b552438fcb2b" xmlns:ns3="6f701c1c-1619-49be-a013-5525ec3217da" targetNamespace="http://schemas.microsoft.com/office/2006/metadata/properties" ma:root="true" ma:fieldsID="16ebd516c7c9455f9d440c89888dde6e" ns2:_="" ns3:_="">
    <xsd:import namespace="9e09a5da-b8a6-413f-9ded-b552438fcb2b"/>
    <xsd:import namespace="6f701c1c-1619-49be-a013-5525ec3217d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MediaServiceDateTaken" minOccurs="0"/>
                <xsd:element ref="ns3:MediaServiceLocation" minOccurs="0"/>
                <xsd:element ref="ns3:MediaServiceOCR" minOccurs="0"/>
                <xsd:element ref="ns3:_x05d4__x05e2__x05e8__x05d5__x05ea_" minOccurs="0"/>
                <xsd:element ref="ns3:MediaServiceGenerationTime" minOccurs="0"/>
                <xsd:element ref="ns3:MediaServiceEventHashCode" minOccurs="0"/>
                <xsd:element ref="ns2:TaxCatchAll" minOccurs="0"/>
                <xsd:element ref="ns3:_x05d4__x05e2__x05e8__x05d5__x05ea__x05de__x05e1__x05de__x05da_" minOccurs="0"/>
                <xsd:element ref="ns3:_x05d4__x05e2__x05e8__x05d5__x05ea__x05dc__x05de__x05e1__x05de__x05da_" minOccurs="0"/>
                <xsd:element ref="ns3:MediaServiceAutoKeyPoints" minOccurs="0"/>
                <xsd:element ref="ns3:MediaServiceKeyPoints" minOccurs="0"/>
                <xsd:element ref="ns3:lcf76f155ced4ddcb4097134ff3c332f" minOccurs="0"/>
                <xsd:element ref="ns3:MediaLengthInSeconds"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e09a5da-b8a6-413f-9ded-b552438fcb2b" elementFormDefault="qualified">
    <xsd:import namespace="http://schemas.microsoft.com/office/2006/documentManagement/types"/>
    <xsd:import namespace="http://schemas.microsoft.com/office/infopath/2007/PartnerControls"/>
    <xsd:element name="_dlc_DocId" ma:index="8" nillable="true" ma:displayName="ערך של מזהה מסמך" ma:description="הערך של מזהה המסמך שהוקצה לפריט זה." ma:indexed="true" ma:internalName="_dlc_DocId" ma:readOnly="true">
      <xsd:simpleType>
        <xsd:restriction base="dms:Text"/>
      </xsd:simpleType>
    </xsd:element>
    <xsd:element name="_dlc_DocIdUrl" ma:index="9" nillable="true" ma:displayName="מזהה מסמך" ma:description="קישור קבוע למסמך זה."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3" nillable="true" ma:displayName="משותף עם"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משותף עם פרטים" ma:internalName="SharedWithDetails" ma:readOnly="true">
      <xsd:simpleType>
        <xsd:restriction base="dms:Note">
          <xsd:maxLength value="255"/>
        </xsd:restriction>
      </xsd:simpleType>
    </xsd:element>
    <xsd:element name="TaxCatchAll" ma:index="21" nillable="true" ma:displayName="Taxonomy Catch All Column" ma:hidden="true" ma:list="{8ad77c63-455d-4b6c-b693-b985bc9fce41}" ma:internalName="TaxCatchAll" ma:showField="CatchAllData" ma:web="9e09a5da-b8a6-413f-9ded-b552438fcb2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f701c1c-1619-49be-a013-5525ec3217d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_x05d4__x05e2__x05e8__x05d5__x05ea_" ma:index="18" nillable="true" ma:displayName="הערות" ma:format="Dropdown" ma:internalName="_x05d4__x05e2__x05e8__x05d5__x05ea_">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_x05d4__x05e2__x05e8__x05d5__x05ea__x05de__x05e1__x05de__x05da_" ma:index="22" nillable="true" ma:displayName="הערות מסמך" ma:format="Dropdown" ma:internalName="_x05d4__x05e2__x05e8__x05d5__x05ea__x05de__x05e1__x05de__x05da_">
      <xsd:simpleType>
        <xsd:restriction base="dms:Note">
          <xsd:maxLength value="255"/>
        </xsd:restriction>
      </xsd:simpleType>
    </xsd:element>
    <xsd:element name="_x05d4__x05e2__x05e8__x05d5__x05ea__x05dc__x05de__x05e1__x05de__x05da_" ma:index="23" nillable="true" ma:displayName="הערות למסמך" ma:format="Dropdown" ma:internalName="_x05d4__x05e2__x05e8__x05d5__x05ea__x05dc__x05de__x05e1__x05de__x05da_">
      <xsd:simpleType>
        <xsd:restriction base="dms:Text">
          <xsd:maxLength value="255"/>
        </xsd:restriction>
      </xsd:simpleType>
    </xsd:element>
    <xsd:element name="MediaServiceAutoKeyPoints" ma:index="24" nillable="true" ma:displayName="MediaServiceAutoKeyPoints" ma:hidden="true" ma:internalName="MediaServiceAutoKeyPoints" ma:readOnly="true">
      <xsd:simpleType>
        <xsd:restriction base="dms:Note"/>
      </xsd:simpleType>
    </xsd:element>
    <xsd:element name="MediaServiceKeyPoints" ma:index="25" nillable="true" ma:displayName="KeyPoints" ma:internalName="MediaServiceKeyPoints" ma:readOnly="true">
      <xsd:simpleType>
        <xsd:restriction base="dms:Note">
          <xsd:maxLength value="255"/>
        </xsd:restriction>
      </xsd:simpleType>
    </xsd:element>
    <xsd:element name="lcf76f155ced4ddcb4097134ff3c332f" ma:index="27" nillable="true" ma:taxonomy="true" ma:internalName="lcf76f155ced4ddcb4097134ff3c332f" ma:taxonomyFieldName="MediaServiceImageTags" ma:displayName="תגיות תמונה" ma:readOnly="false" ma:fieldId="{5cf76f15-5ced-4ddc-b409-7134ff3c332f}" ma:taxonomyMulti="true" ma:sspId="96d04350-d600-4d1e-8bd2-091869cf208a" ma:termSetId="09814cd3-568e-fe90-9814-8d621ff8fb84" ma:anchorId="fba54fb3-c3e1-fe81-a776-ca4b69148c4d" ma:open="true" ma:isKeyword="false">
      <xsd:complexType>
        <xsd:sequence>
          <xsd:element ref="pc:Terms" minOccurs="0" maxOccurs="1"/>
        </xsd:sequence>
      </xsd:complexType>
    </xsd:element>
    <xsd:element name="MediaLengthInSeconds" ma:index="28" nillable="true" ma:displayName="MediaLengthInSeconds" ma:hidden="true" ma:internalName="MediaLengthInSeconds" ma:readOnly="true">
      <xsd:simpleType>
        <xsd:restriction base="dms:Unknow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68E005-B090-478B-83BC-D500722FF185}">
  <ds:schemaRefs>
    <ds:schemaRef ds:uri="http://schemas.openxmlformats.org/officeDocument/2006/bibliography"/>
  </ds:schemaRefs>
</ds:datastoreItem>
</file>

<file path=customXml/itemProps3.xml><?xml version="1.0" encoding="utf-8"?>
<ds:datastoreItem xmlns:ds="http://schemas.openxmlformats.org/officeDocument/2006/customXml" ds:itemID="{ED4388E9-B61A-46FF-8E1F-FFA8743E48D7}">
  <ds:schemaRefs>
    <ds:schemaRef ds:uri="http://schemas.microsoft.com/office/2006/metadata/properties"/>
    <ds:schemaRef ds:uri="http://schemas.microsoft.com/office/infopath/2007/PartnerControls"/>
    <ds:schemaRef ds:uri="9e09a5da-b8a6-413f-9ded-b552438fcb2b"/>
    <ds:schemaRef ds:uri="6f701c1c-1619-49be-a013-5525ec3217da"/>
  </ds:schemaRefs>
</ds:datastoreItem>
</file>

<file path=customXml/itemProps4.xml><?xml version="1.0" encoding="utf-8"?>
<ds:datastoreItem xmlns:ds="http://schemas.openxmlformats.org/officeDocument/2006/customXml" ds:itemID="{8FBE6AC0-33E7-48B2-A64D-25511020E944}">
  <ds:schemaRefs>
    <ds:schemaRef ds:uri="http://schemas.microsoft.com/sharepoint/events"/>
  </ds:schemaRefs>
</ds:datastoreItem>
</file>

<file path=customXml/itemProps5.xml><?xml version="1.0" encoding="utf-8"?>
<ds:datastoreItem xmlns:ds="http://schemas.openxmlformats.org/officeDocument/2006/customXml" ds:itemID="{D136AFAD-C1FB-4ED9-A917-45F2F2F601CD}">
  <ds:schemaRefs>
    <ds:schemaRef ds:uri="http://schemas.microsoft.com/sharepoint/v3/contenttype/forms"/>
  </ds:schemaRefs>
</ds:datastoreItem>
</file>

<file path=customXml/itemProps6.xml><?xml version="1.0" encoding="utf-8"?>
<ds:datastoreItem xmlns:ds="http://schemas.openxmlformats.org/officeDocument/2006/customXml" ds:itemID="{55FBC33B-8E37-4DD8-9D81-04FEA7322B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e09a5da-b8a6-413f-9ded-b552438fcb2b"/>
    <ds:schemaRef ds:uri="6f701c1c-1619-49be-a013-5525ec3217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5</TotalTime>
  <Pages>105</Pages>
  <Words>28597</Words>
  <Characters>142987</Characters>
  <Application>Microsoft Office Word</Application>
  <DocSecurity>0</DocSecurity>
  <Lines>1191</Lines>
  <Paragraphs>342</Paragraphs>
  <ScaleCrop>false</ScaleCrop>
  <HeadingPairs>
    <vt:vector size="4" baseType="variant">
      <vt:variant>
        <vt:lpstr>שם</vt:lpstr>
      </vt:variant>
      <vt:variant>
        <vt:i4>1</vt:i4>
      </vt:variant>
      <vt:variant>
        <vt:lpstr>Title</vt:lpstr>
      </vt:variant>
      <vt:variant>
        <vt:i4>1</vt:i4>
      </vt:variant>
    </vt:vector>
  </HeadingPairs>
  <TitlesOfParts>
    <vt:vector size="2" baseType="lpstr">
      <vt:lpstr>דוחות כספיים תמציתיים ביניים לדוגמה ליום 30 ביוני 2026</vt:lpstr>
      <vt:lpstr>דוחות כספיים תמציתיים ביניים לדוגמה ליום 30 ביוני 2026</vt:lpstr>
    </vt:vector>
  </TitlesOfParts>
  <Manager/>
  <Company>חברה מדווחת לדוגמה</Company>
  <LinksUpToDate>false</LinksUpToDate>
  <CharactersWithSpaces>171242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דוחות כספיים תמציתיים ביניים לדוגמה ליום 30 ביוני 2026</dc:title>
  <dc:subject/>
  <dc:creator>Arnon Shachar;Melanie Abramov</dc:creator>
  <cp:keywords/>
  <dc:description/>
  <cp:lastModifiedBy>Liora Mashiah</cp:lastModifiedBy>
  <cp:revision>2</cp:revision>
  <cp:lastPrinted>2026-04-10T07:00:00Z</cp:lastPrinted>
  <dcterms:created xsi:type="dcterms:W3CDTF">2026-04-12T12:44:00Z</dcterms:created>
  <dcterms:modified xsi:type="dcterms:W3CDTF">2026-04-12T12:44:00Z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0x0101003A2DDD9DECB9024AA1025521C13E9045</vt:lpwstr>
  </property>
  <property fmtid="{D5CDD505-2E9C-101B-9397-08002B2CF9AE}" pid="3" name="AuthorIds_UIVersion_19">
    <vt:lpwstr>6</vt:lpwstr>
  </property>
  <property fmtid="{D5CDD505-2E9C-101B-9397-08002B2CF9AE}" pid="4" name="AuthorIds_UIVersion_5">
    <vt:lpwstr>6</vt:lpwstr>
  </property>
  <property fmtid="{D5CDD505-2E9C-101B-9397-08002B2CF9AE}" pid="5" name="xd_Signature">
    <vt:bool>false</vt:bool>
  </property>
  <property fmtid="{D5CDD505-2E9C-101B-9397-08002B2CF9AE}" pid="6" name="AuthorIds_UIVersion_3">
    <vt:lpwstr>6</vt:lpwstr>
  </property>
  <property fmtid="{D5CDD505-2E9C-101B-9397-08002B2CF9AE}" pid="7" name="xd_ProgID">
    <vt:lpwstr/>
  </property>
  <property fmtid="{D5CDD505-2E9C-101B-9397-08002B2CF9AE}" pid="8" name="AuthorIds_UIVersion_16">
    <vt:lpwstr>6</vt:lpwstr>
  </property>
  <property fmtid="{D5CDD505-2E9C-101B-9397-08002B2CF9AE}" pid="9" name="AuthorIds_UIVersion_1">
    <vt:lpwstr>6</vt:lpwstr>
  </property>
  <property fmtid="{D5CDD505-2E9C-101B-9397-08002B2CF9AE}" pid="10" name="AuthorIds_UIVersion_6">
    <vt:lpwstr>6</vt:lpwstr>
  </property>
  <property fmtid="{D5CDD505-2E9C-101B-9397-08002B2CF9AE}" pid="11" name="AuthorIds_UIVersion_14">
    <vt:lpwstr>6</vt:lpwstr>
  </property>
  <property fmtid="{D5CDD505-2E9C-101B-9397-08002B2CF9AE}" pid="12" name="TemplateUrl">
    <vt:lpwstr/>
  </property>
  <property fmtid="{D5CDD505-2E9C-101B-9397-08002B2CF9AE}" pid="13" name="ComplianceAssetId">
    <vt:lpwstr/>
  </property>
  <property fmtid="{D5CDD505-2E9C-101B-9397-08002B2CF9AE}" pid="14" name="AuthorIds_UIVersion_4">
    <vt:lpwstr>6</vt:lpwstr>
  </property>
  <property fmtid="{D5CDD505-2E9C-101B-9397-08002B2CF9AE}" pid="15" name="_dlc_DocIdItemGuid">
    <vt:lpwstr>f5ef5972-8f7c-4d12-833e-0d7acfa43af8</vt:lpwstr>
  </property>
  <property fmtid="{D5CDD505-2E9C-101B-9397-08002B2CF9AE}" pid="16" name="AuthorIds_UIVersion_12">
    <vt:lpwstr>6</vt:lpwstr>
  </property>
  <property fmtid="{D5CDD505-2E9C-101B-9397-08002B2CF9AE}" pid="17" name="AuthorIds_UIVersion_10">
    <vt:lpwstr>6</vt:lpwstr>
  </property>
  <property fmtid="{D5CDD505-2E9C-101B-9397-08002B2CF9AE}" pid="18" name="AuthorIds_UIVersion_18">
    <vt:lpwstr>6</vt:lpwstr>
  </property>
  <property fmtid="{D5CDD505-2E9C-101B-9397-08002B2CF9AE}" pid="19" name="AuthorIds_UIVersion_13">
    <vt:lpwstr>6</vt:lpwstr>
  </property>
  <property fmtid="{D5CDD505-2E9C-101B-9397-08002B2CF9AE}" pid="20" name="AuthorIds_UIVersion_26">
    <vt:lpwstr>6</vt:lpwstr>
  </property>
  <property fmtid="{D5CDD505-2E9C-101B-9397-08002B2CF9AE}" pid="21" name="AuthorIds_UIVersion_23">
    <vt:lpwstr>6</vt:lpwstr>
  </property>
  <property fmtid="{D5CDD505-2E9C-101B-9397-08002B2CF9AE}" pid="22" name="AuthorIds_UIVersion_7168">
    <vt:lpwstr>6</vt:lpwstr>
  </property>
  <property fmtid="{D5CDD505-2E9C-101B-9397-08002B2CF9AE}" pid="23" name="AuthorIds_UIVersion_512">
    <vt:lpwstr>6</vt:lpwstr>
  </property>
  <property fmtid="{D5CDD505-2E9C-101B-9397-08002B2CF9AE}" pid="24" name="האם הוגדר">
    <vt:bool>false</vt:bool>
  </property>
  <property fmtid="{D5CDD505-2E9C-101B-9397-08002B2CF9AE}" pid="25" name="SharedWithUsers">
    <vt:lpwstr/>
  </property>
  <property fmtid="{D5CDD505-2E9C-101B-9397-08002B2CF9AE}" pid="26" name="_dlc_DocId">
    <vt:lpwstr>PA73WNTYWWE2-1681706106-7</vt:lpwstr>
  </property>
  <property fmtid="{D5CDD505-2E9C-101B-9397-08002B2CF9AE}" pid="27" name="_dlc_DocIdUrl">
    <vt:lpwstr>https://bdoil.sharepoint.com/sites/IFRS/_layouts/15/DocIdRedir.aspx?ID=PA73WNTYWWE2-1681706106-7, PA73WNTYWWE2-1681706106-7</vt:lpwstr>
  </property>
  <property fmtid="{D5CDD505-2E9C-101B-9397-08002B2CF9AE}" pid="28" name="תקופתהדיווח">
    <vt:lpwstr>ביניים</vt:lpwstr>
  </property>
  <property fmtid="{D5CDD505-2E9C-101B-9397-08002B2CF9AE}" pid="29" name="סוגהפרסום">
    <vt:lpwstr>;#דוחות לדוגמה;#</vt:lpwstr>
  </property>
  <property fmtid="{D5CDD505-2E9C-101B-9397-08002B2CF9AE}" pid="30" name="חלקהדוח">
    <vt:lpwstr>כל פרקי הדוח</vt:lpwstr>
  </property>
  <property fmtid="{D5CDD505-2E9C-101B-9397-08002B2CF9AE}" pid="31" name="Order">
    <vt:r8>574200</vt:r8>
  </property>
  <property fmtid="{D5CDD505-2E9C-101B-9397-08002B2CF9AE}" pid="32" name="תקופתהדוח">
    <vt:lpwstr>ביניים 2019</vt:lpwstr>
  </property>
  <property fmtid="{D5CDD505-2E9C-101B-9397-08002B2CF9AE}" pid="33" name="תקופת הדוח">
    <vt:lpwstr>ביניים</vt:lpwstr>
  </property>
  <property fmtid="{D5CDD505-2E9C-101B-9397-08002B2CF9AE}" pid="34" name="המפרסם">
    <vt:lpwstr>משרד - ישראל</vt:lpwstr>
  </property>
  <property fmtid="{D5CDD505-2E9C-101B-9397-08002B2CF9AE}" pid="35" name="MediaServiceImageTags">
    <vt:lpwstr/>
  </property>
  <property fmtid="{D5CDD505-2E9C-101B-9397-08002B2CF9AE}" pid="36" name="CY">
    <vt:i4>2026</vt:i4>
  </property>
  <property fmtid="{D5CDD505-2E9C-101B-9397-08002B2CF9AE}" pid="37" name="PY">
    <vt:i4>2025</vt:i4>
  </property>
  <property fmtid="{D5CDD505-2E9C-101B-9397-08002B2CF9AE}" pid="38" name="PPY">
    <vt:i4>2024</vt:i4>
  </property>
  <property fmtid="{D5CDD505-2E9C-101B-9397-08002B2CF9AE}" pid="39" name="שנת הדוח">
    <vt:lpwstr>2026</vt:lpwstr>
  </property>
  <property fmtid="{D5CDD505-2E9C-101B-9397-08002B2CF9AE}" pid="40" name="FY">
    <vt:i4>2027</vt:i4>
  </property>
  <property fmtid="{D5CDD505-2E9C-101B-9397-08002B2CF9AE}" pid="41" name="FFY">
    <vt:i4>2028</vt:i4>
  </property>
</Properties>
</file>